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3"/>
  </p:notesMasterIdLst>
  <p:sldIdLst>
    <p:sldId id="272" r:id="rId3"/>
    <p:sldId id="273" r:id="rId4"/>
    <p:sldId id="274" r:id="rId5"/>
    <p:sldId id="275" r:id="rId6"/>
    <p:sldId id="281" r:id="rId7"/>
    <p:sldId id="282" r:id="rId8"/>
    <p:sldId id="286" r:id="rId9"/>
    <p:sldId id="283" r:id="rId10"/>
    <p:sldId id="284" r:id="rId11"/>
    <p:sldId id="285" r:id="rId12"/>
    <p:sldId id="287" r:id="rId13"/>
    <p:sldId id="291" r:id="rId14"/>
    <p:sldId id="292" r:id="rId15"/>
    <p:sldId id="293" r:id="rId16"/>
    <p:sldId id="288" r:id="rId17"/>
    <p:sldId id="300" r:id="rId18"/>
    <p:sldId id="301" r:id="rId19"/>
    <p:sldId id="290" r:id="rId20"/>
    <p:sldId id="289" r:id="rId21"/>
    <p:sldId id="302" r:id="rId22"/>
    <p:sldId id="303" r:id="rId23"/>
    <p:sldId id="295" r:id="rId24"/>
    <p:sldId id="294" r:id="rId25"/>
    <p:sldId id="296" r:id="rId26"/>
    <p:sldId id="297" r:id="rId27"/>
    <p:sldId id="299" r:id="rId28"/>
    <p:sldId id="298" r:id="rId29"/>
    <p:sldId id="280"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12</a:t>
            </a:fld>
            <a:endParaRPr lang="en-US"/>
          </a:p>
        </p:txBody>
      </p:sp>
    </p:spTree>
    <p:extLst>
      <p:ext uri="{BB962C8B-B14F-4D97-AF65-F5344CB8AC3E}">
        <p14:creationId xmlns:p14="http://schemas.microsoft.com/office/powerpoint/2010/main" val="2808319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13</a:t>
            </a:fld>
            <a:endParaRPr lang="en-US"/>
          </a:p>
        </p:txBody>
      </p:sp>
    </p:spTree>
    <p:extLst>
      <p:ext uri="{BB962C8B-B14F-4D97-AF65-F5344CB8AC3E}">
        <p14:creationId xmlns:p14="http://schemas.microsoft.com/office/powerpoint/2010/main" val="3070223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14</a:t>
            </a:fld>
            <a:endParaRPr lang="en-US"/>
          </a:p>
        </p:txBody>
      </p:sp>
    </p:spTree>
    <p:extLst>
      <p:ext uri="{BB962C8B-B14F-4D97-AF65-F5344CB8AC3E}">
        <p14:creationId xmlns:p14="http://schemas.microsoft.com/office/powerpoint/2010/main" val="3307673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15</a:t>
            </a:fld>
            <a:endParaRPr lang="en-US"/>
          </a:p>
        </p:txBody>
      </p:sp>
    </p:spTree>
    <p:extLst>
      <p:ext uri="{BB962C8B-B14F-4D97-AF65-F5344CB8AC3E}">
        <p14:creationId xmlns:p14="http://schemas.microsoft.com/office/powerpoint/2010/main" val="1319507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22</a:t>
            </a:fld>
            <a:endParaRPr lang="en-US"/>
          </a:p>
        </p:txBody>
      </p:sp>
    </p:spTree>
    <p:extLst>
      <p:ext uri="{BB962C8B-B14F-4D97-AF65-F5344CB8AC3E}">
        <p14:creationId xmlns:p14="http://schemas.microsoft.com/office/powerpoint/2010/main" val="29060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23</a:t>
            </a:fld>
            <a:endParaRPr lang="en-US"/>
          </a:p>
        </p:txBody>
      </p:sp>
    </p:spTree>
    <p:extLst>
      <p:ext uri="{BB962C8B-B14F-4D97-AF65-F5344CB8AC3E}">
        <p14:creationId xmlns:p14="http://schemas.microsoft.com/office/powerpoint/2010/main" val="1323250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24</a:t>
            </a:fld>
            <a:endParaRPr lang="en-US"/>
          </a:p>
        </p:txBody>
      </p:sp>
    </p:spTree>
    <p:extLst>
      <p:ext uri="{BB962C8B-B14F-4D97-AF65-F5344CB8AC3E}">
        <p14:creationId xmlns:p14="http://schemas.microsoft.com/office/powerpoint/2010/main" val="3232888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25</a:t>
            </a:fld>
            <a:endParaRPr lang="en-US"/>
          </a:p>
        </p:txBody>
      </p:sp>
    </p:spTree>
    <p:extLst>
      <p:ext uri="{BB962C8B-B14F-4D97-AF65-F5344CB8AC3E}">
        <p14:creationId xmlns:p14="http://schemas.microsoft.com/office/powerpoint/2010/main" val="615389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26</a:t>
            </a:fld>
            <a:endParaRPr lang="en-US"/>
          </a:p>
        </p:txBody>
      </p:sp>
    </p:spTree>
    <p:extLst>
      <p:ext uri="{BB962C8B-B14F-4D97-AF65-F5344CB8AC3E}">
        <p14:creationId xmlns:p14="http://schemas.microsoft.com/office/powerpoint/2010/main" val="2803145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27</a:t>
            </a:fld>
            <a:endParaRPr lang="en-US"/>
          </a:p>
        </p:txBody>
      </p:sp>
    </p:spTree>
    <p:extLst>
      <p:ext uri="{BB962C8B-B14F-4D97-AF65-F5344CB8AC3E}">
        <p14:creationId xmlns:p14="http://schemas.microsoft.com/office/powerpoint/2010/main" val="664876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4</a:t>
            </a:fld>
            <a:endParaRPr lang="en-US"/>
          </a:p>
        </p:txBody>
      </p:sp>
    </p:spTree>
    <p:extLst>
      <p:ext uri="{BB962C8B-B14F-4D97-AF65-F5344CB8AC3E}">
        <p14:creationId xmlns:p14="http://schemas.microsoft.com/office/powerpoint/2010/main" val="823625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28</a:t>
            </a:fld>
            <a:endParaRPr lang="en-US"/>
          </a:p>
        </p:txBody>
      </p:sp>
    </p:spTree>
    <p:extLst>
      <p:ext uri="{BB962C8B-B14F-4D97-AF65-F5344CB8AC3E}">
        <p14:creationId xmlns:p14="http://schemas.microsoft.com/office/powerpoint/2010/main" val="57161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5</a:t>
            </a:fld>
            <a:endParaRPr lang="en-US"/>
          </a:p>
        </p:txBody>
      </p:sp>
    </p:spTree>
    <p:extLst>
      <p:ext uri="{BB962C8B-B14F-4D97-AF65-F5344CB8AC3E}">
        <p14:creationId xmlns:p14="http://schemas.microsoft.com/office/powerpoint/2010/main" val="160704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6</a:t>
            </a:fld>
            <a:endParaRPr lang="en-US"/>
          </a:p>
        </p:txBody>
      </p:sp>
    </p:spTree>
    <p:extLst>
      <p:ext uri="{BB962C8B-B14F-4D97-AF65-F5344CB8AC3E}">
        <p14:creationId xmlns:p14="http://schemas.microsoft.com/office/powerpoint/2010/main" val="182222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157162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2356788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9</a:t>
            </a:fld>
            <a:endParaRPr lang="en-US"/>
          </a:p>
        </p:txBody>
      </p:sp>
    </p:spTree>
    <p:extLst>
      <p:ext uri="{BB962C8B-B14F-4D97-AF65-F5344CB8AC3E}">
        <p14:creationId xmlns:p14="http://schemas.microsoft.com/office/powerpoint/2010/main" val="381749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10</a:t>
            </a:fld>
            <a:endParaRPr lang="en-US"/>
          </a:p>
        </p:txBody>
      </p:sp>
    </p:spTree>
    <p:extLst>
      <p:ext uri="{BB962C8B-B14F-4D97-AF65-F5344CB8AC3E}">
        <p14:creationId xmlns:p14="http://schemas.microsoft.com/office/powerpoint/2010/main" val="31075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11</a:t>
            </a:fld>
            <a:endParaRPr lang="en-US"/>
          </a:p>
        </p:txBody>
      </p:sp>
    </p:spTree>
    <p:extLst>
      <p:ext uri="{BB962C8B-B14F-4D97-AF65-F5344CB8AC3E}">
        <p14:creationId xmlns:p14="http://schemas.microsoft.com/office/powerpoint/2010/main" val="72222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9/6/2018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9/6/2018</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148944" y="3901867"/>
            <a:ext cx="4788132" cy="1218773"/>
          </a:xfrm>
        </p:spPr>
        <p:txBody>
          <a:bodyPr>
            <a:normAutofit/>
          </a:bodyPr>
          <a:lstStyle/>
          <a:p>
            <a:pPr algn="l"/>
            <a:r>
              <a:rPr lang="en-US" sz="1600" dirty="0"/>
              <a:t>PRESENTED BY: </a:t>
            </a:r>
          </a:p>
          <a:p>
            <a:pPr algn="l"/>
            <a:r>
              <a:rPr lang="en-US" sz="1600" dirty="0"/>
              <a:t>BADER ALBULAYHIS, BRANDON HALL, </a:t>
            </a:r>
          </a:p>
          <a:p>
            <a:pPr algn="l"/>
            <a:r>
              <a:rPr lang="en-US" sz="1600" dirty="0"/>
              <a:t>SURBHI </a:t>
            </a:r>
            <a:r>
              <a:rPr lang="en-US" sz="1600" dirty="0" smtClean="0"/>
              <a:t>JOSHI</a:t>
            </a:r>
            <a:r>
              <a:rPr lang="en-US" sz="1600" smtClean="0"/>
              <a:t>, YOGITA </a:t>
            </a:r>
            <a:r>
              <a:rPr lang="en-US" sz="1600" dirty="0"/>
              <a:t>SINGH, JENA ZANGS</a:t>
            </a:r>
          </a:p>
          <a:p>
            <a:pPr algn="l"/>
            <a:endParaRPr lang="en-US" sz="1400" dirty="0"/>
          </a:p>
        </p:txBody>
      </p:sp>
      <p:sp>
        <p:nvSpPr>
          <p:cNvPr id="4" name="Title 3"/>
          <p:cNvSpPr>
            <a:spLocks noGrp="1"/>
          </p:cNvSpPr>
          <p:nvPr>
            <p:ph type="ctrTitle"/>
          </p:nvPr>
        </p:nvSpPr>
        <p:spPr>
          <a:xfrm>
            <a:off x="7148944" y="1404850"/>
            <a:ext cx="4646816" cy="2069870"/>
          </a:xfrm>
        </p:spPr>
        <p:txBody>
          <a:bodyPr>
            <a:noAutofit/>
          </a:bodyPr>
          <a:lstStyle/>
          <a:p>
            <a:pPr algn="l"/>
            <a:r>
              <a:rPr lang="en-US" sz="3600"/>
              <a:t>KING COUNTY HOUSING ANALYSIS</a:t>
            </a:r>
          </a:p>
        </p:txBody>
      </p:sp>
      <p:pic>
        <p:nvPicPr>
          <p:cNvPr id="2" name="Picture 1"/>
          <p:cNvPicPr>
            <a:picLocks noChangeAspect="1"/>
          </p:cNvPicPr>
          <p:nvPr/>
        </p:nvPicPr>
        <p:blipFill>
          <a:blip r:embed="rId3"/>
          <a:stretch>
            <a:fillRect/>
          </a:stretch>
        </p:blipFill>
        <p:spPr>
          <a:xfrm>
            <a:off x="113864" y="1135747"/>
            <a:ext cx="6876884" cy="4584589"/>
          </a:xfrm>
          <a:prstGeom prst="rect">
            <a:avLst/>
          </a:prstGeom>
        </p:spPr>
      </p:pic>
      <p:sp>
        <p:nvSpPr>
          <p:cNvPr id="6" name="Subtitle 4"/>
          <p:cNvSpPr txBox="1">
            <a:spLocks/>
          </p:cNvSpPr>
          <p:nvPr/>
        </p:nvSpPr>
        <p:spPr>
          <a:xfrm>
            <a:off x="7148944" y="5375990"/>
            <a:ext cx="4788132" cy="343593"/>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1600"/>
              <a:t>SEIS 763 – Machine Learning &amp; Deep Learning </a:t>
            </a:r>
          </a:p>
          <a:p>
            <a:pPr algn="l"/>
            <a:endParaRPr lang="en-US" sz="140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3"/>
            <p:extLst>
              <p:ext uri="{D42A27DB-BD31-4B8C-83A1-F6EECF244321}">
                <p14:modId xmlns:p14="http://schemas.microsoft.com/office/powerpoint/2010/main" val="4274792621"/>
              </p:ext>
            </p:extLst>
          </p:nvPr>
        </p:nvSpPr>
        <p:spPr/>
        <p:txBody>
          <a:bodyPr/>
          <a:lstStyle/>
          <a:p>
            <a:r>
              <a:rPr lang="en-US"/>
              <a:t>Lasso with Index chosen </a:t>
            </a:r>
          </a:p>
        </p:txBody>
      </p:sp>
      <p:sp>
        <p:nvSpPr>
          <p:cNvPr id="4" name="Content Placeholder 3"/>
          <p:cNvSpPr>
            <a:spLocks noGrp="1"/>
          </p:cNvSpPr>
          <p:nvPr>
            <p:ph sz="quarter" idx="2"/>
            <p:extLst>
              <p:ext uri="{D42A27DB-BD31-4B8C-83A1-F6EECF244321}">
                <p14:modId xmlns:p14="http://schemas.microsoft.com/office/powerpoint/2010/main" val="3271242525"/>
              </p:ext>
            </p:extLst>
          </p:nvPr>
        </p:nvSpPr>
        <p:spPr/>
        <p:txBody>
          <a:bodyPr vert="horz" tIns="0" anchor="t">
            <a:normAutofit fontScale="85000" lnSpcReduction="10000"/>
          </a:bodyPr>
          <a:lstStyle/>
          <a:p>
            <a:r>
              <a:rPr lang="en-US"/>
              <a:t>Created using Lasso</a:t>
            </a:r>
          </a:p>
          <a:p>
            <a:r>
              <a:rPr lang="en-US"/>
              <a:t>We were able to eliminate 126 predictors by selecting the lambda value of 2234.8803 at index 50. This simplified the model while maintaining similar prediction quality</a:t>
            </a:r>
          </a:p>
          <a:p>
            <a:r>
              <a:rPr lang="en-US"/>
              <a:t>Number of observations: 21348, Error degrees of freedom: 21207</a:t>
            </a:r>
            <a:r>
              <a:rPr lang="en-US">
                <a:latin typeface="+mn-ea"/>
                <a:cs typeface="+mn-ea"/>
              </a:rPr>
              <a:t/>
            </a:r>
            <a:br>
              <a:rPr lang="en-US">
                <a:latin typeface="+mn-ea"/>
                <a:cs typeface="+mn-ea"/>
              </a:rPr>
            </a:br>
            <a:r>
              <a:rPr lang="en-US"/>
              <a:t>Root Mean Squared Error: 1.35e+05</a:t>
            </a:r>
            <a:r>
              <a:rPr lang="en-US">
                <a:latin typeface="+mn-ea"/>
                <a:cs typeface="+mn-ea"/>
              </a:rPr>
              <a:t/>
            </a:r>
            <a:br>
              <a:rPr lang="en-US">
                <a:latin typeface="+mn-ea"/>
                <a:cs typeface="+mn-ea"/>
              </a:rPr>
            </a:br>
            <a:r>
              <a:rPr lang="en-US"/>
              <a:t>R-squared: 0.843,  Adjusted R-Squared 0.841</a:t>
            </a:r>
            <a:r>
              <a:rPr lang="en-US">
                <a:latin typeface="+mn-ea"/>
                <a:cs typeface="+mn-ea"/>
              </a:rPr>
              <a:t/>
            </a:r>
            <a:br>
              <a:rPr lang="en-US">
                <a:latin typeface="+mn-ea"/>
                <a:cs typeface="+mn-ea"/>
              </a:rPr>
            </a:br>
            <a:r>
              <a:rPr lang="en-US"/>
              <a:t>F-statistic vs. constant model: 810, p-value = 0 </a:t>
            </a:r>
          </a:p>
          <a:p>
            <a:pPr marL="0" indent="0">
              <a:buNone/>
            </a:pPr>
            <a:r>
              <a:rPr lang="en-US"/>
              <a:t>     MSE= 1.835855927696520e+10</a:t>
            </a:r>
          </a:p>
          <a:p>
            <a:endParaRPr lang="en-US"/>
          </a:p>
          <a:p>
            <a:r>
              <a:rPr lang="en-US"/>
              <a:t>Total Predictors: 140</a:t>
            </a:r>
          </a:p>
          <a:p>
            <a:endParaRPr lang="en-US"/>
          </a:p>
          <a:p>
            <a:endParaRPr lang="en-US"/>
          </a:p>
        </p:txBody>
      </p:sp>
      <p:sp>
        <p:nvSpPr>
          <p:cNvPr id="5" name="Text Placeholder 4"/>
          <p:cNvSpPr>
            <a:spLocks noGrp="1"/>
          </p:cNvSpPr>
          <p:nvPr>
            <p:ph type="body" idx="1"/>
            <p:extLst>
              <p:ext uri="{D42A27DB-BD31-4B8C-83A1-F6EECF244321}">
                <p14:modId xmlns:p14="http://schemas.microsoft.com/office/powerpoint/2010/main" val="2210035278"/>
              </p:ext>
            </p:extLst>
          </p:nvPr>
        </p:nvSpPr>
        <p:spPr/>
        <p:txBody>
          <a:bodyPr/>
          <a:lstStyle/>
          <a:p>
            <a:r>
              <a:rPr lang="en-US"/>
              <a:t>Final Model</a:t>
            </a:r>
          </a:p>
        </p:txBody>
      </p:sp>
      <p:sp>
        <p:nvSpPr>
          <p:cNvPr id="6" name="Title 5"/>
          <p:cNvSpPr>
            <a:spLocks noGrp="1"/>
          </p:cNvSpPr>
          <p:nvPr>
            <p:ph type="title"/>
            <p:extLst>
              <p:ext uri="{D42A27DB-BD31-4B8C-83A1-F6EECF244321}">
                <p14:modId xmlns:p14="http://schemas.microsoft.com/office/powerpoint/2010/main" val="263458030"/>
              </p:ext>
            </p:extLst>
          </p:nvPr>
        </p:nvSpPr>
        <p:spPr/>
        <p:txBody>
          <a:bodyPr/>
          <a:lstStyle/>
          <a:p>
            <a:r>
              <a:rPr lang="en-US"/>
              <a:t>Linear Regression Continued </a:t>
            </a:r>
          </a:p>
        </p:txBody>
      </p:sp>
      <p:pic>
        <p:nvPicPr>
          <p:cNvPr id="11" name="Picture 11"/>
          <p:cNvPicPr>
            <a:picLocks noGrp="1" noChangeAspect="1"/>
          </p:cNvPicPr>
          <p:nvPr>
            <p:ph sz="quarter" idx="4"/>
          </p:nvPr>
        </p:nvPicPr>
        <p:blipFill rotWithShape="1">
          <a:blip r:embed="rId3"/>
          <a:srcRect l="12174" t="14840" r="10821" b="7991"/>
          <a:stretch/>
        </p:blipFill>
        <p:spPr>
          <a:xfrm>
            <a:off x="6267450" y="2586487"/>
            <a:ext cx="4683563" cy="3713583"/>
          </a:xfrm>
          <a:prstGeom prst="rect">
            <a:avLst/>
          </a:prstGeom>
        </p:spPr>
      </p:pic>
    </p:spTree>
    <p:extLst>
      <p:ext uri="{BB962C8B-B14F-4D97-AF65-F5344CB8AC3E}">
        <p14:creationId xmlns:p14="http://schemas.microsoft.com/office/powerpoint/2010/main" val="306328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extLst>
              <p:ext uri="{D42A27DB-BD31-4B8C-83A1-F6EECF244321}">
                <p14:modId xmlns:p14="http://schemas.microsoft.com/office/powerpoint/2010/main" val="4105060643"/>
              </p:ext>
            </p:extLst>
          </p:nvPr>
        </p:nvSpPr>
        <p:spPr/>
        <p:txBody>
          <a:bodyPr vert="horz" anchor="t">
            <a:normAutofit/>
          </a:bodyPr>
          <a:lstStyle/>
          <a:p>
            <a:pPr marL="0" indent="0">
              <a:buNone/>
            </a:pPr>
            <a:endParaRPr lang="en-US"/>
          </a:p>
          <a:p>
            <a:endParaRPr lang="en-US"/>
          </a:p>
          <a:p>
            <a:endParaRPr lang="en-US"/>
          </a:p>
        </p:txBody>
      </p:sp>
      <p:pic>
        <p:nvPicPr>
          <p:cNvPr id="7" name="Picture 7"/>
          <p:cNvPicPr>
            <a:picLocks noGrp="1" noChangeAspect="1"/>
          </p:cNvPicPr>
          <p:nvPr>
            <p:ph sz="half" idx="1"/>
          </p:nvPr>
        </p:nvPicPr>
        <p:blipFill rotWithShape="1">
          <a:blip r:embed="rId3"/>
          <a:srcRect t="15765" b="-421"/>
          <a:stretch/>
        </p:blipFill>
        <p:spPr>
          <a:xfrm>
            <a:off x="662755" y="2772045"/>
            <a:ext cx="4883970" cy="3882755"/>
          </a:xfrm>
          <a:prstGeom prst="rect">
            <a:avLst/>
          </a:prstGeom>
        </p:spPr>
      </p:pic>
      <p:sp>
        <p:nvSpPr>
          <p:cNvPr id="6" name="Title 5"/>
          <p:cNvSpPr>
            <a:spLocks noGrp="1"/>
          </p:cNvSpPr>
          <p:nvPr>
            <p:ph type="title"/>
            <p:extLst>
              <p:ext uri="{D42A27DB-BD31-4B8C-83A1-F6EECF244321}">
                <p14:modId xmlns:p14="http://schemas.microsoft.com/office/powerpoint/2010/main" val="3308955404"/>
              </p:ext>
            </p:extLst>
          </p:nvPr>
        </p:nvSpPr>
        <p:spPr>
          <a:xfrm>
            <a:off x="647700" y="714375"/>
            <a:ext cx="10972800" cy="1254995"/>
          </a:xfrm>
        </p:spPr>
        <p:txBody>
          <a:bodyPr>
            <a:normAutofit fontScale="90000"/>
          </a:bodyPr>
          <a:lstStyle/>
          <a:p>
            <a:r>
              <a:rPr lang="en-US"/>
              <a:t>Linear Regression </a:t>
            </a:r>
            <a:r>
              <a:rPr lang="en-US">
                <a:solidFill>
                  <a:schemeClr val="tx1"/>
                </a:solidFill>
                <a:latin typeface="+mj-ea"/>
                <a:cs typeface="+mj-ea"/>
              </a:rPr>
              <a:t/>
            </a:r>
            <a:br>
              <a:rPr lang="en-US">
                <a:solidFill>
                  <a:schemeClr val="tx1"/>
                </a:solidFill>
                <a:latin typeface="+mj-ea"/>
                <a:cs typeface="+mj-ea"/>
              </a:rPr>
            </a:br>
            <a:r>
              <a:rPr lang="en-US" sz="3200">
                <a:solidFill>
                  <a:srgbClr val="000000"/>
                </a:solidFill>
                <a:latin typeface="Palatino Linotype"/>
              </a:rPr>
              <a:t>Final model vs Original</a:t>
            </a:r>
            <a:r>
              <a:rPr lang="en-US" sz="3200"/>
              <a:t> </a:t>
            </a:r>
            <a:endParaRPr lang="en-US"/>
          </a:p>
        </p:txBody>
      </p:sp>
      <p:pic>
        <p:nvPicPr>
          <p:cNvPr id="13" name="Picture 13"/>
          <p:cNvPicPr>
            <a:picLocks noChangeAspect="1"/>
          </p:cNvPicPr>
          <p:nvPr/>
        </p:nvPicPr>
        <p:blipFill rotWithShape="1">
          <a:blip r:embed="rId4"/>
          <a:srcRect t="15445"/>
          <a:stretch/>
        </p:blipFill>
        <p:spPr>
          <a:xfrm>
            <a:off x="6230938" y="2785074"/>
            <a:ext cx="5107439" cy="3864964"/>
          </a:xfrm>
          <a:prstGeom prst="rect">
            <a:avLst/>
          </a:prstGeom>
        </p:spPr>
      </p:pic>
      <p:sp>
        <p:nvSpPr>
          <p:cNvPr id="3" name="TextBox 2"/>
          <p:cNvSpPr txBox="1"/>
          <p:nvPr>
            <p:extLst>
              <p:ext uri="{D42A27DB-BD31-4B8C-83A1-F6EECF244321}">
                <p14:modId xmlns:p14="http://schemas.microsoft.com/office/powerpoint/2010/main" val="2878986848"/>
              </p:ext>
            </p:extLst>
          </p:nvPr>
        </p:nvSpPr>
        <p:spPr>
          <a:xfrm>
            <a:off x="7791450" y="2085975"/>
            <a:ext cx="644728" cy="369332"/>
          </a:xfrm>
          <a:prstGeom prst="rect">
            <a:avLst/>
          </a:prstGeom>
          <a:noFill/>
          <a:ln>
            <a:solidFill>
              <a:schemeClr val="bg2"/>
            </a:solid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a:t>md2</a:t>
            </a:r>
          </a:p>
        </p:txBody>
      </p:sp>
      <p:sp>
        <p:nvSpPr>
          <p:cNvPr id="4" name="TextBox 3"/>
          <p:cNvSpPr txBox="1"/>
          <p:nvPr>
            <p:extLst>
              <p:ext uri="{D42A27DB-BD31-4B8C-83A1-F6EECF244321}">
                <p14:modId xmlns:p14="http://schemas.microsoft.com/office/powerpoint/2010/main" val="4276791773"/>
              </p:ext>
            </p:extLst>
          </p:nvPr>
        </p:nvSpPr>
        <p:spPr>
          <a:xfrm>
            <a:off x="2438400" y="2053805"/>
            <a:ext cx="760144" cy="369332"/>
          </a:xfrm>
          <a:prstGeom prst="rect">
            <a:avLst/>
          </a:prstGeom>
          <a:noFill/>
          <a:ln>
            <a:solidFill>
              <a:schemeClr val="bg2"/>
            </a:solid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a:t>md10</a:t>
            </a:r>
          </a:p>
        </p:txBody>
      </p:sp>
    </p:spTree>
    <p:extLst>
      <p:ext uri="{BB962C8B-B14F-4D97-AF65-F5344CB8AC3E}">
        <p14:creationId xmlns:p14="http://schemas.microsoft.com/office/powerpoint/2010/main" val="388519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extLst>
              <p:ext uri="{D42A27DB-BD31-4B8C-83A1-F6EECF244321}">
                <p14:modId xmlns:p14="http://schemas.microsoft.com/office/powerpoint/2010/main" val="3354190181"/>
              </p:ext>
            </p:extLst>
          </p:nvPr>
        </p:nvSpPr>
        <p:spPr>
          <a:xfrm>
            <a:off x="566738" y="2152650"/>
            <a:ext cx="4396581" cy="3088482"/>
          </a:xfrm>
        </p:spPr>
        <p:txBody>
          <a:bodyPr vert="horz" anchor="t">
            <a:normAutofit/>
          </a:bodyPr>
          <a:lstStyle/>
          <a:p>
            <a:r>
              <a:rPr lang="en-US" sz="2200">
                <a:latin typeface="Calibri"/>
              </a:rPr>
              <a:t>Summary of first model : </a:t>
            </a:r>
          </a:p>
          <a:p>
            <a:pPr marL="0" indent="0">
              <a:buNone/>
            </a:pPr>
            <a:endParaRPr lang="en-US" sz="2200">
              <a:latin typeface="Calibri"/>
            </a:endParaRPr>
          </a:p>
          <a:p>
            <a:pPr marL="38100">
              <a:buNone/>
            </a:pPr>
            <a:r>
              <a:rPr lang="en-US" sz="2200">
                <a:latin typeface="Calibri"/>
              </a:rPr>
              <a:t>R-squared:  0.8475</a:t>
            </a:r>
          </a:p>
          <a:p>
            <a:pPr marL="38100">
              <a:buNone/>
            </a:pPr>
            <a:r>
              <a:rPr lang="en-US" sz="2200">
                <a:latin typeface="Calibri"/>
              </a:rPr>
              <a:t>Adjusted R-squared:  0.8452 </a:t>
            </a:r>
            <a:endParaRPr sz="2200">
              <a:latin typeface="Calibri"/>
            </a:endParaRPr>
          </a:p>
          <a:p>
            <a:pPr>
              <a:buNone/>
            </a:pPr>
            <a:r>
              <a:rPr lang="en-US" sz="2200">
                <a:latin typeface="Calibri"/>
              </a:rPr>
              <a:t>Number of predictors : 321</a:t>
            </a:r>
          </a:p>
          <a:p>
            <a:pPr>
              <a:buNone/>
            </a:pPr>
            <a:endParaRPr lang="en-US"/>
          </a:p>
        </p:txBody>
      </p:sp>
      <p:sp>
        <p:nvSpPr>
          <p:cNvPr id="4" name="Title 3"/>
          <p:cNvSpPr>
            <a:spLocks noGrp="1"/>
          </p:cNvSpPr>
          <p:nvPr>
            <p:ph type="title"/>
            <p:extLst>
              <p:ext uri="{D42A27DB-BD31-4B8C-83A1-F6EECF244321}">
                <p14:modId xmlns:p14="http://schemas.microsoft.com/office/powerpoint/2010/main" val="2183872160"/>
              </p:ext>
            </p:extLst>
          </p:nvPr>
        </p:nvSpPr>
        <p:spPr/>
        <p:txBody>
          <a:bodyPr/>
          <a:lstStyle/>
          <a:p>
            <a:r>
              <a:rPr lang="en-US"/>
              <a:t>Linear </a:t>
            </a:r>
            <a:r>
              <a:rPr lang="en-US">
                <a:solidFill>
                  <a:srgbClr val="455F51"/>
                </a:solidFill>
              </a:rPr>
              <a:t>Regression</a:t>
            </a:r>
            <a:r>
              <a:rPr lang="en-US"/>
              <a:t> using R</a:t>
            </a:r>
            <a:endParaRPr lang="en-US" err="1"/>
          </a:p>
        </p:txBody>
      </p:sp>
      <p:pic>
        <p:nvPicPr>
          <p:cNvPr id="8" name="Picture 8"/>
          <p:cNvPicPr>
            <a:picLocks noGrp="1" noChangeAspect="1"/>
          </p:cNvPicPr>
          <p:nvPr>
            <p:ph sz="half" idx="1"/>
          </p:nvPr>
        </p:nvPicPr>
        <p:blipFill>
          <a:blip r:embed="rId3"/>
          <a:stretch>
            <a:fillRect/>
          </a:stretch>
        </p:blipFill>
        <p:spPr>
          <a:xfrm>
            <a:off x="6810375" y="1924050"/>
            <a:ext cx="5147479" cy="4433888"/>
          </a:xfrm>
          <a:prstGeom prst="rect">
            <a:avLst/>
          </a:prstGeom>
        </p:spPr>
      </p:pic>
    </p:spTree>
    <p:extLst>
      <p:ext uri="{BB962C8B-B14F-4D97-AF65-F5344CB8AC3E}">
        <p14:creationId xmlns:p14="http://schemas.microsoft.com/office/powerpoint/2010/main" val="400677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extLst>
              <p:ext uri="{D42A27DB-BD31-4B8C-83A1-F6EECF244321}">
                <p14:modId xmlns:p14="http://schemas.microsoft.com/office/powerpoint/2010/main" val="1244694789"/>
              </p:ext>
            </p:extLst>
          </p:nvPr>
        </p:nvSpPr>
        <p:spPr>
          <a:xfrm>
            <a:off x="609600" y="704088"/>
            <a:ext cx="10972800" cy="1143000"/>
          </a:xfrm>
        </p:spPr>
        <p:txBody>
          <a:bodyPr>
            <a:normAutofit/>
          </a:bodyPr>
          <a:lstStyle/>
          <a:p>
            <a:r>
              <a:rPr lang="en-US"/>
              <a:t>Linear Regression using R</a:t>
            </a:r>
            <a:endParaRPr lang="en-US">
              <a:solidFill>
                <a:schemeClr val="tx1"/>
              </a:solidFill>
            </a:endParaRPr>
          </a:p>
        </p:txBody>
      </p:sp>
      <p:pic>
        <p:nvPicPr>
          <p:cNvPr id="6" name="Picture 6"/>
          <p:cNvPicPr>
            <a:picLocks noGrp="1" noChangeAspect="1"/>
          </p:cNvPicPr>
          <p:nvPr>
            <p:ph sz="half" idx="1"/>
          </p:nvPr>
        </p:nvPicPr>
        <p:blipFill>
          <a:blip r:embed="rId3"/>
          <a:stretch>
            <a:fillRect/>
          </a:stretch>
        </p:blipFill>
        <p:spPr>
          <a:xfrm>
            <a:off x="57150" y="3771900"/>
            <a:ext cx="6145213" cy="2946400"/>
          </a:xfrm>
          <a:prstGeom prst="rect">
            <a:avLst/>
          </a:prstGeom>
        </p:spPr>
      </p:pic>
      <p:pic>
        <p:nvPicPr>
          <p:cNvPr id="11" name="Picture 11"/>
          <p:cNvPicPr>
            <a:picLocks noGrp="1" noChangeAspect="1"/>
          </p:cNvPicPr>
          <p:nvPr>
            <p:ph sz="half" idx="2"/>
          </p:nvPr>
        </p:nvPicPr>
        <p:blipFill>
          <a:blip r:embed="rId4"/>
          <a:stretch>
            <a:fillRect/>
          </a:stretch>
        </p:blipFill>
        <p:spPr>
          <a:xfrm>
            <a:off x="6143625" y="1814513"/>
            <a:ext cx="5956300" cy="4922837"/>
          </a:xfrm>
          <a:prstGeom prst="rect">
            <a:avLst/>
          </a:prstGeom>
        </p:spPr>
      </p:pic>
      <p:sp>
        <p:nvSpPr>
          <p:cNvPr id="16" name="TextBox 15"/>
          <p:cNvSpPr txBox="1"/>
          <p:nvPr>
            <p:extLst>
              <p:ext uri="{D42A27DB-BD31-4B8C-83A1-F6EECF244321}">
                <p14:modId xmlns:p14="http://schemas.microsoft.com/office/powerpoint/2010/main" val="505790993"/>
              </p:ext>
            </p:extLst>
          </p:nvPr>
        </p:nvSpPr>
        <p:spPr>
          <a:xfrm>
            <a:off x="771525" y="2141538"/>
            <a:ext cx="4933950" cy="1477328"/>
          </a:xfrm>
          <a:prstGeom prst="rect">
            <a:avLst/>
          </a:prstGeom>
          <a:no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Palatino Linotype"/>
              </a:rPr>
              <a:t>Important attributes : </a:t>
            </a:r>
          </a:p>
          <a:p>
            <a:r>
              <a:rPr lang="en-US"/>
              <a:t>1- </a:t>
            </a:r>
            <a:r>
              <a:rPr lang="en-US" err="1"/>
              <a:t>sqft_living</a:t>
            </a:r>
            <a:endParaRPr err="1"/>
          </a:p>
          <a:p>
            <a:r>
              <a:rPr lang="en-US"/>
              <a:t>2- </a:t>
            </a:r>
            <a:r>
              <a:rPr lang="en-US" err="1"/>
              <a:t>ZipCode</a:t>
            </a:r>
          </a:p>
          <a:p>
            <a:r>
              <a:rPr lang="en-US"/>
              <a:t>3- House view</a:t>
            </a:r>
          </a:p>
          <a:p>
            <a:pPr algn="ctr"/>
            <a:endParaRPr lang="en-US"/>
          </a:p>
        </p:txBody>
      </p:sp>
    </p:spTree>
    <p:extLst>
      <p:ext uri="{BB962C8B-B14F-4D97-AF65-F5344CB8AC3E}">
        <p14:creationId xmlns:p14="http://schemas.microsoft.com/office/powerpoint/2010/main" val="146991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Grp="1" noChangeAspect="1"/>
          </p:cNvPicPr>
          <p:nvPr>
            <p:ph sz="half" idx="2"/>
          </p:nvPr>
        </p:nvPicPr>
        <p:blipFill>
          <a:blip r:embed="rId3"/>
          <a:stretch>
            <a:fillRect/>
          </a:stretch>
        </p:blipFill>
        <p:spPr>
          <a:xfrm>
            <a:off x="6218238" y="1589088"/>
            <a:ext cx="5343525" cy="4976812"/>
          </a:xfrm>
          <a:prstGeom prst="rect">
            <a:avLst/>
          </a:prstGeom>
        </p:spPr>
      </p:pic>
      <p:sp>
        <p:nvSpPr>
          <p:cNvPr id="3" name="Content Placeholder 2"/>
          <p:cNvSpPr>
            <a:spLocks noGrp="1"/>
          </p:cNvSpPr>
          <p:nvPr>
            <p:ph sz="half" idx="1"/>
            <p:extLst>
              <p:ext uri="{D42A27DB-BD31-4B8C-83A1-F6EECF244321}">
                <p14:modId xmlns:p14="http://schemas.microsoft.com/office/powerpoint/2010/main" val="722557674"/>
              </p:ext>
            </p:extLst>
          </p:nvPr>
        </p:nvSpPr>
        <p:spPr>
          <a:xfrm>
            <a:off x="347663" y="1896270"/>
            <a:ext cx="5646737" cy="4458493"/>
          </a:xfrm>
        </p:spPr>
        <p:txBody>
          <a:bodyPr vert="horz" anchor="t">
            <a:normAutofit/>
          </a:bodyPr>
          <a:lstStyle/>
          <a:p>
            <a:pPr marL="0" indent="0">
              <a:buNone/>
            </a:pPr>
            <a:r>
              <a:rPr lang="en-US"/>
              <a:t>The second Model : </a:t>
            </a:r>
          </a:p>
          <a:p>
            <a:pPr>
              <a:buNone/>
            </a:pPr>
            <a:r>
              <a:rPr lang="en-US" sz="1800"/>
              <a:t>Lambda = 4721</a:t>
            </a:r>
            <a:endParaRPr/>
          </a:p>
          <a:p>
            <a:pPr marL="0" indent="0">
              <a:buNone/>
            </a:pPr>
            <a:r>
              <a:rPr lang="en-US" sz="1800"/>
              <a:t>Number of predictors : 98</a:t>
            </a:r>
          </a:p>
          <a:p>
            <a:pPr marL="0" indent="0">
              <a:buNone/>
            </a:pPr>
            <a:r>
              <a:rPr lang="en-US" sz="1800"/>
              <a:t>Eliminating 223 attributes</a:t>
            </a:r>
          </a:p>
          <a:p>
            <a:pPr marL="0" indent="0">
              <a:buNone/>
            </a:pPr>
            <a:endParaRPr lang="en-US" sz="1800"/>
          </a:p>
          <a:p>
            <a:pPr marL="0" indent="0">
              <a:buNone/>
            </a:pPr>
            <a:r>
              <a:rPr lang="en-US" sz="1800"/>
              <a:t>R-squared:  0.8277</a:t>
            </a:r>
          </a:p>
          <a:p>
            <a:pPr marL="38100">
              <a:buNone/>
            </a:pPr>
            <a:r>
              <a:rPr lang="en-US" sz="1800"/>
              <a:t>Adjusted R-squared:  0.8270</a:t>
            </a:r>
            <a:endParaRPr/>
          </a:p>
          <a:p>
            <a:pPr marL="38100">
              <a:buNone/>
            </a:pPr>
            <a:endParaRPr lang="en-US" sz="1800"/>
          </a:p>
          <a:p>
            <a:pPr marL="0" indent="0">
              <a:buNone/>
            </a:pPr>
            <a:endParaRPr lang="en-US"/>
          </a:p>
          <a:p>
            <a:pPr marL="0" indent="0">
              <a:buNone/>
            </a:pPr>
            <a:endParaRPr/>
          </a:p>
        </p:txBody>
      </p:sp>
      <p:sp>
        <p:nvSpPr>
          <p:cNvPr id="4" name="Title 3"/>
          <p:cNvSpPr>
            <a:spLocks noGrp="1"/>
          </p:cNvSpPr>
          <p:nvPr>
            <p:ph type="title"/>
            <p:extLst>
              <p:ext uri="{D42A27DB-BD31-4B8C-83A1-F6EECF244321}">
                <p14:modId xmlns:p14="http://schemas.microsoft.com/office/powerpoint/2010/main" val="3871513689"/>
              </p:ext>
            </p:extLst>
          </p:nvPr>
        </p:nvSpPr>
        <p:spPr/>
        <p:txBody>
          <a:bodyPr/>
          <a:lstStyle/>
          <a:p>
            <a:r>
              <a:rPr lang="en-US"/>
              <a:t>Linear Regression using R</a:t>
            </a:r>
            <a:endParaRPr lang="en-US">
              <a:solidFill>
                <a:schemeClr val="tx1"/>
              </a:solidFill>
            </a:endParaRPr>
          </a:p>
        </p:txBody>
      </p:sp>
    </p:spTree>
    <p:extLst>
      <p:ext uri="{BB962C8B-B14F-4D97-AF65-F5344CB8AC3E}">
        <p14:creationId xmlns:p14="http://schemas.microsoft.com/office/powerpoint/2010/main" val="182726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E7228F2-A817-4653-B07E-547A66AE5797}"/>
              </a:ext>
            </a:extLst>
          </p:cNvPr>
          <p:cNvSpPr>
            <a:spLocks noGrp="1"/>
          </p:cNvSpPr>
          <p:nvPr>
            <p:ph sz="half" idx="2"/>
          </p:nvPr>
        </p:nvSpPr>
        <p:spPr/>
        <p:txBody>
          <a:bodyPr>
            <a:normAutofit fontScale="85000" lnSpcReduction="10000"/>
          </a:bodyPr>
          <a:lstStyle/>
          <a:p>
            <a:r>
              <a:rPr lang="en-US"/>
              <a:t>Price’s labels:</a:t>
            </a:r>
          </a:p>
          <a:p>
            <a:pPr>
              <a:buFont typeface="Wingdings" panose="05000000000000000000" pitchFamily="2" charset="2"/>
              <a:buChar char="ü"/>
            </a:pPr>
            <a:r>
              <a:rPr lang="en-US" sz="2800"/>
              <a:t>0: Less than 321950</a:t>
            </a:r>
          </a:p>
          <a:p>
            <a:pPr>
              <a:buFont typeface="Wingdings" panose="05000000000000000000" pitchFamily="2" charset="2"/>
              <a:buChar char="ü"/>
            </a:pPr>
            <a:r>
              <a:rPr lang="en-US" sz="2800"/>
              <a:t>1: Greater than equal to 321950 &amp; less than 450000</a:t>
            </a:r>
          </a:p>
          <a:p>
            <a:pPr>
              <a:buFont typeface="Wingdings" panose="05000000000000000000" pitchFamily="2" charset="2"/>
              <a:buChar char="ü"/>
            </a:pPr>
            <a:r>
              <a:rPr lang="en-US" sz="2800"/>
              <a:t>2: Greater than equal to 450000 &amp; &amp; less than 645000</a:t>
            </a:r>
          </a:p>
          <a:p>
            <a:pPr>
              <a:buFont typeface="Wingdings" panose="05000000000000000000" pitchFamily="2" charset="2"/>
              <a:buChar char="ü"/>
            </a:pPr>
            <a:r>
              <a:rPr lang="en-US" sz="2800"/>
              <a:t>3: Greater than equal to 645000</a:t>
            </a:r>
            <a:endParaRPr lang="en-US"/>
          </a:p>
          <a:p>
            <a:endParaRPr lang="en-US"/>
          </a:p>
          <a:p>
            <a:r>
              <a:rPr lang="en-US"/>
              <a:t>We divided the categories in a balanced manner using the three quartiles and median and thus chose accuracy to be the indicator of a good model.</a:t>
            </a:r>
          </a:p>
        </p:txBody>
      </p:sp>
      <p:sp>
        <p:nvSpPr>
          <p:cNvPr id="3" name="Content Placeholder 2">
            <a:extLst>
              <a:ext uri="{FF2B5EF4-FFF2-40B4-BE49-F238E27FC236}">
                <a16:creationId xmlns:a16="http://schemas.microsoft.com/office/drawing/2014/main" xmlns="" id="{9EDD43B7-F8E4-432D-BD9D-E4643213EB49}"/>
              </a:ext>
            </a:extLst>
          </p:cNvPr>
          <p:cNvSpPr>
            <a:spLocks noGrp="1"/>
          </p:cNvSpPr>
          <p:nvPr>
            <p:ph sz="half" idx="1"/>
          </p:nvPr>
        </p:nvSpPr>
        <p:spPr/>
        <p:txBody>
          <a:bodyPr>
            <a:normAutofit fontScale="85000" lnSpcReduction="10000"/>
          </a:bodyPr>
          <a:lstStyle/>
          <a:p>
            <a:r>
              <a:rPr lang="en-US"/>
              <a:t>Linear Regression model gave us 140 predictors for lambda value of 2234.8803 at index 50.</a:t>
            </a:r>
          </a:p>
          <a:p>
            <a:r>
              <a:rPr lang="en-US"/>
              <a:t>Extracted these variable from the data :</a:t>
            </a:r>
          </a:p>
          <a:p>
            <a:pPr>
              <a:buFont typeface="Wingdings" panose="05000000000000000000" pitchFamily="2" charset="2"/>
              <a:buChar char="ü"/>
            </a:pPr>
            <a:r>
              <a:rPr lang="en-US"/>
              <a:t> Took the X variable which had all </a:t>
            </a:r>
            <a:r>
              <a:rPr lang="en-US" err="1"/>
              <a:t>Zscored</a:t>
            </a:r>
            <a:r>
              <a:rPr lang="en-US"/>
              <a:t> values for the continuous variables</a:t>
            </a:r>
          </a:p>
          <a:p>
            <a:pPr>
              <a:buFont typeface="Wingdings" panose="05000000000000000000" pitchFamily="2" charset="2"/>
              <a:buChar char="ü"/>
            </a:pPr>
            <a:r>
              <a:rPr lang="en-US"/>
              <a:t>Took the X variable which had all the dummy variables for categorical predictors</a:t>
            </a:r>
          </a:p>
          <a:p>
            <a:pPr>
              <a:buFont typeface="Wingdings" panose="05000000000000000000" pitchFamily="2" charset="2"/>
              <a:buChar char="ü"/>
            </a:pPr>
            <a:r>
              <a:rPr lang="en-US"/>
              <a:t>Concatenated them together and </a:t>
            </a:r>
            <a:r>
              <a:rPr lang="en-US" err="1"/>
              <a:t>exracted</a:t>
            </a:r>
            <a:r>
              <a:rPr lang="en-US"/>
              <a:t> those 140 variables from there.</a:t>
            </a:r>
          </a:p>
          <a:p>
            <a:endParaRPr lang="en-US"/>
          </a:p>
          <a:p>
            <a:pPr marL="0" indent="0">
              <a:buNone/>
            </a:pPr>
            <a:endParaRPr lang="en-US" sz="2000"/>
          </a:p>
          <a:p>
            <a:endParaRPr lang="en-US"/>
          </a:p>
          <a:p>
            <a:endParaRPr lang="en-US"/>
          </a:p>
          <a:p>
            <a:endParaRPr lang="en-US"/>
          </a:p>
        </p:txBody>
      </p:sp>
      <p:sp>
        <p:nvSpPr>
          <p:cNvPr id="4" name="Title 3">
            <a:extLst>
              <a:ext uri="{FF2B5EF4-FFF2-40B4-BE49-F238E27FC236}">
                <a16:creationId xmlns:a16="http://schemas.microsoft.com/office/drawing/2014/main" xmlns="" id="{3A5D6467-8F22-429B-B878-4875C0D5FEE4}"/>
              </a:ext>
            </a:extLst>
          </p:cNvPr>
          <p:cNvSpPr>
            <a:spLocks noGrp="1"/>
          </p:cNvSpPr>
          <p:nvPr>
            <p:ph type="title"/>
          </p:nvPr>
        </p:nvSpPr>
        <p:spPr/>
        <p:txBody>
          <a:bodyPr/>
          <a:lstStyle/>
          <a:p>
            <a:r>
              <a:rPr lang="en-US"/>
              <a:t>SVM Model</a:t>
            </a:r>
          </a:p>
        </p:txBody>
      </p:sp>
    </p:spTree>
    <p:extLst>
      <p:ext uri="{BB962C8B-B14F-4D97-AF65-F5344CB8AC3E}">
        <p14:creationId xmlns:p14="http://schemas.microsoft.com/office/powerpoint/2010/main" val="109471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3C6B1FC-2E12-464D-8B0A-15B2A1A49722}"/>
              </a:ext>
            </a:extLst>
          </p:cNvPr>
          <p:cNvSpPr>
            <a:spLocks noGrp="1"/>
          </p:cNvSpPr>
          <p:nvPr>
            <p:ph sz="half" idx="2"/>
          </p:nvPr>
        </p:nvSpPr>
        <p:spPr/>
        <p:txBody>
          <a:bodyPr>
            <a:normAutofit/>
          </a:bodyPr>
          <a:lstStyle/>
          <a:p>
            <a:r>
              <a:rPr lang="en-US"/>
              <a:t>We then ran the </a:t>
            </a:r>
            <a:r>
              <a:rPr lang="en-US" err="1"/>
              <a:t>kfoldLoss</a:t>
            </a:r>
            <a:r>
              <a:rPr lang="en-US"/>
              <a:t> for each of the 10 models generated and checked for the accuracy of the one of 10, which had the least loss.</a:t>
            </a:r>
          </a:p>
          <a:p>
            <a:endParaRPr lang="en-US"/>
          </a:p>
        </p:txBody>
      </p:sp>
      <p:sp>
        <p:nvSpPr>
          <p:cNvPr id="3" name="Content Placeholder 2">
            <a:extLst>
              <a:ext uri="{FF2B5EF4-FFF2-40B4-BE49-F238E27FC236}">
                <a16:creationId xmlns:a16="http://schemas.microsoft.com/office/drawing/2014/main" xmlns="" id="{B051C747-E2E6-4598-BF32-56F9099269F5}"/>
              </a:ext>
            </a:extLst>
          </p:cNvPr>
          <p:cNvSpPr>
            <a:spLocks noGrp="1"/>
          </p:cNvSpPr>
          <p:nvPr>
            <p:ph sz="half" idx="1"/>
          </p:nvPr>
        </p:nvSpPr>
        <p:spPr/>
        <p:txBody>
          <a:bodyPr>
            <a:normAutofit/>
          </a:bodyPr>
          <a:lstStyle/>
          <a:p>
            <a:r>
              <a:rPr lang="en-US"/>
              <a:t>We started with a multi-class SVM model with 10-fold Cross Validation.</a:t>
            </a:r>
          </a:p>
          <a:p>
            <a:endParaRPr lang="en-US"/>
          </a:p>
          <a:p>
            <a:r>
              <a:rPr lang="en-US"/>
              <a:t>Built different models without Kernel function and then with it, with different box constraints to see their impact on accuracy. </a:t>
            </a:r>
          </a:p>
          <a:p>
            <a:endParaRPr lang="en-US"/>
          </a:p>
          <a:p>
            <a:endParaRPr lang="en-US"/>
          </a:p>
          <a:p>
            <a:pPr marL="0" indent="0">
              <a:buNone/>
            </a:pPr>
            <a:endParaRPr lang="en-US"/>
          </a:p>
        </p:txBody>
      </p:sp>
      <p:sp>
        <p:nvSpPr>
          <p:cNvPr id="4" name="Title 3">
            <a:extLst>
              <a:ext uri="{FF2B5EF4-FFF2-40B4-BE49-F238E27FC236}">
                <a16:creationId xmlns:a16="http://schemas.microsoft.com/office/drawing/2014/main" xmlns="" id="{89BD44A5-2BC9-4233-A596-622E06955CEA}"/>
              </a:ext>
            </a:extLst>
          </p:cNvPr>
          <p:cNvSpPr>
            <a:spLocks noGrp="1"/>
          </p:cNvSpPr>
          <p:nvPr>
            <p:ph type="title"/>
          </p:nvPr>
        </p:nvSpPr>
        <p:spPr/>
        <p:txBody>
          <a:bodyPr/>
          <a:lstStyle/>
          <a:p>
            <a:r>
              <a:rPr lang="en-US"/>
              <a:t>SVM Model Continued… </a:t>
            </a:r>
          </a:p>
        </p:txBody>
      </p:sp>
    </p:spTree>
    <p:extLst>
      <p:ext uri="{BB962C8B-B14F-4D97-AF65-F5344CB8AC3E}">
        <p14:creationId xmlns:p14="http://schemas.microsoft.com/office/powerpoint/2010/main" val="41033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051C747-E2E6-4598-BF32-56F9099269F5}"/>
              </a:ext>
            </a:extLst>
          </p:cNvPr>
          <p:cNvSpPr>
            <a:spLocks noGrp="1"/>
          </p:cNvSpPr>
          <p:nvPr>
            <p:ph idx="1"/>
          </p:nvPr>
        </p:nvSpPr>
        <p:spPr/>
        <p:txBody>
          <a:bodyPr>
            <a:normAutofit/>
          </a:bodyPr>
          <a:lstStyle/>
          <a:p>
            <a:endParaRPr lang="en-US"/>
          </a:p>
          <a:p>
            <a:r>
              <a:rPr lang="en-US"/>
              <a:t>Calculated the accuracy by plotting a Confusion Matrix for Target Class vs Output Class</a:t>
            </a:r>
          </a:p>
          <a:p>
            <a:endParaRPr lang="en-US"/>
          </a:p>
          <a:p>
            <a:r>
              <a:rPr lang="en-US"/>
              <a:t>We also used different combinations to build our models to see what impact they make on the accuracy of our model.</a:t>
            </a:r>
          </a:p>
          <a:p>
            <a:pPr marL="0" indent="0">
              <a:buNone/>
            </a:pPr>
            <a:endParaRPr lang="en-US"/>
          </a:p>
        </p:txBody>
      </p:sp>
      <p:sp>
        <p:nvSpPr>
          <p:cNvPr id="4" name="Title 3">
            <a:extLst>
              <a:ext uri="{FF2B5EF4-FFF2-40B4-BE49-F238E27FC236}">
                <a16:creationId xmlns:a16="http://schemas.microsoft.com/office/drawing/2014/main" xmlns="" id="{89BD44A5-2BC9-4233-A596-622E06955CEA}"/>
              </a:ext>
            </a:extLst>
          </p:cNvPr>
          <p:cNvSpPr>
            <a:spLocks noGrp="1"/>
          </p:cNvSpPr>
          <p:nvPr>
            <p:ph type="title"/>
          </p:nvPr>
        </p:nvSpPr>
        <p:spPr/>
        <p:txBody>
          <a:bodyPr/>
          <a:lstStyle/>
          <a:p>
            <a:r>
              <a:rPr lang="en-US"/>
              <a:t>SVM Model Continued… </a:t>
            </a:r>
          </a:p>
        </p:txBody>
      </p:sp>
    </p:spTree>
    <p:extLst>
      <p:ext uri="{BB962C8B-B14F-4D97-AF65-F5344CB8AC3E}">
        <p14:creationId xmlns:p14="http://schemas.microsoft.com/office/powerpoint/2010/main" val="324649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4BE8AA80-0387-4F36-B931-497186B0DF84}"/>
              </a:ext>
            </a:extLst>
          </p:cNvPr>
          <p:cNvGraphicFramePr>
            <a:graphicFrameLocks noGrp="1"/>
          </p:cNvGraphicFramePr>
          <p:nvPr>
            <p:ph idx="1"/>
            <p:extLst>
              <p:ext uri="{D42A27DB-BD31-4B8C-83A1-F6EECF244321}">
                <p14:modId xmlns:p14="http://schemas.microsoft.com/office/powerpoint/2010/main" val="3237475804"/>
              </p:ext>
            </p:extLst>
          </p:nvPr>
        </p:nvGraphicFramePr>
        <p:xfrm>
          <a:off x="735495" y="1938129"/>
          <a:ext cx="10455966" cy="4562068"/>
        </p:xfrm>
        <a:graphic>
          <a:graphicData uri="http://schemas.openxmlformats.org/drawingml/2006/table">
            <a:tbl>
              <a:tblPr firstRow="1" firstCol="1" bandRow="1">
                <a:tableStyleId>{5C22544A-7EE6-4342-B048-85BDC9FD1C3A}</a:tableStyleId>
              </a:tblPr>
              <a:tblGrid>
                <a:gridCol w="3485322">
                  <a:extLst>
                    <a:ext uri="{9D8B030D-6E8A-4147-A177-3AD203B41FA5}">
                      <a16:colId xmlns:a16="http://schemas.microsoft.com/office/drawing/2014/main" xmlns="" val="2716045191"/>
                    </a:ext>
                  </a:extLst>
                </a:gridCol>
                <a:gridCol w="3485322">
                  <a:extLst>
                    <a:ext uri="{9D8B030D-6E8A-4147-A177-3AD203B41FA5}">
                      <a16:colId xmlns:a16="http://schemas.microsoft.com/office/drawing/2014/main" xmlns="" val="3252124121"/>
                    </a:ext>
                  </a:extLst>
                </a:gridCol>
                <a:gridCol w="3485322">
                  <a:extLst>
                    <a:ext uri="{9D8B030D-6E8A-4147-A177-3AD203B41FA5}">
                      <a16:colId xmlns:a16="http://schemas.microsoft.com/office/drawing/2014/main" xmlns="" val="2470804575"/>
                    </a:ext>
                  </a:extLst>
                </a:gridCol>
              </a:tblGrid>
              <a:tr h="325862">
                <a:tc>
                  <a:txBody>
                    <a:bodyPr/>
                    <a:lstStyle/>
                    <a:p>
                      <a:pPr marL="0" marR="0" algn="ctr">
                        <a:lnSpc>
                          <a:spcPct val="107000"/>
                        </a:lnSpc>
                        <a:spcBef>
                          <a:spcPts val="0"/>
                        </a:spcBef>
                        <a:spcAft>
                          <a:spcPts val="0"/>
                        </a:spcAft>
                      </a:pPr>
                      <a:r>
                        <a:rPr lang="en-US" sz="1800" b="1">
                          <a:effectLst/>
                        </a:rPr>
                        <a:t>Kernel Function</a:t>
                      </a:r>
                      <a:endParaRPr lang="en-US"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Box Constraint, C</a:t>
                      </a:r>
                      <a:endParaRPr lang="en-US"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a:effectLst/>
                        </a:rPr>
                        <a:t>Accuracy</a:t>
                      </a:r>
                      <a:endParaRPr lang="en-US"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6254411"/>
                  </a:ext>
                </a:extLst>
              </a:tr>
              <a:tr h="325862">
                <a:tc>
                  <a:txBody>
                    <a:bodyPr/>
                    <a:lstStyle/>
                    <a:p>
                      <a:pPr marL="0" marR="0" algn="ctr">
                        <a:lnSpc>
                          <a:spcPct val="107000"/>
                        </a:lnSpc>
                        <a:spcBef>
                          <a:spcPts val="0"/>
                        </a:spcBef>
                        <a:spcAft>
                          <a:spcPts val="0"/>
                        </a:spcAft>
                      </a:pPr>
                      <a:r>
                        <a:rPr lang="en-US" sz="1800">
                          <a:solidFill>
                            <a:schemeClr val="tx1"/>
                          </a:solidFill>
                          <a:effectLst/>
                          <a:highlight>
                            <a:srgbClr val="FFFF00"/>
                          </a:highlight>
                        </a:rPr>
                        <a:t>None</a:t>
                      </a:r>
                      <a:endParaRPr lang="en-US" sz="180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highlight>
                            <a:srgbClr val="FFFF00"/>
                          </a:highlight>
                        </a:rPr>
                        <a:t>None</a:t>
                      </a:r>
                      <a:endParaRPr lang="en-US" sz="180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highlight>
                            <a:srgbClr val="FFFF00"/>
                          </a:highlight>
                        </a:rPr>
                        <a:t>65.9%</a:t>
                      </a:r>
                      <a:endParaRPr lang="en-US" sz="180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63567517"/>
                  </a:ext>
                </a:extLst>
              </a:tr>
              <a:tr h="325862">
                <a:tc>
                  <a:txBody>
                    <a:bodyPr/>
                    <a:lstStyle/>
                    <a:p>
                      <a:pPr marL="0" marR="0" algn="ctr">
                        <a:lnSpc>
                          <a:spcPct val="107000"/>
                        </a:lnSpc>
                        <a:spcBef>
                          <a:spcPts val="0"/>
                        </a:spcBef>
                        <a:spcAft>
                          <a:spcPts val="0"/>
                        </a:spcAft>
                      </a:pPr>
                      <a:r>
                        <a:rPr lang="en-US" sz="1800">
                          <a:solidFill>
                            <a:schemeClr val="tx1"/>
                          </a:solidFill>
                          <a:effectLst/>
                          <a:highlight>
                            <a:srgbClr val="FFFF00"/>
                          </a:highlight>
                        </a:rPr>
                        <a:t>Gaussian</a:t>
                      </a:r>
                      <a:endParaRPr lang="en-US" sz="180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highlight>
                            <a:srgbClr val="FFFF00"/>
                          </a:highlight>
                        </a:rPr>
                        <a:t>None </a:t>
                      </a:r>
                      <a:endParaRPr lang="en-US" sz="180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highlight>
                            <a:srgbClr val="FFFF00"/>
                          </a:highlight>
                        </a:rPr>
                        <a:t>83.1%</a:t>
                      </a:r>
                      <a:endParaRPr lang="en-US" sz="180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20976312"/>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0.000001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42386053"/>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83.1%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72965051"/>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12249343"/>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86.7%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264692966"/>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87.4%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47321263"/>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87.4%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12652669"/>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87.4%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38966230"/>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92251372"/>
                  </a:ext>
                </a:extLst>
              </a:tr>
              <a:tr h="325862">
                <a:tc>
                  <a:txBody>
                    <a:bodyPr/>
                    <a:lstStyle/>
                    <a:p>
                      <a:pPr marL="0" marR="0" algn="ctr">
                        <a:lnSpc>
                          <a:spcPct val="107000"/>
                        </a:lnSpc>
                        <a:spcBef>
                          <a:spcPts val="0"/>
                        </a:spcBef>
                        <a:spcAft>
                          <a:spcPts val="0"/>
                        </a:spcAft>
                      </a:pPr>
                      <a:r>
                        <a:rPr lang="en-US" sz="1800">
                          <a:effectLst/>
                        </a:rPr>
                        <a:t>Gaussian</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89.2%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56590686"/>
                  </a:ext>
                </a:extLst>
              </a:tr>
              <a:tr h="325862">
                <a:tc>
                  <a:txBody>
                    <a:bodyPr/>
                    <a:lstStyle/>
                    <a:p>
                      <a:pPr marL="0" marR="0" algn="ctr">
                        <a:lnSpc>
                          <a:spcPct val="107000"/>
                        </a:lnSpc>
                        <a:spcBef>
                          <a:spcPts val="0"/>
                        </a:spcBef>
                        <a:spcAft>
                          <a:spcPts val="0"/>
                        </a:spcAft>
                      </a:pPr>
                      <a:r>
                        <a:rPr lang="en-US" sz="1800">
                          <a:solidFill>
                            <a:srgbClr val="FF0000"/>
                          </a:solidFill>
                          <a:effectLst/>
                        </a:rPr>
                        <a:t>Gaussian</a:t>
                      </a:r>
                      <a:endParaRPr lang="en-US" sz="18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solidFill>
                            <a:srgbClr val="FF0000"/>
                          </a:solidFill>
                          <a:effectLst/>
                        </a:rPr>
                        <a:t>25</a:t>
                      </a:r>
                      <a:endParaRPr lang="en-US" sz="18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solidFill>
                            <a:srgbClr val="FF0000"/>
                          </a:solidFill>
                          <a:effectLst/>
                        </a:rPr>
                        <a:t>90.8%</a:t>
                      </a:r>
                      <a:endParaRPr lang="en-US" sz="18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832674885"/>
                  </a:ext>
                </a:extLst>
              </a:tr>
              <a:tr h="325862">
                <a:tc>
                  <a:txBody>
                    <a:bodyPr/>
                    <a:lstStyle/>
                    <a:p>
                      <a:pPr marL="0" marR="0" algn="ctr">
                        <a:lnSpc>
                          <a:spcPct val="107000"/>
                        </a:lnSpc>
                        <a:spcBef>
                          <a:spcPts val="0"/>
                        </a:spcBef>
                        <a:spcAft>
                          <a:spcPts val="0"/>
                        </a:spcAft>
                      </a:pPr>
                      <a:r>
                        <a:rPr lang="en-US" sz="1800">
                          <a:solidFill>
                            <a:schemeClr val="tx1"/>
                          </a:solidFill>
                          <a:effectLst/>
                          <a:highlight>
                            <a:srgbClr val="FFFF00"/>
                          </a:highlight>
                        </a:rPr>
                        <a:t>None</a:t>
                      </a:r>
                      <a:endParaRPr lang="en-US" sz="180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highlight>
                            <a:srgbClr val="FFFF00"/>
                          </a:highlight>
                        </a:rPr>
                        <a:t>25</a:t>
                      </a:r>
                      <a:endParaRPr lang="en-US" sz="180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highlight>
                            <a:srgbClr val="FFFF00"/>
                          </a:highlight>
                        </a:rPr>
                        <a:t> 66.5%</a:t>
                      </a:r>
                      <a:endParaRPr lang="en-US" sz="180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371683756"/>
                  </a:ext>
                </a:extLst>
              </a:tr>
            </a:tbl>
          </a:graphicData>
        </a:graphic>
      </p:graphicFrame>
      <p:sp>
        <p:nvSpPr>
          <p:cNvPr id="4" name="Title 3">
            <a:extLst>
              <a:ext uri="{FF2B5EF4-FFF2-40B4-BE49-F238E27FC236}">
                <a16:creationId xmlns:a16="http://schemas.microsoft.com/office/drawing/2014/main" xmlns="" id="{6F6CAB61-BB2A-4FF0-9152-C484FEAE3BBD}"/>
              </a:ext>
            </a:extLst>
          </p:cNvPr>
          <p:cNvSpPr>
            <a:spLocks noGrp="1"/>
          </p:cNvSpPr>
          <p:nvPr>
            <p:ph type="title"/>
          </p:nvPr>
        </p:nvSpPr>
        <p:spPr/>
        <p:txBody>
          <a:bodyPr/>
          <a:lstStyle/>
          <a:p>
            <a:r>
              <a:rPr lang="en-US"/>
              <a:t>SVM Model Continued… </a:t>
            </a:r>
          </a:p>
        </p:txBody>
      </p:sp>
    </p:spTree>
    <p:extLst>
      <p:ext uri="{BB962C8B-B14F-4D97-AF65-F5344CB8AC3E}">
        <p14:creationId xmlns:p14="http://schemas.microsoft.com/office/powerpoint/2010/main" val="231494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E818E0-6412-46B7-9E1E-534F7D4746CD}"/>
              </a:ext>
            </a:extLst>
          </p:cNvPr>
          <p:cNvSpPr>
            <a:spLocks noGrp="1"/>
          </p:cNvSpPr>
          <p:nvPr>
            <p:ph type="title"/>
          </p:nvPr>
        </p:nvSpPr>
        <p:spPr/>
        <p:txBody>
          <a:bodyPr/>
          <a:lstStyle/>
          <a:p>
            <a:r>
              <a:rPr lang="en-US"/>
              <a:t>SVM Model Continued… </a:t>
            </a:r>
          </a:p>
        </p:txBody>
      </p:sp>
      <p:sp>
        <p:nvSpPr>
          <p:cNvPr id="3" name="Content Placeholder 2">
            <a:extLst>
              <a:ext uri="{FF2B5EF4-FFF2-40B4-BE49-F238E27FC236}">
                <a16:creationId xmlns:a16="http://schemas.microsoft.com/office/drawing/2014/main" xmlns="" id="{9D554C27-4163-44D8-A883-33F4A9A1E398}"/>
              </a:ext>
            </a:extLst>
          </p:cNvPr>
          <p:cNvSpPr>
            <a:spLocks noGrp="1"/>
          </p:cNvSpPr>
          <p:nvPr>
            <p:ph sz="half" idx="1"/>
          </p:nvPr>
        </p:nvSpPr>
        <p:spPr>
          <a:xfrm>
            <a:off x="397565" y="1920085"/>
            <a:ext cx="5596835" cy="4434840"/>
          </a:xfrm>
        </p:spPr>
        <p:txBody>
          <a:bodyPr/>
          <a:lstStyle/>
          <a:p>
            <a:endParaRPr lang="en-US"/>
          </a:p>
        </p:txBody>
      </p:sp>
      <p:pic>
        <p:nvPicPr>
          <p:cNvPr id="5" name="Picture 4">
            <a:extLst>
              <a:ext uri="{FF2B5EF4-FFF2-40B4-BE49-F238E27FC236}">
                <a16:creationId xmlns:a16="http://schemas.microsoft.com/office/drawing/2014/main" xmlns="" id="{037A86D8-5CCB-45C2-A076-CD05D67590FA}"/>
              </a:ext>
            </a:extLst>
          </p:cNvPr>
          <p:cNvPicPr>
            <a:picLocks noChangeAspect="1"/>
          </p:cNvPicPr>
          <p:nvPr/>
        </p:nvPicPr>
        <p:blipFill>
          <a:blip r:embed="rId2"/>
          <a:stretch>
            <a:fillRect/>
          </a:stretch>
        </p:blipFill>
        <p:spPr>
          <a:xfrm>
            <a:off x="397565" y="1920085"/>
            <a:ext cx="5088835" cy="4722718"/>
          </a:xfrm>
          <a:prstGeom prst="rect">
            <a:avLst/>
          </a:prstGeom>
        </p:spPr>
      </p:pic>
      <p:sp>
        <p:nvSpPr>
          <p:cNvPr id="8" name="Content Placeholder 7">
            <a:extLst>
              <a:ext uri="{FF2B5EF4-FFF2-40B4-BE49-F238E27FC236}">
                <a16:creationId xmlns:a16="http://schemas.microsoft.com/office/drawing/2014/main" xmlns="" id="{0E11CEA4-E163-4D8F-8D86-475892DBD515}"/>
              </a:ext>
            </a:extLst>
          </p:cNvPr>
          <p:cNvSpPr>
            <a:spLocks noGrp="1"/>
          </p:cNvSpPr>
          <p:nvPr>
            <p:ph sz="half" idx="2"/>
          </p:nvPr>
        </p:nvSpPr>
        <p:spPr/>
        <p:txBody>
          <a:bodyPr/>
          <a:lstStyle/>
          <a:p>
            <a:endParaRPr lang="en-US"/>
          </a:p>
        </p:txBody>
      </p:sp>
      <p:pic>
        <p:nvPicPr>
          <p:cNvPr id="9" name="Picture 8">
            <a:extLst>
              <a:ext uri="{FF2B5EF4-FFF2-40B4-BE49-F238E27FC236}">
                <a16:creationId xmlns:a16="http://schemas.microsoft.com/office/drawing/2014/main" xmlns="" id="{36B7FB46-A013-4CC5-BCAA-B793CF7B0BF6}"/>
              </a:ext>
            </a:extLst>
          </p:cNvPr>
          <p:cNvPicPr>
            <a:picLocks noChangeAspect="1"/>
          </p:cNvPicPr>
          <p:nvPr/>
        </p:nvPicPr>
        <p:blipFill>
          <a:blip r:embed="rId3"/>
          <a:stretch>
            <a:fillRect/>
          </a:stretch>
        </p:blipFill>
        <p:spPr>
          <a:xfrm>
            <a:off x="6096000" y="2031309"/>
            <a:ext cx="5255911" cy="4101133"/>
          </a:xfrm>
          <a:prstGeom prst="rect">
            <a:avLst/>
          </a:prstGeom>
        </p:spPr>
      </p:pic>
    </p:spTree>
    <p:extLst>
      <p:ext uri="{BB962C8B-B14F-4D97-AF65-F5344CB8AC3E}">
        <p14:creationId xmlns:p14="http://schemas.microsoft.com/office/powerpoint/2010/main" val="116129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4018686316"/>
              </p:ext>
            </p:extLst>
          </p:nvPr>
        </p:nvSpPr>
        <p:spPr/>
        <p:txBody>
          <a:bodyPr vert="horz" anchor="t">
            <a:normAutofit/>
          </a:bodyPr>
          <a:lstStyle/>
          <a:p>
            <a:r>
              <a:rPr lang="en-US"/>
              <a:t>Project Overview &amp; Objectives</a:t>
            </a:r>
          </a:p>
          <a:p>
            <a:r>
              <a:rPr lang="en-US"/>
              <a:t>Data Overview</a:t>
            </a:r>
          </a:p>
          <a:p>
            <a:r>
              <a:rPr lang="en-US"/>
              <a:t>Our Models </a:t>
            </a:r>
          </a:p>
          <a:p>
            <a:r>
              <a:rPr lang="en-US"/>
              <a:t>Outcome</a:t>
            </a:r>
          </a:p>
          <a:p>
            <a:r>
              <a:rPr lang="en-US"/>
              <a:t>Challenges Encountered</a:t>
            </a:r>
          </a:p>
          <a:p>
            <a:r>
              <a:rPr lang="en-US"/>
              <a:t>Conclusion</a:t>
            </a:r>
          </a:p>
          <a:p>
            <a:r>
              <a:rPr lang="en-US"/>
              <a:t>Questions</a:t>
            </a:r>
          </a:p>
          <a:p>
            <a:endParaRPr lang="en-US"/>
          </a:p>
        </p:txBody>
      </p:sp>
      <p:sp>
        <p:nvSpPr>
          <p:cNvPr id="3" name="Title 2"/>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855C23CB-958A-41DD-B0F4-3DCC992C92E5}"/>
              </a:ext>
            </a:extLst>
          </p:cNvPr>
          <p:cNvPicPr>
            <a:picLocks noGrp="1" noChangeAspect="1"/>
          </p:cNvPicPr>
          <p:nvPr>
            <p:ph sz="half" idx="1"/>
          </p:nvPr>
        </p:nvPicPr>
        <p:blipFill>
          <a:blip r:embed="rId2"/>
          <a:stretch>
            <a:fillRect/>
          </a:stretch>
        </p:blipFill>
        <p:spPr>
          <a:xfrm>
            <a:off x="1023188" y="2017642"/>
            <a:ext cx="5059560" cy="4825429"/>
          </a:xfrm>
          <a:prstGeom prst="rect">
            <a:avLst/>
          </a:prstGeom>
        </p:spPr>
      </p:pic>
      <p:sp>
        <p:nvSpPr>
          <p:cNvPr id="4" name="Title 3">
            <a:extLst>
              <a:ext uri="{FF2B5EF4-FFF2-40B4-BE49-F238E27FC236}">
                <a16:creationId xmlns:a16="http://schemas.microsoft.com/office/drawing/2014/main" xmlns="" id="{1EE818E0-6412-46B7-9E1E-534F7D4746CD}"/>
              </a:ext>
            </a:extLst>
          </p:cNvPr>
          <p:cNvSpPr>
            <a:spLocks noGrp="1"/>
          </p:cNvSpPr>
          <p:nvPr>
            <p:ph type="title"/>
          </p:nvPr>
        </p:nvSpPr>
        <p:spPr/>
        <p:txBody>
          <a:bodyPr/>
          <a:lstStyle/>
          <a:p>
            <a:r>
              <a:rPr lang="en-US"/>
              <a:t>SVM Model Continued… </a:t>
            </a:r>
          </a:p>
        </p:txBody>
      </p:sp>
      <p:pic>
        <p:nvPicPr>
          <p:cNvPr id="10" name="Content Placeholder 9">
            <a:extLst>
              <a:ext uri="{FF2B5EF4-FFF2-40B4-BE49-F238E27FC236}">
                <a16:creationId xmlns:a16="http://schemas.microsoft.com/office/drawing/2014/main" xmlns="" id="{029243ED-886F-4DBD-8628-EE8548CEE613}"/>
              </a:ext>
            </a:extLst>
          </p:cNvPr>
          <p:cNvPicPr>
            <a:picLocks noGrp="1" noChangeAspect="1"/>
          </p:cNvPicPr>
          <p:nvPr>
            <p:ph sz="half" idx="2"/>
          </p:nvPr>
        </p:nvPicPr>
        <p:blipFill>
          <a:blip r:embed="rId3"/>
          <a:stretch>
            <a:fillRect/>
          </a:stretch>
        </p:blipFill>
        <p:spPr>
          <a:xfrm>
            <a:off x="6197600" y="2087217"/>
            <a:ext cx="5384800" cy="4601818"/>
          </a:xfrm>
          <a:prstGeom prst="rect">
            <a:avLst/>
          </a:prstGeom>
        </p:spPr>
      </p:pic>
    </p:spTree>
    <p:extLst>
      <p:ext uri="{BB962C8B-B14F-4D97-AF65-F5344CB8AC3E}">
        <p14:creationId xmlns:p14="http://schemas.microsoft.com/office/powerpoint/2010/main" val="26799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0CD51B-C3A3-4145-8F8A-8202FE20F9FE}"/>
              </a:ext>
            </a:extLst>
          </p:cNvPr>
          <p:cNvSpPr>
            <a:spLocks noGrp="1"/>
          </p:cNvSpPr>
          <p:nvPr>
            <p:ph idx="1"/>
          </p:nvPr>
        </p:nvSpPr>
        <p:spPr/>
        <p:txBody>
          <a:bodyPr/>
          <a:lstStyle/>
          <a:p>
            <a:endParaRPr lang="en-US"/>
          </a:p>
          <a:p>
            <a:r>
              <a:rPr lang="en-US"/>
              <a:t>SVM takes time!</a:t>
            </a:r>
          </a:p>
          <a:p>
            <a:endParaRPr lang="en-US"/>
          </a:p>
          <a:p>
            <a:r>
              <a:rPr lang="en-US" err="1"/>
              <a:t>Matlab</a:t>
            </a:r>
            <a:r>
              <a:rPr lang="en-US"/>
              <a:t> is machine dependent</a:t>
            </a:r>
          </a:p>
          <a:p>
            <a:endParaRPr lang="en-US"/>
          </a:p>
          <a:p>
            <a:pPr marL="0" indent="0">
              <a:buNone/>
            </a:pPr>
            <a:endParaRPr lang="en-US"/>
          </a:p>
          <a:p>
            <a:pPr marL="0" indent="0">
              <a:buNone/>
            </a:pPr>
            <a:endParaRPr lang="en-US"/>
          </a:p>
          <a:p>
            <a:endParaRPr lang="en-US"/>
          </a:p>
          <a:p>
            <a:endParaRPr lang="en-US"/>
          </a:p>
        </p:txBody>
      </p:sp>
      <p:sp>
        <p:nvSpPr>
          <p:cNvPr id="4" name="Title 3">
            <a:extLst>
              <a:ext uri="{FF2B5EF4-FFF2-40B4-BE49-F238E27FC236}">
                <a16:creationId xmlns:a16="http://schemas.microsoft.com/office/drawing/2014/main" xmlns="" id="{1EE818E0-6412-46B7-9E1E-534F7D4746CD}"/>
              </a:ext>
            </a:extLst>
          </p:cNvPr>
          <p:cNvSpPr>
            <a:spLocks noGrp="1"/>
          </p:cNvSpPr>
          <p:nvPr>
            <p:ph type="title"/>
          </p:nvPr>
        </p:nvSpPr>
        <p:spPr/>
        <p:txBody>
          <a:bodyPr>
            <a:normAutofit fontScale="90000"/>
          </a:bodyPr>
          <a:lstStyle/>
          <a:p>
            <a:r>
              <a:rPr lang="en-US"/>
              <a:t>SVM Model Continued…</a:t>
            </a:r>
            <a:br>
              <a:rPr lang="en-US"/>
            </a:br>
            <a:r>
              <a:rPr lang="en-US"/>
              <a:t>Challenges faced.. </a:t>
            </a:r>
          </a:p>
        </p:txBody>
      </p:sp>
    </p:spTree>
    <p:extLst>
      <p:ext uri="{BB962C8B-B14F-4D97-AF65-F5344CB8AC3E}">
        <p14:creationId xmlns:p14="http://schemas.microsoft.com/office/powerpoint/2010/main" val="234963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E7228F2-A817-4653-B07E-547A66AE5797}"/>
              </a:ext>
            </a:extLst>
          </p:cNvPr>
          <p:cNvSpPr>
            <a:spLocks noGrp="1"/>
          </p:cNvSpPr>
          <p:nvPr>
            <p:ph sz="half" idx="2"/>
            <p:extLst>
              <p:ext uri="{D42A27DB-BD31-4B8C-83A1-F6EECF244321}">
                <p14:modId xmlns:p14="http://schemas.microsoft.com/office/powerpoint/2010/main" val="2579060035"/>
              </p:ext>
            </p:extLst>
          </p:nvPr>
        </p:nvSpPr>
        <p:spPr/>
        <p:txBody>
          <a:bodyPr vert="horz" anchor="t">
            <a:normAutofit lnSpcReduction="10000"/>
          </a:bodyPr>
          <a:lstStyle/>
          <a:p>
            <a:r>
              <a:rPr lang="en-US"/>
              <a:t>Tested and built networks with various parameters settings to increase accuracy.</a:t>
            </a:r>
          </a:p>
          <a:p>
            <a:r>
              <a:rPr lang="en-US"/>
              <a:t>Adjusted layers and neurons to increase accuracy.</a:t>
            </a:r>
          </a:p>
          <a:p>
            <a:r>
              <a:rPr lang="en-US"/>
              <a:t>Tested out variety to price ranges (4, 5, 6, 10) to see if range of price had effect on accuracy. </a:t>
            </a:r>
          </a:p>
          <a:p>
            <a:r>
              <a:rPr lang="en-US"/>
              <a:t>Better Precision and Recall for 0 and 3rd categories than 1st and 2nd.</a:t>
            </a:r>
          </a:p>
        </p:txBody>
      </p:sp>
      <p:sp>
        <p:nvSpPr>
          <p:cNvPr id="3" name="Content Placeholder 2">
            <a:extLst>
              <a:ext uri="{FF2B5EF4-FFF2-40B4-BE49-F238E27FC236}">
                <a16:creationId xmlns:a16="http://schemas.microsoft.com/office/drawing/2014/main" xmlns="" id="{9EDD43B7-F8E4-432D-BD9D-E4643213EB49}"/>
              </a:ext>
            </a:extLst>
          </p:cNvPr>
          <p:cNvSpPr>
            <a:spLocks noGrp="1"/>
          </p:cNvSpPr>
          <p:nvPr>
            <p:ph sz="half" idx="1"/>
            <p:extLst>
              <p:ext uri="{D42A27DB-BD31-4B8C-83A1-F6EECF244321}">
                <p14:modId xmlns:p14="http://schemas.microsoft.com/office/powerpoint/2010/main" val="3656778483"/>
              </p:ext>
            </p:extLst>
          </p:nvPr>
        </p:nvSpPr>
        <p:spPr/>
        <p:txBody>
          <a:bodyPr vert="horz" anchor="t">
            <a:normAutofit/>
          </a:bodyPr>
          <a:lstStyle/>
          <a:p>
            <a:r>
              <a:rPr lang="en-US"/>
              <a:t>Utilized base dataset with all predictors, outliers removed.</a:t>
            </a:r>
          </a:p>
          <a:p>
            <a:r>
              <a:rPr lang="en-US"/>
              <a:t>85% training, 15% testing</a:t>
            </a:r>
          </a:p>
          <a:p>
            <a:r>
              <a:rPr lang="en-US"/>
              <a:t>Price’s labels:</a:t>
            </a:r>
          </a:p>
          <a:p>
            <a:pPr>
              <a:buFont typeface="Wingdings" panose="05000000000000000000" pitchFamily="2" charset="2"/>
              <a:buChar char="ü"/>
            </a:pPr>
            <a:r>
              <a:rPr lang="en-US" sz="2000"/>
              <a:t>0: Less than 321950;</a:t>
            </a:r>
          </a:p>
          <a:p>
            <a:pPr>
              <a:buFont typeface="Wingdings" panose="05000000000000000000" pitchFamily="2" charset="2"/>
              <a:buChar char="ü"/>
            </a:pPr>
            <a:r>
              <a:rPr lang="en-US" sz="2000"/>
              <a:t>1: Greater than equal to 321950 &amp; less than 450000;</a:t>
            </a:r>
          </a:p>
          <a:p>
            <a:pPr>
              <a:buFont typeface="Wingdings" panose="05000000000000000000" pitchFamily="2" charset="2"/>
              <a:buChar char="ü"/>
            </a:pPr>
            <a:r>
              <a:rPr lang="en-US" sz="2000"/>
              <a:t>2: Greater than equal to 450000 &amp; &amp; less than 645000;</a:t>
            </a:r>
          </a:p>
          <a:p>
            <a:pPr>
              <a:buFont typeface="Wingdings" panose="05000000000000000000" pitchFamily="2" charset="2"/>
              <a:buChar char="ü"/>
            </a:pPr>
            <a:r>
              <a:rPr lang="en-US" sz="2000"/>
              <a:t>3: Greater than equal to 645000;</a:t>
            </a:r>
          </a:p>
          <a:p>
            <a:pPr marL="0" indent="0">
              <a:buNone/>
            </a:pPr>
            <a:endParaRPr lang="en-US" sz="2000"/>
          </a:p>
          <a:p>
            <a:endParaRPr lang="en-US"/>
          </a:p>
          <a:p>
            <a:endParaRPr lang="en-US"/>
          </a:p>
          <a:p>
            <a:endParaRPr lang="en-US"/>
          </a:p>
        </p:txBody>
      </p:sp>
      <p:sp>
        <p:nvSpPr>
          <p:cNvPr id="4" name="Title 3">
            <a:extLst>
              <a:ext uri="{FF2B5EF4-FFF2-40B4-BE49-F238E27FC236}">
                <a16:creationId xmlns:a16="http://schemas.microsoft.com/office/drawing/2014/main" xmlns="" id="{3A5D6467-8F22-429B-B878-4875C0D5FEE4}"/>
              </a:ext>
            </a:extLst>
          </p:cNvPr>
          <p:cNvSpPr>
            <a:spLocks noGrp="1"/>
          </p:cNvSpPr>
          <p:nvPr>
            <p:ph type="title"/>
            <p:extLst>
              <p:ext uri="{D42A27DB-BD31-4B8C-83A1-F6EECF244321}">
                <p14:modId xmlns:p14="http://schemas.microsoft.com/office/powerpoint/2010/main" val="2059288007"/>
              </p:ext>
            </p:extLst>
          </p:nvPr>
        </p:nvSpPr>
        <p:spPr/>
        <p:txBody>
          <a:bodyPr>
            <a:normAutofit fontScale="90000"/>
          </a:bodyPr>
          <a:lstStyle/>
          <a:p>
            <a:r>
              <a:rPr lang="en-US"/>
              <a:t>Neural Network - Pattern Recognition</a:t>
            </a:r>
          </a:p>
        </p:txBody>
      </p:sp>
    </p:spTree>
    <p:extLst>
      <p:ext uri="{BB962C8B-B14F-4D97-AF65-F5344CB8AC3E}">
        <p14:creationId xmlns:p14="http://schemas.microsoft.com/office/powerpoint/2010/main" val="92052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4BE8AA80-0387-4F36-B931-497186B0DF84}"/>
              </a:ext>
            </a:extLst>
          </p:cNvPr>
          <p:cNvGraphicFramePr>
            <a:graphicFrameLocks noGrp="1"/>
          </p:cNvGraphicFramePr>
          <p:nvPr>
            <p:ph idx="1"/>
            <p:extLst>
              <p:ext uri="{D42A27DB-BD31-4B8C-83A1-F6EECF244321}">
                <p14:modId xmlns:p14="http://schemas.microsoft.com/office/powerpoint/2010/main" val="447970725"/>
              </p:ext>
            </p:extLst>
          </p:nvPr>
        </p:nvGraphicFramePr>
        <p:xfrm>
          <a:off x="762000" y="1704975"/>
          <a:ext cx="10455966" cy="4887929"/>
        </p:xfrm>
        <a:graphic>
          <a:graphicData uri="http://schemas.openxmlformats.org/drawingml/2006/table">
            <a:tbl>
              <a:tblPr firstRow="1" firstCol="1" bandRow="1">
                <a:tableStyleId>{5C22544A-7EE6-4342-B048-85BDC9FD1C3A}</a:tableStyleId>
              </a:tblPr>
              <a:tblGrid>
                <a:gridCol w="3485322">
                  <a:extLst>
                    <a:ext uri="{9D8B030D-6E8A-4147-A177-3AD203B41FA5}">
                      <a16:colId xmlns:a16="http://schemas.microsoft.com/office/drawing/2014/main" xmlns="" val="2716045191"/>
                    </a:ext>
                  </a:extLst>
                </a:gridCol>
                <a:gridCol w="3485322">
                  <a:extLst>
                    <a:ext uri="{9D8B030D-6E8A-4147-A177-3AD203B41FA5}">
                      <a16:colId xmlns:a16="http://schemas.microsoft.com/office/drawing/2014/main" xmlns="" val="3252124121"/>
                    </a:ext>
                  </a:extLst>
                </a:gridCol>
                <a:gridCol w="3485322">
                  <a:extLst>
                    <a:ext uri="{9D8B030D-6E8A-4147-A177-3AD203B41FA5}">
                      <a16:colId xmlns:a16="http://schemas.microsoft.com/office/drawing/2014/main" xmlns="" val="2470804575"/>
                    </a:ext>
                  </a:extLst>
                </a:gridCol>
              </a:tblGrid>
              <a:tr h="325862">
                <a:tc>
                  <a:txBody>
                    <a:bodyPr/>
                    <a:lstStyle/>
                    <a:p>
                      <a:pPr marL="0" marR="0" algn="ctr">
                        <a:lnSpc>
                          <a:spcPct val="107000"/>
                        </a:lnSpc>
                        <a:spcBef>
                          <a:spcPts val="0"/>
                        </a:spcBef>
                        <a:spcAft>
                          <a:spcPts val="0"/>
                        </a:spcAft>
                      </a:pPr>
                      <a:r>
                        <a:rPr lang="en-US" sz="1800" b="1">
                          <a:effectLst/>
                        </a:rPr>
                        <a:t>Total Layers</a:t>
                      </a:r>
                      <a:endParaRPr lang="en-US"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lvl="0" algn="ctr">
                        <a:spcBef>
                          <a:spcPts val="0"/>
                        </a:spcBef>
                        <a:spcAft>
                          <a:spcPts val="0"/>
                        </a:spcAft>
                        <a:buNone/>
                      </a:pPr>
                      <a:r>
                        <a:rPr lang="en-US" sz="1800" b="1">
                          <a:effectLst/>
                        </a:rPr>
                        <a:t>Total Neurons (each layer)</a:t>
                      </a:r>
                      <a:endParaRPr lang="en-US">
                        <a:effectLst/>
                      </a:endParaRPr>
                    </a:p>
                  </a:txBody>
                  <a:tcPr marL="68580" marR="68580" marT="0" marB="0"/>
                </a:tc>
                <a:tc>
                  <a:txBody>
                    <a:bodyPr/>
                    <a:lstStyle/>
                    <a:p>
                      <a:pPr marL="0" marR="0" algn="ctr">
                        <a:lnSpc>
                          <a:spcPct val="107000"/>
                        </a:lnSpc>
                        <a:spcBef>
                          <a:spcPts val="0"/>
                        </a:spcBef>
                        <a:spcAft>
                          <a:spcPts val="0"/>
                        </a:spcAft>
                      </a:pPr>
                      <a:r>
                        <a:rPr lang="en-US" sz="1800" b="1">
                          <a:effectLst/>
                        </a:rPr>
                        <a:t>Accuracy</a:t>
                      </a:r>
                      <a:endParaRPr lang="en-US"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76254411"/>
                  </a:ext>
                </a:extLst>
              </a:tr>
              <a:tr h="325862">
                <a:tc>
                  <a:txBody>
                    <a:bodyPr/>
                    <a:lstStyle/>
                    <a:p>
                      <a:pPr lvl="0" algn="ctr">
                        <a:spcBef>
                          <a:spcPts val="0"/>
                        </a:spcBef>
                        <a:spcAft>
                          <a:spcPts val="0"/>
                        </a:spcAft>
                        <a:buNone/>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100</a:t>
                      </a:r>
                    </a:p>
                  </a:txBody>
                  <a:tcPr marL="68580" marR="68580" marT="0" marB="0"/>
                </a:tc>
                <a:tc>
                  <a:txBody>
                    <a:bodyPr/>
                    <a:lstStyle/>
                    <a:p>
                      <a:pPr marL="0" marR="0" algn="ctr">
                        <a:lnSpc>
                          <a:spcPct val="107000"/>
                        </a:lnSpc>
                        <a:spcBef>
                          <a:spcPts val="0"/>
                        </a:spcBef>
                        <a:spcAft>
                          <a:spcPts val="0"/>
                        </a:spcAft>
                      </a:pPr>
                      <a:r>
                        <a:rPr lang="en-US" sz="1800">
                          <a:effectLst/>
                        </a:rPr>
                        <a:t>56.3%</a:t>
                      </a:r>
                    </a:p>
                  </a:txBody>
                  <a:tcPr marL="68580" marR="68580" marT="0" marB="0"/>
                </a:tc>
                <a:extLst>
                  <a:ext uri="{0D108BD9-81ED-4DB2-BD59-A6C34878D82A}">
                    <a16:rowId xmlns:a16="http://schemas.microsoft.com/office/drawing/2014/main" xmlns="" val="3863567517"/>
                  </a:ext>
                </a:extLst>
              </a:tr>
              <a:tr h="325862">
                <a:tc>
                  <a:txBody>
                    <a:bodyPr/>
                    <a:lstStyle/>
                    <a:p>
                      <a:pPr marL="0" marR="0" algn="ctr">
                        <a:lnSpc>
                          <a:spcPct val="107000"/>
                        </a:lnSpc>
                        <a:spcBef>
                          <a:spcPts val="0"/>
                        </a:spcBef>
                        <a:spcAft>
                          <a:spcPts val="0"/>
                        </a:spcAft>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50</a:t>
                      </a:r>
                    </a:p>
                  </a:txBody>
                  <a:tcPr marL="68580" marR="68580" marT="0" marB="0"/>
                </a:tc>
                <a:tc>
                  <a:txBody>
                    <a:bodyPr/>
                    <a:lstStyle/>
                    <a:p>
                      <a:pPr marL="0" marR="0" algn="ctr">
                        <a:lnSpc>
                          <a:spcPct val="107000"/>
                        </a:lnSpc>
                        <a:spcBef>
                          <a:spcPts val="0"/>
                        </a:spcBef>
                        <a:spcAft>
                          <a:spcPts val="0"/>
                        </a:spcAft>
                      </a:pPr>
                      <a:r>
                        <a:rPr lang="en-US" sz="1800">
                          <a:effectLst/>
                        </a:rPr>
                        <a:t>60.1</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3620976312"/>
                  </a:ext>
                </a:extLst>
              </a:tr>
              <a:tr h="325862">
                <a:tc>
                  <a:txBody>
                    <a:bodyPr/>
                    <a:lstStyle/>
                    <a:p>
                      <a:pPr marL="0" marR="0" algn="ctr">
                        <a:lnSpc>
                          <a:spcPct val="107000"/>
                        </a:lnSpc>
                        <a:spcBef>
                          <a:spcPts val="0"/>
                        </a:spcBef>
                        <a:spcAft>
                          <a:spcPts val="0"/>
                        </a:spcAft>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10</a:t>
                      </a:r>
                    </a:p>
                  </a:txBody>
                  <a:tcPr marL="68580" marR="68580" marT="0" marB="0"/>
                </a:tc>
                <a:tc>
                  <a:txBody>
                    <a:bodyPr/>
                    <a:lstStyle/>
                    <a:p>
                      <a:pPr marL="0" marR="0" algn="ctr">
                        <a:lnSpc>
                          <a:spcPct val="107000"/>
                        </a:lnSpc>
                        <a:spcBef>
                          <a:spcPts val="0"/>
                        </a:spcBef>
                        <a:spcAft>
                          <a:spcPts val="0"/>
                        </a:spcAft>
                      </a:pPr>
                      <a:r>
                        <a:rPr lang="en-US" sz="1800">
                          <a:effectLst/>
                        </a:rPr>
                        <a:t>60.9%</a:t>
                      </a:r>
                    </a:p>
                  </a:txBody>
                  <a:tcPr marL="68580" marR="68580" marT="0" marB="0"/>
                </a:tc>
                <a:extLst>
                  <a:ext uri="{0D108BD9-81ED-4DB2-BD59-A6C34878D82A}">
                    <a16:rowId xmlns:a16="http://schemas.microsoft.com/office/drawing/2014/main" xmlns="" val="4142386053"/>
                  </a:ext>
                </a:extLst>
              </a:tr>
              <a:tr h="325862">
                <a:tc>
                  <a:txBody>
                    <a:bodyPr/>
                    <a:lstStyle/>
                    <a:p>
                      <a:pPr marL="0" marR="0" algn="ctr">
                        <a:lnSpc>
                          <a:spcPct val="107000"/>
                        </a:lnSpc>
                        <a:spcBef>
                          <a:spcPts val="0"/>
                        </a:spcBef>
                        <a:spcAft>
                          <a:spcPts val="0"/>
                        </a:spcAft>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5</a:t>
                      </a:r>
                    </a:p>
                  </a:txBody>
                  <a:tcPr marL="68580" marR="68580" marT="0" marB="0"/>
                </a:tc>
                <a:tc>
                  <a:txBody>
                    <a:bodyPr/>
                    <a:lstStyle/>
                    <a:p>
                      <a:pPr marL="0" marR="0" algn="ctr">
                        <a:lnSpc>
                          <a:spcPct val="107000"/>
                        </a:lnSpc>
                        <a:spcBef>
                          <a:spcPts val="0"/>
                        </a:spcBef>
                        <a:spcAft>
                          <a:spcPts val="0"/>
                        </a:spcAft>
                      </a:pPr>
                      <a:r>
                        <a:rPr lang="en-US" sz="1800">
                          <a:effectLst/>
                        </a:rPr>
                        <a:t>67.2</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3672965051"/>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100   50</a:t>
                      </a:r>
                    </a:p>
                  </a:txBody>
                  <a:tcPr marL="68580" marR="68580" marT="0" marB="0"/>
                </a:tc>
                <a:tc>
                  <a:txBody>
                    <a:bodyPr/>
                    <a:lstStyle/>
                    <a:p>
                      <a:pPr marL="0" marR="0" algn="ctr">
                        <a:lnSpc>
                          <a:spcPct val="107000"/>
                        </a:lnSpc>
                        <a:spcBef>
                          <a:spcPts val="0"/>
                        </a:spcBef>
                        <a:spcAft>
                          <a:spcPts val="0"/>
                        </a:spcAft>
                      </a:pPr>
                      <a:r>
                        <a:rPr lang="en-US" sz="1800">
                          <a:effectLst/>
                        </a:rPr>
                        <a:t>59.9</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3912249343"/>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10   5</a:t>
                      </a:r>
                    </a:p>
                  </a:txBody>
                  <a:tcPr marL="68580" marR="68580" marT="0" marB="0"/>
                </a:tc>
                <a:tc>
                  <a:txBody>
                    <a:bodyPr/>
                    <a:lstStyle/>
                    <a:p>
                      <a:pPr marL="0" marR="0" algn="ctr">
                        <a:lnSpc>
                          <a:spcPct val="107000"/>
                        </a:lnSpc>
                        <a:spcBef>
                          <a:spcPts val="0"/>
                        </a:spcBef>
                        <a:spcAft>
                          <a:spcPts val="0"/>
                        </a:spcAft>
                      </a:pPr>
                      <a:r>
                        <a:rPr lang="en-US" sz="1800">
                          <a:effectLst/>
                        </a:rPr>
                        <a:t>69.3</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2264692966"/>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5    3</a:t>
                      </a:r>
                    </a:p>
                  </a:txBody>
                  <a:tcPr marL="68580" marR="68580" marT="0" marB="0"/>
                </a:tc>
                <a:tc>
                  <a:txBody>
                    <a:bodyPr/>
                    <a:lstStyle/>
                    <a:p>
                      <a:pPr marL="0" marR="0" algn="ctr">
                        <a:lnSpc>
                          <a:spcPct val="107000"/>
                        </a:lnSpc>
                        <a:spcBef>
                          <a:spcPts val="0"/>
                        </a:spcBef>
                        <a:spcAft>
                          <a:spcPts val="0"/>
                        </a:spcAft>
                      </a:pPr>
                      <a:r>
                        <a:rPr lang="en-US" sz="1800">
                          <a:effectLst/>
                        </a:rPr>
                        <a:t>74.4</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4247321263"/>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6     3</a:t>
                      </a:r>
                    </a:p>
                  </a:txBody>
                  <a:tcPr marL="68580" marR="68580" marT="0" marB="0"/>
                </a:tc>
                <a:tc>
                  <a:txBody>
                    <a:bodyPr/>
                    <a:lstStyle/>
                    <a:p>
                      <a:pPr marL="0" marR="0" algn="ctr">
                        <a:lnSpc>
                          <a:spcPct val="107000"/>
                        </a:lnSpc>
                        <a:spcBef>
                          <a:spcPts val="0"/>
                        </a:spcBef>
                        <a:spcAft>
                          <a:spcPts val="0"/>
                        </a:spcAft>
                      </a:pPr>
                      <a:r>
                        <a:rPr lang="en-US" sz="1800">
                          <a:effectLst/>
                        </a:rPr>
                        <a:t>70.1</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3012652669"/>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100   50   25 </a:t>
                      </a:r>
                    </a:p>
                  </a:txBody>
                  <a:tcPr marL="68580" marR="68580" marT="0" marB="0"/>
                </a:tc>
                <a:tc>
                  <a:txBody>
                    <a:bodyPr/>
                    <a:lstStyle/>
                    <a:p>
                      <a:pPr marL="0" marR="0" algn="ctr">
                        <a:lnSpc>
                          <a:spcPct val="107000"/>
                        </a:lnSpc>
                        <a:spcBef>
                          <a:spcPts val="0"/>
                        </a:spcBef>
                        <a:spcAft>
                          <a:spcPts val="0"/>
                        </a:spcAft>
                      </a:pPr>
                      <a:r>
                        <a:rPr lang="en-US" sz="1800">
                          <a:effectLst/>
                        </a:rPr>
                        <a:t>58.2</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4238966230"/>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50   25   10</a:t>
                      </a:r>
                    </a:p>
                  </a:txBody>
                  <a:tcPr marL="68580" marR="68580" marT="0" marB="0"/>
                </a:tc>
                <a:tc>
                  <a:txBody>
                    <a:bodyPr/>
                    <a:lstStyle/>
                    <a:p>
                      <a:pPr marL="0" marR="0" algn="ctr">
                        <a:lnSpc>
                          <a:spcPct val="107000"/>
                        </a:lnSpc>
                        <a:spcBef>
                          <a:spcPts val="0"/>
                        </a:spcBef>
                        <a:spcAft>
                          <a:spcPts val="0"/>
                        </a:spcAft>
                      </a:pPr>
                      <a:r>
                        <a:rPr lang="en-US" sz="1800">
                          <a:effectLst/>
                        </a:rPr>
                        <a:t>63.5</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3992251372"/>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10    5    2 </a:t>
                      </a:r>
                    </a:p>
                  </a:txBody>
                  <a:tcPr marL="68580" marR="68580" marT="0" marB="0"/>
                </a:tc>
                <a:tc>
                  <a:txBody>
                    <a:bodyPr/>
                    <a:lstStyle/>
                    <a:p>
                      <a:pPr marL="0" marR="0" algn="ctr">
                        <a:lnSpc>
                          <a:spcPct val="107000"/>
                        </a:lnSpc>
                        <a:spcBef>
                          <a:spcPts val="0"/>
                        </a:spcBef>
                        <a:spcAft>
                          <a:spcPts val="0"/>
                        </a:spcAft>
                      </a:pPr>
                      <a:r>
                        <a:rPr lang="en-US" sz="1800">
                          <a:effectLst/>
                        </a:rPr>
                        <a:t>68.4</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3656590686"/>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5     3     2</a:t>
                      </a:r>
                    </a:p>
                  </a:txBody>
                  <a:tcPr marL="68580" marR="68580" marT="0" marB="0"/>
                </a:tc>
                <a:tc>
                  <a:txBody>
                    <a:bodyPr/>
                    <a:lstStyle/>
                    <a:p>
                      <a:pPr marL="0" marR="0" algn="ctr">
                        <a:lnSpc>
                          <a:spcPct val="107000"/>
                        </a:lnSpc>
                        <a:spcBef>
                          <a:spcPts val="0"/>
                        </a:spcBef>
                        <a:spcAft>
                          <a:spcPts val="0"/>
                        </a:spcAft>
                      </a:pPr>
                      <a:r>
                        <a:rPr lang="en-US" sz="1800">
                          <a:effectLst/>
                        </a:rPr>
                        <a:t>70.3</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832674885"/>
                  </a:ext>
                </a:extLst>
              </a:tr>
              <a:tr h="325862">
                <a:tc>
                  <a:txBody>
                    <a:bodyPr/>
                    <a:lstStyle/>
                    <a:p>
                      <a:pPr marL="0" marR="0" algn="ctr">
                        <a:lnSpc>
                          <a:spcPct val="107000"/>
                        </a:lnSpc>
                        <a:spcBef>
                          <a:spcPts val="0"/>
                        </a:spcBef>
                        <a:spcAft>
                          <a:spcPts val="0"/>
                        </a:spcAft>
                      </a:pPr>
                      <a:r>
                        <a:rPr lang="en-US" sz="1800">
                          <a:effectLst/>
                        </a:rPr>
                        <a:t>4</a:t>
                      </a:r>
                    </a:p>
                  </a:txBody>
                  <a:tcPr marL="68580" marR="68580" marT="0" marB="0"/>
                </a:tc>
                <a:tc>
                  <a:txBody>
                    <a:bodyPr/>
                    <a:lstStyle/>
                    <a:p>
                      <a:pPr marL="0" marR="0" algn="ctr">
                        <a:lnSpc>
                          <a:spcPct val="107000"/>
                        </a:lnSpc>
                        <a:spcBef>
                          <a:spcPts val="0"/>
                        </a:spcBef>
                        <a:spcAft>
                          <a:spcPts val="0"/>
                        </a:spcAft>
                      </a:pPr>
                      <a:r>
                        <a:rPr lang="en-US" sz="1800">
                          <a:effectLst/>
                        </a:rPr>
                        <a:t>100   50   75   25</a:t>
                      </a:r>
                    </a:p>
                  </a:txBody>
                  <a:tcPr marL="68580" marR="68580" marT="0" marB="0"/>
                </a:tc>
                <a:tc>
                  <a:txBody>
                    <a:bodyPr/>
                    <a:lstStyle/>
                    <a:p>
                      <a:pPr marL="0" marR="0" algn="ctr">
                        <a:lnSpc>
                          <a:spcPct val="107000"/>
                        </a:lnSpc>
                        <a:spcBef>
                          <a:spcPts val="0"/>
                        </a:spcBef>
                        <a:spcAft>
                          <a:spcPts val="0"/>
                        </a:spcAft>
                      </a:pPr>
                      <a:r>
                        <a:rPr lang="en-US" sz="1800">
                          <a:effectLst/>
                        </a:rPr>
                        <a:t>62.2</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3371683756"/>
                  </a:ext>
                </a:extLst>
              </a:tr>
              <a:tr h="325861">
                <a:tc>
                  <a:txBody>
                    <a:bodyPr/>
                    <a:lstStyle/>
                    <a:p>
                      <a:pPr lvl="0" algn="ctr">
                        <a:spcBef>
                          <a:spcPts val="0"/>
                        </a:spcBef>
                        <a:spcAft>
                          <a:spcPts val="0"/>
                        </a:spcAft>
                        <a:buNone/>
                      </a:pPr>
                      <a:r>
                        <a:rPr lang="en-US" sz="1800">
                          <a:effectLst/>
                        </a:rPr>
                        <a:t>4</a:t>
                      </a:r>
                    </a:p>
                  </a:txBody>
                  <a:tcPr marL="68580" marR="68580" marT="0" marB="0"/>
                </a:tc>
                <a:tc>
                  <a:txBody>
                    <a:bodyPr/>
                    <a:lstStyle/>
                    <a:p>
                      <a:pPr lvl="0" algn="ctr">
                        <a:spcBef>
                          <a:spcPts val="0"/>
                        </a:spcBef>
                        <a:spcAft>
                          <a:spcPts val="0"/>
                        </a:spcAft>
                        <a:buNone/>
                      </a:pPr>
                      <a:r>
                        <a:rPr lang="en-US" sz="1800">
                          <a:effectLst/>
                        </a:rPr>
                        <a:t>10      5     3     2</a:t>
                      </a:r>
                    </a:p>
                  </a:txBody>
                  <a:tcPr marL="68580" marR="68580" marT="0" marB="0"/>
                </a:tc>
                <a:tc>
                  <a:txBody>
                    <a:bodyPr/>
                    <a:lstStyle/>
                    <a:p>
                      <a:pPr lvl="0" algn="ctr">
                        <a:spcBef>
                          <a:spcPts val="0"/>
                        </a:spcBef>
                        <a:spcAft>
                          <a:spcPts val="0"/>
                        </a:spcAft>
                        <a:buNone/>
                      </a:pPr>
                      <a:r>
                        <a:rPr lang="en-US" sz="1800">
                          <a:effectLst/>
                        </a:rPr>
                        <a:t>69.8</a:t>
                      </a:r>
                      <a:r>
                        <a:rPr lang="en-US" sz="1800" b="0" i="0" u="none" strike="noStrike" noProof="0">
                          <a:solidFill>
                            <a:srgbClr val="000000"/>
                          </a:solidFill>
                          <a:effectLst/>
                          <a:latin typeface="Palatino Linotype"/>
                        </a:rPr>
                        <a:t>%</a:t>
                      </a:r>
                      <a:endParaRPr lang="en-US" sz="1800">
                        <a:effectLst/>
                      </a:endParaRPr>
                    </a:p>
                  </a:txBody>
                  <a:tcPr marL="68580" marR="68580" marT="0" marB="0"/>
                </a:tc>
                <a:extLst>
                  <a:ext uri="{0D108BD9-81ED-4DB2-BD59-A6C34878D82A}">
                    <a16:rowId xmlns:a16="http://schemas.microsoft.com/office/drawing/2014/main" xmlns="" val="193972831"/>
                  </a:ext>
                </a:extLst>
              </a:tr>
            </a:tbl>
          </a:graphicData>
        </a:graphic>
      </p:graphicFrame>
      <p:sp>
        <p:nvSpPr>
          <p:cNvPr id="4" name="Title 3">
            <a:extLst>
              <a:ext uri="{FF2B5EF4-FFF2-40B4-BE49-F238E27FC236}">
                <a16:creationId xmlns:a16="http://schemas.microsoft.com/office/drawing/2014/main" xmlns="" id="{6F6CAB61-BB2A-4FF0-9152-C484FEAE3BBD}"/>
              </a:ext>
            </a:extLst>
          </p:cNvPr>
          <p:cNvSpPr>
            <a:spLocks noGrp="1"/>
          </p:cNvSpPr>
          <p:nvPr>
            <p:ph type="title"/>
            <p:extLst>
              <p:ext uri="{D42A27DB-BD31-4B8C-83A1-F6EECF244321}">
                <p14:modId xmlns:p14="http://schemas.microsoft.com/office/powerpoint/2010/main" val="2175554418"/>
              </p:ext>
            </p:extLst>
          </p:nvPr>
        </p:nvSpPr>
        <p:spPr>
          <a:xfrm>
            <a:off x="609600" y="504825"/>
            <a:ext cx="10972800" cy="1143000"/>
          </a:xfrm>
        </p:spPr>
        <p:txBody>
          <a:bodyPr>
            <a:normAutofit fontScale="90000"/>
          </a:bodyPr>
          <a:lstStyle/>
          <a:p>
            <a:r>
              <a:rPr lang="en-US"/>
              <a:t>Pattern Recognition NN Continued… </a:t>
            </a:r>
          </a:p>
        </p:txBody>
      </p:sp>
    </p:spTree>
    <p:extLst>
      <p:ext uri="{BB962C8B-B14F-4D97-AF65-F5344CB8AC3E}">
        <p14:creationId xmlns:p14="http://schemas.microsoft.com/office/powerpoint/2010/main" val="19602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E818E0-6412-46B7-9E1E-534F7D4746CD}"/>
              </a:ext>
            </a:extLst>
          </p:cNvPr>
          <p:cNvSpPr>
            <a:spLocks noGrp="1"/>
          </p:cNvSpPr>
          <p:nvPr>
            <p:ph type="title"/>
            <p:extLst>
              <p:ext uri="{D42A27DB-BD31-4B8C-83A1-F6EECF244321}">
                <p14:modId xmlns:p14="http://schemas.microsoft.com/office/powerpoint/2010/main" val="2644528131"/>
              </p:ext>
            </p:extLst>
          </p:nvPr>
        </p:nvSpPr>
        <p:spPr/>
        <p:txBody>
          <a:bodyPr>
            <a:normAutofit fontScale="90000"/>
          </a:bodyPr>
          <a:lstStyle/>
          <a:p>
            <a:r>
              <a:rPr lang="en-US"/>
              <a:t>Pattern Recognition NN Continued… </a:t>
            </a:r>
          </a:p>
        </p:txBody>
      </p:sp>
      <p:pic>
        <p:nvPicPr>
          <p:cNvPr id="8" name="Picture 8"/>
          <p:cNvPicPr>
            <a:picLocks noGrp="1" noChangeAspect="1"/>
          </p:cNvPicPr>
          <p:nvPr>
            <p:ph sz="half" idx="1"/>
          </p:nvPr>
        </p:nvPicPr>
        <p:blipFill rotWithShape="1">
          <a:blip r:embed="rId3"/>
          <a:srcRect l="6951" t="9896" r="6951" b="3000"/>
          <a:stretch/>
        </p:blipFill>
        <p:spPr>
          <a:xfrm>
            <a:off x="945162" y="2020074"/>
            <a:ext cx="4165001" cy="4556939"/>
          </a:xfrm>
          <a:prstGeom prst="rect">
            <a:avLst/>
          </a:prstGeom>
        </p:spPr>
      </p:pic>
      <p:pic>
        <p:nvPicPr>
          <p:cNvPr id="2" name="Picture 2"/>
          <p:cNvPicPr>
            <a:picLocks noGrp="1" noChangeAspect="1"/>
          </p:cNvPicPr>
          <p:nvPr>
            <p:ph sz="half" idx="2"/>
          </p:nvPr>
        </p:nvPicPr>
        <p:blipFill rotWithShape="1">
          <a:blip r:embed="rId4"/>
          <a:srcRect l="4626" t="9736" r="5911" b="3799"/>
          <a:stretch/>
        </p:blipFill>
        <p:spPr>
          <a:xfrm>
            <a:off x="6735763" y="2066925"/>
            <a:ext cx="4279716" cy="4472725"/>
          </a:xfrm>
          <a:prstGeom prst="rect">
            <a:avLst/>
          </a:prstGeom>
        </p:spPr>
      </p:pic>
    </p:spTree>
    <p:extLst>
      <p:ext uri="{BB962C8B-B14F-4D97-AF65-F5344CB8AC3E}">
        <p14:creationId xmlns:p14="http://schemas.microsoft.com/office/powerpoint/2010/main" val="1413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E7228F2-A817-4653-B07E-547A66AE5797}"/>
              </a:ext>
            </a:extLst>
          </p:cNvPr>
          <p:cNvSpPr>
            <a:spLocks noGrp="1"/>
          </p:cNvSpPr>
          <p:nvPr>
            <p:ph sz="half" idx="2"/>
            <p:extLst>
              <p:ext uri="{D42A27DB-BD31-4B8C-83A1-F6EECF244321}">
                <p14:modId xmlns:p14="http://schemas.microsoft.com/office/powerpoint/2010/main" val="1568981496"/>
              </p:ext>
            </p:extLst>
          </p:nvPr>
        </p:nvSpPr>
        <p:spPr/>
        <p:txBody>
          <a:bodyPr vert="horz" anchor="t">
            <a:normAutofit/>
          </a:bodyPr>
          <a:lstStyle/>
          <a:p>
            <a:r>
              <a:rPr lang="en-US"/>
              <a:t>Initially tested Autoencoder with all price dummy variables.</a:t>
            </a:r>
          </a:p>
          <a:p>
            <a:r>
              <a:rPr lang="en-US"/>
              <a:t>Adjusted layers and neurons to increase accuracy.</a:t>
            </a:r>
          </a:p>
          <a:p>
            <a:r>
              <a:rPr lang="en-US"/>
              <a:t>Varied Max Epochs throughout different layers and sparsity proportion to increase </a:t>
            </a:r>
            <a:r>
              <a:rPr lang="en-US" err="1"/>
              <a:t>accruacy</a:t>
            </a:r>
            <a:r>
              <a:rPr lang="en-US"/>
              <a:t>.</a:t>
            </a:r>
          </a:p>
        </p:txBody>
      </p:sp>
      <p:sp>
        <p:nvSpPr>
          <p:cNvPr id="3" name="Content Placeholder 2">
            <a:extLst>
              <a:ext uri="{FF2B5EF4-FFF2-40B4-BE49-F238E27FC236}">
                <a16:creationId xmlns:a16="http://schemas.microsoft.com/office/drawing/2014/main" xmlns="" id="{9EDD43B7-F8E4-432D-BD9D-E4643213EB49}"/>
              </a:ext>
            </a:extLst>
          </p:cNvPr>
          <p:cNvSpPr>
            <a:spLocks noGrp="1"/>
          </p:cNvSpPr>
          <p:nvPr>
            <p:ph sz="half" idx="1"/>
            <p:extLst>
              <p:ext uri="{D42A27DB-BD31-4B8C-83A1-F6EECF244321}">
                <p14:modId xmlns:p14="http://schemas.microsoft.com/office/powerpoint/2010/main" val="2236251185"/>
              </p:ext>
            </p:extLst>
          </p:nvPr>
        </p:nvSpPr>
        <p:spPr/>
        <p:txBody>
          <a:bodyPr vert="horz" anchor="t">
            <a:normAutofit/>
          </a:bodyPr>
          <a:lstStyle/>
          <a:p>
            <a:r>
              <a:rPr lang="en-US"/>
              <a:t>Utilized base dataset with all predictors, outliers removed.</a:t>
            </a:r>
          </a:p>
          <a:p>
            <a:r>
              <a:rPr lang="en-US"/>
              <a:t>90% training, 10% testing</a:t>
            </a:r>
          </a:p>
          <a:p>
            <a:r>
              <a:rPr lang="en-US"/>
              <a:t>Price’s labels:</a:t>
            </a:r>
          </a:p>
          <a:p>
            <a:pPr>
              <a:buFont typeface="Wingdings" panose="05000000000000000000" pitchFamily="2" charset="2"/>
              <a:buChar char="ü"/>
            </a:pPr>
            <a:r>
              <a:rPr lang="en-US" sz="2000"/>
              <a:t>0: Less than 321950;</a:t>
            </a:r>
          </a:p>
          <a:p>
            <a:pPr>
              <a:buFont typeface="Wingdings" panose="05000000000000000000" pitchFamily="2" charset="2"/>
              <a:buChar char="ü"/>
            </a:pPr>
            <a:r>
              <a:rPr lang="en-US" sz="2000"/>
              <a:t>1: Greater than equal to 321950 &amp; less than 450000;</a:t>
            </a:r>
          </a:p>
          <a:p>
            <a:pPr>
              <a:buFont typeface="Wingdings" panose="05000000000000000000" pitchFamily="2" charset="2"/>
              <a:buChar char="ü"/>
            </a:pPr>
            <a:r>
              <a:rPr lang="en-US" sz="2000"/>
              <a:t>2: Greater than equal to 450000 &amp; &amp; less than 645000;</a:t>
            </a:r>
          </a:p>
          <a:p>
            <a:pPr>
              <a:buFont typeface="Wingdings" panose="05000000000000000000" pitchFamily="2" charset="2"/>
              <a:buChar char="ü"/>
            </a:pPr>
            <a:r>
              <a:rPr lang="en-US" sz="2000"/>
              <a:t>3: Greater than equal to 645000;</a:t>
            </a:r>
          </a:p>
          <a:p>
            <a:pPr marL="0" indent="0">
              <a:buNone/>
            </a:pPr>
            <a:endParaRPr lang="en-US" sz="2000"/>
          </a:p>
          <a:p>
            <a:endParaRPr lang="en-US"/>
          </a:p>
          <a:p>
            <a:endParaRPr lang="en-US"/>
          </a:p>
          <a:p>
            <a:endParaRPr lang="en-US"/>
          </a:p>
        </p:txBody>
      </p:sp>
      <p:sp>
        <p:nvSpPr>
          <p:cNvPr id="4" name="Title 3">
            <a:extLst>
              <a:ext uri="{FF2B5EF4-FFF2-40B4-BE49-F238E27FC236}">
                <a16:creationId xmlns:a16="http://schemas.microsoft.com/office/drawing/2014/main" xmlns="" id="{3A5D6467-8F22-429B-B878-4875C0D5FEE4}"/>
              </a:ext>
            </a:extLst>
          </p:cNvPr>
          <p:cNvSpPr>
            <a:spLocks noGrp="1"/>
          </p:cNvSpPr>
          <p:nvPr>
            <p:ph type="title"/>
            <p:extLst>
              <p:ext uri="{D42A27DB-BD31-4B8C-83A1-F6EECF244321}">
                <p14:modId xmlns:p14="http://schemas.microsoft.com/office/powerpoint/2010/main" val="2675367260"/>
              </p:ext>
            </p:extLst>
          </p:nvPr>
        </p:nvSpPr>
        <p:spPr/>
        <p:txBody>
          <a:bodyPr>
            <a:normAutofit/>
          </a:bodyPr>
          <a:lstStyle/>
          <a:p>
            <a:r>
              <a:rPr lang="en-US"/>
              <a:t>Neural Network – </a:t>
            </a:r>
            <a:r>
              <a:rPr lang="en-US" err="1"/>
              <a:t>AutoEncoder</a:t>
            </a:r>
          </a:p>
        </p:txBody>
      </p:sp>
    </p:spTree>
    <p:extLst>
      <p:ext uri="{BB962C8B-B14F-4D97-AF65-F5344CB8AC3E}">
        <p14:creationId xmlns:p14="http://schemas.microsoft.com/office/powerpoint/2010/main" val="222788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4BE8AA80-0387-4F36-B931-497186B0DF84}"/>
              </a:ext>
            </a:extLst>
          </p:cNvPr>
          <p:cNvGraphicFramePr>
            <a:graphicFrameLocks noGrp="1"/>
          </p:cNvGraphicFramePr>
          <p:nvPr>
            <p:ph idx="1"/>
            <p:extLst>
              <p:ext uri="{D42A27DB-BD31-4B8C-83A1-F6EECF244321}">
                <p14:modId xmlns:p14="http://schemas.microsoft.com/office/powerpoint/2010/main" val="1026530647"/>
              </p:ext>
            </p:extLst>
          </p:nvPr>
        </p:nvGraphicFramePr>
        <p:xfrm>
          <a:off x="576353" y="1581150"/>
          <a:ext cx="10455964" cy="5110707"/>
        </p:xfrm>
        <a:graphic>
          <a:graphicData uri="http://schemas.openxmlformats.org/drawingml/2006/table">
            <a:tbl>
              <a:tblPr firstRow="1" firstCol="1" bandRow="1">
                <a:tableStyleId>{5C22544A-7EE6-4342-B048-85BDC9FD1C3A}</a:tableStyleId>
              </a:tblPr>
              <a:tblGrid>
                <a:gridCol w="2613991">
                  <a:extLst>
                    <a:ext uri="{9D8B030D-6E8A-4147-A177-3AD203B41FA5}">
                      <a16:colId xmlns:a16="http://schemas.microsoft.com/office/drawing/2014/main" xmlns="" val="2716045191"/>
                    </a:ext>
                  </a:extLst>
                </a:gridCol>
                <a:gridCol w="2613991">
                  <a:extLst>
                    <a:ext uri="{9D8B030D-6E8A-4147-A177-3AD203B41FA5}">
                      <a16:colId xmlns:a16="http://schemas.microsoft.com/office/drawing/2014/main" xmlns="" val="3252124121"/>
                    </a:ext>
                  </a:extLst>
                </a:gridCol>
                <a:gridCol w="2613991">
                  <a:extLst>
                    <a:ext uri="{9D8B030D-6E8A-4147-A177-3AD203B41FA5}">
                      <a16:colId xmlns:a16="http://schemas.microsoft.com/office/drawing/2014/main" xmlns="" val="2840921280"/>
                    </a:ext>
                  </a:extLst>
                </a:gridCol>
                <a:gridCol w="2613991">
                  <a:extLst>
                    <a:ext uri="{9D8B030D-6E8A-4147-A177-3AD203B41FA5}">
                      <a16:colId xmlns:a16="http://schemas.microsoft.com/office/drawing/2014/main" xmlns="" val="2470804575"/>
                    </a:ext>
                  </a:extLst>
                </a:gridCol>
              </a:tblGrid>
              <a:tr h="325862">
                <a:tc>
                  <a:txBody>
                    <a:bodyPr/>
                    <a:lstStyle/>
                    <a:p>
                      <a:pPr marL="0" marR="0" algn="ctr">
                        <a:lnSpc>
                          <a:spcPct val="107000"/>
                        </a:lnSpc>
                        <a:spcBef>
                          <a:spcPts val="0"/>
                        </a:spcBef>
                        <a:spcAft>
                          <a:spcPts val="0"/>
                        </a:spcAft>
                      </a:pPr>
                      <a:r>
                        <a:rPr lang="en-US" sz="1800" b="1">
                          <a:effectLst/>
                        </a:rPr>
                        <a:t>Total Layers</a:t>
                      </a:r>
                      <a:endParaRPr lang="en-US"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lvl="0" algn="ctr">
                        <a:spcBef>
                          <a:spcPts val="0"/>
                        </a:spcBef>
                        <a:spcAft>
                          <a:spcPts val="0"/>
                        </a:spcAft>
                        <a:buNone/>
                      </a:pPr>
                      <a:r>
                        <a:rPr lang="en-US" sz="1800" b="1">
                          <a:effectLst/>
                        </a:rPr>
                        <a:t>Total Neurons </a:t>
                      </a:r>
                      <a:endParaRPr lang="en-US">
                        <a:effectLst/>
                      </a:endParaRPr>
                    </a:p>
                    <a:p>
                      <a:pPr lvl="0" algn="ctr">
                        <a:spcBef>
                          <a:spcPts val="0"/>
                        </a:spcBef>
                        <a:spcAft>
                          <a:spcPts val="0"/>
                        </a:spcAft>
                        <a:buNone/>
                      </a:pPr>
                      <a:r>
                        <a:rPr lang="en-US" sz="1800" b="1">
                          <a:effectLst/>
                        </a:rPr>
                        <a:t>(each layer)</a:t>
                      </a:r>
                      <a:endParaRPr lang="en-US">
                        <a:effectLst/>
                      </a:endParaRPr>
                    </a:p>
                  </a:txBody>
                  <a:tcPr marL="68580" marR="68580" marT="0" marB="0"/>
                </a:tc>
                <a:tc>
                  <a:txBody>
                    <a:bodyPr/>
                    <a:lstStyle/>
                    <a:p>
                      <a:pPr lvl="0" algn="ctr">
                        <a:spcBef>
                          <a:spcPts val="0"/>
                        </a:spcBef>
                        <a:spcAft>
                          <a:spcPts val="0"/>
                        </a:spcAft>
                        <a:buNone/>
                      </a:pPr>
                      <a:r>
                        <a:rPr lang="en-US" sz="1800" b="1" err="1">
                          <a:effectLst/>
                        </a:rPr>
                        <a:t>Deepnet</a:t>
                      </a:r>
                      <a:r>
                        <a:rPr lang="en-US" sz="1800" b="1">
                          <a:effectLst/>
                        </a:rPr>
                        <a:t> Accuracy</a:t>
                      </a:r>
                    </a:p>
                  </a:txBody>
                  <a:tcPr marL="68580" marR="68580" marT="0" marB="0"/>
                </a:tc>
                <a:tc>
                  <a:txBody>
                    <a:bodyPr/>
                    <a:lstStyle/>
                    <a:p>
                      <a:pPr lvl="0" algn="ctr">
                        <a:spcBef>
                          <a:spcPts val="0"/>
                        </a:spcBef>
                        <a:spcAft>
                          <a:spcPts val="0"/>
                        </a:spcAft>
                        <a:buNone/>
                      </a:pPr>
                      <a:r>
                        <a:rPr lang="en-US" sz="1800" b="1">
                          <a:effectLst/>
                        </a:rPr>
                        <a:t>Fine Tuning Accuracy</a:t>
                      </a:r>
                      <a:endParaRPr lang="en-US">
                        <a:effectLst/>
                      </a:endParaRPr>
                    </a:p>
                  </a:txBody>
                  <a:tcPr marL="68580" marR="68580" marT="0" marB="0"/>
                </a:tc>
                <a:extLst>
                  <a:ext uri="{0D108BD9-81ED-4DB2-BD59-A6C34878D82A}">
                    <a16:rowId xmlns:a16="http://schemas.microsoft.com/office/drawing/2014/main" xmlns="" val="176254411"/>
                  </a:ext>
                </a:extLst>
              </a:tr>
              <a:tr h="325862">
                <a:tc>
                  <a:txBody>
                    <a:bodyPr/>
                    <a:lstStyle/>
                    <a:p>
                      <a:pPr lvl="0" algn="ctr">
                        <a:spcBef>
                          <a:spcPts val="0"/>
                        </a:spcBef>
                        <a:spcAft>
                          <a:spcPts val="0"/>
                        </a:spcAft>
                        <a:buNone/>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100</a:t>
                      </a:r>
                    </a:p>
                  </a:txBody>
                  <a:tcPr marL="68580" marR="68580" marT="0" marB="0"/>
                </a:tc>
                <a:tc>
                  <a:txBody>
                    <a:bodyPr/>
                    <a:lstStyle/>
                    <a:p>
                      <a:pPr lvl="0" algn="ctr">
                        <a:spcBef>
                          <a:spcPts val="0"/>
                        </a:spcBef>
                        <a:spcAft>
                          <a:spcPts val="0"/>
                        </a:spcAft>
                        <a:buNone/>
                      </a:pPr>
                      <a:r>
                        <a:rPr lang="en-US" sz="1800">
                          <a:effectLst/>
                        </a:rPr>
                        <a:t>43.2%</a:t>
                      </a:r>
                    </a:p>
                  </a:txBody>
                  <a:tcPr marL="68580" marR="68580" marT="0" marB="0"/>
                </a:tc>
                <a:tc>
                  <a:txBody>
                    <a:bodyPr/>
                    <a:lstStyle/>
                    <a:p>
                      <a:pPr marL="0" marR="0" algn="ctr">
                        <a:lnSpc>
                          <a:spcPct val="107000"/>
                        </a:lnSpc>
                        <a:spcBef>
                          <a:spcPts val="0"/>
                        </a:spcBef>
                        <a:spcAft>
                          <a:spcPts val="0"/>
                        </a:spcAft>
                      </a:pPr>
                      <a:r>
                        <a:rPr lang="en-US" sz="1800">
                          <a:effectLst/>
                        </a:rPr>
                        <a:t>56.8%</a:t>
                      </a:r>
                    </a:p>
                  </a:txBody>
                  <a:tcPr marL="68580" marR="68580" marT="0" marB="0"/>
                </a:tc>
                <a:extLst>
                  <a:ext uri="{0D108BD9-81ED-4DB2-BD59-A6C34878D82A}">
                    <a16:rowId xmlns:a16="http://schemas.microsoft.com/office/drawing/2014/main" xmlns="" val="3863567517"/>
                  </a:ext>
                </a:extLst>
              </a:tr>
              <a:tr h="325862">
                <a:tc>
                  <a:txBody>
                    <a:bodyPr/>
                    <a:lstStyle/>
                    <a:p>
                      <a:pPr marL="0" marR="0" algn="ctr">
                        <a:lnSpc>
                          <a:spcPct val="107000"/>
                        </a:lnSpc>
                        <a:spcBef>
                          <a:spcPts val="0"/>
                        </a:spcBef>
                        <a:spcAft>
                          <a:spcPts val="0"/>
                        </a:spcAft>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50</a:t>
                      </a:r>
                    </a:p>
                  </a:txBody>
                  <a:tcPr marL="68580" marR="68580" marT="0" marB="0"/>
                </a:tc>
                <a:tc>
                  <a:txBody>
                    <a:bodyPr/>
                    <a:lstStyle/>
                    <a:p>
                      <a:pPr lvl="0" algn="ctr">
                        <a:spcBef>
                          <a:spcPts val="0"/>
                        </a:spcBef>
                        <a:spcAft>
                          <a:spcPts val="0"/>
                        </a:spcAft>
                        <a:buNone/>
                      </a:pPr>
                      <a:r>
                        <a:rPr lang="en-US" sz="1800">
                          <a:effectLst/>
                        </a:rPr>
                        <a:t>48.6%</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59.2%</a:t>
                      </a:r>
                    </a:p>
                  </a:txBody>
                  <a:tcPr marL="68580" marR="68580" marT="0" marB="0"/>
                </a:tc>
                <a:extLst>
                  <a:ext uri="{0D108BD9-81ED-4DB2-BD59-A6C34878D82A}">
                    <a16:rowId xmlns:a16="http://schemas.microsoft.com/office/drawing/2014/main" xmlns="" val="3620976312"/>
                  </a:ext>
                </a:extLst>
              </a:tr>
              <a:tr h="325862">
                <a:tc>
                  <a:txBody>
                    <a:bodyPr/>
                    <a:lstStyle/>
                    <a:p>
                      <a:pPr marL="0" marR="0" algn="ctr">
                        <a:lnSpc>
                          <a:spcPct val="107000"/>
                        </a:lnSpc>
                        <a:spcBef>
                          <a:spcPts val="0"/>
                        </a:spcBef>
                        <a:spcAft>
                          <a:spcPts val="0"/>
                        </a:spcAft>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10</a:t>
                      </a:r>
                    </a:p>
                  </a:txBody>
                  <a:tcPr marL="68580" marR="68580" marT="0" marB="0"/>
                </a:tc>
                <a:tc>
                  <a:txBody>
                    <a:bodyPr/>
                    <a:lstStyle/>
                    <a:p>
                      <a:pPr lvl="0" algn="ctr">
                        <a:spcBef>
                          <a:spcPts val="0"/>
                        </a:spcBef>
                        <a:spcAft>
                          <a:spcPts val="0"/>
                        </a:spcAft>
                        <a:buNone/>
                      </a:pPr>
                      <a:r>
                        <a:rPr lang="en-US" sz="1800">
                          <a:effectLst/>
                        </a:rPr>
                        <a:t>55.4%</a:t>
                      </a:r>
                    </a:p>
                  </a:txBody>
                  <a:tcPr marL="68580" marR="68580" marT="0" marB="0"/>
                </a:tc>
                <a:tc>
                  <a:txBody>
                    <a:bodyPr/>
                    <a:lstStyle/>
                    <a:p>
                      <a:pPr marL="0" marR="0" algn="ctr">
                        <a:lnSpc>
                          <a:spcPct val="107000"/>
                        </a:lnSpc>
                        <a:spcBef>
                          <a:spcPts val="0"/>
                        </a:spcBef>
                        <a:spcAft>
                          <a:spcPts val="0"/>
                        </a:spcAft>
                      </a:pPr>
                      <a:r>
                        <a:rPr lang="en-US" sz="1800">
                          <a:effectLst/>
                        </a:rPr>
                        <a:t>64.4%</a:t>
                      </a:r>
                    </a:p>
                  </a:txBody>
                  <a:tcPr marL="68580" marR="68580" marT="0" marB="0"/>
                </a:tc>
                <a:extLst>
                  <a:ext uri="{0D108BD9-81ED-4DB2-BD59-A6C34878D82A}">
                    <a16:rowId xmlns:a16="http://schemas.microsoft.com/office/drawing/2014/main" xmlns="" val="4142386053"/>
                  </a:ext>
                </a:extLst>
              </a:tr>
              <a:tr h="325862">
                <a:tc>
                  <a:txBody>
                    <a:bodyPr/>
                    <a:lstStyle/>
                    <a:p>
                      <a:pPr marL="0" marR="0" algn="ctr">
                        <a:lnSpc>
                          <a:spcPct val="107000"/>
                        </a:lnSpc>
                        <a:spcBef>
                          <a:spcPts val="0"/>
                        </a:spcBef>
                        <a:spcAft>
                          <a:spcPts val="0"/>
                        </a:spcAft>
                      </a:pPr>
                      <a:r>
                        <a:rPr lang="en-US" sz="1800">
                          <a:effectLst/>
                        </a:rPr>
                        <a:t>1</a:t>
                      </a:r>
                    </a:p>
                  </a:txBody>
                  <a:tcPr marL="68580" marR="68580" marT="0" marB="0"/>
                </a:tc>
                <a:tc>
                  <a:txBody>
                    <a:bodyPr/>
                    <a:lstStyle/>
                    <a:p>
                      <a:pPr marL="0" marR="0" algn="ctr">
                        <a:lnSpc>
                          <a:spcPct val="107000"/>
                        </a:lnSpc>
                        <a:spcBef>
                          <a:spcPts val="0"/>
                        </a:spcBef>
                        <a:spcAft>
                          <a:spcPts val="0"/>
                        </a:spcAft>
                      </a:pPr>
                      <a:r>
                        <a:rPr lang="en-US" sz="1800">
                          <a:effectLst/>
                        </a:rPr>
                        <a:t>5</a:t>
                      </a:r>
                    </a:p>
                  </a:txBody>
                  <a:tcPr marL="68580" marR="68580" marT="0" marB="0"/>
                </a:tc>
                <a:tc>
                  <a:txBody>
                    <a:bodyPr/>
                    <a:lstStyle/>
                    <a:p>
                      <a:pPr lvl="0" algn="ctr">
                        <a:spcBef>
                          <a:spcPts val="0"/>
                        </a:spcBef>
                        <a:spcAft>
                          <a:spcPts val="0"/>
                        </a:spcAft>
                        <a:buNone/>
                      </a:pPr>
                      <a:r>
                        <a:rPr lang="en-US" sz="1800">
                          <a:effectLst/>
                        </a:rPr>
                        <a:t>56.6%</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65.7%</a:t>
                      </a:r>
                    </a:p>
                  </a:txBody>
                  <a:tcPr marL="68580" marR="68580" marT="0" marB="0"/>
                </a:tc>
                <a:extLst>
                  <a:ext uri="{0D108BD9-81ED-4DB2-BD59-A6C34878D82A}">
                    <a16:rowId xmlns:a16="http://schemas.microsoft.com/office/drawing/2014/main" xmlns="" val="3672965051"/>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200  100</a:t>
                      </a:r>
                    </a:p>
                  </a:txBody>
                  <a:tcPr marL="68580" marR="68580" marT="0" marB="0"/>
                </a:tc>
                <a:tc>
                  <a:txBody>
                    <a:bodyPr/>
                    <a:lstStyle/>
                    <a:p>
                      <a:pPr lvl="0" algn="ctr">
                        <a:spcBef>
                          <a:spcPts val="0"/>
                        </a:spcBef>
                        <a:spcAft>
                          <a:spcPts val="0"/>
                        </a:spcAft>
                        <a:buNone/>
                      </a:pPr>
                      <a:r>
                        <a:rPr lang="en-US" sz="1800">
                          <a:effectLst/>
                        </a:rPr>
                        <a:t>55.5%</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67.4%</a:t>
                      </a:r>
                    </a:p>
                  </a:txBody>
                  <a:tcPr marL="68580" marR="68580" marT="0" marB="0"/>
                </a:tc>
                <a:extLst>
                  <a:ext uri="{0D108BD9-81ED-4DB2-BD59-A6C34878D82A}">
                    <a16:rowId xmlns:a16="http://schemas.microsoft.com/office/drawing/2014/main" xmlns="" val="3912249343"/>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100   50</a:t>
                      </a:r>
                    </a:p>
                  </a:txBody>
                  <a:tcPr marL="68580" marR="68580" marT="0" marB="0"/>
                </a:tc>
                <a:tc>
                  <a:txBody>
                    <a:bodyPr/>
                    <a:lstStyle/>
                    <a:p>
                      <a:pPr lvl="0" algn="ctr">
                        <a:spcBef>
                          <a:spcPts val="0"/>
                        </a:spcBef>
                        <a:spcAft>
                          <a:spcPts val="0"/>
                        </a:spcAft>
                        <a:buNone/>
                      </a:pPr>
                      <a:r>
                        <a:rPr lang="en-US" sz="1800">
                          <a:effectLst/>
                        </a:rPr>
                        <a:t>68.3%</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70.0%</a:t>
                      </a:r>
                    </a:p>
                  </a:txBody>
                  <a:tcPr marL="68580" marR="68580" marT="0" marB="0"/>
                </a:tc>
                <a:extLst>
                  <a:ext uri="{0D108BD9-81ED-4DB2-BD59-A6C34878D82A}">
                    <a16:rowId xmlns:a16="http://schemas.microsoft.com/office/drawing/2014/main" xmlns="" val="2264692966"/>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25    10</a:t>
                      </a:r>
                    </a:p>
                  </a:txBody>
                  <a:tcPr marL="68580" marR="68580" marT="0" marB="0"/>
                </a:tc>
                <a:tc>
                  <a:txBody>
                    <a:bodyPr/>
                    <a:lstStyle/>
                    <a:p>
                      <a:pPr lvl="0" algn="ctr">
                        <a:spcBef>
                          <a:spcPts val="0"/>
                        </a:spcBef>
                        <a:spcAft>
                          <a:spcPts val="0"/>
                        </a:spcAft>
                        <a:buNone/>
                      </a:pPr>
                      <a:r>
                        <a:rPr lang="en-US" sz="1800">
                          <a:effectLst/>
                        </a:rPr>
                        <a:t>65.8%</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69.8%</a:t>
                      </a:r>
                    </a:p>
                  </a:txBody>
                  <a:tcPr marL="68580" marR="68580" marT="0" marB="0"/>
                </a:tc>
                <a:extLst>
                  <a:ext uri="{0D108BD9-81ED-4DB2-BD59-A6C34878D82A}">
                    <a16:rowId xmlns:a16="http://schemas.microsoft.com/office/drawing/2014/main" xmlns="" val="4247321263"/>
                  </a:ext>
                </a:extLst>
              </a:tr>
              <a:tr h="325862">
                <a:tc>
                  <a:txBody>
                    <a:bodyPr/>
                    <a:lstStyle/>
                    <a:p>
                      <a:pPr marL="0" marR="0" algn="ctr">
                        <a:lnSpc>
                          <a:spcPct val="107000"/>
                        </a:lnSpc>
                        <a:spcBef>
                          <a:spcPts val="0"/>
                        </a:spcBef>
                        <a:spcAft>
                          <a:spcPts val="0"/>
                        </a:spcAft>
                      </a:pPr>
                      <a:r>
                        <a:rPr lang="en-US" sz="1800">
                          <a:effectLst/>
                        </a:rPr>
                        <a:t>2</a:t>
                      </a:r>
                    </a:p>
                  </a:txBody>
                  <a:tcPr marL="68580" marR="68580" marT="0" marB="0"/>
                </a:tc>
                <a:tc>
                  <a:txBody>
                    <a:bodyPr/>
                    <a:lstStyle/>
                    <a:p>
                      <a:pPr marL="0" marR="0" algn="ctr">
                        <a:lnSpc>
                          <a:spcPct val="107000"/>
                        </a:lnSpc>
                        <a:spcBef>
                          <a:spcPts val="0"/>
                        </a:spcBef>
                        <a:spcAft>
                          <a:spcPts val="0"/>
                        </a:spcAft>
                      </a:pPr>
                      <a:r>
                        <a:rPr lang="en-US" sz="1800">
                          <a:effectLst/>
                        </a:rPr>
                        <a:t>5     2</a:t>
                      </a:r>
                    </a:p>
                  </a:txBody>
                  <a:tcPr marL="68580" marR="68580" marT="0" marB="0"/>
                </a:tc>
                <a:tc>
                  <a:txBody>
                    <a:bodyPr/>
                    <a:lstStyle/>
                    <a:p>
                      <a:pPr lvl="0" algn="ctr">
                        <a:spcBef>
                          <a:spcPts val="0"/>
                        </a:spcBef>
                        <a:spcAft>
                          <a:spcPts val="0"/>
                        </a:spcAft>
                        <a:buNone/>
                      </a:pPr>
                      <a:r>
                        <a:rPr lang="en-US" sz="1800">
                          <a:effectLst/>
                        </a:rPr>
                        <a:t>64.2%</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67.7%</a:t>
                      </a:r>
                    </a:p>
                  </a:txBody>
                  <a:tcPr marL="68580" marR="68580" marT="0" marB="0"/>
                </a:tc>
                <a:extLst>
                  <a:ext uri="{0D108BD9-81ED-4DB2-BD59-A6C34878D82A}">
                    <a16:rowId xmlns:a16="http://schemas.microsoft.com/office/drawing/2014/main" xmlns="" val="3012652669"/>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200   100   50</a:t>
                      </a:r>
                    </a:p>
                  </a:txBody>
                  <a:tcPr marL="68580" marR="68580" marT="0" marB="0"/>
                </a:tc>
                <a:tc>
                  <a:txBody>
                    <a:bodyPr/>
                    <a:lstStyle/>
                    <a:p>
                      <a:pPr lvl="0" algn="ctr">
                        <a:spcBef>
                          <a:spcPts val="0"/>
                        </a:spcBef>
                        <a:spcAft>
                          <a:spcPts val="0"/>
                        </a:spcAft>
                        <a:buNone/>
                      </a:pPr>
                      <a:r>
                        <a:rPr lang="en-US" sz="1800">
                          <a:effectLst/>
                        </a:rPr>
                        <a:t>44.5%</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70.2%</a:t>
                      </a:r>
                    </a:p>
                  </a:txBody>
                  <a:tcPr marL="68580" marR="68580" marT="0" marB="0"/>
                </a:tc>
                <a:extLst>
                  <a:ext uri="{0D108BD9-81ED-4DB2-BD59-A6C34878D82A}">
                    <a16:rowId xmlns:a16="http://schemas.microsoft.com/office/drawing/2014/main" xmlns="" val="4238966230"/>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100   50   25</a:t>
                      </a:r>
                    </a:p>
                  </a:txBody>
                  <a:tcPr marL="68580" marR="68580" marT="0" marB="0"/>
                </a:tc>
                <a:tc>
                  <a:txBody>
                    <a:bodyPr/>
                    <a:lstStyle/>
                    <a:p>
                      <a:pPr lvl="0" algn="ctr">
                        <a:spcBef>
                          <a:spcPts val="0"/>
                        </a:spcBef>
                        <a:spcAft>
                          <a:spcPts val="0"/>
                        </a:spcAft>
                        <a:buNone/>
                      </a:pPr>
                      <a:r>
                        <a:rPr lang="en-US" sz="1800">
                          <a:effectLst/>
                        </a:rPr>
                        <a:t>68.6%</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76.0%</a:t>
                      </a:r>
                    </a:p>
                  </a:txBody>
                  <a:tcPr marL="68580" marR="68580" marT="0" marB="0"/>
                </a:tc>
                <a:extLst>
                  <a:ext uri="{0D108BD9-81ED-4DB2-BD59-A6C34878D82A}">
                    <a16:rowId xmlns:a16="http://schemas.microsoft.com/office/drawing/2014/main" xmlns="" val="3992251372"/>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50   25   10</a:t>
                      </a:r>
                    </a:p>
                  </a:txBody>
                  <a:tcPr marL="68580" marR="68580" marT="0" marB="0"/>
                </a:tc>
                <a:tc>
                  <a:txBody>
                    <a:bodyPr/>
                    <a:lstStyle/>
                    <a:p>
                      <a:pPr lvl="0" algn="ctr">
                        <a:spcBef>
                          <a:spcPts val="0"/>
                        </a:spcBef>
                        <a:spcAft>
                          <a:spcPts val="0"/>
                        </a:spcAft>
                        <a:buNone/>
                      </a:pPr>
                      <a:r>
                        <a:rPr lang="en-US" sz="1800">
                          <a:effectLst/>
                        </a:rPr>
                        <a:t>61.7%</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69.8%</a:t>
                      </a:r>
                    </a:p>
                  </a:txBody>
                  <a:tcPr marL="68580" marR="68580" marT="0" marB="0"/>
                </a:tc>
                <a:extLst>
                  <a:ext uri="{0D108BD9-81ED-4DB2-BD59-A6C34878D82A}">
                    <a16:rowId xmlns:a16="http://schemas.microsoft.com/office/drawing/2014/main" xmlns="" val="3656590686"/>
                  </a:ext>
                </a:extLst>
              </a:tr>
              <a:tr h="325862">
                <a:tc>
                  <a:txBody>
                    <a:bodyPr/>
                    <a:lstStyle/>
                    <a:p>
                      <a:pPr marL="0" marR="0" algn="ctr">
                        <a:lnSpc>
                          <a:spcPct val="107000"/>
                        </a:lnSpc>
                        <a:spcBef>
                          <a:spcPts val="0"/>
                        </a:spcBef>
                        <a:spcAft>
                          <a:spcPts val="0"/>
                        </a:spcAft>
                      </a:pPr>
                      <a:r>
                        <a:rPr lang="en-US" sz="1800">
                          <a:effectLst/>
                        </a:rPr>
                        <a:t>3</a:t>
                      </a:r>
                    </a:p>
                  </a:txBody>
                  <a:tcPr marL="68580" marR="68580" marT="0" marB="0"/>
                </a:tc>
                <a:tc>
                  <a:txBody>
                    <a:bodyPr/>
                    <a:lstStyle/>
                    <a:p>
                      <a:pPr marL="0" marR="0" algn="ctr">
                        <a:lnSpc>
                          <a:spcPct val="107000"/>
                        </a:lnSpc>
                        <a:spcBef>
                          <a:spcPts val="0"/>
                        </a:spcBef>
                        <a:spcAft>
                          <a:spcPts val="0"/>
                        </a:spcAft>
                      </a:pPr>
                      <a:r>
                        <a:rPr lang="en-US" sz="1800">
                          <a:effectLst/>
                        </a:rPr>
                        <a:t>10    5    2</a:t>
                      </a:r>
                    </a:p>
                  </a:txBody>
                  <a:tcPr marL="68580" marR="68580" marT="0" marB="0"/>
                </a:tc>
                <a:tc>
                  <a:txBody>
                    <a:bodyPr/>
                    <a:lstStyle/>
                    <a:p>
                      <a:pPr lvl="0" algn="ctr">
                        <a:spcBef>
                          <a:spcPts val="0"/>
                        </a:spcBef>
                        <a:spcAft>
                          <a:spcPts val="0"/>
                        </a:spcAft>
                        <a:buNone/>
                      </a:pPr>
                      <a:r>
                        <a:rPr lang="en-US" sz="1800">
                          <a:effectLst/>
                        </a:rPr>
                        <a:t>60.0%</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66.3%</a:t>
                      </a:r>
                    </a:p>
                  </a:txBody>
                  <a:tcPr marL="68580" marR="68580" marT="0" marB="0"/>
                </a:tc>
                <a:extLst>
                  <a:ext uri="{0D108BD9-81ED-4DB2-BD59-A6C34878D82A}">
                    <a16:rowId xmlns:a16="http://schemas.microsoft.com/office/drawing/2014/main" xmlns="" val="832674885"/>
                  </a:ext>
                </a:extLst>
              </a:tr>
              <a:tr h="325862">
                <a:tc>
                  <a:txBody>
                    <a:bodyPr/>
                    <a:lstStyle/>
                    <a:p>
                      <a:pPr marL="0" marR="0" algn="ctr">
                        <a:lnSpc>
                          <a:spcPct val="107000"/>
                        </a:lnSpc>
                        <a:spcBef>
                          <a:spcPts val="0"/>
                        </a:spcBef>
                        <a:spcAft>
                          <a:spcPts val="0"/>
                        </a:spcAft>
                      </a:pPr>
                      <a:r>
                        <a:rPr lang="en-US" sz="1800">
                          <a:effectLst/>
                        </a:rPr>
                        <a:t>4</a:t>
                      </a:r>
                    </a:p>
                  </a:txBody>
                  <a:tcPr marL="68580" marR="68580" marT="0" marB="0"/>
                </a:tc>
                <a:tc>
                  <a:txBody>
                    <a:bodyPr/>
                    <a:lstStyle/>
                    <a:p>
                      <a:pPr marL="0" marR="0" algn="ctr">
                        <a:lnSpc>
                          <a:spcPct val="107000"/>
                        </a:lnSpc>
                        <a:spcBef>
                          <a:spcPts val="0"/>
                        </a:spcBef>
                        <a:spcAft>
                          <a:spcPts val="0"/>
                        </a:spcAft>
                      </a:pPr>
                      <a:r>
                        <a:rPr lang="en-US" sz="1800">
                          <a:effectLst/>
                        </a:rPr>
                        <a:t>200   200  100  50</a:t>
                      </a:r>
                    </a:p>
                  </a:txBody>
                  <a:tcPr marL="68580" marR="68580" marT="0" marB="0"/>
                </a:tc>
                <a:tc>
                  <a:txBody>
                    <a:bodyPr/>
                    <a:lstStyle/>
                    <a:p>
                      <a:pPr lvl="0" algn="ctr">
                        <a:spcBef>
                          <a:spcPts val="0"/>
                        </a:spcBef>
                        <a:spcAft>
                          <a:spcPts val="0"/>
                        </a:spcAft>
                        <a:buNone/>
                      </a:pPr>
                      <a:r>
                        <a:rPr lang="en-US" sz="1800">
                          <a:effectLst/>
                        </a:rPr>
                        <a:t>36.2%</a:t>
                      </a:r>
                    </a:p>
                  </a:txBody>
                  <a:tcPr marL="68580" marR="68580" marT="0" marB="0"/>
                </a:tc>
                <a:tc>
                  <a:txBody>
                    <a:bodyPr/>
                    <a:lstStyle/>
                    <a:p>
                      <a:pPr marL="0" marR="0" algn="ctr">
                        <a:lnSpc>
                          <a:spcPct val="107000"/>
                        </a:lnSpc>
                        <a:spcBef>
                          <a:spcPts val="0"/>
                        </a:spcBef>
                        <a:spcAft>
                          <a:spcPts val="0"/>
                        </a:spcAft>
                      </a:pPr>
                      <a:r>
                        <a:rPr lang="en-US" sz="1800" b="0" i="0" u="none" strike="noStrike" noProof="0">
                          <a:solidFill>
                            <a:srgbClr val="000000"/>
                          </a:solidFill>
                          <a:effectLst/>
                          <a:latin typeface="Palatino Linotype"/>
                        </a:rPr>
                        <a:t>56.8%</a:t>
                      </a:r>
                    </a:p>
                  </a:txBody>
                  <a:tcPr marL="68580" marR="68580" marT="0" marB="0"/>
                </a:tc>
                <a:extLst>
                  <a:ext uri="{0D108BD9-81ED-4DB2-BD59-A6C34878D82A}">
                    <a16:rowId xmlns:a16="http://schemas.microsoft.com/office/drawing/2014/main" xmlns="" val="3371683756"/>
                  </a:ext>
                </a:extLst>
              </a:tr>
              <a:tr h="325861">
                <a:tc>
                  <a:txBody>
                    <a:bodyPr/>
                    <a:lstStyle/>
                    <a:p>
                      <a:pPr lvl="0" algn="ctr">
                        <a:spcBef>
                          <a:spcPts val="0"/>
                        </a:spcBef>
                        <a:spcAft>
                          <a:spcPts val="0"/>
                        </a:spcAft>
                        <a:buNone/>
                      </a:pPr>
                      <a:r>
                        <a:rPr lang="en-US" sz="1800">
                          <a:effectLst/>
                        </a:rPr>
                        <a:t>4</a:t>
                      </a:r>
                    </a:p>
                  </a:txBody>
                  <a:tcPr marL="68580" marR="68580" marT="0" marB="0"/>
                </a:tc>
                <a:tc>
                  <a:txBody>
                    <a:bodyPr/>
                    <a:lstStyle/>
                    <a:p>
                      <a:pPr lvl="0" algn="ctr">
                        <a:spcBef>
                          <a:spcPts val="0"/>
                        </a:spcBef>
                        <a:spcAft>
                          <a:spcPts val="0"/>
                        </a:spcAft>
                        <a:buNone/>
                      </a:pPr>
                      <a:r>
                        <a:rPr lang="en-US" sz="1800">
                          <a:effectLst/>
                        </a:rPr>
                        <a:t>10  5   3   2</a:t>
                      </a:r>
                    </a:p>
                  </a:txBody>
                  <a:tcPr marL="68580" marR="68580" marT="0" marB="0"/>
                </a:tc>
                <a:tc>
                  <a:txBody>
                    <a:bodyPr/>
                    <a:lstStyle/>
                    <a:p>
                      <a:pPr lvl="0" algn="ctr">
                        <a:spcBef>
                          <a:spcPts val="0"/>
                        </a:spcBef>
                        <a:spcAft>
                          <a:spcPts val="0"/>
                        </a:spcAft>
                        <a:buNone/>
                      </a:pPr>
                      <a:r>
                        <a:rPr lang="en-US" sz="1800">
                          <a:effectLst/>
                        </a:rPr>
                        <a:t>41.1%</a:t>
                      </a:r>
                    </a:p>
                  </a:txBody>
                  <a:tcPr marL="68580" marR="68580" marT="0" marB="0"/>
                </a:tc>
                <a:tc>
                  <a:txBody>
                    <a:bodyPr/>
                    <a:lstStyle/>
                    <a:p>
                      <a:pPr lvl="0" algn="ctr">
                        <a:spcBef>
                          <a:spcPts val="0"/>
                        </a:spcBef>
                        <a:spcAft>
                          <a:spcPts val="0"/>
                        </a:spcAft>
                        <a:buNone/>
                      </a:pPr>
                      <a:r>
                        <a:rPr lang="en-US" sz="1800" b="0" i="0" u="none" strike="noStrike" noProof="0">
                          <a:solidFill>
                            <a:srgbClr val="000000"/>
                          </a:solidFill>
                          <a:effectLst/>
                          <a:latin typeface="Palatino Linotype"/>
                        </a:rPr>
                        <a:t>54.3%</a:t>
                      </a:r>
                    </a:p>
                  </a:txBody>
                  <a:tcPr marL="68580" marR="68580" marT="0" marB="0"/>
                </a:tc>
                <a:extLst>
                  <a:ext uri="{0D108BD9-81ED-4DB2-BD59-A6C34878D82A}">
                    <a16:rowId xmlns:a16="http://schemas.microsoft.com/office/drawing/2014/main" xmlns="" val="193972831"/>
                  </a:ext>
                </a:extLst>
              </a:tr>
            </a:tbl>
          </a:graphicData>
        </a:graphic>
      </p:graphicFrame>
      <p:sp>
        <p:nvSpPr>
          <p:cNvPr id="4" name="Title 3">
            <a:extLst>
              <a:ext uri="{FF2B5EF4-FFF2-40B4-BE49-F238E27FC236}">
                <a16:creationId xmlns:a16="http://schemas.microsoft.com/office/drawing/2014/main" xmlns="" id="{6F6CAB61-BB2A-4FF0-9152-C484FEAE3BBD}"/>
              </a:ext>
            </a:extLst>
          </p:cNvPr>
          <p:cNvSpPr>
            <a:spLocks noGrp="1"/>
          </p:cNvSpPr>
          <p:nvPr>
            <p:ph type="title"/>
            <p:extLst>
              <p:ext uri="{D42A27DB-BD31-4B8C-83A1-F6EECF244321}">
                <p14:modId xmlns:p14="http://schemas.microsoft.com/office/powerpoint/2010/main" val="3450235364"/>
              </p:ext>
            </p:extLst>
          </p:nvPr>
        </p:nvSpPr>
        <p:spPr>
          <a:xfrm>
            <a:off x="561975" y="419100"/>
            <a:ext cx="10972800" cy="1143000"/>
          </a:xfrm>
        </p:spPr>
        <p:txBody>
          <a:bodyPr>
            <a:normAutofit/>
          </a:bodyPr>
          <a:lstStyle/>
          <a:p>
            <a:r>
              <a:rPr lang="en-US" err="1"/>
              <a:t>AutoEncoder</a:t>
            </a:r>
            <a:r>
              <a:rPr lang="en-US"/>
              <a:t> NN Continued… </a:t>
            </a:r>
          </a:p>
        </p:txBody>
      </p:sp>
    </p:spTree>
    <p:extLst>
      <p:ext uri="{BB962C8B-B14F-4D97-AF65-F5344CB8AC3E}">
        <p14:creationId xmlns:p14="http://schemas.microsoft.com/office/powerpoint/2010/main" val="103118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E818E0-6412-46B7-9E1E-534F7D4746CD}"/>
              </a:ext>
            </a:extLst>
          </p:cNvPr>
          <p:cNvSpPr>
            <a:spLocks noGrp="1"/>
          </p:cNvSpPr>
          <p:nvPr>
            <p:ph type="title"/>
            <p:extLst>
              <p:ext uri="{D42A27DB-BD31-4B8C-83A1-F6EECF244321}">
                <p14:modId xmlns:p14="http://schemas.microsoft.com/office/powerpoint/2010/main" val="730192367"/>
              </p:ext>
            </p:extLst>
          </p:nvPr>
        </p:nvSpPr>
        <p:spPr/>
        <p:txBody>
          <a:bodyPr>
            <a:normAutofit/>
          </a:bodyPr>
          <a:lstStyle/>
          <a:p>
            <a:r>
              <a:rPr lang="en-US" err="1"/>
              <a:t>AutoEncoder</a:t>
            </a:r>
            <a:r>
              <a:rPr lang="en-US"/>
              <a:t> NN Continued… </a:t>
            </a:r>
          </a:p>
        </p:txBody>
      </p:sp>
      <p:pic>
        <p:nvPicPr>
          <p:cNvPr id="9" name="Picture 9"/>
          <p:cNvPicPr>
            <a:picLocks noGrp="1" noChangeAspect="1"/>
          </p:cNvPicPr>
          <p:nvPr>
            <p:ph sz="half" idx="2"/>
          </p:nvPr>
        </p:nvPicPr>
        <p:blipFill rotWithShape="1">
          <a:blip r:embed="rId3"/>
          <a:srcRect l="5397" t="12585" r="6939" b="4987"/>
          <a:stretch/>
        </p:blipFill>
        <p:spPr>
          <a:xfrm>
            <a:off x="7050531" y="2322882"/>
            <a:ext cx="4036551" cy="4104531"/>
          </a:xfrm>
          <a:prstGeom prst="rect">
            <a:avLst/>
          </a:prstGeom>
        </p:spPr>
      </p:pic>
      <p:pic>
        <p:nvPicPr>
          <p:cNvPr id="5" name="Picture 5"/>
          <p:cNvPicPr>
            <a:picLocks noGrp="1" noChangeAspect="1"/>
          </p:cNvPicPr>
          <p:nvPr>
            <p:ph sz="half" idx="1"/>
          </p:nvPr>
        </p:nvPicPr>
        <p:blipFill rotWithShape="1">
          <a:blip r:embed="rId4"/>
          <a:srcRect l="6028" t="12786" r="8511" b="4221"/>
          <a:stretch/>
        </p:blipFill>
        <p:spPr>
          <a:xfrm>
            <a:off x="1066800" y="2286000"/>
            <a:ext cx="3940352" cy="4189278"/>
          </a:xfrm>
          <a:prstGeom prst="rect">
            <a:avLst/>
          </a:prstGeom>
        </p:spPr>
      </p:pic>
    </p:spTree>
    <p:extLst>
      <p:ext uri="{BB962C8B-B14F-4D97-AF65-F5344CB8AC3E}">
        <p14:creationId xmlns:p14="http://schemas.microsoft.com/office/powerpoint/2010/main" val="255546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3050474978"/>
              </p:ext>
            </p:extLst>
          </p:nvPr>
        </p:nvSpPr>
        <p:spPr/>
        <p:txBody>
          <a:bodyPr vert="horz" anchor="t">
            <a:normAutofit/>
          </a:bodyPr>
          <a:lstStyle/>
          <a:p>
            <a:r>
              <a:rPr lang="en-US"/>
              <a:t>Generating ideas.</a:t>
            </a:r>
          </a:p>
          <a:p>
            <a:r>
              <a:rPr lang="en-US"/>
              <a:t>Approaches</a:t>
            </a:r>
          </a:p>
          <a:p>
            <a:r>
              <a:rPr lang="en-US"/>
              <a:t>Identifying Datasets</a:t>
            </a:r>
          </a:p>
          <a:p>
            <a:r>
              <a:rPr lang="en-US"/>
              <a:t>Timing Constraints</a:t>
            </a:r>
          </a:p>
          <a:p>
            <a:r>
              <a:rPr lang="en-US"/>
              <a:t>Technology issues</a:t>
            </a:r>
          </a:p>
          <a:p>
            <a:r>
              <a:rPr lang="en-US"/>
              <a:t>Team coordination</a:t>
            </a:r>
          </a:p>
          <a:p>
            <a:pPr lvl="1" indent="-246380"/>
            <a:endParaRPr lang="en-US"/>
          </a:p>
        </p:txBody>
      </p:sp>
      <p:sp>
        <p:nvSpPr>
          <p:cNvPr id="3" name="Title 2"/>
          <p:cNvSpPr>
            <a:spLocks noGrp="1"/>
          </p:cNvSpPr>
          <p:nvPr>
            <p:ph type="title"/>
            <p:extLst>
              <p:ext uri="{D42A27DB-BD31-4B8C-83A1-F6EECF244321}">
                <p14:modId xmlns:p14="http://schemas.microsoft.com/office/powerpoint/2010/main" val="859432690"/>
              </p:ext>
            </p:extLst>
          </p:nvPr>
        </p:nvSpPr>
        <p:spPr/>
        <p:txBody>
          <a:bodyPr/>
          <a:lstStyle/>
          <a:p>
            <a:r>
              <a:rPr lang="en-US"/>
              <a:t>Challenges Encountered</a:t>
            </a:r>
          </a:p>
        </p:txBody>
      </p:sp>
    </p:spTree>
    <p:extLst>
      <p:ext uri="{BB962C8B-B14F-4D97-AF65-F5344CB8AC3E}">
        <p14:creationId xmlns:p14="http://schemas.microsoft.com/office/powerpoint/2010/main" val="254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666386531"/>
              </p:ext>
            </p:extLst>
          </p:nvPr>
        </p:nvSpPr>
        <p:spPr/>
        <p:txBody>
          <a:bodyPr vert="horz" anchor="t">
            <a:normAutofit lnSpcReduction="10000"/>
          </a:bodyPr>
          <a:lstStyle/>
          <a:p>
            <a:r>
              <a:rPr lang="en-US"/>
              <a:t>Assembling a base dataset in which all members of the team agree on is critical when working on any project.</a:t>
            </a:r>
          </a:p>
          <a:p>
            <a:r>
              <a:rPr lang="en-US"/>
              <a:t>Our SVM model produced the best model to predict housing price range for our Kings County Dataset and would be recommended, at this stage, to use moving forward with any further analysis.</a:t>
            </a:r>
          </a:p>
          <a:p>
            <a:r>
              <a:rPr lang="en-US"/>
              <a:t>With the inclusion of more up-</a:t>
            </a:r>
            <a:r>
              <a:rPr lang="en-US" err="1"/>
              <a:t>todate</a:t>
            </a:r>
            <a:r>
              <a:rPr lang="en-US"/>
              <a:t> data we may be able to change the ranges of prices to increase accuracy of models and narrow in on prices. </a:t>
            </a:r>
          </a:p>
          <a:p>
            <a:r>
              <a:rPr lang="en-US"/>
              <a:t>Taking this project to the next step would including introducing more predictors, such as school districts, walkability score, crime data as well as introducing noise into our data for better learning performance.</a:t>
            </a:r>
          </a:p>
          <a:p>
            <a:endParaRPr lang="en-US"/>
          </a:p>
        </p:txBody>
      </p:sp>
      <p:sp>
        <p:nvSpPr>
          <p:cNvPr id="3" name="Title 2"/>
          <p:cNvSpPr>
            <a:spLocks noGrp="1"/>
          </p:cNvSpPr>
          <p:nvPr>
            <p:ph type="title"/>
            <p:extLst>
              <p:ext uri="{D42A27DB-BD31-4B8C-83A1-F6EECF244321}">
                <p14:modId xmlns:p14="http://schemas.microsoft.com/office/powerpoint/2010/main" val="2335800025"/>
              </p:ext>
            </p:extLst>
          </p:nvPr>
        </p:nvSpPr>
        <p:spPr/>
        <p:txBody>
          <a:bodyPr/>
          <a:lstStyle/>
          <a:p>
            <a:r>
              <a:rPr lang="en-US"/>
              <a:t>Conclusion</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2313663857"/>
              </p:ext>
            </p:extLst>
          </p:nvPr>
        </p:nvSpPr>
        <p:spPr/>
        <p:txBody>
          <a:bodyPr vert="horz" anchor="t">
            <a:normAutofit/>
          </a:bodyPr>
          <a:lstStyle/>
          <a:p>
            <a:r>
              <a:rPr lang="en-US"/>
              <a:t>Project Overview &amp; Objective is to find a dataset to practice our skills and knowledge obtained through the duration of Machine &amp; Deep Learning.</a:t>
            </a:r>
          </a:p>
          <a:p>
            <a:r>
              <a:rPr lang="en-US"/>
              <a:t>Such as: Linear Regression Models, SVM Models and Neural Network Models.</a:t>
            </a:r>
          </a:p>
          <a:p>
            <a:r>
              <a:rPr lang="en-US"/>
              <a:t>We selected a Housing dataset from Kaggle.</a:t>
            </a:r>
          </a:p>
          <a:p>
            <a:r>
              <a:rPr lang="en-US"/>
              <a:t>Our Goal was to identify the predictors which have the most influence on the housing data price (Y)for this particular area. Specifically addressing the recent record setting housing prices within King County</a:t>
            </a:r>
          </a:p>
        </p:txBody>
      </p:sp>
      <p:sp>
        <p:nvSpPr>
          <p:cNvPr id="3" name="Title 2"/>
          <p:cNvSpPr>
            <a:spLocks noGrp="1"/>
          </p:cNvSpPr>
          <p:nvPr>
            <p:ph type="title"/>
            <p:extLst>
              <p:ext uri="{D42A27DB-BD31-4B8C-83A1-F6EECF244321}">
                <p14:modId xmlns:p14="http://schemas.microsoft.com/office/powerpoint/2010/main" val="2040144045"/>
              </p:ext>
            </p:extLst>
          </p:nvPr>
        </p:nvSpPr>
        <p:spPr/>
        <p:txBody>
          <a:bodyPr/>
          <a:lstStyle/>
          <a:p>
            <a:r>
              <a:rPr lang="en-US">
                <a:latin typeface="Palatino Linotype"/>
              </a:rPr>
              <a:t>Project Overview &amp; Objectives</a:t>
            </a:r>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extLst>
              <p:ext uri="{D42A27DB-BD31-4B8C-83A1-F6EECF244321}">
                <p14:modId xmlns:p14="http://schemas.microsoft.com/office/powerpoint/2010/main" val="2672054697"/>
              </p:ext>
            </p:extLst>
          </p:nvPr>
        </p:nvSpPr>
        <p:spPr>
          <a:xfrm>
            <a:off x="809625" y="2476500"/>
            <a:ext cx="10972800" cy="1143000"/>
          </a:xfrm>
        </p:spPr>
        <p:txBody>
          <a:bodyPr/>
          <a:lstStyle/>
          <a:p>
            <a:pPr algn="ctr"/>
            <a:r>
              <a:rPr lang="en-US"/>
              <a:t>Questions or Comments?</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extLst>
              <p:ext uri="{D42A27DB-BD31-4B8C-83A1-F6EECF244321}">
                <p14:modId xmlns:p14="http://schemas.microsoft.com/office/powerpoint/2010/main" val="736750998"/>
              </p:ext>
            </p:extLst>
          </p:nvPr>
        </p:nvSpPr>
        <p:spPr/>
        <p:txBody>
          <a:bodyPr vert="horz" anchor="t">
            <a:normAutofit fontScale="55000" lnSpcReduction="20000"/>
          </a:bodyPr>
          <a:lstStyle/>
          <a:p>
            <a:pPr>
              <a:buChar char="•"/>
            </a:pPr>
            <a:r>
              <a:rPr lang="en-US">
                <a:latin typeface="Arial"/>
                <a:cs typeface="Arial"/>
              </a:rPr>
              <a:t>Waterfront: Is this house/land a waterfront property.</a:t>
            </a:r>
          </a:p>
          <a:p>
            <a:pPr indent="9525">
              <a:buChar char="•"/>
            </a:pPr>
            <a:r>
              <a:rPr lang="en-US">
                <a:latin typeface="Arial"/>
                <a:cs typeface="Arial"/>
              </a:rPr>
              <a:t>View: Does the house/land have a noteworthy view of the area(water, city, valley, etc.)</a:t>
            </a:r>
          </a:p>
          <a:p>
            <a:pPr indent="9525">
              <a:buChar char="•"/>
            </a:pPr>
            <a:r>
              <a:rPr lang="en-US">
                <a:latin typeface="Arial"/>
                <a:cs typeface="Arial"/>
              </a:rPr>
              <a:t>Condition: Scale of 1 to 5 on the overall condition of the house that sold</a:t>
            </a:r>
          </a:p>
          <a:p>
            <a:pPr lvl="1" indent="-246380">
              <a:buChar char="•"/>
            </a:pPr>
            <a:r>
              <a:rPr lang="en-US">
                <a:latin typeface="Arial"/>
                <a:cs typeface="Arial"/>
              </a:rPr>
              <a:t>1 = need a complete remodel</a:t>
            </a:r>
          </a:p>
          <a:p>
            <a:pPr lvl="1" indent="-246380">
              <a:buChar char="•"/>
            </a:pPr>
            <a:r>
              <a:rPr lang="en-US">
                <a:latin typeface="Arial"/>
                <a:cs typeface="Arial"/>
              </a:rPr>
              <a:t>5 = move-in-ready</a:t>
            </a:r>
          </a:p>
          <a:p>
            <a:pPr indent="9525">
              <a:buChar char="•"/>
            </a:pPr>
            <a:r>
              <a:rPr lang="en-US">
                <a:latin typeface="Arial"/>
                <a:cs typeface="Arial"/>
              </a:rPr>
              <a:t>Grade: The amount of slope that is near a house for water run-off.</a:t>
            </a:r>
          </a:p>
          <a:p>
            <a:pPr lvl="1" indent="-246380">
              <a:buChar char="•"/>
            </a:pPr>
            <a:r>
              <a:rPr lang="en-US">
                <a:latin typeface="Arial"/>
                <a:cs typeface="Arial"/>
              </a:rPr>
              <a:t>1-13 range</a:t>
            </a:r>
          </a:p>
          <a:p>
            <a:pPr indent="9525">
              <a:buChar char="•"/>
            </a:pPr>
            <a:r>
              <a:rPr lang="en-US" err="1">
                <a:latin typeface="Arial"/>
                <a:cs typeface="Arial"/>
              </a:rPr>
              <a:t>Sqft_above</a:t>
            </a:r>
            <a:r>
              <a:rPr lang="en-US">
                <a:latin typeface="Arial"/>
                <a:cs typeface="Arial"/>
              </a:rPr>
              <a:t>: Total amount of livable square footage above ground level and the foundation on record</a:t>
            </a:r>
          </a:p>
          <a:p>
            <a:pPr indent="9525">
              <a:buChar char="•"/>
            </a:pPr>
            <a:r>
              <a:rPr lang="en-US" err="1">
                <a:latin typeface="Arial"/>
                <a:cs typeface="Arial"/>
              </a:rPr>
              <a:t>Sqft_basement</a:t>
            </a:r>
            <a:r>
              <a:rPr lang="en-US">
                <a:latin typeface="Arial"/>
                <a:cs typeface="Arial"/>
              </a:rPr>
              <a:t>: If applicable, the total livable square footage below ground level</a:t>
            </a:r>
          </a:p>
          <a:p>
            <a:pPr indent="9525">
              <a:buChar char="•"/>
            </a:pPr>
            <a:r>
              <a:rPr lang="en-US" err="1">
                <a:latin typeface="Arial"/>
                <a:cs typeface="Arial"/>
              </a:rPr>
              <a:t>Yr_Built</a:t>
            </a:r>
            <a:r>
              <a:rPr lang="en-US">
                <a:latin typeface="Arial"/>
                <a:cs typeface="Arial"/>
              </a:rPr>
              <a:t>: Year the house was built.</a:t>
            </a:r>
          </a:p>
          <a:p>
            <a:pPr indent="9525">
              <a:buChar char="•"/>
            </a:pPr>
            <a:r>
              <a:rPr lang="en-US" err="1">
                <a:latin typeface="Arial"/>
                <a:cs typeface="Arial"/>
              </a:rPr>
              <a:t>Yr_Renovated</a:t>
            </a:r>
            <a:r>
              <a:rPr lang="en-US">
                <a:latin typeface="Arial"/>
                <a:cs typeface="Arial"/>
              </a:rPr>
              <a:t>: If applicable, the most recent year the house has been renovated.</a:t>
            </a:r>
          </a:p>
          <a:p>
            <a:pPr indent="9525">
              <a:buChar char="•"/>
            </a:pPr>
            <a:r>
              <a:rPr lang="en-US" err="1">
                <a:latin typeface="Arial"/>
                <a:cs typeface="Arial"/>
              </a:rPr>
              <a:t>Zipcode</a:t>
            </a:r>
            <a:r>
              <a:rPr lang="en-US">
                <a:latin typeface="Arial"/>
                <a:cs typeface="Arial"/>
              </a:rPr>
              <a:t>: The </a:t>
            </a:r>
            <a:r>
              <a:rPr lang="en-US" err="1">
                <a:latin typeface="Arial"/>
                <a:cs typeface="Arial"/>
              </a:rPr>
              <a:t>zipcode</a:t>
            </a:r>
            <a:r>
              <a:rPr lang="en-US">
                <a:latin typeface="Arial"/>
                <a:cs typeface="Arial"/>
              </a:rPr>
              <a:t> for the address of the house.</a:t>
            </a:r>
          </a:p>
          <a:p>
            <a:pPr indent="9525">
              <a:buChar char="•"/>
            </a:pPr>
            <a:r>
              <a:rPr lang="en-US">
                <a:latin typeface="Arial"/>
                <a:cs typeface="Arial"/>
              </a:rPr>
              <a:t>Lat: Latitude of the geo-location for the house.</a:t>
            </a:r>
          </a:p>
          <a:p>
            <a:pPr indent="9525">
              <a:buChar char="•"/>
            </a:pPr>
            <a:r>
              <a:rPr lang="en-US">
                <a:latin typeface="Arial"/>
                <a:cs typeface="Arial"/>
              </a:rPr>
              <a:t>Long: Longitude of the geo-location for the house.</a:t>
            </a:r>
          </a:p>
          <a:p>
            <a:pPr indent="9525">
              <a:buChar char="•"/>
            </a:pPr>
            <a:r>
              <a:rPr lang="en-US">
                <a:latin typeface="Arial"/>
                <a:cs typeface="Arial"/>
              </a:rPr>
              <a:t>Sqft_Living15: Actual total livable square footage of house sold</a:t>
            </a:r>
            <a:endParaRPr/>
          </a:p>
          <a:p>
            <a:endParaRPr lang="en-US"/>
          </a:p>
        </p:txBody>
      </p:sp>
      <p:sp>
        <p:nvSpPr>
          <p:cNvPr id="2" name="Content Placeholder 1"/>
          <p:cNvSpPr>
            <a:spLocks noGrp="1"/>
          </p:cNvSpPr>
          <p:nvPr>
            <p:ph sz="half" idx="1"/>
            <p:extLst>
              <p:ext uri="{D42A27DB-BD31-4B8C-83A1-F6EECF244321}">
                <p14:modId xmlns:p14="http://schemas.microsoft.com/office/powerpoint/2010/main" val="4159804609"/>
              </p:ext>
            </p:extLst>
          </p:nvPr>
        </p:nvSpPr>
        <p:spPr/>
        <p:txBody>
          <a:bodyPr vert="horz" anchor="t">
            <a:normAutofit fontScale="62500" lnSpcReduction="20000"/>
          </a:bodyPr>
          <a:lstStyle/>
          <a:p>
            <a:r>
              <a:rPr lang="en-US"/>
              <a:t>Our Data set consisted of the following attributes:</a:t>
            </a:r>
          </a:p>
          <a:p>
            <a:pPr>
              <a:buChar char="•"/>
            </a:pPr>
            <a:r>
              <a:rPr lang="en-US">
                <a:latin typeface="Arial"/>
                <a:cs typeface="Arial"/>
              </a:rPr>
              <a:t>ID: Unique identifier for the house that was sold.</a:t>
            </a:r>
          </a:p>
          <a:p>
            <a:pPr>
              <a:buChar char="•"/>
            </a:pPr>
            <a:r>
              <a:rPr lang="en-US">
                <a:latin typeface="Arial"/>
                <a:cs typeface="Arial"/>
              </a:rPr>
              <a:t>Date: Date the house was sold on.</a:t>
            </a:r>
          </a:p>
          <a:p>
            <a:pPr>
              <a:buChar char="•"/>
            </a:pPr>
            <a:r>
              <a:rPr lang="en-US">
                <a:latin typeface="Arial"/>
                <a:cs typeface="Arial"/>
              </a:rPr>
              <a:t>Price: The monetary price the home was sold for.</a:t>
            </a:r>
          </a:p>
          <a:p>
            <a:pPr>
              <a:buChar char="•"/>
            </a:pPr>
            <a:r>
              <a:rPr lang="en-US">
                <a:latin typeface="Arial"/>
                <a:cs typeface="Arial"/>
              </a:rPr>
              <a:t>Bedrooms: Total number of bedrooms within the house.</a:t>
            </a:r>
          </a:p>
          <a:p>
            <a:pPr>
              <a:buChar char="•"/>
            </a:pPr>
            <a:r>
              <a:rPr lang="en-US">
                <a:latin typeface="Arial"/>
                <a:cs typeface="Arial"/>
              </a:rPr>
              <a:t>Bathrooms: Total number of bathrooms within the house. </a:t>
            </a:r>
          </a:p>
          <a:p>
            <a:pPr lvl="1" indent="-246380">
              <a:buChar char="•"/>
            </a:pPr>
            <a:r>
              <a:rPr lang="en-US">
                <a:latin typeface="Arial"/>
                <a:cs typeface="Arial"/>
              </a:rPr>
              <a:t>1.0 = Full, include bath</a:t>
            </a:r>
          </a:p>
          <a:p>
            <a:pPr lvl="1" indent="-246380">
              <a:buChar char="•"/>
            </a:pPr>
            <a:r>
              <a:rPr lang="en-US">
                <a:latin typeface="Arial"/>
                <a:cs typeface="Arial"/>
              </a:rPr>
              <a:t>0.75 = Partial, includes shower</a:t>
            </a:r>
          </a:p>
          <a:p>
            <a:pPr lvl="1" indent="-246380">
              <a:buChar char="•"/>
            </a:pPr>
            <a:r>
              <a:rPr lang="en-US">
                <a:latin typeface="Arial"/>
                <a:cs typeface="Arial"/>
              </a:rPr>
              <a:t>0.50 = Half, does not include bath or shower</a:t>
            </a:r>
          </a:p>
          <a:p>
            <a:pPr>
              <a:buChar char="•"/>
            </a:pPr>
            <a:r>
              <a:rPr lang="en-US" err="1">
                <a:latin typeface="Arial"/>
                <a:cs typeface="Arial"/>
              </a:rPr>
              <a:t>Sqft_living</a:t>
            </a:r>
            <a:r>
              <a:rPr lang="en-US">
                <a:latin typeface="Arial"/>
                <a:cs typeface="Arial"/>
              </a:rPr>
              <a:t>: Total amount of livable square footage within the house.</a:t>
            </a:r>
          </a:p>
          <a:p>
            <a:pPr>
              <a:buChar char="•"/>
            </a:pPr>
            <a:r>
              <a:rPr lang="en-US" err="1">
                <a:latin typeface="Arial"/>
                <a:cs typeface="Arial"/>
              </a:rPr>
              <a:t>Sqft_lot</a:t>
            </a:r>
            <a:r>
              <a:rPr lang="en-US">
                <a:latin typeface="Arial"/>
                <a:cs typeface="Arial"/>
              </a:rPr>
              <a:t>: Total square footage of the land the house sits upon.</a:t>
            </a:r>
          </a:p>
          <a:p>
            <a:pPr>
              <a:buChar char="•"/>
            </a:pPr>
            <a:r>
              <a:rPr lang="en-US">
                <a:latin typeface="Arial"/>
                <a:cs typeface="Arial"/>
              </a:rPr>
              <a:t>Floors: Total number of floors/stories the house includes.</a:t>
            </a:r>
          </a:p>
          <a:p>
            <a:pPr>
              <a:buChar char="•"/>
            </a:pPr>
            <a:endParaRPr lang="en-US"/>
          </a:p>
        </p:txBody>
      </p:sp>
      <p:sp>
        <p:nvSpPr>
          <p:cNvPr id="3" name="Title 2"/>
          <p:cNvSpPr>
            <a:spLocks noGrp="1"/>
          </p:cNvSpPr>
          <p:nvPr>
            <p:ph type="title"/>
            <p:extLst>
              <p:ext uri="{D42A27DB-BD31-4B8C-83A1-F6EECF244321}">
                <p14:modId xmlns:p14="http://schemas.microsoft.com/office/powerpoint/2010/main" val="3700517384"/>
              </p:ext>
            </p:extLst>
          </p:nvPr>
        </p:nvSpPr>
        <p:spPr/>
        <p:txBody>
          <a:bodyPr/>
          <a:lstStyle/>
          <a:p>
            <a:r>
              <a:rPr lang="en-US">
                <a:latin typeface="Palatino Linotype"/>
              </a:rPr>
              <a:t>Data Overview</a:t>
            </a:r>
            <a:endParaRPr lang="en-US">
              <a:solidFill>
                <a:schemeClr val="tx1"/>
              </a:solidFill>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3011711832"/>
              </p:ext>
            </p:extLst>
          </p:nvPr>
        </p:nvSpPr>
        <p:spPr/>
        <p:txBody>
          <a:bodyPr vert="horz" anchor="t">
            <a:normAutofit/>
          </a:bodyPr>
          <a:lstStyle/>
          <a:p>
            <a:pPr marL="0" indent="0">
              <a:buNone/>
            </a:pPr>
            <a:r>
              <a:rPr lang="en-US"/>
              <a:t>Data prep work: </a:t>
            </a:r>
          </a:p>
          <a:p>
            <a:pPr>
              <a:buChar char="•"/>
            </a:pPr>
            <a:r>
              <a:rPr lang="en-US"/>
              <a:t>Remove unrealistic data (entire rows) with zero or no values</a:t>
            </a:r>
          </a:p>
          <a:p>
            <a:pPr>
              <a:buChar char="•"/>
            </a:pPr>
            <a:r>
              <a:rPr lang="en-US"/>
              <a:t>Remove predictors that may cause data leakage</a:t>
            </a:r>
          </a:p>
          <a:p>
            <a:pPr>
              <a:buChar char="•"/>
            </a:pPr>
            <a:r>
              <a:rPr lang="en-US"/>
              <a:t>Identify categorical variables - Dummy variables </a:t>
            </a:r>
          </a:p>
          <a:p>
            <a:pPr>
              <a:buChar char="•"/>
            </a:pPr>
            <a:r>
              <a:rPr lang="en-US"/>
              <a:t>Standardize all other variables</a:t>
            </a:r>
          </a:p>
          <a:p>
            <a:pPr marL="0" indent="0">
              <a:buNone/>
            </a:pPr>
            <a:endParaRPr lang="en-US"/>
          </a:p>
          <a:p>
            <a:pPr marL="0" indent="0">
              <a:buNone/>
            </a:pPr>
            <a:endParaRPr lang="en-US"/>
          </a:p>
          <a:p>
            <a:pPr>
              <a:buChar char="•"/>
            </a:pPr>
            <a:endParaRPr lang="en-US"/>
          </a:p>
        </p:txBody>
      </p:sp>
      <p:sp>
        <p:nvSpPr>
          <p:cNvPr id="3" name="Title 2"/>
          <p:cNvSpPr>
            <a:spLocks noGrp="1"/>
          </p:cNvSpPr>
          <p:nvPr>
            <p:ph type="title"/>
            <p:extLst>
              <p:ext uri="{D42A27DB-BD31-4B8C-83A1-F6EECF244321}">
                <p14:modId xmlns:p14="http://schemas.microsoft.com/office/powerpoint/2010/main" val="4195306615"/>
              </p:ext>
            </p:extLst>
          </p:nvPr>
        </p:nvSpPr>
        <p:spPr/>
        <p:txBody>
          <a:bodyPr/>
          <a:lstStyle/>
          <a:p>
            <a:r>
              <a:rPr lang="en-US"/>
              <a:t>Linear Regression Model</a:t>
            </a:r>
          </a:p>
        </p:txBody>
      </p:sp>
    </p:spTree>
    <p:extLst>
      <p:ext uri="{BB962C8B-B14F-4D97-AF65-F5344CB8AC3E}">
        <p14:creationId xmlns:p14="http://schemas.microsoft.com/office/powerpoint/2010/main" val="271538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Grp="1" noChangeAspect="1"/>
          </p:cNvPicPr>
          <p:nvPr>
            <p:ph sz="quarter" idx="4"/>
          </p:nvPr>
        </p:nvPicPr>
        <p:blipFill rotWithShape="1">
          <a:blip r:embed="rId3"/>
          <a:srcRect l="10583" t="14091" r="8890" b="375"/>
          <a:stretch/>
        </p:blipFill>
        <p:spPr>
          <a:xfrm>
            <a:off x="6192838" y="2600325"/>
            <a:ext cx="4804180" cy="3791051"/>
          </a:xfrm>
          <a:prstGeom prst="rect">
            <a:avLst/>
          </a:prstGeom>
        </p:spPr>
      </p:pic>
      <p:sp>
        <p:nvSpPr>
          <p:cNvPr id="7" name="Text Placeholder 6"/>
          <p:cNvSpPr>
            <a:spLocks noGrp="1"/>
          </p:cNvSpPr>
          <p:nvPr>
            <p:ph type="body" sz="half" idx="3"/>
            <p:extLst>
              <p:ext uri="{D42A27DB-BD31-4B8C-83A1-F6EECF244321}">
                <p14:modId xmlns:p14="http://schemas.microsoft.com/office/powerpoint/2010/main" val="3129042307"/>
              </p:ext>
            </p:extLst>
          </p:nvPr>
        </p:nvSpPr>
        <p:spPr/>
        <p:txBody>
          <a:bodyPr/>
          <a:lstStyle/>
          <a:p>
            <a:r>
              <a:rPr lang="en-US"/>
              <a:t>Lasso preformed</a:t>
            </a:r>
          </a:p>
        </p:txBody>
      </p:sp>
      <p:sp>
        <p:nvSpPr>
          <p:cNvPr id="2" name="Content Placeholder 1"/>
          <p:cNvSpPr>
            <a:spLocks noGrp="1"/>
          </p:cNvSpPr>
          <p:nvPr>
            <p:ph sz="quarter" idx="2"/>
            <p:extLst>
              <p:ext uri="{D42A27DB-BD31-4B8C-83A1-F6EECF244321}">
                <p14:modId xmlns:p14="http://schemas.microsoft.com/office/powerpoint/2010/main" val="3733993667"/>
              </p:ext>
            </p:extLst>
          </p:nvPr>
        </p:nvSpPr>
        <p:spPr/>
        <p:txBody>
          <a:bodyPr vert="horz" anchor="t">
            <a:normAutofit/>
          </a:bodyPr>
          <a:lstStyle/>
          <a:p>
            <a:pPr marL="0" indent="0">
              <a:buNone/>
            </a:pPr>
            <a:r>
              <a:rPr lang="en-US"/>
              <a:t>First Model:</a:t>
            </a:r>
          </a:p>
          <a:p>
            <a:pPr marL="38100"/>
            <a:r>
              <a:rPr lang="en-US">
                <a:latin typeface="Calibri"/>
              </a:rPr>
              <a:t>R-squared: 0.847</a:t>
            </a:r>
          </a:p>
          <a:p>
            <a:pPr marL="38100"/>
            <a:r>
              <a:rPr lang="en-US">
                <a:latin typeface="Calibri"/>
              </a:rPr>
              <a:t>Adjusted R-squared: 0.845</a:t>
            </a:r>
          </a:p>
          <a:p>
            <a:pPr marL="38100"/>
            <a:r>
              <a:rPr lang="en-US">
                <a:latin typeface="Calibri"/>
              </a:rPr>
              <a:t>MSE: 20942940057.3651</a:t>
            </a:r>
          </a:p>
          <a:p>
            <a:pPr marL="106680" indent="-342900"/>
            <a:r>
              <a:rPr lang="en-US">
                <a:latin typeface="Calibri"/>
              </a:rPr>
              <a:t>F-statistic vs. constant model: 367, p-value = 0</a:t>
            </a:r>
          </a:p>
          <a:p>
            <a:pPr marL="38100"/>
            <a:r>
              <a:rPr lang="en-US">
                <a:latin typeface="Calibri"/>
              </a:rPr>
              <a:t>Total Predictors: 321</a:t>
            </a:r>
            <a:endParaRPr/>
          </a:p>
          <a:p>
            <a:endParaRPr lang="en-US"/>
          </a:p>
        </p:txBody>
      </p:sp>
      <p:sp>
        <p:nvSpPr>
          <p:cNvPr id="5" name="Text Placeholder 4"/>
          <p:cNvSpPr>
            <a:spLocks noGrp="1"/>
          </p:cNvSpPr>
          <p:nvPr>
            <p:ph type="body" idx="1"/>
            <p:extLst>
              <p:ext uri="{D42A27DB-BD31-4B8C-83A1-F6EECF244321}">
                <p14:modId xmlns:p14="http://schemas.microsoft.com/office/powerpoint/2010/main" val="753188218"/>
              </p:ext>
            </p:extLst>
          </p:nvPr>
        </p:nvSpPr>
        <p:spPr/>
        <p:txBody>
          <a:bodyPr/>
          <a:lstStyle/>
          <a:p>
            <a:r>
              <a:rPr lang="en-US" err="1"/>
              <a:t>Fitlm</a:t>
            </a:r>
          </a:p>
        </p:txBody>
      </p:sp>
      <p:sp>
        <p:nvSpPr>
          <p:cNvPr id="3" name="Title 2"/>
          <p:cNvSpPr>
            <a:spLocks noGrp="1"/>
          </p:cNvSpPr>
          <p:nvPr>
            <p:ph type="title"/>
            <p:extLst>
              <p:ext uri="{D42A27DB-BD31-4B8C-83A1-F6EECF244321}">
                <p14:modId xmlns:p14="http://schemas.microsoft.com/office/powerpoint/2010/main" val="1858813844"/>
              </p:ext>
            </p:extLst>
          </p:nvPr>
        </p:nvSpPr>
        <p:spPr/>
        <p:txBody>
          <a:bodyPr/>
          <a:lstStyle/>
          <a:p>
            <a:r>
              <a:rPr lang="en-US"/>
              <a:t>Linear Regression Continued</a:t>
            </a:r>
          </a:p>
        </p:txBody>
      </p:sp>
    </p:spTree>
    <p:extLst>
      <p:ext uri="{BB962C8B-B14F-4D97-AF65-F5344CB8AC3E}">
        <p14:creationId xmlns:p14="http://schemas.microsoft.com/office/powerpoint/2010/main" val="220229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extLst>
              <p:ext uri="{D42A27DB-BD31-4B8C-83A1-F6EECF244321}">
                <p14:modId xmlns:p14="http://schemas.microsoft.com/office/powerpoint/2010/main" val="2576852947"/>
              </p:ext>
            </p:extLst>
          </p:nvPr>
        </p:nvSpPr>
        <p:spPr/>
        <p:txBody>
          <a:bodyPr vert="horz" anchor="t">
            <a:normAutofit/>
          </a:bodyPr>
          <a:lstStyle/>
          <a:p>
            <a:r>
              <a:rPr lang="en-US"/>
              <a:t>This is the plot for the original model </a:t>
            </a:r>
          </a:p>
        </p:txBody>
      </p:sp>
      <p:pic>
        <p:nvPicPr>
          <p:cNvPr id="7" name="Picture 7"/>
          <p:cNvPicPr>
            <a:picLocks noGrp="1" noChangeAspect="1"/>
          </p:cNvPicPr>
          <p:nvPr>
            <p:ph sz="half" idx="1"/>
          </p:nvPr>
        </p:nvPicPr>
        <p:blipFill rotWithShape="1">
          <a:blip r:embed="rId3"/>
          <a:srcRect l="7742" t="21962" r="8150" b="-338"/>
          <a:stretch/>
        </p:blipFill>
        <p:spPr>
          <a:xfrm>
            <a:off x="714375" y="2257425"/>
            <a:ext cx="5302617" cy="3908187"/>
          </a:xfrm>
          <a:prstGeom prst="rect">
            <a:avLst/>
          </a:prstGeom>
        </p:spPr>
      </p:pic>
      <p:sp>
        <p:nvSpPr>
          <p:cNvPr id="6" name="Title 5"/>
          <p:cNvSpPr>
            <a:spLocks noGrp="1"/>
          </p:cNvSpPr>
          <p:nvPr>
            <p:ph type="title"/>
            <p:extLst>
              <p:ext uri="{D42A27DB-BD31-4B8C-83A1-F6EECF244321}">
                <p14:modId xmlns:p14="http://schemas.microsoft.com/office/powerpoint/2010/main" val="2723581457"/>
              </p:ext>
            </p:extLst>
          </p:nvPr>
        </p:nvSpPr>
        <p:spPr/>
        <p:txBody>
          <a:bodyPr/>
          <a:lstStyle/>
          <a:p>
            <a:r>
              <a:rPr lang="en-US"/>
              <a:t>Linear Regression Continued</a:t>
            </a:r>
          </a:p>
        </p:txBody>
      </p:sp>
    </p:spTree>
    <p:extLst>
      <p:ext uri="{BB962C8B-B14F-4D97-AF65-F5344CB8AC3E}">
        <p14:creationId xmlns:p14="http://schemas.microsoft.com/office/powerpoint/2010/main" val="293859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3"/>
            <p:extLst>
              <p:ext uri="{D42A27DB-BD31-4B8C-83A1-F6EECF244321}">
                <p14:modId xmlns:p14="http://schemas.microsoft.com/office/powerpoint/2010/main" val="1150265207"/>
              </p:ext>
            </p:extLst>
          </p:nvPr>
        </p:nvSpPr>
        <p:spPr/>
        <p:txBody>
          <a:bodyPr/>
          <a:lstStyle/>
          <a:p>
            <a:r>
              <a:rPr lang="en-US"/>
              <a:t>Cooks Plot Visual</a:t>
            </a:r>
          </a:p>
        </p:txBody>
      </p:sp>
      <p:sp>
        <p:nvSpPr>
          <p:cNvPr id="4" name="Content Placeholder 3"/>
          <p:cNvSpPr>
            <a:spLocks noGrp="1"/>
          </p:cNvSpPr>
          <p:nvPr>
            <p:ph sz="quarter" idx="2"/>
            <p:extLst>
              <p:ext uri="{D42A27DB-BD31-4B8C-83A1-F6EECF244321}">
                <p14:modId xmlns:p14="http://schemas.microsoft.com/office/powerpoint/2010/main" val="3622936007"/>
              </p:ext>
            </p:extLst>
          </p:nvPr>
        </p:nvSpPr>
        <p:spPr/>
        <p:txBody>
          <a:bodyPr vert="horz" tIns="0" anchor="t">
            <a:normAutofit/>
          </a:bodyPr>
          <a:lstStyle/>
          <a:p>
            <a:r>
              <a:rPr lang="en-US"/>
              <a:t>Cooks distance + Leverage</a:t>
            </a:r>
          </a:p>
          <a:p>
            <a:r>
              <a:rPr lang="en-US"/>
              <a:t>5 times the average</a:t>
            </a:r>
          </a:p>
          <a:p>
            <a:r>
              <a:rPr lang="en-US" err="1">
                <a:latin typeface="Courier New"/>
                <a:cs typeface="Courier New"/>
              </a:rPr>
              <a:t>potential_outlier</a:t>
            </a:r>
            <a:r>
              <a:rPr lang="en-US">
                <a:latin typeface="Courier New"/>
                <a:cs typeface="Courier New"/>
              </a:rPr>
              <a:t>=find((md1.Diagnostics.CooksDistance+md1.Diagnostics.Leverage)&gt;5*mean(md1.Diagnostics.CooksDistance+md1.Diagnostics.Leverage));</a:t>
            </a:r>
            <a:endParaRPr lang="en-US"/>
          </a:p>
          <a:p>
            <a:r>
              <a:rPr lang="en-US">
                <a:latin typeface="Courier New"/>
                <a:cs typeface="Courier New"/>
              </a:rPr>
              <a:t>Identified 251 outliers</a:t>
            </a:r>
          </a:p>
          <a:p>
            <a:pPr marL="0" indent="0">
              <a:buNone/>
            </a:pPr>
            <a:endParaRPr lang="en-US">
              <a:latin typeface="Courier New"/>
              <a:cs typeface="Courier New"/>
            </a:endParaRPr>
          </a:p>
          <a:p>
            <a:endParaRPr lang="en-US"/>
          </a:p>
        </p:txBody>
      </p:sp>
      <p:sp>
        <p:nvSpPr>
          <p:cNvPr id="5" name="Text Placeholder 4"/>
          <p:cNvSpPr>
            <a:spLocks noGrp="1"/>
          </p:cNvSpPr>
          <p:nvPr>
            <p:ph type="body" idx="1"/>
            <p:extLst>
              <p:ext uri="{D42A27DB-BD31-4B8C-83A1-F6EECF244321}">
                <p14:modId xmlns:p14="http://schemas.microsoft.com/office/powerpoint/2010/main" val="441978047"/>
              </p:ext>
            </p:extLst>
          </p:nvPr>
        </p:nvSpPr>
        <p:spPr/>
        <p:txBody>
          <a:bodyPr/>
          <a:lstStyle/>
          <a:p>
            <a:r>
              <a:rPr lang="en-US"/>
              <a:t>Remove outliers</a:t>
            </a:r>
          </a:p>
        </p:txBody>
      </p:sp>
      <p:sp>
        <p:nvSpPr>
          <p:cNvPr id="6" name="Title 5"/>
          <p:cNvSpPr>
            <a:spLocks noGrp="1"/>
          </p:cNvSpPr>
          <p:nvPr>
            <p:ph type="title"/>
            <p:extLst>
              <p:ext uri="{D42A27DB-BD31-4B8C-83A1-F6EECF244321}">
                <p14:modId xmlns:p14="http://schemas.microsoft.com/office/powerpoint/2010/main" val="1089103690"/>
              </p:ext>
            </p:extLst>
          </p:nvPr>
        </p:nvSpPr>
        <p:spPr/>
        <p:txBody>
          <a:bodyPr/>
          <a:lstStyle/>
          <a:p>
            <a:r>
              <a:rPr lang="en-US"/>
              <a:t>Linear Regression Continued</a:t>
            </a:r>
          </a:p>
        </p:txBody>
      </p:sp>
      <p:pic>
        <p:nvPicPr>
          <p:cNvPr id="11" name="Picture 11"/>
          <p:cNvPicPr>
            <a:picLocks noGrp="1" noChangeAspect="1"/>
          </p:cNvPicPr>
          <p:nvPr>
            <p:ph sz="quarter" idx="4"/>
          </p:nvPr>
        </p:nvPicPr>
        <p:blipFill rotWithShape="1">
          <a:blip r:embed="rId3"/>
          <a:srcRect t="16404"/>
          <a:stretch/>
        </p:blipFill>
        <p:spPr>
          <a:xfrm>
            <a:off x="6267450" y="2514600"/>
            <a:ext cx="5059109" cy="3807278"/>
          </a:xfrm>
          <a:prstGeom prst="rect">
            <a:avLst/>
          </a:prstGeom>
        </p:spPr>
      </p:pic>
    </p:spTree>
    <p:extLst>
      <p:ext uri="{BB962C8B-B14F-4D97-AF65-F5344CB8AC3E}">
        <p14:creationId xmlns:p14="http://schemas.microsoft.com/office/powerpoint/2010/main" val="112794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Grp="1" noChangeAspect="1"/>
          </p:cNvPicPr>
          <p:nvPr>
            <p:ph sz="quarter" idx="4"/>
          </p:nvPr>
        </p:nvPicPr>
        <p:blipFill rotWithShape="1">
          <a:blip r:embed="rId3"/>
          <a:srcRect l="13004" t="10391" r="9014" b="10391"/>
          <a:stretch/>
        </p:blipFill>
        <p:spPr>
          <a:xfrm>
            <a:off x="6062663" y="2532063"/>
            <a:ext cx="5713188" cy="4088787"/>
          </a:xfrm>
          <a:prstGeom prst="rect">
            <a:avLst/>
          </a:prstGeom>
        </p:spPr>
      </p:pic>
      <p:sp>
        <p:nvSpPr>
          <p:cNvPr id="3" name="Text Placeholder 2"/>
          <p:cNvSpPr>
            <a:spLocks noGrp="1"/>
          </p:cNvSpPr>
          <p:nvPr>
            <p:ph type="body" sz="half" idx="3"/>
            <p:extLst>
              <p:ext uri="{D42A27DB-BD31-4B8C-83A1-F6EECF244321}">
                <p14:modId xmlns:p14="http://schemas.microsoft.com/office/powerpoint/2010/main" val="4141124114"/>
              </p:ext>
            </p:extLst>
          </p:nvPr>
        </p:nvSpPr>
        <p:spPr/>
        <p:txBody>
          <a:bodyPr/>
          <a:lstStyle/>
          <a:p>
            <a:r>
              <a:rPr lang="en-US"/>
              <a:t>Updated Lasso</a:t>
            </a:r>
          </a:p>
        </p:txBody>
      </p:sp>
      <p:sp>
        <p:nvSpPr>
          <p:cNvPr id="4" name="Content Placeholder 3"/>
          <p:cNvSpPr>
            <a:spLocks noGrp="1"/>
          </p:cNvSpPr>
          <p:nvPr>
            <p:ph sz="quarter" idx="2"/>
            <p:extLst>
              <p:ext uri="{D42A27DB-BD31-4B8C-83A1-F6EECF244321}">
                <p14:modId xmlns:p14="http://schemas.microsoft.com/office/powerpoint/2010/main" val="349804448"/>
              </p:ext>
            </p:extLst>
          </p:nvPr>
        </p:nvSpPr>
        <p:spPr/>
        <p:txBody>
          <a:bodyPr vert="horz" tIns="0" anchor="t">
            <a:normAutofit/>
          </a:bodyPr>
          <a:lstStyle/>
          <a:p>
            <a:r>
              <a:rPr lang="en-US">
                <a:latin typeface="Calibri"/>
              </a:rPr>
              <a:t>R-squared: 0.845</a:t>
            </a:r>
          </a:p>
          <a:p>
            <a:pPr marL="38100"/>
            <a:r>
              <a:rPr lang="en-US">
                <a:latin typeface="Calibri"/>
              </a:rPr>
              <a:t>Adjusted R-squared: 0.843</a:t>
            </a:r>
          </a:p>
          <a:p>
            <a:pPr marL="38100"/>
            <a:r>
              <a:rPr lang="en-US">
                <a:latin typeface="Calibri"/>
              </a:rPr>
              <a:t>MSE: 18180765433.3296</a:t>
            </a:r>
          </a:p>
          <a:p>
            <a:pPr marL="38100"/>
            <a:r>
              <a:rPr lang="en-US">
                <a:latin typeface="Calibri"/>
              </a:rPr>
              <a:t>Total Predictors: 266 (decreased)</a:t>
            </a:r>
          </a:p>
          <a:p>
            <a:pPr marL="38100"/>
            <a:r>
              <a:rPr lang="en-US">
                <a:latin typeface="Calibri"/>
              </a:rPr>
              <a:t>Removing of some of the rows caused some of the dummy attributes to be removed causing less total attributes</a:t>
            </a:r>
            <a:endParaRPr/>
          </a:p>
          <a:p>
            <a:pPr marL="38100"/>
            <a:r>
              <a:rPr lang="en-US">
                <a:latin typeface="Calibri"/>
              </a:rPr>
              <a:t>Note: </a:t>
            </a:r>
            <a:r>
              <a:rPr lang="en-US" err="1">
                <a:latin typeface="Calibri"/>
              </a:rPr>
              <a:t>Zscore</a:t>
            </a:r>
            <a:r>
              <a:rPr lang="en-US">
                <a:latin typeface="Calibri"/>
              </a:rPr>
              <a:t> was completed again prior to generating the new model</a:t>
            </a:r>
          </a:p>
          <a:p>
            <a:endParaRPr lang="en-US"/>
          </a:p>
        </p:txBody>
      </p:sp>
      <p:sp>
        <p:nvSpPr>
          <p:cNvPr id="5" name="Text Placeholder 4"/>
          <p:cNvSpPr>
            <a:spLocks noGrp="1"/>
          </p:cNvSpPr>
          <p:nvPr>
            <p:ph type="body" idx="1"/>
            <p:extLst>
              <p:ext uri="{D42A27DB-BD31-4B8C-83A1-F6EECF244321}">
                <p14:modId xmlns:p14="http://schemas.microsoft.com/office/powerpoint/2010/main" val="2685815545"/>
              </p:ext>
            </p:extLst>
          </p:nvPr>
        </p:nvSpPr>
        <p:spPr/>
        <p:txBody>
          <a:bodyPr/>
          <a:lstStyle/>
          <a:p>
            <a:r>
              <a:rPr lang="en-US"/>
              <a:t>Updated Model after Outlier Removal</a:t>
            </a:r>
          </a:p>
        </p:txBody>
      </p:sp>
      <p:sp>
        <p:nvSpPr>
          <p:cNvPr id="6" name="Title 5"/>
          <p:cNvSpPr>
            <a:spLocks noGrp="1"/>
          </p:cNvSpPr>
          <p:nvPr>
            <p:ph type="title"/>
            <p:extLst>
              <p:ext uri="{D42A27DB-BD31-4B8C-83A1-F6EECF244321}">
                <p14:modId xmlns:p14="http://schemas.microsoft.com/office/powerpoint/2010/main" val="1821912576"/>
              </p:ext>
            </p:extLst>
          </p:nvPr>
        </p:nvSpPr>
        <p:spPr/>
        <p:txBody>
          <a:bodyPr/>
          <a:lstStyle/>
          <a:p>
            <a:r>
              <a:rPr lang="en-US"/>
              <a:t>Linear Regression Continued</a:t>
            </a:r>
          </a:p>
        </p:txBody>
      </p:sp>
    </p:spTree>
    <p:extLst>
      <p:ext uri="{BB962C8B-B14F-4D97-AF65-F5344CB8AC3E}">
        <p14:creationId xmlns:p14="http://schemas.microsoft.com/office/powerpoint/2010/main" val="156157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Widescreen</PresentationFormat>
  <Paragraphs>363</Paragraphs>
  <Slides>30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Century Gothic</vt:lpstr>
      <vt:lpstr>Courier New</vt:lpstr>
      <vt:lpstr>Palatino Linotype</vt:lpstr>
      <vt:lpstr>Times New Roman</vt:lpstr>
      <vt:lpstr>Wingdings</vt:lpstr>
      <vt:lpstr>Wingdings 2</vt:lpstr>
      <vt:lpstr>Presentation on brainstorming</vt:lpstr>
      <vt:lpstr>KING COUNTY HOUSING ANALYSIS</vt:lpstr>
      <vt:lpstr>Agenda</vt:lpstr>
      <vt:lpstr>Project Overview &amp; Objectives</vt:lpstr>
      <vt:lpstr>Data Overview</vt:lpstr>
      <vt:lpstr>Linear Regression Model</vt:lpstr>
      <vt:lpstr>Linear Regression Continued</vt:lpstr>
      <vt:lpstr>Linear Regression Continued</vt:lpstr>
      <vt:lpstr>Linear Regression Continued</vt:lpstr>
      <vt:lpstr>Linear Regression Continued</vt:lpstr>
      <vt:lpstr>Linear Regression Continued </vt:lpstr>
      <vt:lpstr>Linear Regression  Final model vs Original </vt:lpstr>
      <vt:lpstr>Linear Regression using R</vt:lpstr>
      <vt:lpstr>Linear Regression using R</vt:lpstr>
      <vt:lpstr>Linear Regression using R</vt:lpstr>
      <vt:lpstr>SVM Model</vt:lpstr>
      <vt:lpstr>SVM Model Continued… </vt:lpstr>
      <vt:lpstr>SVM Model Continued… </vt:lpstr>
      <vt:lpstr>SVM Model Continued… </vt:lpstr>
      <vt:lpstr>SVM Model Continued… </vt:lpstr>
      <vt:lpstr>SVM Model Continued… </vt:lpstr>
      <vt:lpstr>SVM Model Continued… Challenges faced.. </vt:lpstr>
      <vt:lpstr>Neural Network - Pattern Recognition</vt:lpstr>
      <vt:lpstr>Pattern Recognition NN Continued… </vt:lpstr>
      <vt:lpstr>Pattern Recognition NN Continued… </vt:lpstr>
      <vt:lpstr>Neural Network – AutoEncoder</vt:lpstr>
      <vt:lpstr>AutoEncoder NN Continued… </vt:lpstr>
      <vt:lpstr>AutoEncoder NN Continued… </vt:lpstr>
      <vt:lpstr>Challenges Encountered</vt:lpstr>
      <vt:lpstr>Conclusion</vt:lpstr>
      <vt:lpstr>Questions or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HOUSING ANALYSIS</dc:title>
  <cp:revision>1</cp:revision>
  <dcterms:modified xsi:type="dcterms:W3CDTF">2018-09-06T14:40:58Z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