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420" y="-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1527" y="337261"/>
            <a:ext cx="2443479" cy="66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FF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FF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FF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FF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6985"/>
          </a:xfrm>
          <a:custGeom>
            <a:avLst/>
            <a:gdLst/>
            <a:ahLst/>
            <a:cxnLst/>
            <a:rect l="l" t="t" r="r" b="b"/>
            <a:pathLst>
              <a:path w="9144000" h="1276985">
                <a:moveTo>
                  <a:pt x="9144000" y="0"/>
                </a:moveTo>
                <a:lnTo>
                  <a:pt x="0" y="0"/>
                </a:lnTo>
                <a:lnTo>
                  <a:pt x="0" y="1276603"/>
                </a:lnTo>
                <a:lnTo>
                  <a:pt x="9144000" y="1276603"/>
                </a:lnTo>
                <a:lnTo>
                  <a:pt x="9144000" y="0"/>
                </a:lnTo>
                <a:close/>
              </a:path>
            </a:pathLst>
          </a:custGeom>
          <a:solidFill>
            <a:srgbClr val="30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8900" y="189179"/>
            <a:ext cx="6958965" cy="1007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FF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149" y="1355597"/>
            <a:ext cx="3770629" cy="2129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gitaPatil12095/YAP-Crew/blob/f07ac83e2ac6ff0bf2f939bda3a3c279279d2744/DSA%20%20Mini%20project%20YAP%20Cr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1293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4599305"/>
            <a:chOff x="0" y="0"/>
            <a:chExt cx="9144000" cy="45993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4599305"/>
            </a:xfrm>
            <a:custGeom>
              <a:avLst/>
              <a:gdLst/>
              <a:ahLst/>
              <a:cxnLst/>
              <a:rect l="l" t="t" r="r" b="b"/>
              <a:pathLst>
                <a:path w="9144000" h="4599305">
                  <a:moveTo>
                    <a:pt x="9143619" y="0"/>
                  </a:moveTo>
                  <a:lnTo>
                    <a:pt x="0" y="0"/>
                  </a:lnTo>
                  <a:lnTo>
                    <a:pt x="0" y="4598860"/>
                  </a:lnTo>
                  <a:lnTo>
                    <a:pt x="9143365" y="1853819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943" y="429767"/>
              <a:ext cx="719328" cy="12131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68723" y="2037588"/>
            <a:ext cx="4468495" cy="295910"/>
          </a:xfrm>
          <a:prstGeom prst="rect">
            <a:avLst/>
          </a:prstGeom>
          <a:ln w="9144">
            <a:solidFill>
              <a:srgbClr val="97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85"/>
              </a:spcBef>
            </a:pPr>
            <a:r>
              <a:rPr sz="1400" spc="-10" dirty="0">
                <a:latin typeface="Arial"/>
                <a:cs typeface="Arial"/>
              </a:rPr>
              <a:t>Mentor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Name: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Mrs.Kajal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Jewani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1016" y="1225295"/>
            <a:ext cx="469265" cy="259079"/>
          </a:xfrm>
          <a:custGeom>
            <a:avLst/>
            <a:gdLst/>
            <a:ahLst/>
            <a:cxnLst/>
            <a:rect l="l" t="t" r="r" b="b"/>
            <a:pathLst>
              <a:path w="469264" h="259080">
                <a:moveTo>
                  <a:pt x="468807" y="0"/>
                </a:moveTo>
                <a:lnTo>
                  <a:pt x="0" y="0"/>
                </a:lnTo>
                <a:lnTo>
                  <a:pt x="0" y="259079"/>
                </a:lnTo>
                <a:lnTo>
                  <a:pt x="468807" y="259079"/>
                </a:lnTo>
                <a:lnTo>
                  <a:pt x="468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468" y="1988819"/>
            <a:ext cx="3801110" cy="2010807"/>
          </a:xfrm>
          <a:prstGeom prst="rect">
            <a:avLst/>
          </a:prstGeom>
          <a:ln w="9144">
            <a:solidFill>
              <a:srgbClr val="97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80"/>
              </a:spcBef>
            </a:pP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Domain:</a:t>
            </a:r>
            <a:r>
              <a:rPr sz="1200" spc="-5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software</a:t>
            </a:r>
            <a:r>
              <a:rPr sz="1200" spc="-5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970000"/>
                </a:solidFill>
                <a:latin typeface="Arial"/>
                <a:cs typeface="Arial"/>
              </a:rPr>
              <a:t>development</a:t>
            </a:r>
            <a:r>
              <a:rPr sz="1200" spc="-5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70000"/>
                </a:solidFill>
                <a:latin typeface="Arial"/>
                <a:cs typeface="Arial"/>
              </a:rPr>
              <a:t>/</a:t>
            </a:r>
            <a:r>
              <a:rPr sz="1200" spc="3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Educational</a:t>
            </a:r>
            <a:endParaRPr sz="1200" dirty="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Technologies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200" dirty="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200" dirty="0">
                <a:solidFill>
                  <a:srgbClr val="970000"/>
                </a:solidFill>
                <a:latin typeface="Arial"/>
                <a:cs typeface="Arial"/>
              </a:rPr>
              <a:t>Group</a:t>
            </a:r>
            <a:r>
              <a:rPr sz="1200" spc="-5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Members:</a:t>
            </a:r>
            <a:endParaRPr sz="1200" dirty="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Member1</a:t>
            </a:r>
            <a:r>
              <a:rPr sz="1200" spc="-2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970000"/>
                </a:solidFill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200" spc="-25" dirty="0">
                <a:solidFill>
                  <a:srgbClr val="970000"/>
                </a:solidFill>
                <a:latin typeface="Arial"/>
                <a:cs typeface="Arial"/>
              </a:rPr>
              <a:t>68</a:t>
            </a:r>
            <a:r>
              <a:rPr lang="en-US" sz="1200" spc="-25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z="1200" spc="-50" dirty="0">
                <a:solidFill>
                  <a:srgbClr val="970000"/>
                </a:solidFill>
                <a:latin typeface="Arial"/>
                <a:cs typeface="Arial"/>
              </a:rPr>
              <a:t>Atharva</a:t>
            </a:r>
            <a:r>
              <a:rPr lang="en-US" sz="1200" spc="-7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z="1200" spc="-50" dirty="0">
                <a:solidFill>
                  <a:srgbClr val="970000"/>
                </a:solidFill>
                <a:latin typeface="Arial"/>
                <a:cs typeface="Arial"/>
              </a:rPr>
              <a:t>Chaudhari</a:t>
            </a:r>
            <a:endParaRPr sz="1200" dirty="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Member2:</a:t>
            </a:r>
            <a:endParaRPr lang="en-US" sz="1200" spc="-10" dirty="0">
              <a:solidFill>
                <a:srgbClr val="970000"/>
              </a:solidFill>
              <a:latin typeface="Arial"/>
              <a:cs typeface="Arial"/>
            </a:endParaRPr>
          </a:p>
          <a:p>
            <a:pPr marL="83185"/>
            <a:r>
              <a:rPr lang="en-US" sz="1200" spc="-25" dirty="0">
                <a:solidFill>
                  <a:srgbClr val="970000"/>
                </a:solidFill>
                <a:latin typeface="Arial"/>
                <a:cs typeface="Arial"/>
              </a:rPr>
              <a:t>70 </a:t>
            </a:r>
            <a:r>
              <a:rPr lang="en-US" sz="1200" spc="-10" dirty="0">
                <a:solidFill>
                  <a:srgbClr val="970000"/>
                </a:solidFill>
                <a:latin typeface="Arial"/>
                <a:cs typeface="Arial"/>
              </a:rPr>
              <a:t>Yogita</a:t>
            </a:r>
            <a:r>
              <a:rPr lang="en-US" sz="1200" spc="-7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970000"/>
                </a:solidFill>
                <a:latin typeface="Arial"/>
                <a:cs typeface="Arial"/>
              </a:rPr>
              <a:t>Patil</a:t>
            </a:r>
            <a:r>
              <a:rPr lang="en-US" sz="1200" spc="-45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83185" marR="242887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970000"/>
                </a:solidFill>
                <a:latin typeface="Arial"/>
                <a:cs typeface="Arial"/>
              </a:rPr>
              <a:t>Member3:</a:t>
            </a:r>
            <a:endParaRPr lang="en-US" sz="1200" spc="-10" dirty="0">
              <a:solidFill>
                <a:srgbClr val="970000"/>
              </a:solidFill>
              <a:latin typeface="Arial"/>
              <a:cs typeface="Arial"/>
            </a:endParaRPr>
          </a:p>
          <a:p>
            <a:pPr marL="83185" marR="2428875">
              <a:lnSpc>
                <a:spcPct val="100000"/>
              </a:lnSpc>
              <a:spcBef>
                <a:spcPts val="5"/>
              </a:spcBef>
            </a:pPr>
            <a:r>
              <a:rPr lang="en-US" sz="1200" spc="-25" dirty="0">
                <a:solidFill>
                  <a:srgbClr val="970000"/>
                </a:solidFill>
                <a:latin typeface="Arial"/>
                <a:cs typeface="Arial"/>
              </a:rPr>
              <a:t>71 </a:t>
            </a:r>
            <a:r>
              <a:rPr lang="en-US" sz="1200" spc="-10" dirty="0">
                <a:solidFill>
                  <a:srgbClr val="970000"/>
                </a:solidFill>
                <a:latin typeface="Arial"/>
                <a:cs typeface="Arial"/>
              </a:rPr>
              <a:t>Prajwal</a:t>
            </a:r>
            <a:r>
              <a:rPr lang="en-US" sz="1200" spc="-3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z="1200" spc="-10" dirty="0" err="1">
                <a:solidFill>
                  <a:srgbClr val="970000"/>
                </a:solidFill>
                <a:latin typeface="Arial"/>
                <a:cs typeface="Arial"/>
              </a:rPr>
              <a:t>Kasbale</a:t>
            </a:r>
            <a:r>
              <a:rPr lang="en-US" sz="1200" spc="-70" dirty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90166" y="191515"/>
            <a:ext cx="5227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Vivekanand</a:t>
            </a:r>
            <a:r>
              <a:rPr sz="18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Education</a:t>
            </a:r>
            <a:r>
              <a:rPr sz="180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Society’s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Institute</a:t>
            </a:r>
            <a:r>
              <a:rPr sz="1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8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175895" algn="ctr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Department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Information</a:t>
            </a:r>
            <a:r>
              <a:rPr sz="1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2836" y="693546"/>
            <a:ext cx="3862704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DSA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232025">
              <a:lnSpc>
                <a:spcPct val="100000"/>
              </a:lnSpc>
            </a:pPr>
            <a:r>
              <a:rPr sz="1800" spc="-65" dirty="0">
                <a:latin typeface="Times New Roman"/>
                <a:cs typeface="Times New Roman"/>
              </a:rPr>
              <a:t>A.Y.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2024-</a:t>
            </a:r>
            <a:r>
              <a:rPr sz="1800" spc="-25" dirty="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  <a:spcBef>
                <a:spcPts val="1475"/>
              </a:spcBef>
            </a:pPr>
            <a:r>
              <a:rPr sz="1400" spc="-10" dirty="0">
                <a:latin typeface="Arial"/>
                <a:cs typeface="Arial"/>
              </a:rPr>
              <a:t>Title: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Management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29209">
              <a:lnSpc>
                <a:spcPts val="1620"/>
              </a:lnSpc>
            </a:pPr>
            <a:r>
              <a:rPr sz="1400" spc="-10" dirty="0">
                <a:latin typeface="Times New Roman"/>
                <a:cs typeface="Times New Roman"/>
              </a:rPr>
              <a:t>Sustainability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Efficient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Utilization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Structures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Concept</a:t>
            </a:r>
            <a:r>
              <a:rPr spc="-60" dirty="0"/>
              <a:t> </a:t>
            </a:r>
            <a:r>
              <a:rPr spc="-20" dirty="0"/>
              <a:t>Used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624" y="1517649"/>
            <a:ext cx="7590790" cy="3183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latin typeface="Times New Roman"/>
                <a:cs typeface="Times New Roman"/>
              </a:rPr>
              <a:t>CONCEPTS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USED:</a:t>
            </a:r>
            <a:endParaRPr sz="900">
              <a:latin typeface="Times New Roman"/>
              <a:cs typeface="Times New Roman"/>
            </a:endParaRPr>
          </a:p>
          <a:p>
            <a:pPr marL="12700" marR="6769734" indent="227965">
              <a:lnSpc>
                <a:spcPct val="100000"/>
              </a:lnSpc>
              <a:buAutoNum type="arabicPeriod"/>
              <a:tabLst>
                <a:tab pos="240665" algn="l"/>
              </a:tabLst>
            </a:pPr>
            <a:r>
              <a:rPr sz="900" b="1" dirty="0">
                <a:latin typeface="Times New Roman"/>
                <a:cs typeface="Times New Roman"/>
              </a:rPr>
              <a:t>Linked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spc="-20" dirty="0">
                <a:latin typeface="Times New Roman"/>
                <a:cs typeface="Times New Roman"/>
              </a:rPr>
              <a:t>List </a:t>
            </a:r>
            <a:r>
              <a:rPr sz="900" b="1" dirty="0">
                <a:latin typeface="Times New Roman"/>
                <a:cs typeface="Times New Roman"/>
              </a:rPr>
              <a:t>Usage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 </a:t>
            </a:r>
            <a:r>
              <a:rPr sz="900" b="1" spc="-10" dirty="0">
                <a:latin typeface="Times New Roman"/>
                <a:cs typeface="Times New Roman"/>
              </a:rPr>
              <a:t>Code:</a:t>
            </a:r>
            <a:endParaRPr sz="900">
              <a:latin typeface="Times New Roman"/>
              <a:cs typeface="Times New Roman"/>
            </a:endParaRPr>
          </a:p>
          <a:p>
            <a:pPr marL="1042035" lvl="1" indent="-114935">
              <a:lnSpc>
                <a:spcPct val="100000"/>
              </a:lnSpc>
              <a:buAutoNum type="arabicPeriod"/>
              <a:tabLst>
                <a:tab pos="1042035" algn="l"/>
              </a:tabLst>
            </a:pPr>
            <a:r>
              <a:rPr sz="900" b="1" dirty="0">
                <a:latin typeface="Times New Roman"/>
                <a:cs typeface="Times New Roman"/>
              </a:rPr>
              <a:t>Account</a:t>
            </a:r>
            <a:r>
              <a:rPr sz="900" b="1" spc="-5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List:</a:t>
            </a:r>
            <a:endParaRPr sz="9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struct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implemented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 a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singly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linked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list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details.</a:t>
            </a:r>
            <a:endParaRPr sz="9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node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contains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account_number,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name,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balance,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pointer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next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links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 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next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 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list.</a:t>
            </a:r>
            <a:endParaRPr sz="900">
              <a:latin typeface="Times New Roman"/>
              <a:cs typeface="Times New Roman"/>
            </a:endParaRPr>
          </a:p>
          <a:p>
            <a:pPr marL="1042035" lvl="1" indent="-114935">
              <a:lnSpc>
                <a:spcPct val="100000"/>
              </a:lnSpc>
              <a:buAutoNum type="arabicPeriod" startAt="2"/>
              <a:tabLst>
                <a:tab pos="1042035" algn="l"/>
              </a:tabLst>
            </a:pPr>
            <a:r>
              <a:rPr sz="900" b="1" dirty="0">
                <a:latin typeface="Times New Roman"/>
                <a:cs typeface="Times New Roman"/>
              </a:rPr>
              <a:t>Transaction</a:t>
            </a:r>
            <a:r>
              <a:rPr sz="900" b="1" spc="-4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List:</a:t>
            </a:r>
            <a:endParaRPr sz="9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 struct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also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implemented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singly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linked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list.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node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stores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details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like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account_number,</a:t>
            </a:r>
            <a:endParaRPr sz="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amount,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(Deposit/Withdraw),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pointer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next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linking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next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transaction.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buAutoNum type="arabicPeriod" startAt="2"/>
              <a:tabLst>
                <a:tab pos="127635" algn="l"/>
              </a:tabLst>
            </a:pPr>
            <a:r>
              <a:rPr sz="900" b="1" dirty="0">
                <a:latin typeface="Times New Roman"/>
                <a:cs typeface="Times New Roman"/>
              </a:rPr>
              <a:t>Queue</a:t>
            </a:r>
            <a:r>
              <a:rPr sz="900" b="1" spc="-45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(FIFO)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latin typeface="Times New Roman"/>
                <a:cs typeface="Times New Roman"/>
              </a:rPr>
              <a:t>Usage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 </a:t>
            </a:r>
            <a:r>
              <a:rPr sz="900" b="1" spc="-10" dirty="0">
                <a:latin typeface="Times New Roman"/>
                <a:cs typeface="Times New Roman"/>
              </a:rPr>
              <a:t>Code:</a:t>
            </a:r>
            <a:endParaRPr sz="900">
              <a:latin typeface="Times New Roman"/>
              <a:cs typeface="Times New Roman"/>
            </a:endParaRPr>
          </a:p>
          <a:p>
            <a:pPr marL="1042035" lvl="1" indent="-114935">
              <a:lnSpc>
                <a:spcPct val="100000"/>
              </a:lnSpc>
              <a:buAutoNum type="arabicPeriod"/>
              <a:tabLst>
                <a:tab pos="1042035" algn="l"/>
              </a:tabLst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struct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TransactionQueue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implemented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transactions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First-</a:t>
            </a:r>
            <a:r>
              <a:rPr sz="900" b="1" spc="-10" dirty="0">
                <a:latin typeface="Times New Roman"/>
                <a:cs typeface="Times New Roman"/>
              </a:rPr>
              <a:t>In-First-Out</a:t>
            </a:r>
            <a:r>
              <a:rPr sz="900" b="1" spc="-5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(FIFO)</a:t>
            </a:r>
            <a:r>
              <a:rPr sz="900" b="1" spc="-5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manner.</a:t>
            </a:r>
            <a:endParaRPr sz="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900">
              <a:latin typeface="Times New Roman"/>
              <a:cs typeface="Times New Roman"/>
            </a:endParaRPr>
          </a:p>
          <a:p>
            <a:pPr marL="1042035" lvl="1" indent="-114935">
              <a:lnSpc>
                <a:spcPct val="100000"/>
              </a:lnSpc>
              <a:buAutoNum type="arabicPeriod"/>
              <a:tabLst>
                <a:tab pos="1042035" algn="l"/>
              </a:tabLst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front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pointer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refers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first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queue,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while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rear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pointer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refers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last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transaction.</a:t>
            </a:r>
            <a:endParaRPr sz="900">
              <a:latin typeface="Times New Roman"/>
              <a:cs typeface="Times New Roman"/>
            </a:endParaRPr>
          </a:p>
          <a:p>
            <a:pPr marL="927100" marR="14986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Transactions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added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rear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removed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front,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ensuring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oldest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always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processed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first.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critical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for</a:t>
            </a:r>
            <a:r>
              <a:rPr sz="900" dirty="0">
                <a:latin typeface="Times New Roman"/>
                <a:cs typeface="Times New Roman"/>
              </a:rPr>
              <a:t> maintaining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order.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635" lvl="1" indent="-114935">
              <a:lnSpc>
                <a:spcPct val="100000"/>
              </a:lnSpc>
              <a:buAutoNum type="arabicPeriod" startAt="3"/>
              <a:tabLst>
                <a:tab pos="127635" algn="l"/>
              </a:tabLst>
            </a:pPr>
            <a:r>
              <a:rPr sz="900" b="1" dirty="0">
                <a:latin typeface="Times New Roman"/>
                <a:cs typeface="Times New Roman"/>
              </a:rPr>
              <a:t>Persistent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Storage</a:t>
            </a:r>
            <a:r>
              <a:rPr sz="900" b="1" spc="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(Binary</a:t>
            </a:r>
            <a:r>
              <a:rPr sz="900" b="1" spc="-7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Files)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latin typeface="Times New Roman"/>
                <a:cs typeface="Times New Roman"/>
              </a:rPr>
              <a:t>Usage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 </a:t>
            </a:r>
            <a:r>
              <a:rPr sz="900" b="1" spc="-10" dirty="0">
                <a:latin typeface="Times New Roman"/>
                <a:cs typeface="Times New Roman"/>
              </a:rPr>
              <a:t>Code:</a:t>
            </a:r>
            <a:endParaRPr sz="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Binary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files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(accounts.dat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transactions.dat)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store account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persistently.</a:t>
            </a:r>
            <a:endParaRPr sz="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Functions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like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saveAccounts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saveTransactions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write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files,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while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loadAccounts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loadTransactions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retrieve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data.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ensures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that</a:t>
            </a:r>
            <a:endParaRPr sz="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records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lost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when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program</a:t>
            </a:r>
            <a:r>
              <a:rPr sz="900" spc="-10" dirty="0">
                <a:latin typeface="Times New Roman"/>
                <a:cs typeface="Times New Roman"/>
              </a:rPr>
              <a:t> exits.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466" rIns="0" bIns="0" rtlCol="0">
            <a:spAutoFit/>
          </a:bodyPr>
          <a:lstStyle/>
          <a:p>
            <a:pPr marL="1080135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Structures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Concept</a:t>
            </a:r>
            <a:r>
              <a:rPr spc="-60" dirty="0"/>
              <a:t> </a:t>
            </a:r>
            <a:r>
              <a:rPr spc="-20" dirty="0"/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044" y="1379931"/>
            <a:ext cx="8369934" cy="3490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0" indent="-127000">
              <a:lnSpc>
                <a:spcPct val="100000"/>
              </a:lnSpc>
              <a:spcBef>
                <a:spcPts val="110"/>
              </a:spcBef>
              <a:buAutoNum type="arabicPeriod" startAt="4"/>
              <a:tabLst>
                <a:tab pos="139700" algn="l"/>
              </a:tabLst>
            </a:pPr>
            <a:r>
              <a:rPr sz="1000" b="1" dirty="0">
                <a:latin typeface="Times New Roman"/>
                <a:cs typeface="Times New Roman"/>
              </a:rPr>
              <a:t>Dynamic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Memory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Allocation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Usage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Code:</a:t>
            </a:r>
            <a:endParaRPr sz="1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malloc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allocate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dynamically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accounts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transactions.</a:t>
            </a:r>
            <a:endParaRPr sz="1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approach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enables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efficient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usage,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allocated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when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new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accounts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 transactions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Times New Roman"/>
                <a:cs typeface="Times New Roman"/>
              </a:rPr>
              <a:t>added.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AutoNum type="arabicPeriod" startAt="5"/>
              <a:tabLst>
                <a:tab pos="140335" algn="l"/>
              </a:tabLst>
            </a:pPr>
            <a:r>
              <a:rPr sz="1000" b="1" dirty="0">
                <a:latin typeface="Times New Roman"/>
                <a:cs typeface="Times New Roman"/>
              </a:rPr>
              <a:t>Password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Protection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Usage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in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Code:</a:t>
            </a:r>
            <a:endParaRPr sz="1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password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implemented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restrict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access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authorized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users.</a:t>
            </a:r>
            <a:endParaRPr sz="1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user 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prompted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enter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password,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access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granted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entered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password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matches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predefined</a:t>
            </a:r>
            <a:endParaRPr sz="1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value.</a:t>
            </a:r>
            <a:endParaRPr sz="1000">
              <a:latin typeface="Times New Roman"/>
              <a:cs typeface="Times New Roman"/>
            </a:endParaRPr>
          </a:p>
          <a:p>
            <a:pPr marL="171450" indent="-127000">
              <a:lnSpc>
                <a:spcPct val="100000"/>
              </a:lnSpc>
              <a:spcBef>
                <a:spcPts val="860"/>
              </a:spcBef>
              <a:buAutoNum type="arabicPeriod" startAt="6"/>
              <a:tabLst>
                <a:tab pos="171450" algn="l"/>
              </a:tabLst>
            </a:pPr>
            <a:r>
              <a:rPr sz="1000" b="1" dirty="0">
                <a:latin typeface="Times New Roman"/>
                <a:cs typeface="Times New Roman"/>
              </a:rPr>
              <a:t>Modular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Programming</a:t>
            </a:r>
            <a:endParaRPr sz="1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Usage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Code:</a:t>
            </a:r>
            <a:endParaRPr sz="10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organized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into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multiple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functions,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each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handling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specific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task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such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account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creation,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transaction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processing,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data</a:t>
            </a:r>
            <a:endParaRPr sz="10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persistence.</a:t>
            </a:r>
            <a:endParaRPr sz="10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modular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structure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improves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code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readability,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maintainability,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reusability.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72085" indent="-127635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172085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User-</a:t>
            </a:r>
            <a:r>
              <a:rPr sz="1000" b="1" dirty="0">
                <a:latin typeface="Times New Roman"/>
                <a:cs typeface="Times New Roman"/>
              </a:rPr>
              <a:t>Friendly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Usage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in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Code:</a:t>
            </a:r>
            <a:endParaRPr sz="10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ANSI escape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codes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provides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color-</a:t>
            </a:r>
            <a:r>
              <a:rPr sz="1000" dirty="0">
                <a:latin typeface="Times New Roman"/>
                <a:cs typeface="Times New Roman"/>
              </a:rPr>
              <a:t>coded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text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interface,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making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intuitive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users.</a:t>
            </a:r>
            <a:endParaRPr sz="10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 menu-driven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system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ensures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easy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navigation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through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functionalities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like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creating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accounts,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depositing,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withdrawing,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viewing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transactions.</a:t>
            </a:r>
            <a:endParaRPr sz="10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Error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messages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(e.g.,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"Account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found"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 "Insufficient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balance")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 incorrect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operations.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521" rIns="0" bIns="0" rtlCol="0">
            <a:spAutoFit/>
          </a:bodyPr>
          <a:lstStyle/>
          <a:p>
            <a:pPr marL="176657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95" dirty="0"/>
              <a:t> </a:t>
            </a:r>
            <a:r>
              <a:rPr spc="-10" dirty="0"/>
              <a:t>Explanation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237233"/>
            <a:ext cx="712787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Algorithm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STEP 1: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Initialization: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queue.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STEP2: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Password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Verification: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Prompt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password;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predefined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password.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STEP3: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Main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Menu: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Deposit,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Withdraw,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STEP4: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Option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Handling: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Create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Account: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Display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Account: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 marL="12700" marR="208724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Delete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Account: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 </a:t>
            </a:r>
            <a:r>
              <a:rPr sz="1200" spc="-10" dirty="0">
                <a:latin typeface="Times New Roman"/>
                <a:cs typeface="Times New Roman"/>
              </a:rPr>
              <a:t>memory,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file. </a:t>
            </a:r>
            <a:r>
              <a:rPr sz="1200" b="1" spc="-10" dirty="0">
                <a:latin typeface="Times New Roman"/>
                <a:cs typeface="Times New Roman"/>
              </a:rPr>
              <a:t>Deposit/Withdraw: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balance,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enqueue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files. </a:t>
            </a:r>
            <a:r>
              <a:rPr sz="1200" b="1" dirty="0">
                <a:latin typeface="Times New Roman"/>
                <a:cs typeface="Times New Roman"/>
              </a:rPr>
              <a:t>Display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Transactions: </a:t>
            </a:r>
            <a:r>
              <a:rPr sz="1200" dirty="0">
                <a:latin typeface="Times New Roman"/>
                <a:cs typeface="Times New Roman"/>
              </a:rPr>
              <a:t>Traverse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queue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transactions. </a:t>
            </a:r>
            <a:r>
              <a:rPr sz="1200" b="1" dirty="0">
                <a:latin typeface="Times New Roman"/>
                <a:cs typeface="Times New Roman"/>
              </a:rPr>
              <a:t>Exit: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terminate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STEP5: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Persistence: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10"/>
              </a:spcBef>
            </a:pPr>
            <a:r>
              <a:rPr dirty="0"/>
              <a:t>Time</a:t>
            </a:r>
            <a:r>
              <a:rPr spc="-45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61185"/>
            <a:ext cx="647128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299085" algn="l"/>
              </a:tabLst>
            </a:pPr>
            <a:r>
              <a:rPr sz="1400" b="1" dirty="0">
                <a:latin typeface="Times New Roman"/>
                <a:cs typeface="Times New Roman"/>
              </a:rPr>
              <a:t>Time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Complexity: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Noto Sans Math"/>
                <a:cs typeface="Noto Sans Math"/>
              </a:rPr>
              <a:t>𝑂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Noto Sans Math"/>
                <a:cs typeface="Noto Sans Math"/>
              </a:rPr>
              <a:t>𝑛</a:t>
            </a:r>
            <a:r>
              <a:rPr sz="1400" dirty="0">
                <a:latin typeface="Times New Roman"/>
                <a:cs typeface="Times New Roman"/>
              </a:rPr>
              <a:t>),O(n)</a:t>
            </a:r>
            <a:r>
              <a:rPr sz="1400" spc="1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operations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(create,</a:t>
            </a:r>
            <a:r>
              <a:rPr sz="1400" spc="12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display,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delete,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deposit,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withdraw),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Noto Sans Math"/>
                <a:cs typeface="Noto Sans Math"/>
              </a:rPr>
              <a:t>𝑂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Noto Sans Math"/>
                <a:cs typeface="Noto Sans Math"/>
              </a:rPr>
              <a:t>𝑚</a:t>
            </a:r>
            <a:r>
              <a:rPr sz="1400" spc="-10" dirty="0">
                <a:latin typeface="Times New Roman"/>
                <a:cs typeface="Times New Roman"/>
              </a:rPr>
              <a:t>),O(m)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displaying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Noto Sans Math"/>
                <a:cs typeface="Noto Sans Math"/>
              </a:rPr>
              <a:t>𝑛</a:t>
            </a:r>
            <a:r>
              <a:rPr sz="1400" spc="-20" dirty="0">
                <a:latin typeface="Noto Sans Math"/>
                <a:cs typeface="Noto Sans Math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Noto Sans Math"/>
                <a:cs typeface="Noto Sans Math"/>
              </a:rPr>
              <a:t>𝑚</a:t>
            </a:r>
            <a:r>
              <a:rPr sz="1400" spc="-5" dirty="0">
                <a:latin typeface="Noto Sans Math"/>
                <a:cs typeface="Noto Sans Math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transactions.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16535" algn="l"/>
              </a:tabLst>
            </a:pPr>
            <a:r>
              <a:rPr sz="1400" b="1" dirty="0">
                <a:latin typeface="Times New Roman"/>
                <a:cs typeface="Times New Roman"/>
              </a:rPr>
              <a:t>Space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Complexity:</a:t>
            </a: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</a:pPr>
            <a:r>
              <a:rPr sz="1400" dirty="0">
                <a:latin typeface="Noto Sans Math"/>
                <a:cs typeface="Noto Sans Math"/>
              </a:rPr>
              <a:t>𝑂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Noto Sans Math"/>
                <a:cs typeface="Noto Sans Math"/>
              </a:rPr>
              <a:t>𝑛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dirty="0">
                <a:latin typeface="Noto Sans Math"/>
                <a:cs typeface="Noto Sans Math"/>
              </a:rPr>
              <a:t>𝑚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,O(n+m)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storing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Noto Sans Math"/>
                <a:cs typeface="Noto Sans Math"/>
              </a:rPr>
              <a:t>𝑛</a:t>
            </a:r>
            <a:r>
              <a:rPr sz="1400" spc="70" dirty="0">
                <a:latin typeface="Noto Sans Math"/>
                <a:cs typeface="Noto Sans Math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,n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Noto Sans Math"/>
                <a:cs typeface="Noto Sans Math"/>
              </a:rPr>
              <a:t>𝑚</a:t>
            </a:r>
            <a:r>
              <a:rPr sz="1400" dirty="0">
                <a:latin typeface="Times New Roman"/>
                <a:cs typeface="Times New Roman"/>
              </a:rPr>
              <a:t>,m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linked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lists,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plus </a:t>
            </a:r>
            <a:r>
              <a:rPr sz="1400" dirty="0">
                <a:latin typeface="Times New Roman"/>
                <a:cs typeface="Times New Roman"/>
              </a:rPr>
              <a:t>additional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space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function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overhead.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252" rIns="0" bIns="0" rtlCol="0">
            <a:spAutoFit/>
          </a:bodyPr>
          <a:lstStyle/>
          <a:p>
            <a:pPr marL="237617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844" y="1834337"/>
            <a:ext cx="7315834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transactions,</a:t>
            </a:r>
            <a:r>
              <a:rPr sz="1800" spc="229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stored</a:t>
            </a:r>
            <a:r>
              <a:rPr sz="1800" spc="22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persistently</a:t>
            </a:r>
            <a:r>
              <a:rPr sz="1800" spc="21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29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22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22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(accounts.dat</a:t>
            </a:r>
            <a:r>
              <a:rPr sz="1800" spc="229" dirty="0">
                <a:latin typeface="Times New Roman"/>
                <a:cs typeface="Times New Roman"/>
              </a:rPr>
              <a:t>  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transactions.dat).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creating,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displaying,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deleting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accounts,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depositing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withdrawing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money,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recording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transactions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queue.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color-</a:t>
            </a:r>
            <a:r>
              <a:rPr sz="1800" dirty="0">
                <a:latin typeface="Times New Roman"/>
                <a:cs typeface="Times New Roman"/>
              </a:rPr>
              <a:t>coded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interaction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password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protection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access.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unique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generation,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file-</a:t>
            </a:r>
            <a:r>
              <a:rPr sz="1800" dirty="0">
                <a:latin typeface="Times New Roman"/>
                <a:cs typeface="Times New Roman"/>
              </a:rPr>
              <a:t>saving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mechanisms,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menu-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ensure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smooth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banking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experience,</a:t>
            </a:r>
            <a:r>
              <a:rPr sz="1800" spc="1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safely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stored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accessible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sessions.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252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0"/>
              </a:spcBef>
            </a:pPr>
            <a:r>
              <a:rPr dirty="0"/>
              <a:t>Flow</a:t>
            </a:r>
            <a:r>
              <a:rPr spc="-45" dirty="0"/>
              <a:t> </a:t>
            </a:r>
            <a:r>
              <a:rPr spc="-20" dirty="0"/>
              <a:t>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249802"/>
            <a:ext cx="9289473" cy="376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2376170">
              <a:lnSpc>
                <a:spcPct val="100000"/>
              </a:lnSpc>
              <a:spcBef>
                <a:spcPts val="110"/>
              </a:spcBef>
            </a:pPr>
            <a:r>
              <a:rPr dirty="0"/>
              <a:t>Gannt</a:t>
            </a:r>
            <a:r>
              <a:rPr spc="-50" dirty="0"/>
              <a:t> </a:t>
            </a:r>
            <a:r>
              <a:rPr spc="-20" dirty="0"/>
              <a:t>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1353311"/>
            <a:ext cx="6105421" cy="35111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10"/>
              </a:spcBef>
            </a:pPr>
            <a:r>
              <a:rPr dirty="0"/>
              <a:t>Test</a:t>
            </a:r>
            <a:r>
              <a:rPr spc="-40" dirty="0"/>
              <a:t> </a:t>
            </a:r>
            <a:r>
              <a:rPr spc="-10" dirty="0"/>
              <a:t>Cases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353311"/>
            <a:ext cx="4724400" cy="35753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2287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ER</a:t>
            </a:r>
            <a:r>
              <a:rPr spc="260" dirty="0"/>
              <a:t> </a:t>
            </a:r>
            <a:r>
              <a:rPr spc="175" dirty="0"/>
              <a:t>diagram</a:t>
            </a:r>
            <a:r>
              <a:rPr spc="335" dirty="0"/>
              <a:t> </a:t>
            </a:r>
            <a:r>
              <a:rPr spc="114" dirty="0"/>
              <a:t>of</a:t>
            </a:r>
            <a:r>
              <a:rPr spc="265" dirty="0"/>
              <a:t> </a:t>
            </a:r>
            <a:r>
              <a:rPr spc="150" dirty="0"/>
              <a:t>the</a:t>
            </a:r>
            <a:r>
              <a:rPr spc="200" dirty="0"/>
              <a:t> </a:t>
            </a:r>
            <a:r>
              <a:rPr spc="155" dirty="0"/>
              <a:t>proposed</a:t>
            </a:r>
            <a:r>
              <a:rPr spc="185" dirty="0"/>
              <a:t> </a:t>
            </a:r>
            <a:r>
              <a:rPr spc="16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73D06-4D2C-CE7E-E0AD-30FC062A2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886"/>
            <a:ext cx="9143999" cy="39609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252" rIns="0" bIns="0" rtlCol="0">
            <a:spAutoFit/>
          </a:bodyPr>
          <a:lstStyle/>
          <a:p>
            <a:pPr marL="1532890">
              <a:lnSpc>
                <a:spcPct val="100000"/>
              </a:lnSpc>
              <a:spcBef>
                <a:spcPts val="110"/>
              </a:spcBef>
            </a:pPr>
            <a:r>
              <a:rPr dirty="0"/>
              <a:t>Challenges</a:t>
            </a:r>
            <a:r>
              <a:rPr spc="-8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039" y="1321130"/>
            <a:ext cx="8460105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indent="-1511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3830" algn="l"/>
              </a:tabLst>
            </a:pPr>
            <a:r>
              <a:rPr sz="1200" b="1" dirty="0">
                <a:latin typeface="Times New Roman"/>
                <a:cs typeface="Times New Roman"/>
              </a:rPr>
              <a:t>Dynamic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Memory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marL="356870" lvl="1" indent="-344170">
              <a:lnSpc>
                <a:spcPct val="100000"/>
              </a:lnSpc>
              <a:spcBef>
                <a:spcPts val="1205"/>
              </a:spcBef>
              <a:buSzPct val="83333"/>
              <a:buFont typeface="Symbol"/>
              <a:buChar char=""/>
              <a:tabLst>
                <a:tab pos="356870" algn="l"/>
              </a:tabLst>
            </a:pPr>
            <a:r>
              <a:rPr sz="1200" b="1" dirty="0">
                <a:latin typeface="Times New Roman"/>
                <a:cs typeface="Times New Roman"/>
              </a:rPr>
              <a:t>Challenge: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leaks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Times New Roman"/>
                <a:cs typeface="Times New Roman"/>
              </a:rPr>
              <a:t>correctly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freed.</a:t>
            </a:r>
            <a:endParaRPr sz="1200">
              <a:latin typeface="Times New Roman"/>
              <a:cs typeface="Times New Roman"/>
            </a:endParaRPr>
          </a:p>
          <a:p>
            <a:pPr marL="356870" lvl="1" indent="-344170">
              <a:lnSpc>
                <a:spcPct val="100000"/>
              </a:lnSpc>
              <a:spcBef>
                <a:spcPts val="1225"/>
              </a:spcBef>
              <a:buSzPct val="83333"/>
              <a:buFont typeface="Symbol"/>
              <a:buChar char=""/>
              <a:tabLst>
                <a:tab pos="356870" algn="l"/>
              </a:tabLst>
            </a:pPr>
            <a:r>
              <a:rPr sz="1200" b="1" dirty="0">
                <a:latin typeface="Times New Roman"/>
                <a:cs typeface="Times New Roman"/>
              </a:rPr>
              <a:t>Solution: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 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(via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malloc)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it's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example,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deleting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 memory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leaks.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230"/>
              </a:spcBef>
              <a:buAutoNum type="arabicPeriod" startAt="2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Handling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Invalid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Input</a:t>
            </a:r>
            <a:endParaRPr sz="1200">
              <a:latin typeface="Times New Roman"/>
              <a:cs typeface="Times New Roman"/>
            </a:endParaRPr>
          </a:p>
          <a:p>
            <a:pPr marL="356870" lvl="1" indent="-344170">
              <a:lnSpc>
                <a:spcPct val="100000"/>
              </a:lnSpc>
              <a:spcBef>
                <a:spcPts val="1200"/>
              </a:spcBef>
              <a:buSzPct val="83333"/>
              <a:buFont typeface="Symbol"/>
              <a:buChar char=""/>
              <a:tabLst>
                <a:tab pos="356870" algn="l"/>
              </a:tabLst>
            </a:pPr>
            <a:r>
              <a:rPr sz="1200" b="1" dirty="0">
                <a:latin typeface="Times New Roman"/>
                <a:cs typeface="Times New Roman"/>
              </a:rPr>
              <a:t>Challenge: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0" dirty="0">
                <a:latin typeface="Times New Roman"/>
                <a:cs typeface="Times New Roman"/>
              </a:rPr>
              <a:t> invalid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deposit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amounts.</a:t>
            </a:r>
            <a:endParaRPr sz="1200">
              <a:latin typeface="Times New Roman"/>
              <a:cs typeface="Times New Roman"/>
            </a:endParaRPr>
          </a:p>
          <a:p>
            <a:pPr marL="356870" lvl="1" indent="-344170">
              <a:lnSpc>
                <a:spcPct val="100000"/>
              </a:lnSpc>
              <a:spcBef>
                <a:spcPts val="1225"/>
              </a:spcBef>
              <a:buSzPct val="83333"/>
              <a:buFont typeface="Symbol"/>
              <a:buChar char=""/>
              <a:tabLst>
                <a:tab pos="356870" algn="l"/>
              </a:tabLst>
            </a:pPr>
            <a:r>
              <a:rPr sz="1200" b="1" dirty="0">
                <a:latin typeface="Times New Roman"/>
                <a:cs typeface="Times New Roman"/>
              </a:rPr>
              <a:t>Solution:</a:t>
            </a:r>
            <a:r>
              <a:rPr sz="1200" b="1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scanf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incorrect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gracefully.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account_number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acceptable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limits.</a:t>
            </a:r>
            <a:endParaRPr sz="1200">
              <a:latin typeface="Times New Roman"/>
              <a:cs typeface="Times New Roman"/>
            </a:endParaRPr>
          </a:p>
          <a:p>
            <a:pPr marL="163830" indent="-151130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163830" algn="l"/>
              </a:tabLst>
            </a:pPr>
            <a:r>
              <a:rPr sz="1200" b="1" dirty="0">
                <a:latin typeface="Times New Roman"/>
                <a:cs typeface="Times New Roman"/>
              </a:rPr>
              <a:t>Handling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Non-Existent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Accounts</a:t>
            </a:r>
            <a:endParaRPr sz="1200">
              <a:latin typeface="Times New Roman"/>
              <a:cs typeface="Times New Roman"/>
            </a:endParaRPr>
          </a:p>
          <a:p>
            <a:pPr marL="356870" lvl="1" indent="-344170">
              <a:lnSpc>
                <a:spcPct val="100000"/>
              </a:lnSpc>
              <a:spcBef>
                <a:spcPts val="1205"/>
              </a:spcBef>
              <a:buSzPct val="83333"/>
              <a:buFont typeface="Symbol"/>
              <a:buChar char=""/>
              <a:tabLst>
                <a:tab pos="356870" algn="l"/>
              </a:tabLst>
            </a:pPr>
            <a:r>
              <a:rPr sz="1200" b="1" dirty="0">
                <a:latin typeface="Times New Roman"/>
                <a:cs typeface="Times New Roman"/>
              </a:rPr>
              <a:t>Challenge: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deposit,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withdraw,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 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exist.</a:t>
            </a:r>
            <a:endParaRPr sz="1200">
              <a:latin typeface="Times New Roman"/>
              <a:cs typeface="Times New Roman"/>
            </a:endParaRPr>
          </a:p>
          <a:p>
            <a:pPr marL="356870" marR="12065" lvl="1" indent="-344805">
              <a:lnSpc>
                <a:spcPct val="114999"/>
              </a:lnSpc>
              <a:spcBef>
                <a:spcPts val="1010"/>
              </a:spcBef>
              <a:buSzPct val="83333"/>
              <a:buFont typeface="Symbol"/>
              <a:buChar char=""/>
              <a:tabLst>
                <a:tab pos="356870" algn="l"/>
              </a:tabLst>
            </a:pPr>
            <a:r>
              <a:rPr sz="1200" b="1" dirty="0">
                <a:latin typeface="Times New Roman"/>
                <a:cs typeface="Times New Roman"/>
              </a:rPr>
              <a:t>Solution: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deposit,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withdraw,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traversing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linked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isn’t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"Account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found!"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skip 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2775"/>
            <a:ext cx="8839200" cy="49164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252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10"/>
              </a:spcBef>
            </a:pPr>
            <a:r>
              <a:rPr dirty="0"/>
              <a:t>Future</a:t>
            </a:r>
            <a:r>
              <a:rPr spc="-65" dirty="0"/>
              <a:t> </a:t>
            </a:r>
            <a:r>
              <a:rPr spc="-10" dirty="0"/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2048" y="1945810"/>
            <a:ext cx="8044180" cy="183768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500"/>
              </a:spcBef>
              <a:buSzPct val="128571"/>
              <a:buAutoNum type="arabicPeriod"/>
              <a:tabLst>
                <a:tab pos="360045" algn="l"/>
              </a:tabLst>
            </a:pPr>
            <a:r>
              <a:rPr sz="1400" b="1" dirty="0">
                <a:latin typeface="Times New Roman"/>
                <a:cs typeface="Times New Roman"/>
              </a:rPr>
              <a:t>Persistent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Storage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Integration: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Expand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handling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support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permanently,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retrieval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restarts.</a:t>
            </a:r>
            <a:endParaRPr sz="140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spcBef>
                <a:spcPts val="1250"/>
              </a:spcBef>
              <a:buAutoNum type="arabicPeriod" startAt="2"/>
              <a:tabLst>
                <a:tab pos="326390" algn="l"/>
              </a:tabLst>
            </a:pPr>
            <a:r>
              <a:rPr sz="1400" b="1" dirty="0">
                <a:latin typeface="Times New Roman"/>
                <a:cs typeface="Times New Roman"/>
              </a:rPr>
              <a:t>Enhanced</a:t>
            </a:r>
            <a:r>
              <a:rPr sz="1400" b="1" spc="3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Security</a:t>
            </a:r>
            <a:r>
              <a:rPr sz="1400" b="1" spc="3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2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Authentication: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authentication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passwords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PINs)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latin typeface="Times New Roman"/>
                <a:cs typeface="Times New Roman"/>
              </a:rPr>
              <a:t>encryption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sensitive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system's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multi-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 marL="12700" marR="5080" indent="191135">
              <a:lnSpc>
                <a:spcPct val="114399"/>
              </a:lnSpc>
              <a:spcBef>
                <a:spcPts val="1010"/>
              </a:spcBef>
              <a:buAutoNum type="arabicPeriod" startAt="3"/>
              <a:tabLst>
                <a:tab pos="203835" algn="l"/>
              </a:tabLst>
            </a:pPr>
            <a:r>
              <a:rPr sz="1400" b="1" dirty="0">
                <a:latin typeface="Times New Roman"/>
                <a:cs typeface="Times New Roman"/>
              </a:rPr>
              <a:t>Advanced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Features: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interest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calculation,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transfers,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loan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management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offer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comprehensive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functionality.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66464" y="2524125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Code</a:t>
            </a:r>
            <a:r>
              <a:rPr sz="18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Link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4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4725" algn="l"/>
              </a:tabLst>
            </a:pPr>
            <a:r>
              <a:rPr spc="120" dirty="0"/>
              <a:t>Code</a:t>
            </a:r>
            <a:r>
              <a:rPr dirty="0"/>
              <a:t>	</a:t>
            </a:r>
            <a:r>
              <a:rPr spc="155" dirty="0"/>
              <a:t>Output:-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88391"/>
            <a:ext cx="682752" cy="11003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2048" y="1721357"/>
            <a:ext cx="2511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CREATION OF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ACCOUNT:-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855" y="2191511"/>
            <a:ext cx="3337560" cy="2438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800" y="2225039"/>
            <a:ext cx="3941063" cy="23713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110"/>
              </a:spcBef>
            </a:pPr>
            <a:r>
              <a:rPr dirty="0"/>
              <a:t>Code</a:t>
            </a:r>
            <a:r>
              <a:rPr spc="-45" dirty="0"/>
              <a:t> </a:t>
            </a:r>
            <a:r>
              <a:rPr spc="-10" dirty="0"/>
              <a:t>Output:-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88391"/>
            <a:ext cx="682752" cy="11003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609089"/>
            <a:ext cx="299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DISPLAY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ACCOUNT:-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5675" y="1609089"/>
            <a:ext cx="325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DELETION</a:t>
            </a:r>
            <a:r>
              <a:rPr sz="1800" b="1" spc="4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ACCOUNT:-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855" y="2191511"/>
            <a:ext cx="3047999" cy="21488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0015" y="2246375"/>
            <a:ext cx="332232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0"/>
              </a:spcBef>
            </a:pPr>
            <a:r>
              <a:rPr dirty="0"/>
              <a:t>Code</a:t>
            </a:r>
            <a:r>
              <a:rPr spc="-40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88391"/>
            <a:ext cx="682752" cy="11003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2048" y="1609089"/>
            <a:ext cx="305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DEPOSIT</a:t>
            </a:r>
            <a:r>
              <a:rPr sz="1800" b="1" spc="4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latin typeface="Times New Roman"/>
                <a:cs typeface="Times New Roman"/>
              </a:rPr>
              <a:t>ACCOUNT:-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290" y="1609089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5.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DISPLAY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TRANSACTIONS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:-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2136647"/>
            <a:ext cx="3608832" cy="18989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9600" y="1975103"/>
            <a:ext cx="3870959" cy="20604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1308735">
              <a:lnSpc>
                <a:spcPct val="100000"/>
              </a:lnSpc>
              <a:spcBef>
                <a:spcPts val="110"/>
              </a:spcBef>
            </a:pPr>
            <a:r>
              <a:rPr dirty="0"/>
              <a:t>Literature</a:t>
            </a:r>
            <a:r>
              <a:rPr spc="-90" dirty="0"/>
              <a:t> </a:t>
            </a:r>
            <a:r>
              <a:rPr dirty="0"/>
              <a:t>Survey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88391"/>
            <a:ext cx="682752" cy="11003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456690"/>
            <a:ext cx="8306434" cy="1262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latin typeface="Times New Roman"/>
                <a:cs typeface="Times New Roman"/>
              </a:rPr>
              <a:t>1) Article</a:t>
            </a:r>
            <a:r>
              <a:rPr sz="900" b="1" spc="-6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Name: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Bank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Management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System</a:t>
            </a:r>
            <a:endParaRPr sz="90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buAutoNum type="arabicPeriod"/>
              <a:tabLst>
                <a:tab pos="127635" algn="l"/>
              </a:tabLst>
            </a:pPr>
            <a:r>
              <a:rPr sz="900" b="1" dirty="0">
                <a:latin typeface="Times New Roman"/>
                <a:cs typeface="Times New Roman"/>
              </a:rPr>
              <a:t>Literature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Survey: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Anju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Dagar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discusses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importance,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advantages,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challenges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online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banking,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focusing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role in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driving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global competition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impact on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financial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systems.</a:t>
            </a:r>
            <a:r>
              <a:rPr sz="900" spc="5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Muhammad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Abdus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Sattar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Titu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Md.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Azizur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Rahman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highlight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major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online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services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Bangladesh,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customer satisfaction,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issues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encountered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during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banking transactions.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buAutoNum type="arabicPeriod" startAt="2"/>
              <a:tabLst>
                <a:tab pos="127635" algn="l"/>
              </a:tabLst>
            </a:pPr>
            <a:r>
              <a:rPr sz="900" b="1" spc="-10" dirty="0">
                <a:latin typeface="Times New Roman"/>
                <a:cs typeface="Times New Roman"/>
              </a:rPr>
              <a:t>Review: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article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emphasizes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efficiency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online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systems, addressing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issues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customer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concerns. It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proposes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automated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banking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environment,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ensuring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accuracy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reducing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human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errors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transactions.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057905"/>
            <a:ext cx="8183245" cy="1399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latin typeface="Times New Roman"/>
                <a:cs typeface="Times New Roman"/>
              </a:rPr>
              <a:t>2) Article</a:t>
            </a:r>
            <a:r>
              <a:rPr sz="900" b="1" spc="-6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Name: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Bank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Management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System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Authors: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Geetha,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Srikanth,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Sai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Kumar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Published</a:t>
            </a:r>
            <a:r>
              <a:rPr sz="900" b="1" spc="-8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in: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International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Journal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Modern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Agriculture,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Volume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9, No.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4, </a:t>
            </a:r>
            <a:r>
              <a:rPr sz="900" spc="-20" dirty="0">
                <a:latin typeface="Times New Roman"/>
                <a:cs typeface="Times New Roman"/>
              </a:rPr>
              <a:t>2020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ISSN: </a:t>
            </a:r>
            <a:r>
              <a:rPr sz="900" spc="-10" dirty="0">
                <a:latin typeface="Times New Roman"/>
                <a:cs typeface="Times New Roman"/>
              </a:rPr>
              <a:t>2305-</a:t>
            </a:r>
            <a:r>
              <a:rPr sz="900" spc="-20" dirty="0">
                <a:latin typeface="Times New Roman"/>
                <a:cs typeface="Times New Roman"/>
              </a:rPr>
              <a:t>7246</a:t>
            </a:r>
            <a:endParaRPr sz="90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635" algn="l"/>
              </a:tabLst>
            </a:pPr>
            <a:r>
              <a:rPr sz="900" b="1" dirty="0">
                <a:latin typeface="Times New Roman"/>
                <a:cs typeface="Times New Roman"/>
              </a:rPr>
              <a:t>Literature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Survey:</a:t>
            </a:r>
            <a:endParaRPr sz="900">
              <a:latin typeface="Times New Roman"/>
              <a:cs typeface="Times New Roman"/>
            </a:endParaRPr>
          </a:p>
          <a:p>
            <a:pPr marL="12700" marR="2349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paper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references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Information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Communication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Technology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(ICT)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systems, which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intensified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global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competition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increased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importance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financial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institutions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economic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development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.It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also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addresses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measures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required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including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need for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authentication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fraud prevention</a:t>
            </a:r>
            <a:r>
              <a:rPr sz="900" spc="-50" dirty="0">
                <a:latin typeface="Times New Roman"/>
                <a:cs typeface="Times New Roman"/>
              </a:rPr>
              <a:t> 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 indent="114935">
              <a:lnSpc>
                <a:spcPct val="100000"/>
              </a:lnSpc>
              <a:buAutoNum type="arabicPeriod" startAt="2"/>
              <a:tabLst>
                <a:tab pos="127635" algn="l"/>
              </a:tabLst>
            </a:pPr>
            <a:r>
              <a:rPr sz="900" b="1" dirty="0">
                <a:latin typeface="Times New Roman"/>
                <a:cs typeface="Times New Roman"/>
              </a:rPr>
              <a:t>Review: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article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discusses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integration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ICT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banking,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highlighting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advantages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automation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the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reduced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need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manual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work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financial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transactions.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2.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It</a:t>
            </a:r>
            <a:r>
              <a:rPr sz="900" dirty="0">
                <a:latin typeface="Times New Roman"/>
                <a:cs typeface="Times New Roman"/>
              </a:rPr>
              <a:t> emphasizes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features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like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authentication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fraud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prevention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measures,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making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transactions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safer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more </a:t>
            </a:r>
            <a:r>
              <a:rPr sz="900" spc="-10" dirty="0">
                <a:latin typeface="Times New Roman"/>
                <a:cs typeface="Times New Roman"/>
              </a:rPr>
              <a:t>efficient.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88391"/>
            <a:ext cx="682752" cy="11003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1308735">
              <a:lnSpc>
                <a:spcPct val="100000"/>
              </a:lnSpc>
              <a:spcBef>
                <a:spcPts val="110"/>
              </a:spcBef>
            </a:pPr>
            <a:r>
              <a:rPr dirty="0"/>
              <a:t>Literature</a:t>
            </a:r>
            <a:r>
              <a:rPr spc="-90" dirty="0"/>
              <a:t> </a:t>
            </a:r>
            <a:r>
              <a:rPr dirty="0"/>
              <a:t>Survey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453083"/>
            <a:ext cx="8563610" cy="3568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dirty="0">
                <a:latin typeface="Arial"/>
                <a:cs typeface="Arial"/>
              </a:rPr>
              <a:t>3)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Article</a:t>
            </a:r>
            <a:r>
              <a:rPr sz="900" b="1" spc="-6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Title: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Bank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Management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System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latin typeface="Arial"/>
                <a:cs typeface="Arial"/>
              </a:rPr>
              <a:t>Published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in: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International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Journal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Engineering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Research 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Computer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Science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Engineering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(IJERCSE),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Vol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8,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Issue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8,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August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2021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58115" indent="-145415">
              <a:lnSpc>
                <a:spcPct val="100000"/>
              </a:lnSpc>
              <a:buAutoNum type="arabicPeriod"/>
              <a:tabLst>
                <a:tab pos="158115" algn="l"/>
              </a:tabLst>
            </a:pPr>
            <a:r>
              <a:rPr sz="900" b="1" dirty="0">
                <a:latin typeface="Times New Roman"/>
                <a:cs typeface="Times New Roman"/>
              </a:rPr>
              <a:t>Literature</a:t>
            </a:r>
            <a:r>
              <a:rPr sz="900" b="1" spc="-6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Survey /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Related</a:t>
            </a:r>
            <a:r>
              <a:rPr sz="900" b="1" spc="-55" dirty="0">
                <a:latin typeface="Times New Roman"/>
                <a:cs typeface="Times New Roman"/>
              </a:rPr>
              <a:t> </a:t>
            </a:r>
            <a:r>
              <a:rPr sz="900" b="1" spc="-20" dirty="0">
                <a:latin typeface="Times New Roman"/>
                <a:cs typeface="Times New Roman"/>
              </a:rPr>
              <a:t>Work</a:t>
            </a:r>
            <a:endParaRPr sz="900">
              <a:latin typeface="Times New Roman"/>
              <a:cs typeface="Times New Roman"/>
            </a:endParaRPr>
          </a:p>
          <a:p>
            <a:pPr marL="12700" marR="116205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latin typeface="Times New Roman"/>
                <a:cs typeface="Times New Roman"/>
              </a:rPr>
              <a:t>Information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and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Communication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Technology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(ICT)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Banking</a:t>
            </a:r>
            <a:r>
              <a:rPr sz="900" dirty="0">
                <a:latin typeface="Times New Roman"/>
                <a:cs typeface="Times New Roman"/>
              </a:rPr>
              <a:t>: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study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paper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highlights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importance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ICT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driving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competition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globally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how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Service-</a:t>
            </a:r>
            <a:r>
              <a:rPr sz="900" spc="-10" dirty="0">
                <a:latin typeface="Times New Roman"/>
                <a:cs typeface="Times New Roman"/>
              </a:rPr>
              <a:t>Oriented </a:t>
            </a:r>
            <a:r>
              <a:rPr sz="900" dirty="0">
                <a:latin typeface="Times New Roman"/>
                <a:cs typeface="Times New Roman"/>
              </a:rPr>
              <a:t>Architecture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(SOA)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such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Scandinavian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Swiss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improved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customer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service.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Transaction</a:t>
            </a:r>
            <a:r>
              <a:rPr sz="900" b="1" spc="-5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Risks and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Security</a:t>
            </a:r>
            <a:r>
              <a:rPr sz="900" dirty="0">
                <a:latin typeface="Times New Roman"/>
                <a:cs typeface="Times New Roman"/>
              </a:rPr>
              <a:t>: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 paper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discusses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risks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arise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due to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weak legal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enforcement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 some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regions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how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affects banking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operations.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also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emphasizes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critical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role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systems,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suggesting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methods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improve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security,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such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adding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 questions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login.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buAutoNum type="arabicPeriod" startAt="2"/>
              <a:tabLst>
                <a:tab pos="127635" algn="l"/>
              </a:tabLst>
            </a:pPr>
            <a:r>
              <a:rPr sz="900" b="1" spc="-10" dirty="0">
                <a:latin typeface="Times New Roman"/>
                <a:cs typeface="Times New Roman"/>
              </a:rPr>
              <a:t>Review</a:t>
            </a:r>
            <a:r>
              <a:rPr sz="900" spc="-1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paper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addresses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both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operational</a:t>
            </a:r>
            <a:r>
              <a:rPr sz="900" spc="-10" dirty="0">
                <a:latin typeface="Times New Roman"/>
                <a:cs typeface="Times New Roman"/>
              </a:rPr>
              <a:t> challenges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modern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systems,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using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ICT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SOA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enhance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service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delivery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while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ensuring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reliable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transactions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customers.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makes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experience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more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efficient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users,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reducing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manual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errors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improving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overall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service.</a:t>
            </a:r>
            <a:endParaRPr sz="900">
              <a:latin typeface="Times New Roman"/>
              <a:cs typeface="Times New Roman"/>
            </a:endParaRPr>
          </a:p>
          <a:p>
            <a:pPr marL="12700" marR="6339205" algn="just">
              <a:lnSpc>
                <a:spcPct val="100000"/>
              </a:lnSpc>
              <a:spcBef>
                <a:spcPts val="865"/>
              </a:spcBef>
            </a:pPr>
            <a:r>
              <a:rPr sz="900" b="1" dirty="0">
                <a:latin typeface="Times New Roman"/>
                <a:cs typeface="Times New Roman"/>
              </a:rPr>
              <a:t>4)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Article:</a:t>
            </a:r>
            <a:r>
              <a:rPr sz="900" b="1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Management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System </a:t>
            </a:r>
            <a:r>
              <a:rPr sz="900" b="1" dirty="0">
                <a:latin typeface="Times New Roman"/>
                <a:cs typeface="Times New Roman"/>
              </a:rPr>
              <a:t>Authors: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Md.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Jasim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Uddin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&amp;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Md.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Nuruzzaman </a:t>
            </a:r>
            <a:r>
              <a:rPr sz="900" b="1" dirty="0">
                <a:latin typeface="Times New Roman"/>
                <a:cs typeface="Times New Roman"/>
              </a:rPr>
              <a:t>Date: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June</a:t>
            </a:r>
            <a:r>
              <a:rPr sz="900" spc="-20" dirty="0">
                <a:latin typeface="Times New Roman"/>
                <a:cs typeface="Times New Roman"/>
              </a:rPr>
              <a:t> 2015</a:t>
            </a:r>
            <a:endParaRPr sz="900">
              <a:latin typeface="Times New Roman"/>
              <a:cs typeface="Times New Roman"/>
            </a:endParaRPr>
          </a:p>
          <a:p>
            <a:pPr marL="127635" indent="-11493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635" algn="l"/>
              </a:tabLst>
            </a:pPr>
            <a:r>
              <a:rPr sz="900" b="1" dirty="0">
                <a:latin typeface="Times New Roman"/>
                <a:cs typeface="Times New Roman"/>
              </a:rPr>
              <a:t>Literature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Survey: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Banking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Systems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and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Automation: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Many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researchers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have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emphasized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need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automating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reduce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manual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errors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improve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efficiency.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Automated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solutions,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such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 the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 </a:t>
            </a:r>
            <a:r>
              <a:rPr sz="900" spc="-10" dirty="0">
                <a:latin typeface="Times New Roman"/>
                <a:cs typeface="Times New Roman"/>
              </a:rPr>
              <a:t>Account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Management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System, have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been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studied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various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contexts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address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customer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needs,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processing,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management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more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effectively.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Database</a:t>
            </a:r>
            <a:r>
              <a:rPr sz="900" b="1" spc="-5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Management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 Banking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Times New Roman"/>
                <a:cs typeface="Times New Roman"/>
              </a:rPr>
              <a:t>Applications: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Several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studies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have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highlighted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role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 database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management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 (DBMS)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ensuring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smooth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operations.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These</a:t>
            </a:r>
            <a:r>
              <a:rPr sz="900" spc="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handle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complex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transactions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maintain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data </a:t>
            </a:r>
            <a:r>
              <a:rPr sz="900" dirty="0">
                <a:latin typeface="Times New Roman"/>
                <a:cs typeface="Times New Roman"/>
              </a:rPr>
              <a:t>integrity,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which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critical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management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like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one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described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paper.</a:t>
            </a:r>
            <a:endParaRPr sz="90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buAutoNum type="arabicPeriod" startAt="2"/>
              <a:tabLst>
                <a:tab pos="127635" algn="l"/>
              </a:tabLst>
            </a:pPr>
            <a:r>
              <a:rPr sz="900" b="1" spc="-10" dirty="0">
                <a:latin typeface="Times New Roman"/>
                <a:cs typeface="Times New Roman"/>
              </a:rPr>
              <a:t>Review:</a:t>
            </a:r>
            <a:endParaRPr sz="900">
              <a:latin typeface="Times New Roman"/>
              <a:cs typeface="Times New Roman"/>
            </a:endParaRPr>
          </a:p>
          <a:p>
            <a:pPr marL="12700" marR="43624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article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discusses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development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Management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System, focusing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how it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automate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streamline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operations.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project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aims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enhance efficiency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security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management </a:t>
            </a:r>
            <a:r>
              <a:rPr sz="900" spc="-10" dirty="0">
                <a:latin typeface="Times New Roman"/>
                <a:cs typeface="Times New Roman"/>
              </a:rPr>
              <a:t>processes,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practical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applications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real-</a:t>
            </a:r>
            <a:r>
              <a:rPr sz="900" spc="-10" dirty="0">
                <a:latin typeface="Times New Roman"/>
                <a:cs typeface="Times New Roman"/>
              </a:rPr>
              <a:t>world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scenarios.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88391"/>
            <a:ext cx="682752" cy="11003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2048" y="1586898"/>
            <a:ext cx="7891780" cy="2492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350" indent="225425" algn="just">
              <a:lnSpc>
                <a:spcPct val="115100"/>
              </a:lnSpc>
              <a:spcBef>
                <a:spcPts val="110"/>
              </a:spcBef>
              <a:buFont typeface="Wingdings"/>
              <a:buChar char=""/>
              <a:tabLst>
                <a:tab pos="238125" algn="l"/>
              </a:tabLst>
            </a:pPr>
            <a:r>
              <a:rPr sz="1400" b="1" dirty="0">
                <a:latin typeface="Times New Roman"/>
                <a:cs typeface="Times New Roman"/>
              </a:rPr>
              <a:t>Effective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Management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successfully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linked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structure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accounts </a:t>
            </a:r>
            <a:r>
              <a:rPr sz="1400" dirty="0">
                <a:latin typeface="Times New Roman"/>
                <a:cs typeface="Times New Roman"/>
              </a:rPr>
              <a:t>and transactions,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creation,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deletion, and display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 details,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user </a:t>
            </a:r>
            <a:r>
              <a:rPr sz="1400" spc="-10" dirty="0">
                <a:latin typeface="Times New Roman"/>
                <a:cs typeface="Times New Roman"/>
              </a:rPr>
              <a:t>experience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functionality.</a:t>
            </a:r>
            <a:endParaRPr sz="1400">
              <a:latin typeface="Times New Roman"/>
              <a:cs typeface="Times New Roman"/>
            </a:endParaRPr>
          </a:p>
          <a:p>
            <a:pPr marL="12700" marR="5080" indent="227965" algn="just">
              <a:lnSpc>
                <a:spcPct val="115100"/>
              </a:lnSpc>
              <a:spcBef>
                <a:spcPts val="1020"/>
              </a:spcBef>
              <a:buFont typeface="Wingdings"/>
              <a:buChar char=""/>
              <a:tabLst>
                <a:tab pos="240665" algn="l"/>
              </a:tabLst>
            </a:pPr>
            <a:r>
              <a:rPr sz="1400" b="1" dirty="0">
                <a:latin typeface="Times New Roman"/>
                <a:cs typeface="Times New Roman"/>
              </a:rPr>
              <a:t>Transaction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Tracking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utilizing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queue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transactions,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efficiently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deposits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withdrawals,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financial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records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maintained,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crucial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financial application.</a:t>
            </a:r>
            <a:endParaRPr sz="1400">
              <a:latin typeface="Times New Roman"/>
              <a:cs typeface="Times New Roman"/>
            </a:endParaRPr>
          </a:p>
          <a:p>
            <a:pPr marL="12700" marR="5080" indent="215900" algn="just">
              <a:lnSpc>
                <a:spcPct val="115100"/>
              </a:lnSpc>
              <a:spcBef>
                <a:spcPts val="990"/>
              </a:spcBef>
              <a:buFont typeface="Wingdings"/>
              <a:buChar char=""/>
              <a:tabLst>
                <a:tab pos="228600" algn="l"/>
              </a:tabLst>
            </a:pPr>
            <a:r>
              <a:rPr sz="1400" b="1" dirty="0">
                <a:latin typeface="Times New Roman"/>
                <a:cs typeface="Times New Roman"/>
              </a:rPr>
              <a:t>Modular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Design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demonstrates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modular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approach,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separate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functions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 </a:t>
            </a:r>
            <a:r>
              <a:rPr sz="1400" dirty="0">
                <a:latin typeface="Times New Roman"/>
                <a:cs typeface="Times New Roman"/>
              </a:rPr>
              <a:t>(account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management</a:t>
            </a:r>
            <a:r>
              <a:rPr sz="1400" spc="12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2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transaction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processing),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improving</a:t>
            </a:r>
            <a:r>
              <a:rPr sz="1400" spc="12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maintainability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2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scalability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application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enhancements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integrations.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2287" rIns="0" bIns="0" rtlCol="0">
            <a:spAutoFit/>
          </a:bodyPr>
          <a:lstStyle/>
          <a:p>
            <a:pPr marL="225044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References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88391"/>
            <a:ext cx="682752" cy="11003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609089"/>
            <a:ext cx="7540956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6230" algn="just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1.	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Jasim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Uddin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Nuruzzaman,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"Bank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System,"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Final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Year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Project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City </a:t>
            </a:r>
            <a:r>
              <a:rPr lang="en-US" sz="1200" spc="-20" dirty="0">
                <a:latin typeface="Times New Roman"/>
                <a:cs typeface="Times New Roman"/>
              </a:rPr>
              <a:t>       	</a:t>
            </a:r>
            <a:r>
              <a:rPr sz="1200" spc="-10" dirty="0">
                <a:latin typeface="Times New Roman"/>
                <a:cs typeface="Times New Roman"/>
              </a:rPr>
              <a:t>University,</a:t>
            </a:r>
            <a:r>
              <a:rPr sz="1200" dirty="0">
                <a:latin typeface="Times New Roman"/>
                <a:cs typeface="Times New Roman"/>
              </a:rPr>
              <a:t>Dhaka,</a:t>
            </a:r>
            <a:r>
              <a:rPr sz="1200" spc="-10" dirty="0">
                <a:latin typeface="Times New Roman"/>
                <a:cs typeface="Times New Roman"/>
              </a:rPr>
              <a:t>Bangladesh,</a:t>
            </a:r>
            <a:r>
              <a:rPr sz="1200" dirty="0">
                <a:latin typeface="Times New Roman"/>
                <a:cs typeface="Times New Roman"/>
              </a:rPr>
              <a:t>June2015.</a:t>
            </a:r>
            <a:r>
              <a:rPr sz="1200" spc="-10" dirty="0">
                <a:latin typeface="Times New Roman"/>
                <a:cs typeface="Times New Roman"/>
              </a:rPr>
              <a:t>[Online].</a:t>
            </a:r>
            <a:r>
              <a:rPr sz="1200" spc="-10" dirty="0" err="1">
                <a:latin typeface="Times New Roman"/>
                <a:cs typeface="Times New Roman"/>
              </a:rPr>
              <a:t>Available:</a:t>
            </a:r>
            <a:r>
              <a:rPr sz="1200" u="sng" spc="-10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://www.researchgate.net/publication/301293322</a:t>
            </a:r>
            <a:r>
              <a:rPr sz="1200" u="none" spc="-10" dirty="0">
                <a:latin typeface="Times New Roman"/>
                <a:cs typeface="Times New Roman"/>
              </a:rPr>
              <a:t>.</a:t>
            </a:r>
            <a:r>
              <a:rPr sz="1200" u="none" spc="135" dirty="0">
                <a:latin typeface="Times New Roman"/>
                <a:cs typeface="Times New Roman"/>
              </a:rPr>
              <a:t> </a:t>
            </a:r>
            <a:r>
              <a:rPr lang="en-US" sz="1200" u="none" spc="135" dirty="0">
                <a:latin typeface="Times New Roman"/>
                <a:cs typeface="Times New Roman"/>
              </a:rPr>
              <a:t> 	</a:t>
            </a:r>
            <a:r>
              <a:rPr sz="1200" u="none" dirty="0">
                <a:latin typeface="Times New Roman"/>
                <a:cs typeface="Times New Roman"/>
              </a:rPr>
              <a:t>[Accessed:</a:t>
            </a:r>
            <a:r>
              <a:rPr sz="1200" u="none" spc="75" dirty="0">
                <a:latin typeface="Times New Roman"/>
                <a:cs typeface="Times New Roman"/>
              </a:rPr>
              <a:t> </a:t>
            </a:r>
            <a:r>
              <a:rPr sz="1200" u="none" dirty="0">
                <a:latin typeface="Times New Roman"/>
                <a:cs typeface="Times New Roman"/>
              </a:rPr>
              <a:t>Dec.</a:t>
            </a:r>
            <a:r>
              <a:rPr sz="1200" u="none" spc="35" dirty="0">
                <a:latin typeface="Times New Roman"/>
                <a:cs typeface="Times New Roman"/>
              </a:rPr>
              <a:t> </a:t>
            </a:r>
            <a:r>
              <a:rPr sz="1200" u="none" dirty="0">
                <a:latin typeface="Times New Roman"/>
                <a:cs typeface="Times New Roman"/>
              </a:rPr>
              <a:t>5,</a:t>
            </a:r>
            <a:r>
              <a:rPr sz="1200" u="none" spc="10" dirty="0">
                <a:latin typeface="Times New Roman"/>
                <a:cs typeface="Times New Roman"/>
              </a:rPr>
              <a:t> </a:t>
            </a:r>
            <a:r>
              <a:rPr sz="1200" u="none" spc="-10" dirty="0">
                <a:latin typeface="Times New Roman"/>
                <a:cs typeface="Times New Roman"/>
              </a:rPr>
              <a:t>2024].</a:t>
            </a:r>
            <a:endParaRPr sz="1200" dirty="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  <a:tabLst>
                <a:tab pos="240665" algn="l"/>
              </a:tabLst>
            </a:pPr>
            <a:endParaRPr lang="en-US" sz="1200" dirty="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  <a:tabLst>
                <a:tab pos="24066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2.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Siddika,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"Project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Supervision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System,"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Department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Computer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Science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50" dirty="0">
                <a:latin typeface="Times New Roman"/>
                <a:cs typeface="Times New Roman"/>
              </a:rPr>
              <a:t>&amp;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200" i="1" dirty="0">
                <a:latin typeface="Times New Roman"/>
                <a:cs typeface="Times New Roman"/>
              </a:rPr>
              <a:t>      </a:t>
            </a:r>
            <a:r>
              <a:rPr sz="1200" i="1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University,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Dhaka,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Bangladesh,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2015.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3840" indent="-191770" algn="just">
              <a:lnSpc>
                <a:spcPct val="100000"/>
              </a:lnSpc>
              <a:buAutoNum type="arabicPeriod" startAt="3"/>
              <a:tabLst>
                <a:tab pos="243840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Jasim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Uddin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Nuruzzaman,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"Final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Banking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Systems,"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Department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Computer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Science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sz="1200" i="1" dirty="0">
                <a:latin typeface="Times New Roman"/>
                <a:cs typeface="Times New Roman"/>
              </a:rPr>
              <a:t>      </a:t>
            </a:r>
            <a:r>
              <a:rPr sz="1200" i="1" dirty="0">
                <a:latin typeface="Times New Roman"/>
                <a:cs typeface="Times New Roman"/>
              </a:rPr>
              <a:t>&amp;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University,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Dhaka, </a:t>
            </a:r>
            <a:r>
              <a:rPr sz="1200" spc="-10" dirty="0">
                <a:latin typeface="Times New Roman"/>
                <a:cs typeface="Times New Roman"/>
              </a:rPr>
              <a:t>Bangladesh,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2015.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4465" indent="-151765" algn="just">
              <a:lnSpc>
                <a:spcPct val="100000"/>
              </a:lnSpc>
              <a:buAutoNum type="arabicPeriod" startAt="4"/>
              <a:tabLst>
                <a:tab pos="16446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Kumar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Sharma,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"Automated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Prospects,"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Journal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Banking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200" i="1" dirty="0">
                <a:latin typeface="Times New Roman"/>
                <a:cs typeface="Times New Roman"/>
              </a:rPr>
              <a:t>     </a:t>
            </a:r>
            <a:r>
              <a:rPr sz="1200" i="1" dirty="0">
                <a:latin typeface="Times New Roman"/>
                <a:cs typeface="Times New Roman"/>
              </a:rPr>
              <a:t>Technology</a:t>
            </a:r>
            <a:r>
              <a:rPr sz="1200" dirty="0">
                <a:latin typeface="Times New Roman"/>
                <a:cs typeface="Times New Roman"/>
              </a:rPr>
              <a:t>, vol.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45-56,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2017.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4465" indent="-151765" algn="just">
              <a:lnSpc>
                <a:spcPct val="100000"/>
              </a:lnSpc>
              <a:buAutoNum type="arabicPeriod" startAt="5"/>
              <a:tabLst>
                <a:tab pos="16446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Smith,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Banking,"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International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Journal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Computer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Science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and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sz="1200" i="1" dirty="0">
                <a:latin typeface="Times New Roman"/>
                <a:cs typeface="Times New Roman"/>
              </a:rPr>
              <a:t>    </a:t>
            </a:r>
            <a:r>
              <a:rPr sz="1200" i="1" dirty="0">
                <a:latin typeface="Times New Roman"/>
                <a:cs typeface="Times New Roman"/>
              </a:rPr>
              <a:t>Applications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231-245,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2016.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4465" indent="-151765" algn="just">
              <a:lnSpc>
                <a:spcPct val="100000"/>
              </a:lnSpc>
              <a:buAutoNum type="arabicPeriod" startAt="6"/>
              <a:tabLst>
                <a:tab pos="16446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Ghosh,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Comparative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Online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Banking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Systems,"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International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Journal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200" i="1" dirty="0">
                <a:latin typeface="Times New Roman"/>
                <a:cs typeface="Times New Roman"/>
              </a:rPr>
              <a:t>   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Internet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Computing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22,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12-25,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Apr. </a:t>
            </a:r>
            <a:r>
              <a:rPr sz="1200" spc="-10" dirty="0">
                <a:latin typeface="Times New Roman"/>
                <a:cs typeface="Times New Roman"/>
              </a:rPr>
              <a:t>2018.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092" rIns="0" bIns="0" rtlCol="0">
            <a:spAutoFit/>
          </a:bodyPr>
          <a:lstStyle/>
          <a:p>
            <a:pPr marL="2512695">
              <a:lnSpc>
                <a:spcPct val="100000"/>
              </a:lnSpc>
              <a:spcBef>
                <a:spcPts val="110"/>
              </a:spcBef>
            </a:pPr>
            <a:r>
              <a:rPr spc="165" dirty="0"/>
              <a:t>Content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365760">
              <a:lnSpc>
                <a:spcPts val="1440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spc="-10" dirty="0"/>
              <a:t>Introduction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Project</a:t>
            </a:r>
          </a:p>
          <a:p>
            <a:pPr marL="469900" indent="-365760">
              <a:lnSpc>
                <a:spcPts val="1510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spc="-10" dirty="0"/>
              <a:t>Problem</a:t>
            </a:r>
            <a:r>
              <a:rPr spc="-20" dirty="0"/>
              <a:t> </a:t>
            </a:r>
            <a:r>
              <a:rPr spc="-10" dirty="0"/>
              <a:t>Statement</a:t>
            </a:r>
          </a:p>
          <a:p>
            <a:pPr marL="469900" indent="-365760">
              <a:lnSpc>
                <a:spcPts val="152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dirty="0"/>
              <a:t>Objectives</a:t>
            </a:r>
            <a:r>
              <a:rPr spc="-6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Project</a:t>
            </a:r>
          </a:p>
          <a:p>
            <a:pPr marL="469900" indent="-365760">
              <a:lnSpc>
                <a:spcPts val="152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spc="-10" dirty="0"/>
              <a:t>Scope</a:t>
            </a:r>
            <a:r>
              <a:rPr spc="-5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Project</a:t>
            </a:r>
          </a:p>
          <a:p>
            <a:pPr marL="469900" indent="-365760">
              <a:lnSpc>
                <a:spcPts val="151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spc="-10" dirty="0"/>
              <a:t>Requirements</a:t>
            </a:r>
            <a:r>
              <a:rPr spc="-12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(Hardware,</a:t>
            </a:r>
            <a:r>
              <a:rPr spc="-45" dirty="0"/>
              <a:t> </a:t>
            </a:r>
            <a:r>
              <a:rPr spc="-10" dirty="0"/>
              <a:t>Software)</a:t>
            </a:r>
          </a:p>
          <a:p>
            <a:pPr marL="469900" indent="-365760">
              <a:lnSpc>
                <a:spcPts val="152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dirty="0"/>
              <a:t>ER</a:t>
            </a:r>
            <a:r>
              <a:rPr spc="-25" dirty="0"/>
              <a:t> </a:t>
            </a:r>
            <a:r>
              <a:rPr dirty="0"/>
              <a:t>Diagram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Proposed</a:t>
            </a:r>
            <a:r>
              <a:rPr spc="-90" dirty="0"/>
              <a:t> </a:t>
            </a:r>
            <a:r>
              <a:rPr spc="-10" dirty="0"/>
              <a:t>System</a:t>
            </a:r>
          </a:p>
          <a:p>
            <a:pPr marL="469900" indent="-365760">
              <a:lnSpc>
                <a:spcPts val="152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Structure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10" dirty="0"/>
              <a:t>Concepts</a:t>
            </a:r>
            <a:r>
              <a:rPr spc="-100" dirty="0"/>
              <a:t> </a:t>
            </a:r>
            <a:r>
              <a:rPr spc="-20" dirty="0"/>
              <a:t>Used</a:t>
            </a:r>
          </a:p>
          <a:p>
            <a:pPr marL="469900" indent="-365760">
              <a:lnSpc>
                <a:spcPts val="151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spc="-10" dirty="0"/>
              <a:t>Algorithm</a:t>
            </a:r>
            <a:r>
              <a:rPr dirty="0"/>
              <a:t> </a:t>
            </a:r>
            <a:r>
              <a:rPr spc="-10" dirty="0"/>
              <a:t>Explanation</a:t>
            </a:r>
          </a:p>
          <a:p>
            <a:pPr marL="469900" indent="-365760">
              <a:lnSpc>
                <a:spcPts val="152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spc="-10" dirty="0"/>
              <a:t>Time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Space</a:t>
            </a:r>
            <a:r>
              <a:rPr spc="-80" dirty="0"/>
              <a:t> </a:t>
            </a:r>
            <a:r>
              <a:rPr spc="-10" dirty="0"/>
              <a:t>Complexity</a:t>
            </a:r>
          </a:p>
          <a:p>
            <a:pPr marL="469900" indent="-457200">
              <a:lnSpc>
                <a:spcPts val="152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spc="-10" dirty="0"/>
              <a:t>Implementation</a:t>
            </a:r>
          </a:p>
          <a:p>
            <a:pPr marL="469900" indent="-457200">
              <a:lnSpc>
                <a:spcPts val="1535"/>
              </a:lnSpc>
              <a:buClr>
                <a:srgbClr val="30384D"/>
              </a:buClr>
              <a:buSzPct val="118181"/>
              <a:buAutoNum type="arabicPeriod"/>
              <a:tabLst>
                <a:tab pos="469900" algn="l"/>
              </a:tabLst>
            </a:pPr>
            <a:r>
              <a:rPr dirty="0"/>
              <a:t>Gantt</a:t>
            </a:r>
            <a:r>
              <a:rPr spc="-25" dirty="0"/>
              <a:t> </a:t>
            </a:r>
            <a:r>
              <a:rPr spc="-10" dirty="0"/>
              <a:t>Chart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167" y="1543659"/>
            <a:ext cx="211201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4629">
              <a:lnSpc>
                <a:spcPct val="116399"/>
              </a:lnSpc>
              <a:spcBef>
                <a:spcPts val="95"/>
              </a:spcBef>
            </a:pPr>
            <a:r>
              <a:rPr sz="1100" b="1" dirty="0">
                <a:latin typeface="Arial"/>
                <a:cs typeface="Arial"/>
              </a:rPr>
              <a:t>12.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Test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Cases 13.Challenges</a:t>
            </a:r>
            <a:r>
              <a:rPr sz="1100" b="1" spc="-11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and</a:t>
            </a:r>
            <a:r>
              <a:rPr sz="1100" b="1" spc="-10" dirty="0">
                <a:latin typeface="Arial"/>
                <a:cs typeface="Arial"/>
              </a:rPr>
              <a:t> Solutions</a:t>
            </a:r>
            <a:endParaRPr sz="1100">
              <a:latin typeface="Arial"/>
              <a:cs typeface="Arial"/>
            </a:endParaRPr>
          </a:p>
          <a:p>
            <a:pPr marL="241935" indent="-229235">
              <a:lnSpc>
                <a:spcPct val="100000"/>
              </a:lnSpc>
              <a:spcBef>
                <a:spcPts val="315"/>
              </a:spcBef>
              <a:buAutoNum type="arabicPeriod" startAt="14"/>
              <a:tabLst>
                <a:tab pos="241935" algn="l"/>
              </a:tabLst>
            </a:pPr>
            <a:r>
              <a:rPr sz="1100" b="1" spc="-10" dirty="0">
                <a:latin typeface="Arial"/>
                <a:cs typeface="Arial"/>
              </a:rPr>
              <a:t>Future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Scope</a:t>
            </a:r>
            <a:endParaRPr sz="11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215"/>
              </a:spcBef>
              <a:buAutoNum type="arabicPeriod" startAt="14"/>
              <a:tabLst>
                <a:tab pos="242570" algn="l"/>
              </a:tabLst>
            </a:pPr>
            <a:r>
              <a:rPr sz="1100" b="1" spc="-20" dirty="0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95"/>
              </a:spcBef>
              <a:buAutoNum type="arabicPeriod" startAt="14"/>
              <a:tabLst>
                <a:tab pos="242570" algn="l"/>
              </a:tabLst>
            </a:pPr>
            <a:r>
              <a:rPr sz="1100" b="1" dirty="0">
                <a:latin typeface="Arial"/>
                <a:cs typeface="Arial"/>
              </a:rPr>
              <a:t>Output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Screenshots</a:t>
            </a:r>
            <a:endParaRPr sz="11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95"/>
              </a:spcBef>
              <a:buAutoNum type="arabicPeriod" startAt="14"/>
              <a:tabLst>
                <a:tab pos="242570" algn="l"/>
              </a:tabLst>
            </a:pPr>
            <a:r>
              <a:rPr sz="1100" b="1" spc="-10" dirty="0">
                <a:latin typeface="Arial"/>
                <a:cs typeface="Arial"/>
              </a:rPr>
              <a:t>Conclusion</a:t>
            </a:r>
            <a:endParaRPr sz="11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215"/>
              </a:spcBef>
              <a:buAutoNum type="arabicPeriod" startAt="14"/>
              <a:tabLst>
                <a:tab pos="242570" algn="l"/>
              </a:tabLst>
            </a:pPr>
            <a:r>
              <a:rPr sz="1100" b="1" spc="-10" dirty="0">
                <a:latin typeface="Arial"/>
                <a:cs typeface="Arial"/>
              </a:rPr>
              <a:t>References</a:t>
            </a:r>
            <a:r>
              <a:rPr sz="1100" b="1" spc="-10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(in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IEEE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Format)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913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Introduction</a:t>
            </a:r>
            <a:r>
              <a:rPr spc="325" dirty="0"/>
              <a:t> </a:t>
            </a:r>
            <a:r>
              <a:rPr spc="100" dirty="0"/>
              <a:t>to</a:t>
            </a:r>
            <a:r>
              <a:rPr spc="254" dirty="0"/>
              <a:t> </a:t>
            </a:r>
            <a:r>
              <a:rPr spc="125" dirty="0"/>
              <a:t>Project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2510" y="1606041"/>
            <a:ext cx="7401559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Bank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simulate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real-world </a:t>
            </a:r>
            <a:r>
              <a:rPr sz="1800" dirty="0">
                <a:latin typeface="Times New Roman"/>
                <a:cs typeface="Times New Roman"/>
              </a:rPr>
              <a:t>banking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operations.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create,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display,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accounts,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transactions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deposits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withdrawals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maintaining </a:t>
            </a:r>
            <a:r>
              <a:rPr sz="1800" dirty="0">
                <a:latin typeface="Times New Roman"/>
                <a:cs typeface="Times New Roman"/>
              </a:rPr>
              <a:t>account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balances.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linked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lists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store</a:t>
            </a:r>
            <a:r>
              <a:rPr sz="1800" spc="2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accounts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transactions,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management.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manages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transactions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FIFO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manner,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keeping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intact.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Additionally,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persistent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save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retrieve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sessions.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password-</a:t>
            </a:r>
            <a:r>
              <a:rPr sz="1800" dirty="0">
                <a:latin typeface="Times New Roman"/>
                <a:cs typeface="Times New Roman"/>
              </a:rPr>
              <a:t>protected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user-friendly </a:t>
            </a:r>
            <a:r>
              <a:rPr sz="1800" dirty="0">
                <a:latin typeface="Times New Roman"/>
                <a:cs typeface="Times New Roman"/>
              </a:rPr>
              <a:t>menu,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seamless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banking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functionality.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913" rIns="0" bIns="0" rtlCol="0">
            <a:spAutoFit/>
          </a:bodyPr>
          <a:lstStyle/>
          <a:p>
            <a:pPr marL="1515745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Problem</a:t>
            </a:r>
            <a:r>
              <a:rPr spc="345" dirty="0"/>
              <a:t> </a:t>
            </a:r>
            <a:r>
              <a:rPr spc="175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1596" y="1529841"/>
            <a:ext cx="7285355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Banking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 customer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track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deposits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withdrawals,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transaction.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banking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supports: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 marR="22053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1.Creation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accounts. </a:t>
            </a:r>
            <a:r>
              <a:rPr sz="1800" dirty="0">
                <a:latin typeface="Times New Roman"/>
                <a:cs typeface="Times New Roman"/>
              </a:rPr>
              <a:t>2.Performing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deposits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withdrawals. </a:t>
            </a:r>
            <a:r>
              <a:rPr sz="1800" dirty="0">
                <a:latin typeface="Times New Roman"/>
                <a:cs typeface="Times New Roman"/>
              </a:rPr>
              <a:t>3.Maintaining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transaction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records.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quick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access,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update,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transactions.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913" rIns="0" bIns="0" rtlCol="0">
            <a:spAutoFit/>
          </a:bodyPr>
          <a:lstStyle/>
          <a:p>
            <a:pPr marL="110363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Objectives</a:t>
            </a:r>
            <a:r>
              <a:rPr spc="220" dirty="0"/>
              <a:t> </a:t>
            </a:r>
            <a:r>
              <a:rPr spc="114" dirty="0"/>
              <a:t>of</a:t>
            </a:r>
            <a:r>
              <a:rPr spc="285" dirty="0"/>
              <a:t> </a:t>
            </a:r>
            <a:r>
              <a:rPr spc="150" dirty="0"/>
              <a:t>the</a:t>
            </a:r>
            <a:r>
              <a:rPr spc="200" dirty="0"/>
              <a:t> </a:t>
            </a:r>
            <a:r>
              <a:rPr spc="120" dirty="0"/>
              <a:t>project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444" y="1535937"/>
            <a:ext cx="7464425" cy="301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18440" algn="l"/>
              </a:tabLst>
            </a:pPr>
            <a:r>
              <a:rPr sz="1400" b="1" dirty="0">
                <a:latin typeface="Arial"/>
                <a:cs typeface="Arial"/>
              </a:rPr>
              <a:t>Account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creation,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deletion,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display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functionalities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allow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individual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seamlessly.</a:t>
            </a:r>
            <a:endParaRPr sz="1400">
              <a:latin typeface="Arial"/>
              <a:cs typeface="Arial"/>
            </a:endParaRPr>
          </a:p>
          <a:p>
            <a:pPr marL="12700" marR="6985" indent="2057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18440" algn="l"/>
              </a:tabLst>
            </a:pPr>
            <a:r>
              <a:rPr sz="1400" b="1" dirty="0">
                <a:latin typeface="Arial"/>
                <a:cs typeface="Arial"/>
              </a:rPr>
              <a:t>Transaction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Handling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Record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deposits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withdrawals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while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updating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balances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reflect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accurate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financial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status.</a:t>
            </a:r>
            <a:endParaRPr sz="1400">
              <a:latin typeface="Arial"/>
              <a:cs typeface="Arial"/>
            </a:endParaRPr>
          </a:p>
          <a:p>
            <a:pPr marL="210185" indent="-197485">
              <a:lnSpc>
                <a:spcPct val="100000"/>
              </a:lnSpc>
              <a:buAutoNum type="arabicPeriod" startAt="2"/>
              <a:tabLst>
                <a:tab pos="210185" algn="l"/>
              </a:tabLst>
            </a:pPr>
            <a:r>
              <a:rPr sz="1400" b="1" dirty="0">
                <a:latin typeface="Arial"/>
                <a:cs typeface="Arial"/>
              </a:rPr>
              <a:t>Transaction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Log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FIFO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(First-</a:t>
            </a:r>
            <a:r>
              <a:rPr sz="1400" dirty="0">
                <a:latin typeface="Arial"/>
                <a:cs typeface="Arial"/>
              </a:rPr>
              <a:t>In-</a:t>
            </a:r>
            <a:r>
              <a:rPr sz="1400" spc="-10" dirty="0">
                <a:latin typeface="Arial"/>
                <a:cs typeface="Arial"/>
              </a:rPr>
              <a:t>First-</a:t>
            </a:r>
            <a:r>
              <a:rPr sz="1400" dirty="0">
                <a:latin typeface="Arial"/>
                <a:cs typeface="Arial"/>
              </a:rPr>
              <a:t>Out)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queue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maintain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chronological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order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transactions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better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tracking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transparency.</a:t>
            </a:r>
            <a:endParaRPr sz="1400">
              <a:latin typeface="Arial"/>
              <a:cs typeface="Arial"/>
            </a:endParaRPr>
          </a:p>
          <a:p>
            <a:pPr marL="212725" indent="-200025">
              <a:lnSpc>
                <a:spcPct val="100000"/>
              </a:lnSpc>
              <a:buAutoNum type="arabicPeriod" startAt="4"/>
              <a:tabLst>
                <a:tab pos="212725" algn="l"/>
              </a:tabLst>
            </a:pP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Structure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linked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managing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queues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transactions,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simulating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real-</a:t>
            </a:r>
            <a:r>
              <a:rPr sz="1400" dirty="0">
                <a:latin typeface="Arial"/>
                <a:cs typeface="Arial"/>
              </a:rPr>
              <a:t>world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banking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operations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efficiently.</a:t>
            </a:r>
            <a:endParaRPr sz="14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buAutoNum type="arabicPeriod" startAt="5"/>
              <a:tabLst>
                <a:tab pos="218440" algn="l"/>
              </a:tabLst>
            </a:pPr>
            <a:r>
              <a:rPr sz="1400" b="1" dirty="0">
                <a:latin typeface="Arial"/>
                <a:cs typeface="Arial"/>
              </a:rPr>
              <a:t>Persistent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Storage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Save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transaction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binary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ensure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persistence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program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executions.</a:t>
            </a:r>
            <a:endParaRPr sz="1400">
              <a:latin typeface="Arial"/>
              <a:cs typeface="Arial"/>
            </a:endParaRPr>
          </a:p>
          <a:p>
            <a:pPr marL="236854" indent="-224154">
              <a:lnSpc>
                <a:spcPct val="100000"/>
              </a:lnSpc>
              <a:buAutoNum type="arabicPeriod" startAt="6"/>
              <a:tabLst>
                <a:tab pos="236854" algn="l"/>
              </a:tabLst>
            </a:pPr>
            <a:r>
              <a:rPr sz="1400" b="1" dirty="0">
                <a:latin typeface="Arial"/>
                <a:cs typeface="Arial"/>
              </a:rPr>
              <a:t>Security</a:t>
            </a:r>
            <a:r>
              <a:rPr sz="1400" b="1" spc="1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20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Access</a:t>
            </a:r>
            <a:r>
              <a:rPr sz="1400" b="1" spc="1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Control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password-</a:t>
            </a:r>
            <a:r>
              <a:rPr sz="1400" dirty="0">
                <a:latin typeface="Arial"/>
                <a:cs typeface="Arial"/>
              </a:rPr>
              <a:t>protected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system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ensure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only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authorized users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  <a:p>
            <a:pPr marL="12700" marR="5080" indent="20574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218440" algn="l"/>
              </a:tabLst>
            </a:pPr>
            <a:r>
              <a:rPr sz="1400" b="1" spc="-10" dirty="0">
                <a:latin typeface="Arial"/>
                <a:cs typeface="Arial"/>
              </a:rPr>
              <a:t>User-</a:t>
            </a:r>
            <a:r>
              <a:rPr sz="1400" b="1" dirty="0">
                <a:latin typeface="Arial"/>
                <a:cs typeface="Arial"/>
              </a:rPr>
              <a:t>Friendly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Interface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color-</a:t>
            </a:r>
            <a:r>
              <a:rPr sz="1400" dirty="0">
                <a:latin typeface="Arial"/>
                <a:cs typeface="Arial"/>
              </a:rPr>
              <a:t>coded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menu-</a:t>
            </a:r>
            <a:r>
              <a:rPr sz="1400" dirty="0">
                <a:latin typeface="Arial"/>
                <a:cs typeface="Arial"/>
              </a:rPr>
              <a:t>driven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interface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better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readability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ease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navigation.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521" rIns="0" bIns="0" rtlCol="0">
            <a:spAutoFit/>
          </a:bodyPr>
          <a:lstStyle/>
          <a:p>
            <a:pPr marL="1647189">
              <a:lnSpc>
                <a:spcPct val="100000"/>
              </a:lnSpc>
              <a:spcBef>
                <a:spcPts val="105"/>
              </a:spcBef>
            </a:pPr>
            <a:r>
              <a:rPr dirty="0"/>
              <a:t>Scope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56689"/>
            <a:ext cx="6825615" cy="283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8595" indent="-17589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8595" algn="l"/>
              </a:tabLst>
            </a:pPr>
            <a:r>
              <a:rPr sz="1400" b="1" dirty="0">
                <a:latin typeface="Times New Roman"/>
                <a:cs typeface="Times New Roman"/>
              </a:rPr>
              <a:t>Core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Banking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Functions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primarily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focuses 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functionalities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banking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system, </a:t>
            </a:r>
            <a:r>
              <a:rPr sz="1400" spc="-10" dirty="0">
                <a:latin typeface="Times New Roman"/>
                <a:cs typeface="Times New Roman"/>
              </a:rPr>
              <a:t>including: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Creation: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multiple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unique account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names.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Deletion: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delete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requirements.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Account </a:t>
            </a:r>
            <a:r>
              <a:rPr sz="1400" spc="-10" dirty="0">
                <a:latin typeface="Times New Roman"/>
                <a:cs typeface="Times New Roman"/>
              </a:rPr>
              <a:t>Management: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view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balances.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400">
              <a:latin typeface="Times New Roman"/>
              <a:cs typeface="Times New Roman"/>
            </a:endParaRPr>
          </a:p>
          <a:p>
            <a:pPr marL="341630" indent="-176530">
              <a:lnSpc>
                <a:spcPct val="100000"/>
              </a:lnSpc>
              <a:buFont typeface="Times New Roman"/>
              <a:buAutoNum type="arabicPeriod" startAt="2"/>
              <a:tabLst>
                <a:tab pos="341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Educational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Purpose</a:t>
            </a:r>
            <a:endParaRPr sz="1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practical learning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understanding:</a:t>
            </a:r>
            <a:endParaRPr sz="1400">
              <a:latin typeface="Times New Roman"/>
              <a:cs typeface="Times New Roman"/>
            </a:endParaRPr>
          </a:p>
          <a:p>
            <a:pPr marL="1213485" lvl="1" indent="-136525">
              <a:lnSpc>
                <a:spcPct val="100000"/>
              </a:lnSpc>
              <a:buSzPct val="92857"/>
              <a:buAutoNum type="arabicPeriod"/>
              <a:tabLst>
                <a:tab pos="1213485" algn="l"/>
              </a:tabLst>
            </a:pPr>
            <a:r>
              <a:rPr sz="1400" dirty="0">
                <a:latin typeface="Times New Roman"/>
                <a:cs typeface="Times New Roman"/>
              </a:rPr>
              <a:t>Basic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programming</a:t>
            </a:r>
            <a:r>
              <a:rPr sz="1400" dirty="0">
                <a:latin typeface="Times New Roman"/>
                <a:cs typeface="Times New Roman"/>
              </a:rPr>
              <a:t> constructs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C.</a:t>
            </a:r>
            <a:endParaRPr sz="1400">
              <a:latin typeface="Times New Roman"/>
              <a:cs typeface="Times New Roman"/>
            </a:endParaRPr>
          </a:p>
          <a:p>
            <a:pPr marL="1213485" lvl="1" indent="-136525">
              <a:lnSpc>
                <a:spcPct val="100000"/>
              </a:lnSpc>
              <a:buSzPct val="92857"/>
              <a:buAutoNum type="arabicPeriod"/>
              <a:tabLst>
                <a:tab pos="1213485" algn="l"/>
              </a:tabLst>
            </a:pP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structure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implementations.</a:t>
            </a:r>
            <a:endParaRPr sz="1400">
              <a:latin typeface="Times New Roman"/>
              <a:cs typeface="Times New Roman"/>
            </a:endParaRPr>
          </a:p>
          <a:p>
            <a:pPr marL="1256030" lvl="1" indent="-175895">
              <a:lnSpc>
                <a:spcPct val="100000"/>
              </a:lnSpc>
              <a:buSzPct val="92857"/>
              <a:buAutoNum type="arabicPeriod"/>
              <a:tabLst>
                <a:tab pos="1256030" algn="l"/>
              </a:tabLst>
            </a:pPr>
            <a:r>
              <a:rPr sz="1400" dirty="0">
                <a:latin typeface="Times New Roman"/>
                <a:cs typeface="Times New Roman"/>
              </a:rPr>
              <a:t>Software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principles.</a:t>
            </a:r>
            <a:endParaRPr sz="1400">
              <a:latin typeface="Times New Roman"/>
              <a:cs typeface="Times New Roman"/>
            </a:endParaRPr>
          </a:p>
          <a:p>
            <a:pPr marL="1256030" lvl="1" indent="-175895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1256030" algn="l"/>
              </a:tabLst>
            </a:pPr>
            <a:r>
              <a:rPr sz="1400" spc="-25" dirty="0">
                <a:latin typeface="Times New Roman"/>
                <a:cs typeface="Times New Roman"/>
              </a:rPr>
              <a:t>Problem-</a:t>
            </a:r>
            <a:r>
              <a:rPr sz="1400" dirty="0">
                <a:latin typeface="Times New Roman"/>
                <a:cs typeface="Times New Roman"/>
              </a:rPr>
              <a:t>solving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algorithmic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thinking.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pc="185" dirty="0"/>
              <a:t>Requirements</a:t>
            </a:r>
            <a:r>
              <a:rPr spc="215" dirty="0"/>
              <a:t> </a:t>
            </a:r>
            <a:r>
              <a:rPr spc="114" dirty="0"/>
              <a:t>of</a:t>
            </a:r>
            <a:r>
              <a:rPr spc="270" dirty="0"/>
              <a:t> </a:t>
            </a:r>
            <a:r>
              <a:rPr spc="150" dirty="0"/>
              <a:t>the</a:t>
            </a:r>
            <a:r>
              <a:rPr spc="195" dirty="0"/>
              <a:t> </a:t>
            </a:r>
            <a:r>
              <a:rPr spc="175" dirty="0"/>
              <a:t>system</a:t>
            </a:r>
            <a:r>
              <a:rPr spc="335" dirty="0"/>
              <a:t> </a:t>
            </a:r>
            <a:r>
              <a:rPr spc="150" dirty="0"/>
              <a:t>(Hardware,</a:t>
            </a:r>
          </a:p>
          <a:p>
            <a:pPr marR="322580" algn="ctr">
              <a:lnSpc>
                <a:spcPct val="100000"/>
              </a:lnSpc>
              <a:spcBef>
                <a:spcPts val="505"/>
              </a:spcBef>
            </a:pPr>
            <a:r>
              <a:rPr spc="130" dirty="0"/>
              <a:t>software)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444" y="1685289"/>
            <a:ext cx="5452745" cy="301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8595" indent="-175895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  <a:tabLst>
                <a:tab pos="188595" algn="l"/>
              </a:tabLst>
            </a:pPr>
            <a:r>
              <a:rPr sz="1400" b="1" dirty="0">
                <a:latin typeface="Times New Roman"/>
                <a:cs typeface="Times New Roman"/>
              </a:rPr>
              <a:t>Hardware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981710" lvl="1" indent="-6540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"/>
              <a:tabLst>
                <a:tab pos="981710" algn="l"/>
              </a:tabLst>
            </a:pP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personal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capable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running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compiler.</a:t>
            </a:r>
            <a:endParaRPr sz="1400">
              <a:latin typeface="Times New Roman"/>
              <a:cs typeface="Times New Roman"/>
            </a:endParaRPr>
          </a:p>
          <a:p>
            <a:pPr marL="981710" lvl="1" indent="-65405">
              <a:lnSpc>
                <a:spcPct val="100000"/>
              </a:lnSpc>
              <a:buSzPct val="92857"/>
              <a:buFont typeface="Wingdings"/>
              <a:buChar char=""/>
              <a:tabLst>
                <a:tab pos="981710" algn="l"/>
              </a:tabLst>
            </a:pPr>
            <a:r>
              <a:rPr sz="1400" dirty="0">
                <a:latin typeface="Times New Roman"/>
                <a:cs typeface="Times New Roman"/>
              </a:rPr>
              <a:t>Minimum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GB.</a:t>
            </a:r>
            <a:endParaRPr sz="1400">
              <a:latin typeface="Times New Roman"/>
              <a:cs typeface="Times New Roman"/>
            </a:endParaRPr>
          </a:p>
          <a:p>
            <a:pPr marL="981710" lvl="1" indent="-65405">
              <a:lnSpc>
                <a:spcPct val="100000"/>
              </a:lnSpc>
              <a:buSzPct val="92857"/>
              <a:buFont typeface="Wingdings"/>
              <a:buChar char=""/>
              <a:tabLst>
                <a:tab pos="981710" algn="l"/>
              </a:tabLst>
            </a:pPr>
            <a:r>
              <a:rPr sz="1400" dirty="0">
                <a:latin typeface="Times New Roman"/>
                <a:cs typeface="Times New Roman"/>
              </a:rPr>
              <a:t>Disk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space: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less than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MB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files.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Wingdings"/>
              <a:buChar char=""/>
            </a:pPr>
            <a:endParaRPr sz="1400">
              <a:latin typeface="Times New Roman"/>
              <a:cs typeface="Times New Roman"/>
            </a:endParaRPr>
          </a:p>
          <a:p>
            <a:pPr marL="188595" indent="-175895">
              <a:lnSpc>
                <a:spcPct val="100000"/>
              </a:lnSpc>
              <a:buFont typeface="Times New Roman"/>
              <a:buAutoNum type="arabicPeriod"/>
              <a:tabLst>
                <a:tab pos="188595" algn="l"/>
              </a:tabLst>
            </a:pP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1069975" lvl="1" indent="-9715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"/>
              <a:tabLst>
                <a:tab pos="1069975" algn="l"/>
              </a:tabLst>
            </a:pPr>
            <a:r>
              <a:rPr sz="1400" dirty="0">
                <a:latin typeface="Times New Roman"/>
                <a:cs typeface="Times New Roman"/>
              </a:rPr>
              <a:t>Operating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Windows,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Linux, 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MacOS.</a:t>
            </a:r>
            <a:endParaRPr sz="1400">
              <a:latin typeface="Times New Roman"/>
              <a:cs typeface="Times New Roman"/>
            </a:endParaRPr>
          </a:p>
          <a:p>
            <a:pPr marL="1069975" lvl="1" indent="-97155">
              <a:lnSpc>
                <a:spcPct val="100000"/>
              </a:lnSpc>
              <a:buSzPct val="92857"/>
              <a:buFont typeface="Wingdings"/>
              <a:buChar char=""/>
              <a:tabLst>
                <a:tab pos="1069975" algn="l"/>
              </a:tabLst>
            </a:pPr>
            <a:r>
              <a:rPr sz="1400" dirty="0">
                <a:latin typeface="Times New Roman"/>
                <a:cs typeface="Times New Roman"/>
              </a:rPr>
              <a:t>Compiler: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GCC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compiler.</a:t>
            </a:r>
            <a:endParaRPr sz="1400">
              <a:latin typeface="Times New Roman"/>
              <a:cs typeface="Times New Roman"/>
            </a:endParaRPr>
          </a:p>
          <a:p>
            <a:pPr marL="1069975" lvl="1" indent="-97155">
              <a:lnSpc>
                <a:spcPct val="100000"/>
              </a:lnSpc>
              <a:buSzPct val="92857"/>
              <a:buFont typeface="Wingdings"/>
              <a:buChar char=""/>
              <a:tabLst>
                <a:tab pos="1069975" algn="l"/>
              </a:tabLst>
            </a:pPr>
            <a:r>
              <a:rPr sz="1400" dirty="0">
                <a:latin typeface="Times New Roman"/>
                <a:cs typeface="Times New Roman"/>
              </a:rPr>
              <a:t>IDE: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Code::Blocks,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Dev-</a:t>
            </a:r>
            <a:r>
              <a:rPr sz="1400" dirty="0">
                <a:latin typeface="Times New Roman"/>
                <a:cs typeface="Times New Roman"/>
              </a:rPr>
              <a:t>C++,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Visual Studio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Code.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Wingdings"/>
              <a:buChar char=""/>
            </a:pPr>
            <a:endParaRPr sz="1400">
              <a:latin typeface="Times New Roman"/>
              <a:cs typeface="Times New Roman"/>
            </a:endParaRPr>
          </a:p>
          <a:p>
            <a:pPr marL="188595" indent="-175895">
              <a:lnSpc>
                <a:spcPct val="100000"/>
              </a:lnSpc>
              <a:buFont typeface="Times New Roman"/>
              <a:buAutoNum type="arabicPeriod"/>
              <a:tabLst>
                <a:tab pos="18859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Libraries:</a:t>
            </a:r>
            <a:endParaRPr sz="1400">
              <a:latin typeface="Times New Roman"/>
              <a:cs typeface="Times New Roman"/>
            </a:endParaRPr>
          </a:p>
          <a:p>
            <a:pPr marL="1069975" lvl="1" indent="-9715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"/>
              <a:tabLst>
                <a:tab pos="1069975" algn="l"/>
              </a:tabLst>
            </a:pPr>
            <a:r>
              <a:rPr sz="1400" dirty="0">
                <a:latin typeface="Times New Roman"/>
                <a:cs typeface="Times New Roman"/>
              </a:rPr>
              <a:t>stdio.h: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input/output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operations.</a:t>
            </a:r>
            <a:endParaRPr sz="1400">
              <a:latin typeface="Times New Roman"/>
              <a:cs typeface="Times New Roman"/>
            </a:endParaRPr>
          </a:p>
          <a:p>
            <a:pPr marL="1069975" lvl="1" indent="-97155">
              <a:lnSpc>
                <a:spcPct val="100000"/>
              </a:lnSpc>
              <a:buSzPct val="92857"/>
              <a:buFont typeface="Wingdings"/>
              <a:buChar char=""/>
              <a:tabLst>
                <a:tab pos="1069975" algn="l"/>
              </a:tabLst>
            </a:pPr>
            <a:r>
              <a:rPr sz="1400" dirty="0">
                <a:latin typeface="Times New Roman"/>
                <a:cs typeface="Times New Roman"/>
              </a:rPr>
              <a:t>stdlib.h: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dynamic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memory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allocation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  <a:p>
            <a:pPr marL="1069975" lvl="1" indent="-97155">
              <a:lnSpc>
                <a:spcPct val="100000"/>
              </a:lnSpc>
              <a:buSzPct val="92857"/>
              <a:buFont typeface="Wingdings"/>
              <a:buChar char=""/>
              <a:tabLst>
                <a:tab pos="1069975" algn="l"/>
              </a:tabLst>
            </a:pPr>
            <a:r>
              <a:rPr sz="1400" dirty="0">
                <a:latin typeface="Times New Roman"/>
                <a:cs typeface="Times New Roman"/>
              </a:rPr>
              <a:t>string.h: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manipulation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252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Structure</a:t>
            </a:r>
            <a:r>
              <a:rPr spc="-6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Concept</a:t>
            </a:r>
            <a:r>
              <a:rPr spc="-60" dirty="0"/>
              <a:t> </a:t>
            </a:r>
            <a:r>
              <a:rPr spc="-20" dirty="0"/>
              <a:t>Used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97535"/>
            <a:ext cx="682752" cy="109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409192"/>
            <a:ext cx="7969250" cy="3440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basic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following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structures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concepts: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STRUCTURES: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marL="188595" indent="-175895">
              <a:lnSpc>
                <a:spcPct val="100000"/>
              </a:lnSpc>
              <a:buAutoNum type="arabicPeriod"/>
              <a:tabLst>
                <a:tab pos="188595" algn="l"/>
              </a:tabLst>
            </a:pPr>
            <a:r>
              <a:rPr sz="1400" b="1" dirty="0">
                <a:latin typeface="Times New Roman"/>
                <a:cs typeface="Times New Roman"/>
              </a:rPr>
              <a:t>Account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(Linked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List):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Stores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(account_number,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name, balance)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singly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linked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list.</a:t>
            </a:r>
            <a:endParaRPr sz="1400">
              <a:latin typeface="Times New Roman"/>
              <a:cs typeface="Times New Roman"/>
            </a:endParaRPr>
          </a:p>
          <a:p>
            <a:pPr marL="188595" indent="-175895">
              <a:lnSpc>
                <a:spcPct val="100000"/>
              </a:lnSpc>
              <a:buAutoNum type="arabicPeriod" startAt="2"/>
              <a:tabLst>
                <a:tab pos="188595" algn="l"/>
              </a:tabLst>
            </a:pPr>
            <a:r>
              <a:rPr sz="1400" b="1" dirty="0">
                <a:latin typeface="Times New Roman"/>
                <a:cs typeface="Times New Roman"/>
              </a:rPr>
              <a:t>Transaction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(Linked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List):</a:t>
            </a:r>
            <a:endParaRPr sz="1400">
              <a:latin typeface="Times New Roman"/>
              <a:cs typeface="Times New Roman"/>
            </a:endParaRPr>
          </a:p>
          <a:p>
            <a:pPr marL="927100" marR="120713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Records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transactions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(deposit/withdraw)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account_number,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amount,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type,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linked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list.</a:t>
            </a:r>
            <a:endParaRPr sz="14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AutoNum type="arabicPeriod" startAt="3"/>
              <a:tabLst>
                <a:tab pos="1892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TransactionQueue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(Queue):</a:t>
            </a:r>
            <a:endParaRPr sz="1400">
              <a:latin typeface="Times New Roman"/>
              <a:cs typeface="Times New Roman"/>
            </a:endParaRPr>
          </a:p>
          <a:p>
            <a:pPr marL="927100" marR="123317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Manages</a:t>
            </a:r>
            <a:r>
              <a:rPr sz="1400" spc="-10" dirty="0">
                <a:latin typeface="Times New Roman"/>
                <a:cs typeface="Times New Roman"/>
              </a:rPr>
              <a:t> transactions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FIFO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manner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pointers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front 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transaction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list.</a:t>
            </a:r>
            <a:endParaRPr sz="1400">
              <a:latin typeface="Times New Roman"/>
              <a:cs typeface="Times New Roman"/>
            </a:endParaRPr>
          </a:p>
          <a:p>
            <a:pPr marL="146050" indent="-14605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4605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BinaryFiles(PersistentStorage):</a:t>
            </a:r>
            <a:endParaRPr sz="1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Binary files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(accounts.dat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transactions.dat)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crucial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structure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persistent </a:t>
            </a:r>
            <a:r>
              <a:rPr sz="1400" dirty="0">
                <a:latin typeface="Times New Roman"/>
                <a:cs typeface="Times New Roman"/>
              </a:rPr>
              <a:t>storage,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 data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saved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retrievable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 executions.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maintain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continuity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integrity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after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 exits.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2982</Words>
  <Application>Microsoft Office PowerPoint</Application>
  <PresentationFormat>Custom</PresentationFormat>
  <Paragraphs>267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Caladea</vt:lpstr>
      <vt:lpstr>Noto Sans Math</vt:lpstr>
      <vt:lpstr>Symbol</vt:lpstr>
      <vt:lpstr>Times New Roman</vt:lpstr>
      <vt:lpstr>Wingdings</vt:lpstr>
      <vt:lpstr>Office Theme</vt:lpstr>
      <vt:lpstr>Vivekanand Education Society’s Institute Of Technology Department Of Information Technology</vt:lpstr>
      <vt:lpstr>PowerPoint Presentation</vt:lpstr>
      <vt:lpstr>Content</vt:lpstr>
      <vt:lpstr>Introduction to Project</vt:lpstr>
      <vt:lpstr>Problem Statement</vt:lpstr>
      <vt:lpstr>Objectives of the project</vt:lpstr>
      <vt:lpstr>Scope of The Project</vt:lpstr>
      <vt:lpstr>Requirements of the system (Hardware, software)</vt:lpstr>
      <vt:lpstr>Data Structure and Concept Used</vt:lpstr>
      <vt:lpstr>Data Structures and Concept Used</vt:lpstr>
      <vt:lpstr>Data Structures and Concept Used</vt:lpstr>
      <vt:lpstr>Algorithm Explanation</vt:lpstr>
      <vt:lpstr>Time Complexity</vt:lpstr>
      <vt:lpstr>Implementation</vt:lpstr>
      <vt:lpstr>Flow Chart</vt:lpstr>
      <vt:lpstr>Gannt Chart</vt:lpstr>
      <vt:lpstr>Test Cases</vt:lpstr>
      <vt:lpstr>ER diagram of the proposed system</vt:lpstr>
      <vt:lpstr>Challenges and Solutions</vt:lpstr>
      <vt:lpstr>Future Scope</vt:lpstr>
      <vt:lpstr>Code</vt:lpstr>
      <vt:lpstr>Code Output:-</vt:lpstr>
      <vt:lpstr>Code Output:-</vt:lpstr>
      <vt:lpstr>Code Output</vt:lpstr>
      <vt:lpstr>Literature Survey and Review</vt:lpstr>
      <vt:lpstr>Literature Survey and Review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Vivekanand Education Society’s Institute Of Technology Department Of Information Technology</dc:title>
  <dc:creator>Atharva Chaudhari</dc:creator>
  <cp:lastModifiedBy>Yogita Patil</cp:lastModifiedBy>
  <cp:revision>5</cp:revision>
  <dcterms:created xsi:type="dcterms:W3CDTF">2024-12-05T03:31:57Z</dcterms:created>
  <dcterms:modified xsi:type="dcterms:W3CDTF">2024-12-05T04:45:52Z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2024-12-05T00:00:00Z</vt:filetime>
  </property>
  <property fmtid="{D5CDD505-2E9C-101B-9397-08002B2CF9AE}" pid="5" name="Producer">
    <vt:lpwstr>3-Heights(TM) PDF Security Shell 4.8.25.2 (http://www.pdf-tools.com)</vt:lpwstr>
  </property>
</Properties>
</file>