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8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30D186-F2D5-999C-0A02-D06E7886123E}" v="226" dt="2024-06-29T03:57:24.774"/>
    <p1510:client id="{46E9DCE8-04A0-4142-8A45-00DA62C601BD}" v="252" dt="2024-06-29T07:21:30.269"/>
    <p1510:client id="{7E5B8EA3-F3B0-7DA7-8610-DAAE684D69E6}" v="19" dt="2024-06-29T03:35:42.295"/>
    <p1510:client id="{E20B7CD7-E995-1350-D052-678F52738CE7}" v="91" dt="2024-06-29T06:57:01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951C7-F0C8-48F0-90A7-A2F39603530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CE140-84DD-49DD-BDD4-E9F4E21F68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Vertical Bar Charts: Bars extend vertically from the horizontal axis.</a:t>
          </a:r>
        </a:p>
      </dgm:t>
    </dgm:pt>
    <dgm:pt modelId="{F2D510DF-E283-4EE3-B394-C1FAD6B2A895}" type="parTrans" cxnId="{5C555949-D5F8-43B5-8824-9BB1248D5BB5}">
      <dgm:prSet/>
      <dgm:spPr/>
      <dgm:t>
        <a:bodyPr/>
        <a:lstStyle/>
        <a:p>
          <a:endParaRPr lang="en-US"/>
        </a:p>
      </dgm:t>
    </dgm:pt>
    <dgm:pt modelId="{8AD59119-5008-48E7-B83E-D64C0FBE19CD}" type="sibTrans" cxnId="{5C555949-D5F8-43B5-8824-9BB1248D5B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309810-D06D-4EA9-8C00-E45C00A213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Horizontal Bar Charts: Bars extend horizontally from the vertical axis.</a:t>
          </a:r>
        </a:p>
      </dgm:t>
    </dgm:pt>
    <dgm:pt modelId="{11E029A4-8396-4F27-9802-AB38A9B56C71}" type="parTrans" cxnId="{CD09EB83-AA0B-44C3-8341-359D13378E31}">
      <dgm:prSet/>
      <dgm:spPr/>
      <dgm:t>
        <a:bodyPr/>
        <a:lstStyle/>
        <a:p>
          <a:endParaRPr lang="en-US"/>
        </a:p>
      </dgm:t>
    </dgm:pt>
    <dgm:pt modelId="{32951FF7-C27D-4743-B66A-B44DE4EBAB92}" type="sibTrans" cxnId="{CD09EB83-AA0B-44C3-8341-359D13378E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650392-672E-4AEC-A99D-B1C873F314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Stacked Bar Charts: Bars are divided into sub-bars representing different sub-categories.</a:t>
          </a:r>
        </a:p>
      </dgm:t>
    </dgm:pt>
    <dgm:pt modelId="{32D9238C-BE94-44D5-9FBA-91BEC747C769}" type="parTrans" cxnId="{2B1D91C7-EEE3-467D-A108-344548E44C40}">
      <dgm:prSet/>
      <dgm:spPr/>
      <dgm:t>
        <a:bodyPr/>
        <a:lstStyle/>
        <a:p>
          <a:endParaRPr lang="en-US"/>
        </a:p>
      </dgm:t>
    </dgm:pt>
    <dgm:pt modelId="{05A4F626-A9DD-40D4-8D36-24E9BB9CBD11}" type="sibTrans" cxnId="{2B1D91C7-EEE3-467D-A108-344548E44C40}">
      <dgm:prSet/>
      <dgm:spPr/>
      <dgm:t>
        <a:bodyPr/>
        <a:lstStyle/>
        <a:p>
          <a:endParaRPr lang="en-US"/>
        </a:p>
      </dgm:t>
    </dgm:pt>
    <dgm:pt modelId="{1E33D7E2-681B-40FD-99BC-32418F1BF3C9}" type="pres">
      <dgm:prSet presAssocID="{C2D951C7-F0C8-48F0-90A7-A2F396035300}" presName="root" presStyleCnt="0">
        <dgm:presLayoutVars>
          <dgm:dir/>
          <dgm:resizeHandles val="exact"/>
        </dgm:presLayoutVars>
      </dgm:prSet>
      <dgm:spPr/>
    </dgm:pt>
    <dgm:pt modelId="{F9D64D25-EAD0-4FC4-B61A-F321DACC4977}" type="pres">
      <dgm:prSet presAssocID="{C2D951C7-F0C8-48F0-90A7-A2F396035300}" presName="container" presStyleCnt="0">
        <dgm:presLayoutVars>
          <dgm:dir/>
          <dgm:resizeHandles val="exact"/>
        </dgm:presLayoutVars>
      </dgm:prSet>
      <dgm:spPr/>
    </dgm:pt>
    <dgm:pt modelId="{52442E60-05AF-45C0-BE4C-A8AC72D14B13}" type="pres">
      <dgm:prSet presAssocID="{706CE140-84DD-49DD-BDD4-E9F4E21F68A6}" presName="compNode" presStyleCnt="0"/>
      <dgm:spPr/>
    </dgm:pt>
    <dgm:pt modelId="{1C04334A-D3FB-49B7-A5FA-D9B14DC60265}" type="pres">
      <dgm:prSet presAssocID="{706CE140-84DD-49DD-BDD4-E9F4E21F68A6}" presName="iconBgRect" presStyleLbl="bgShp" presStyleIdx="0" presStyleCnt="3"/>
      <dgm:spPr/>
    </dgm:pt>
    <dgm:pt modelId="{FA44FBDA-7079-433F-95A5-8F814B4D77BC}" type="pres">
      <dgm:prSet presAssocID="{706CE140-84DD-49DD-BDD4-E9F4E21F68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F21FCC0-0BB9-4F56-9C24-BB96281DDBAA}" type="pres">
      <dgm:prSet presAssocID="{706CE140-84DD-49DD-BDD4-E9F4E21F68A6}" presName="spaceRect" presStyleCnt="0"/>
      <dgm:spPr/>
    </dgm:pt>
    <dgm:pt modelId="{EB9E4618-3999-4DAF-B454-B21555026033}" type="pres">
      <dgm:prSet presAssocID="{706CE140-84DD-49DD-BDD4-E9F4E21F68A6}" presName="textRect" presStyleLbl="revTx" presStyleIdx="0" presStyleCnt="3">
        <dgm:presLayoutVars>
          <dgm:chMax val="1"/>
          <dgm:chPref val="1"/>
        </dgm:presLayoutVars>
      </dgm:prSet>
      <dgm:spPr/>
    </dgm:pt>
    <dgm:pt modelId="{33721BAE-8516-43FE-A642-10FFF21086B4}" type="pres">
      <dgm:prSet presAssocID="{8AD59119-5008-48E7-B83E-D64C0FBE19CD}" presName="sibTrans" presStyleLbl="sibTrans2D1" presStyleIdx="0" presStyleCnt="0"/>
      <dgm:spPr/>
    </dgm:pt>
    <dgm:pt modelId="{2A9DF405-EAE1-42FC-BC45-6B3ACCA5D0E1}" type="pres">
      <dgm:prSet presAssocID="{04309810-D06D-4EA9-8C00-E45C00A21315}" presName="compNode" presStyleCnt="0"/>
      <dgm:spPr/>
    </dgm:pt>
    <dgm:pt modelId="{C8DB7221-1B5C-4FAF-BC6D-327A106CCADC}" type="pres">
      <dgm:prSet presAssocID="{04309810-D06D-4EA9-8C00-E45C00A21315}" presName="iconBgRect" presStyleLbl="bgShp" presStyleIdx="1" presStyleCnt="3"/>
      <dgm:spPr/>
    </dgm:pt>
    <dgm:pt modelId="{306C71D1-C973-4173-94A6-A60A72E46785}" type="pres">
      <dgm:prSet presAssocID="{04309810-D06D-4EA9-8C00-E45C00A213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6DA443D-DABD-42BF-A5E8-73798B17FE32}" type="pres">
      <dgm:prSet presAssocID="{04309810-D06D-4EA9-8C00-E45C00A21315}" presName="spaceRect" presStyleCnt="0"/>
      <dgm:spPr/>
    </dgm:pt>
    <dgm:pt modelId="{90285DA1-28F4-4138-B664-A4817CCA9377}" type="pres">
      <dgm:prSet presAssocID="{04309810-D06D-4EA9-8C00-E45C00A21315}" presName="textRect" presStyleLbl="revTx" presStyleIdx="1" presStyleCnt="3">
        <dgm:presLayoutVars>
          <dgm:chMax val="1"/>
          <dgm:chPref val="1"/>
        </dgm:presLayoutVars>
      </dgm:prSet>
      <dgm:spPr/>
    </dgm:pt>
    <dgm:pt modelId="{9E75E597-7E0D-41EA-9C19-A961831117D8}" type="pres">
      <dgm:prSet presAssocID="{32951FF7-C27D-4743-B66A-B44DE4EBAB92}" presName="sibTrans" presStyleLbl="sibTrans2D1" presStyleIdx="0" presStyleCnt="0"/>
      <dgm:spPr/>
    </dgm:pt>
    <dgm:pt modelId="{5785397D-B7A9-4CC3-AB55-61C9016C9B0E}" type="pres">
      <dgm:prSet presAssocID="{25650392-672E-4AEC-A99D-B1C873F31468}" presName="compNode" presStyleCnt="0"/>
      <dgm:spPr/>
    </dgm:pt>
    <dgm:pt modelId="{0649D65D-551D-43A4-A3CE-795D924B35DA}" type="pres">
      <dgm:prSet presAssocID="{25650392-672E-4AEC-A99D-B1C873F31468}" presName="iconBgRect" presStyleLbl="bgShp" presStyleIdx="2" presStyleCnt="3"/>
      <dgm:spPr/>
    </dgm:pt>
    <dgm:pt modelId="{02598E06-68A9-4535-8DE5-2D257D9EB1E6}" type="pres">
      <dgm:prSet presAssocID="{25650392-672E-4AEC-A99D-B1C873F314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D42A1FC-8F5F-4B05-B653-958033693FB5}" type="pres">
      <dgm:prSet presAssocID="{25650392-672E-4AEC-A99D-B1C873F31468}" presName="spaceRect" presStyleCnt="0"/>
      <dgm:spPr/>
    </dgm:pt>
    <dgm:pt modelId="{21793743-599E-460F-A8B0-3E281973FD83}" type="pres">
      <dgm:prSet presAssocID="{25650392-672E-4AEC-A99D-B1C873F314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40290D-38F9-4233-8729-AA9FF42FD1B5}" type="presOf" srcId="{C2D951C7-F0C8-48F0-90A7-A2F396035300}" destId="{1E33D7E2-681B-40FD-99BC-32418F1BF3C9}" srcOrd="0" destOrd="0" presId="urn:microsoft.com/office/officeart/2018/2/layout/IconCircleList"/>
    <dgm:cxn modelId="{0504CC27-2DC7-4504-B5D1-E4A6088CBD7C}" type="presOf" srcId="{8AD59119-5008-48E7-B83E-D64C0FBE19CD}" destId="{33721BAE-8516-43FE-A642-10FFF21086B4}" srcOrd="0" destOrd="0" presId="urn:microsoft.com/office/officeart/2018/2/layout/IconCircleList"/>
    <dgm:cxn modelId="{1159A331-84F9-4105-B1DA-9A6027145F24}" type="presOf" srcId="{706CE140-84DD-49DD-BDD4-E9F4E21F68A6}" destId="{EB9E4618-3999-4DAF-B454-B21555026033}" srcOrd="0" destOrd="0" presId="urn:microsoft.com/office/officeart/2018/2/layout/IconCircleList"/>
    <dgm:cxn modelId="{1176363B-A60F-44D6-8FB6-FA10DD64CF80}" type="presOf" srcId="{04309810-D06D-4EA9-8C00-E45C00A21315}" destId="{90285DA1-28F4-4138-B664-A4817CCA9377}" srcOrd="0" destOrd="0" presId="urn:microsoft.com/office/officeart/2018/2/layout/IconCircleList"/>
    <dgm:cxn modelId="{5C555949-D5F8-43B5-8824-9BB1248D5BB5}" srcId="{C2D951C7-F0C8-48F0-90A7-A2F396035300}" destId="{706CE140-84DD-49DD-BDD4-E9F4E21F68A6}" srcOrd="0" destOrd="0" parTransId="{F2D510DF-E283-4EE3-B394-C1FAD6B2A895}" sibTransId="{8AD59119-5008-48E7-B83E-D64C0FBE19CD}"/>
    <dgm:cxn modelId="{CD09EB83-AA0B-44C3-8341-359D13378E31}" srcId="{C2D951C7-F0C8-48F0-90A7-A2F396035300}" destId="{04309810-D06D-4EA9-8C00-E45C00A21315}" srcOrd="1" destOrd="0" parTransId="{11E029A4-8396-4F27-9802-AB38A9B56C71}" sibTransId="{32951FF7-C27D-4743-B66A-B44DE4EBAB92}"/>
    <dgm:cxn modelId="{2B1D91C7-EEE3-467D-A108-344548E44C40}" srcId="{C2D951C7-F0C8-48F0-90A7-A2F396035300}" destId="{25650392-672E-4AEC-A99D-B1C873F31468}" srcOrd="2" destOrd="0" parTransId="{32D9238C-BE94-44D5-9FBA-91BEC747C769}" sibTransId="{05A4F626-A9DD-40D4-8D36-24E9BB9CBD11}"/>
    <dgm:cxn modelId="{0ABF11CC-2EA2-4F69-B985-C7292C5D5DA4}" type="presOf" srcId="{25650392-672E-4AEC-A99D-B1C873F31468}" destId="{21793743-599E-460F-A8B0-3E281973FD83}" srcOrd="0" destOrd="0" presId="urn:microsoft.com/office/officeart/2018/2/layout/IconCircleList"/>
    <dgm:cxn modelId="{7CE20ECD-08A9-4918-AC33-705AD14CDB89}" type="presOf" srcId="{32951FF7-C27D-4743-B66A-B44DE4EBAB92}" destId="{9E75E597-7E0D-41EA-9C19-A961831117D8}" srcOrd="0" destOrd="0" presId="urn:microsoft.com/office/officeart/2018/2/layout/IconCircleList"/>
    <dgm:cxn modelId="{CA5AE4F3-44C2-43F7-88EF-1C619D2BDF58}" type="presParOf" srcId="{1E33D7E2-681B-40FD-99BC-32418F1BF3C9}" destId="{F9D64D25-EAD0-4FC4-B61A-F321DACC4977}" srcOrd="0" destOrd="0" presId="urn:microsoft.com/office/officeart/2018/2/layout/IconCircleList"/>
    <dgm:cxn modelId="{9E343D44-2002-4B7C-BED1-1FA38823DE44}" type="presParOf" srcId="{F9D64D25-EAD0-4FC4-B61A-F321DACC4977}" destId="{52442E60-05AF-45C0-BE4C-A8AC72D14B13}" srcOrd="0" destOrd="0" presId="urn:microsoft.com/office/officeart/2018/2/layout/IconCircleList"/>
    <dgm:cxn modelId="{0FFEF2F9-5DC6-4CD9-BFC4-701762510E67}" type="presParOf" srcId="{52442E60-05AF-45C0-BE4C-A8AC72D14B13}" destId="{1C04334A-D3FB-49B7-A5FA-D9B14DC60265}" srcOrd="0" destOrd="0" presId="urn:microsoft.com/office/officeart/2018/2/layout/IconCircleList"/>
    <dgm:cxn modelId="{EAE3A7D8-5B1F-4D0C-8BE3-F6EB40392DB1}" type="presParOf" srcId="{52442E60-05AF-45C0-BE4C-A8AC72D14B13}" destId="{FA44FBDA-7079-433F-95A5-8F814B4D77BC}" srcOrd="1" destOrd="0" presId="urn:microsoft.com/office/officeart/2018/2/layout/IconCircleList"/>
    <dgm:cxn modelId="{5BB0E055-5D0E-4D1D-ADA6-CD7E1FA8A123}" type="presParOf" srcId="{52442E60-05AF-45C0-BE4C-A8AC72D14B13}" destId="{1F21FCC0-0BB9-4F56-9C24-BB96281DDBAA}" srcOrd="2" destOrd="0" presId="urn:microsoft.com/office/officeart/2018/2/layout/IconCircleList"/>
    <dgm:cxn modelId="{3DD95F60-00D4-426B-90FF-EA40A5FDF456}" type="presParOf" srcId="{52442E60-05AF-45C0-BE4C-A8AC72D14B13}" destId="{EB9E4618-3999-4DAF-B454-B21555026033}" srcOrd="3" destOrd="0" presId="urn:microsoft.com/office/officeart/2018/2/layout/IconCircleList"/>
    <dgm:cxn modelId="{10142FF2-EDF0-4798-9EA7-AA362AE6F029}" type="presParOf" srcId="{F9D64D25-EAD0-4FC4-B61A-F321DACC4977}" destId="{33721BAE-8516-43FE-A642-10FFF21086B4}" srcOrd="1" destOrd="0" presId="urn:microsoft.com/office/officeart/2018/2/layout/IconCircleList"/>
    <dgm:cxn modelId="{9CD516BB-188E-4E10-A0F2-07E05A176F39}" type="presParOf" srcId="{F9D64D25-EAD0-4FC4-B61A-F321DACC4977}" destId="{2A9DF405-EAE1-42FC-BC45-6B3ACCA5D0E1}" srcOrd="2" destOrd="0" presId="urn:microsoft.com/office/officeart/2018/2/layout/IconCircleList"/>
    <dgm:cxn modelId="{147C4115-441B-4BF2-8627-6AE1CAF51960}" type="presParOf" srcId="{2A9DF405-EAE1-42FC-BC45-6B3ACCA5D0E1}" destId="{C8DB7221-1B5C-4FAF-BC6D-327A106CCADC}" srcOrd="0" destOrd="0" presId="urn:microsoft.com/office/officeart/2018/2/layout/IconCircleList"/>
    <dgm:cxn modelId="{5DBFF056-7F68-46DC-B201-A7092D91D682}" type="presParOf" srcId="{2A9DF405-EAE1-42FC-BC45-6B3ACCA5D0E1}" destId="{306C71D1-C973-4173-94A6-A60A72E46785}" srcOrd="1" destOrd="0" presId="urn:microsoft.com/office/officeart/2018/2/layout/IconCircleList"/>
    <dgm:cxn modelId="{2A3357ED-01D8-4B93-9980-899AE6515D37}" type="presParOf" srcId="{2A9DF405-EAE1-42FC-BC45-6B3ACCA5D0E1}" destId="{26DA443D-DABD-42BF-A5E8-73798B17FE32}" srcOrd="2" destOrd="0" presId="urn:microsoft.com/office/officeart/2018/2/layout/IconCircleList"/>
    <dgm:cxn modelId="{D6D28587-B577-47C6-8969-75E669CC4B29}" type="presParOf" srcId="{2A9DF405-EAE1-42FC-BC45-6B3ACCA5D0E1}" destId="{90285DA1-28F4-4138-B664-A4817CCA9377}" srcOrd="3" destOrd="0" presId="urn:microsoft.com/office/officeart/2018/2/layout/IconCircleList"/>
    <dgm:cxn modelId="{6E6F10EF-F890-45F6-BEFB-841D55EAD0D9}" type="presParOf" srcId="{F9D64D25-EAD0-4FC4-B61A-F321DACC4977}" destId="{9E75E597-7E0D-41EA-9C19-A961831117D8}" srcOrd="3" destOrd="0" presId="urn:microsoft.com/office/officeart/2018/2/layout/IconCircleList"/>
    <dgm:cxn modelId="{2EE6D718-171F-4A6D-862B-9A2F7FFB80A4}" type="presParOf" srcId="{F9D64D25-EAD0-4FC4-B61A-F321DACC4977}" destId="{5785397D-B7A9-4CC3-AB55-61C9016C9B0E}" srcOrd="4" destOrd="0" presId="urn:microsoft.com/office/officeart/2018/2/layout/IconCircleList"/>
    <dgm:cxn modelId="{38780CB8-FADD-45A3-804F-9AF4520A5830}" type="presParOf" srcId="{5785397D-B7A9-4CC3-AB55-61C9016C9B0E}" destId="{0649D65D-551D-43A4-A3CE-795D924B35DA}" srcOrd="0" destOrd="0" presId="urn:microsoft.com/office/officeart/2018/2/layout/IconCircleList"/>
    <dgm:cxn modelId="{6731E62F-AAAE-49BD-8B9C-3FC7ED8AEEE3}" type="presParOf" srcId="{5785397D-B7A9-4CC3-AB55-61C9016C9B0E}" destId="{02598E06-68A9-4535-8DE5-2D257D9EB1E6}" srcOrd="1" destOrd="0" presId="urn:microsoft.com/office/officeart/2018/2/layout/IconCircleList"/>
    <dgm:cxn modelId="{82D601B0-4B62-4E09-AC1F-0F127B3ECE37}" type="presParOf" srcId="{5785397D-B7A9-4CC3-AB55-61C9016C9B0E}" destId="{7D42A1FC-8F5F-4B05-B653-958033693FB5}" srcOrd="2" destOrd="0" presId="urn:microsoft.com/office/officeart/2018/2/layout/IconCircleList"/>
    <dgm:cxn modelId="{A42D4ECD-F042-4CA0-9B89-6053938513DF}" type="presParOf" srcId="{5785397D-B7A9-4CC3-AB55-61C9016C9B0E}" destId="{21793743-599E-460F-A8B0-3E281973FD8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4334A-D3FB-49B7-A5FA-D9B14DC60265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4FBDA-7079-433F-95A5-8F814B4D77BC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E4618-3999-4DAF-B454-B21555026033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Vertical Bar Charts: Bars extend vertically from the horizontal axis.</a:t>
          </a:r>
        </a:p>
      </dsp:txBody>
      <dsp:txXfrm>
        <a:off x="1172126" y="1727046"/>
        <a:ext cx="2114937" cy="897246"/>
      </dsp:txXfrm>
    </dsp:sp>
    <dsp:sp modelId="{C8DB7221-1B5C-4FAF-BC6D-327A106CCADC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C71D1-C973-4173-94A6-A60A72E46785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5DA1-28F4-4138-B664-A4817CCA9377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Horizontal Bar Charts: Bars extend horizontally from the vertical axis.</a:t>
          </a:r>
        </a:p>
      </dsp:txBody>
      <dsp:txXfrm>
        <a:off x="4745088" y="1727046"/>
        <a:ext cx="2114937" cy="897246"/>
      </dsp:txXfrm>
    </dsp:sp>
    <dsp:sp modelId="{0649D65D-551D-43A4-A3CE-795D924B35DA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98E06-68A9-4535-8DE5-2D257D9EB1E6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93743-599E-460F-A8B0-3E281973FD83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Stacked Bar Charts: Bars are divided into sub-bars representing different sub-categories.</a:t>
          </a:r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9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8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5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5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7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7.xml"/><Relationship Id="rId10" Type="http://schemas.openxmlformats.org/officeDocument/2006/relationships/slide" Target="slide4.xml"/><Relationship Id="rId4" Type="http://schemas.openxmlformats.org/officeDocument/2006/relationships/slide" Target="slide10.xml"/><Relationship Id="rId9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tackoverflow.com/questions/32880502/in-a-stacked-bar-plot-how-do-u-plot-bars-of-different-categories-of-a-variable" TargetMode="External"/><Relationship Id="rId13" Type="http://schemas.openxmlformats.org/officeDocument/2006/relationships/slide" Target="slide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8.gif"/><Relationship Id="rId12" Type="http://schemas.openxmlformats.org/officeDocument/2006/relationships/hyperlink" Target="http://stackoverflow.com/questions/14537881/how-to-add-a-vertical-line-in-a-horizontal-bar-chart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hyperlink" Target="http://stackoverflow.com/questions/18903750/vary-the-color-of-each-bar-in-bargraph-using-particular-value" TargetMode="Externa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ngled shot of pen on a graph">
            <a:extLst>
              <a:ext uri="{FF2B5EF4-FFF2-40B4-BE49-F238E27FC236}">
                <a16:creationId xmlns:a16="http://schemas.microsoft.com/office/drawing/2014/main" id="{9D46FE79-C8A7-B593-F0B2-7B841521B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319" r="-2" b="10143"/>
          <a:stretch/>
        </p:blipFill>
        <p:spPr>
          <a:xfrm>
            <a:off x="20" y="0"/>
            <a:ext cx="12191980" cy="68694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1044" y="3423267"/>
            <a:ext cx="7314826" cy="2068706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/>
              <a:t>UNDERSTANDING BAR 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9958" y="5713544"/>
            <a:ext cx="5142155" cy="792092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~YOGITA PATIL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913C-7F23-BD72-A6A7-5000BE90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>
                <a:solidFill>
                  <a:schemeClr val="tx1"/>
                </a:solidFill>
                <a:latin typeface="Modern Love"/>
              </a:rPr>
              <a:t>PRACTICAL USES OF BAR CHART</a:t>
            </a:r>
          </a:p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E824-85FB-880F-B9C0-7DC46AE6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Walbaum Display"/>
              </a:rPr>
              <a:t>Business: Comparing sales across different products or regions.</a:t>
            </a:r>
          </a:p>
          <a:p>
            <a:r>
              <a:rPr lang="en-US" sz="2400" dirty="0">
                <a:latin typeface="Walbaum Display"/>
              </a:rPr>
              <a:t>Education: Displaying student performance across subjects.</a:t>
            </a:r>
          </a:p>
          <a:p>
            <a:r>
              <a:rPr lang="en-US" sz="2400" dirty="0">
                <a:latin typeface="Walbaum Display"/>
              </a:rPr>
              <a:t>Healthcare: Showing the number of cases for different diseases.</a:t>
            </a:r>
          </a:p>
          <a:p>
            <a:r>
              <a:rPr lang="en-US" sz="2400" dirty="0">
                <a:latin typeface="Walbaum Display"/>
              </a:rPr>
              <a:t>Survey Results: Representing responses to survey questions.</a:t>
            </a:r>
          </a:p>
          <a:p>
            <a:endParaRPr lang="en-US" sz="2400" dirty="0">
              <a:latin typeface="Walbaum Display"/>
            </a:endParaRP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3CDEBB3D-4E8D-8567-836B-57D175FFF022}"/>
              </a:ext>
            </a:extLst>
          </p:cNvPr>
          <p:cNvSpPr/>
          <p:nvPr/>
        </p:nvSpPr>
        <p:spPr>
          <a:xfrm>
            <a:off x="9478735" y="519112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152823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AB4F-6AFC-F0D9-E24E-82EA9BF7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>
                <a:solidFill>
                  <a:schemeClr val="tx1"/>
                </a:solidFill>
                <a:latin typeface="Modern Love"/>
              </a:rPr>
              <a:t>ADVANTAGES OF BAR GRAPHS</a:t>
            </a:r>
          </a:p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53CA-6D61-80F0-EBF5-942B9B12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600">
                <a:latin typeface="Walbaum Display"/>
              </a:rPr>
              <a:t>Easy to read and interpret.</a:t>
            </a:r>
          </a:p>
          <a:p>
            <a:r>
              <a:rPr lang="en-US" sz="2600">
                <a:latin typeface="Walbaum Display"/>
              </a:rPr>
              <a:t>Effective for comparing multiple categories.</a:t>
            </a:r>
          </a:p>
          <a:p>
            <a:r>
              <a:rPr lang="en-US" sz="2600">
                <a:latin typeface="Walbaum Display"/>
              </a:rPr>
              <a:t>Can display both positive and negative values.</a:t>
            </a:r>
          </a:p>
          <a:p>
            <a:r>
              <a:rPr lang="en-US" sz="2600">
                <a:latin typeface="Walbaum Display"/>
              </a:rPr>
              <a:t>Versatile and widely used in various fields.</a:t>
            </a:r>
          </a:p>
          <a:p>
            <a:endParaRPr lang="en-US" sz="2600">
              <a:latin typeface="Walbaum Display"/>
            </a:endParaRP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907CA049-FA7C-A715-9A8E-E26626D7C0FB}"/>
              </a:ext>
            </a:extLst>
          </p:cNvPr>
          <p:cNvSpPr/>
          <p:nvPr/>
        </p:nvSpPr>
        <p:spPr>
          <a:xfrm>
            <a:off x="9228526" y="365125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117939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7EB4-FEE7-F115-0172-C8E0DC17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>
                <a:solidFill>
                  <a:schemeClr val="tx1"/>
                </a:solidFill>
                <a:latin typeface="Modern Love"/>
              </a:rPr>
              <a:t>LIMITATIONS OF BAR GRAPH</a:t>
            </a:r>
          </a:p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4C69-0009-D44E-3019-829AEBC7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Walbaum Display"/>
              </a:rPr>
              <a:t>Not suitable for displaying continuous data.</a:t>
            </a:r>
          </a:p>
          <a:p>
            <a:r>
              <a:rPr lang="en-US" sz="2600">
                <a:latin typeface="Walbaum Display"/>
              </a:rPr>
              <a:t>Can become cluttered if too many categories are included.</a:t>
            </a:r>
          </a:p>
          <a:p>
            <a:r>
              <a:rPr lang="en-US" sz="2600">
                <a:latin typeface="Walbaum Display"/>
              </a:rPr>
              <a:t>May not effectively show trends over time (line charts are better for this).</a:t>
            </a:r>
          </a:p>
          <a:p>
            <a:endParaRPr lang="en-US" sz="2600">
              <a:latin typeface="Walbaum Display"/>
            </a:endParaRP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063EA99F-EE85-90AD-4E3E-74551D6F7DE8}"/>
              </a:ext>
            </a:extLst>
          </p:cNvPr>
          <p:cNvSpPr/>
          <p:nvPr/>
        </p:nvSpPr>
        <p:spPr>
          <a:xfrm>
            <a:off x="9289157" y="365125"/>
            <a:ext cx="2364625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222400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CCCB-5178-8DB1-62EA-784F8F7A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 dirty="0">
                <a:solidFill>
                  <a:schemeClr val="tx1"/>
                </a:solidFill>
                <a:latin typeface="Modern Love"/>
              </a:rPr>
              <a:t>CONCLUSION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A317-AE7B-2A02-D4BE-0FC01F963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Walbaum Display"/>
              </a:rPr>
              <a:t>Bar charts are powerful tools for comparing categorical data.</a:t>
            </a:r>
          </a:p>
          <a:p>
            <a:r>
              <a:rPr lang="en-US" sz="2600">
                <a:latin typeface="Walbaum Display"/>
              </a:rPr>
              <a:t>They provide a clear and concise visual representation.</a:t>
            </a:r>
          </a:p>
          <a:p>
            <a:r>
              <a:rPr lang="en-US" sz="2600">
                <a:latin typeface="Walbaum Display"/>
              </a:rPr>
              <a:t>Understanding how to create and interpret bar charts is essential for effective data communication.</a:t>
            </a:r>
          </a:p>
          <a:p>
            <a:endParaRPr lang="en-US" sz="2600">
              <a:latin typeface="Walbaum Display"/>
            </a:endParaRP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9E199C7F-AFE7-C1EE-B029-CCD32EF52A0D}"/>
              </a:ext>
            </a:extLst>
          </p:cNvPr>
          <p:cNvSpPr/>
          <p:nvPr/>
        </p:nvSpPr>
        <p:spPr>
          <a:xfrm>
            <a:off x="8834519" y="385916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9332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C67A-824A-1CB3-734C-363B4287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TOPICS TO BE COVERED </a:t>
            </a: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8F19F54C-AE21-2493-3348-0DBBC7733FF7}"/>
              </a:ext>
            </a:extLst>
          </p:cNvPr>
          <p:cNvSpPr/>
          <p:nvPr/>
        </p:nvSpPr>
        <p:spPr>
          <a:xfrm>
            <a:off x="577547" y="2165047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WHAT IS BAR CHARTS?</a:t>
            </a: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59121B35-FEE6-9005-1A50-39AA515F05CF}"/>
              </a:ext>
            </a:extLst>
          </p:cNvPr>
          <p:cNvSpPr/>
          <p:nvPr/>
        </p:nvSpPr>
        <p:spPr>
          <a:xfrm>
            <a:off x="6455831" y="2165045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KEY COMPONENTS OF BAR CHART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2A27F1EF-B411-28B7-E5E2-9CC94DC873FA}"/>
              </a:ext>
            </a:extLst>
          </p:cNvPr>
          <p:cNvSpPr/>
          <p:nvPr/>
        </p:nvSpPr>
        <p:spPr>
          <a:xfrm>
            <a:off x="3504592" y="3943045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PRACTICAL USES </a:t>
            </a:r>
          </a:p>
          <a:p>
            <a:pPr algn="ctr"/>
            <a:r>
              <a:rPr lang="en-US" dirty="0"/>
              <a:t>OF BAR CHART</a:t>
            </a: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CB90006E-56BF-A42A-020F-62BFC5FB01B3}"/>
              </a:ext>
            </a:extLst>
          </p:cNvPr>
          <p:cNvSpPr/>
          <p:nvPr/>
        </p:nvSpPr>
        <p:spPr>
          <a:xfrm>
            <a:off x="577543" y="3943044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HOW BAR CHARTS HELP IN COMPARING DATA?</a:t>
            </a:r>
          </a:p>
        </p:txBody>
      </p:sp>
      <p:sp>
        <p:nvSpPr>
          <p:cNvPr id="9" name="Rectangle: Rounded Corners 8">
            <a:hlinkClick r:id="rId6" action="ppaction://hlinksldjump"/>
            <a:extLst>
              <a:ext uri="{FF2B5EF4-FFF2-40B4-BE49-F238E27FC236}">
                <a16:creationId xmlns:a16="http://schemas.microsoft.com/office/drawing/2014/main" id="{8670285F-AC9B-9122-EFAC-AA8E96E755A8}"/>
              </a:ext>
            </a:extLst>
          </p:cNvPr>
          <p:cNvSpPr/>
          <p:nvPr/>
        </p:nvSpPr>
        <p:spPr>
          <a:xfrm>
            <a:off x="9249828" y="2165043"/>
            <a:ext cx="2364625" cy="1258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STEPS TO CREATE BAR CHARTS</a:t>
            </a:r>
          </a:p>
        </p:txBody>
      </p:sp>
      <p:sp>
        <p:nvSpPr>
          <p:cNvPr id="10" name="Rectangle: Rounded Corners 9">
            <a:hlinkClick r:id="rId7" action="ppaction://hlinksldjump"/>
            <a:extLst>
              <a:ext uri="{FF2B5EF4-FFF2-40B4-BE49-F238E27FC236}">
                <a16:creationId xmlns:a16="http://schemas.microsoft.com/office/drawing/2014/main" id="{803FDB08-67E7-0ED8-E315-010DC67F1154}"/>
              </a:ext>
            </a:extLst>
          </p:cNvPr>
          <p:cNvSpPr/>
          <p:nvPr/>
        </p:nvSpPr>
        <p:spPr>
          <a:xfrm>
            <a:off x="6455829" y="3943044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ADVANTAGES OF BAR GRAPHS</a:t>
            </a:r>
          </a:p>
        </p:txBody>
      </p:sp>
      <p:sp>
        <p:nvSpPr>
          <p:cNvPr id="11" name="Rectangle: Rounded Corners 10">
            <a:hlinkClick r:id="rId8" action="ppaction://hlinksldjump"/>
            <a:extLst>
              <a:ext uri="{FF2B5EF4-FFF2-40B4-BE49-F238E27FC236}">
                <a16:creationId xmlns:a16="http://schemas.microsoft.com/office/drawing/2014/main" id="{0329FB5D-E47C-BB50-88EA-63C4DD8B3A27}"/>
              </a:ext>
            </a:extLst>
          </p:cNvPr>
          <p:cNvSpPr/>
          <p:nvPr/>
        </p:nvSpPr>
        <p:spPr>
          <a:xfrm>
            <a:off x="9249828" y="3943043"/>
            <a:ext cx="2364625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LIMITATIONS OF BAR GRAPH</a:t>
            </a:r>
          </a:p>
        </p:txBody>
      </p:sp>
      <p:sp>
        <p:nvSpPr>
          <p:cNvPr id="12" name="Rectangle: Rounded Corners 11">
            <a:hlinkClick r:id="rId9" action="ppaction://hlinksldjump"/>
            <a:extLst>
              <a:ext uri="{FF2B5EF4-FFF2-40B4-BE49-F238E27FC236}">
                <a16:creationId xmlns:a16="http://schemas.microsoft.com/office/drawing/2014/main" id="{E34B621D-6018-8E0A-DDCF-EA4B8DB54485}"/>
              </a:ext>
            </a:extLst>
          </p:cNvPr>
          <p:cNvSpPr/>
          <p:nvPr/>
        </p:nvSpPr>
        <p:spPr>
          <a:xfrm>
            <a:off x="4862286" y="5430756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Rectangle: Rounded Corners 2">
            <a:hlinkClick r:id="rId10" action="ppaction://hlinksldjump"/>
            <a:extLst>
              <a:ext uri="{FF2B5EF4-FFF2-40B4-BE49-F238E27FC236}">
                <a16:creationId xmlns:a16="http://schemas.microsoft.com/office/drawing/2014/main" id="{493949F5-D357-B45C-B8CD-82BC615280AA}"/>
              </a:ext>
            </a:extLst>
          </p:cNvPr>
          <p:cNvSpPr/>
          <p:nvPr/>
        </p:nvSpPr>
        <p:spPr>
          <a:xfrm>
            <a:off x="3504595" y="2183190"/>
            <a:ext cx="2467428" cy="1257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TYPES OF BAR GRAPH</a:t>
            </a:r>
          </a:p>
        </p:txBody>
      </p:sp>
    </p:spTree>
    <p:extLst>
      <p:ext uri="{BB962C8B-B14F-4D97-AF65-F5344CB8AC3E}">
        <p14:creationId xmlns:p14="http://schemas.microsoft.com/office/powerpoint/2010/main" val="300604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A06D-81DA-A836-B964-FCF1AB6D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>
                <a:solidFill>
                  <a:schemeClr val="tx1"/>
                </a:solidFill>
                <a:latin typeface="Modern Love"/>
              </a:rPr>
              <a:t>WHAT IS BAR CHARTS?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CC9F-CCBF-8C3D-A415-19F0B1F9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Walbaum Display"/>
              </a:rPr>
              <a:t>A bar chart is a graphical representation of data using bars of different heights or lengths.</a:t>
            </a:r>
          </a:p>
          <a:p>
            <a:r>
              <a:rPr lang="en-US" sz="2600">
                <a:latin typeface="Walbaum Display"/>
              </a:rPr>
              <a:t>Each bar represents a category of data.</a:t>
            </a:r>
          </a:p>
          <a:p>
            <a:r>
              <a:rPr lang="en-US" sz="2600">
                <a:latin typeface="Walbaum Display"/>
              </a:rPr>
              <a:t>The bar's length or height corresponds to the category's value or frequency.</a:t>
            </a:r>
          </a:p>
          <a:p>
            <a:endParaRPr lang="en-US" sz="2600">
              <a:latin typeface="Walbaum Display"/>
            </a:endParaRP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70B2DCF4-18A5-F347-AA7B-61ED1E7B7B8F}"/>
              </a:ext>
            </a:extLst>
          </p:cNvPr>
          <p:cNvSpPr/>
          <p:nvPr/>
        </p:nvSpPr>
        <p:spPr>
          <a:xfrm>
            <a:off x="8571172" y="286467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17597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157F-61F0-86EE-C683-7A500CBE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latin typeface="Modern Love"/>
                <a:cs typeface="Segoe UI"/>
              </a:rPr>
              <a:t>TYPES OF BAR CHARTS</a:t>
            </a:r>
          </a:p>
          <a:p>
            <a:pPr>
              <a:lnSpc>
                <a:spcPct val="100000"/>
              </a:lnSpc>
            </a:pPr>
            <a:endParaRPr lang="en-US" sz="3200">
              <a:latin typeface="Modern Love"/>
              <a:cs typeface="Segoe UI"/>
            </a:endParaRPr>
          </a:p>
          <a:p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1D2BFD8-5856-65D7-0378-735C6C430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808161"/>
              </p:ext>
            </p:extLst>
          </p:nvPr>
        </p:nvGraphicFramePr>
        <p:xfrm>
          <a:off x="838200" y="-7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graph of stacked bar chart&#10;&#10;Description automatically generated">
            <a:extLst>
              <a:ext uri="{FF2B5EF4-FFF2-40B4-BE49-F238E27FC236}">
                <a16:creationId xmlns:a16="http://schemas.microsoft.com/office/drawing/2014/main" id="{61FC08B7-D2CD-8D47-FCDE-1EEF946CC6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95392" y="3327776"/>
            <a:ext cx="3159881" cy="2053017"/>
          </a:xfrm>
          <a:prstGeom prst="rect">
            <a:avLst/>
          </a:prstGeom>
        </p:spPr>
      </p:pic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0109C16-8F2A-337C-DAB9-324489495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94297" y="3008079"/>
            <a:ext cx="3166547" cy="2377934"/>
          </a:xfrm>
          <a:prstGeom prst="rect">
            <a:avLst/>
          </a:prstGeom>
        </p:spPr>
      </p:pic>
      <p:pic>
        <p:nvPicPr>
          <p:cNvPr id="10" name="Picture 9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B62AD5A-1973-4B1C-71DA-5D896FC44A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039808" y="3327801"/>
            <a:ext cx="4112381" cy="2052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287F5-1479-1CC3-EADB-72DE2E9AD0EC}"/>
              </a:ext>
            </a:extLst>
          </p:cNvPr>
          <p:cNvSpPr txBox="1"/>
          <p:nvPr/>
        </p:nvSpPr>
        <p:spPr>
          <a:xfrm>
            <a:off x="-254000" y="4848451"/>
            <a:ext cx="5067905" cy="75597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sp>
        <p:nvSpPr>
          <p:cNvPr id="3" name="Rectangle: Rounded Corners 2">
            <a:hlinkClick r:id="rId13" action="ppaction://hlinksldjump"/>
            <a:extLst>
              <a:ext uri="{FF2B5EF4-FFF2-40B4-BE49-F238E27FC236}">
                <a16:creationId xmlns:a16="http://schemas.microsoft.com/office/drawing/2014/main" id="{A8CBF9FB-EAC4-0467-1B0E-1579CCEF0AFD}"/>
              </a:ext>
            </a:extLst>
          </p:cNvPr>
          <p:cNvSpPr/>
          <p:nvPr/>
        </p:nvSpPr>
        <p:spPr>
          <a:xfrm>
            <a:off x="8735371" y="151644"/>
            <a:ext cx="2386781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316749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9B3B-E84E-BA29-7837-20286E5C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>
                <a:solidFill>
                  <a:schemeClr val="tx1"/>
                </a:solidFill>
                <a:latin typeface="Modern Love"/>
              </a:rPr>
              <a:t>KEY COMPONENTS OF BAR CHART</a:t>
            </a:r>
          </a:p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22F0-D966-4B59-D714-14CC032E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200">
                <a:latin typeface="Walbaum Display"/>
              </a:rPr>
              <a:t>Axes: Two perpendicular lines. The horizontal axis (x-axis) represents categories, and the vertical axis (y-axis) represents values.</a:t>
            </a:r>
          </a:p>
          <a:p>
            <a:r>
              <a:rPr lang="en-US" sz="2200">
                <a:latin typeface="Walbaum Display"/>
              </a:rPr>
              <a:t>Bars: Rectangles representing the data for each category.</a:t>
            </a:r>
          </a:p>
          <a:p>
            <a:r>
              <a:rPr lang="en-US" sz="2200">
                <a:latin typeface="Walbaum Display"/>
              </a:rPr>
              <a:t>Labels: Text indicating the categories and values.</a:t>
            </a:r>
          </a:p>
          <a:p>
            <a:r>
              <a:rPr lang="en-US" sz="2200">
                <a:latin typeface="Walbaum Display"/>
              </a:rPr>
              <a:t>Title: Describes the content of the chart.</a:t>
            </a:r>
          </a:p>
          <a:p>
            <a:r>
              <a:rPr lang="en-US" sz="2200">
                <a:latin typeface="Walbaum Display"/>
              </a:rPr>
              <a:t>Legend: Explains the meaning of colors or patterns in the chart (if applicable).</a:t>
            </a:r>
          </a:p>
          <a:p>
            <a:endParaRPr lang="en-US" sz="2200">
              <a:latin typeface="Walbaum Display"/>
            </a:endParaRP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961BC1C5-78E2-E593-4297-E38294CBAD62}"/>
              </a:ext>
            </a:extLst>
          </p:cNvPr>
          <p:cNvSpPr/>
          <p:nvPr/>
        </p:nvSpPr>
        <p:spPr>
          <a:xfrm>
            <a:off x="8569766" y="309399"/>
            <a:ext cx="2467428" cy="127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372273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972E-D8D2-BD7B-050F-47FB0FF8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0">
                <a:solidFill>
                  <a:schemeClr val="tx1"/>
                </a:solidFill>
                <a:latin typeface="Modern Love"/>
              </a:rPr>
              <a:t>STEPS TO CREATE BAR CHARTS</a:t>
            </a:r>
          </a:p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BC5C-CD50-DD56-FA52-17D6388D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100">
                <a:latin typeface="Walbaum Display"/>
              </a:rPr>
              <a:t>Collect Data: Gather the categorical data you want to represent.</a:t>
            </a:r>
          </a:p>
          <a:p>
            <a:r>
              <a:rPr lang="en-US" sz="2100">
                <a:latin typeface="Walbaum Display"/>
              </a:rPr>
              <a:t>Choose the Type: Decide whether a vertical or horizontal bar chart best suits your data.</a:t>
            </a:r>
          </a:p>
          <a:p>
            <a:r>
              <a:rPr lang="en-US" sz="2100">
                <a:latin typeface="Walbaum Display"/>
              </a:rPr>
              <a:t>Label Axes: Label the x-axis with categories and the y-axis with values.</a:t>
            </a:r>
          </a:p>
          <a:p>
            <a:r>
              <a:rPr lang="en-US" sz="2100">
                <a:latin typeface="Walbaum Display"/>
              </a:rPr>
              <a:t>Draw Bars: Drawbars for each category with lengths proportional to their values.</a:t>
            </a:r>
          </a:p>
          <a:p>
            <a:r>
              <a:rPr lang="en-US" sz="2100">
                <a:latin typeface="Walbaum Display"/>
              </a:rPr>
              <a:t>Add Details: Include titles, labels, and a legend if needed.</a:t>
            </a:r>
          </a:p>
          <a:p>
            <a:endParaRPr lang="en-US" sz="2100">
              <a:latin typeface="Walbaum Display"/>
            </a:endParaRPr>
          </a:p>
        </p:txBody>
      </p:sp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0AB9907A-DC77-1D05-5E16-87A3C86E0C88}"/>
              </a:ext>
            </a:extLst>
          </p:cNvPr>
          <p:cNvSpPr/>
          <p:nvPr/>
        </p:nvSpPr>
        <p:spPr>
          <a:xfrm>
            <a:off x="9053183" y="533400"/>
            <a:ext cx="2364625" cy="12587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MAIN PAGE</a:t>
            </a:r>
          </a:p>
        </p:txBody>
      </p:sp>
    </p:spTree>
    <p:extLst>
      <p:ext uri="{BB962C8B-B14F-4D97-AF65-F5344CB8AC3E}">
        <p14:creationId xmlns:p14="http://schemas.microsoft.com/office/powerpoint/2010/main" val="484248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79DB-E67D-6AF3-B75E-89419F8B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73100"/>
            <a:ext cx="9493249" cy="12700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HOW BAR CHARTS HELP IN COMPARING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 DATA?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431B-5939-F298-7110-78006331D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Walbaum Display"/>
              </a:rPr>
              <a:t>Bar charts make it easy to compare the values of different categories at a glance.</a:t>
            </a:r>
          </a:p>
          <a:p>
            <a:r>
              <a:rPr lang="en-US" sz="2400">
                <a:latin typeface="Walbaum Display"/>
              </a:rPr>
              <a:t>The visual length or height of bars allows for quick assessment of relative sizes.</a:t>
            </a:r>
          </a:p>
          <a:p>
            <a:r>
              <a:rPr lang="en-US" sz="2400">
                <a:latin typeface="Walbaum Display"/>
              </a:rPr>
              <a:t>Ideal for presenting categorical data where precise comparison between categories is needed.</a:t>
            </a:r>
          </a:p>
          <a:p>
            <a:endParaRPr lang="en-US" sz="2400">
              <a:latin typeface="Walbaum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34950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7D70-5CB3-8828-EFD8-B3D92EBB5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bar chart below represents the sales data of a German car shop.</a:t>
            </a:r>
            <a:br>
              <a:rPr lang="en-US" sz="2400" dirty="0"/>
            </a:br>
            <a:r>
              <a:rPr lang="en-US" sz="2400" dirty="0"/>
              <a:t>The chart compares the sales of three car brands: Audi, BMW, and Mercedes.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B077C-0193-4F6F-DDF7-9725DD93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A771-7A4F-4534-B9EF-07024747C1AC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0250-AC6D-2F91-8E83-C9C76E72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05C2-7827-2390-DD39-0BB129EB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image.png">
            <a:extLst>
              <a:ext uri="{FF2B5EF4-FFF2-40B4-BE49-F238E27FC236}">
                <a16:creationId xmlns:a16="http://schemas.microsoft.com/office/drawing/2014/main" id="{6A68AD0A-A6D9-ACCD-1002-B5E853AEFC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064" y="2110812"/>
            <a:ext cx="893036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7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83EE-A380-8349-B6BD-A2206F5C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CEB9-0C46-9C23-AA83-1F811F0A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example, the frequency of sales for each car brand is represented by the length of the bars:</a:t>
            </a:r>
          </a:p>
          <a:p>
            <a:r>
              <a:rPr lang="en-US" dirty="0"/>
              <a:t>- Audi: 124 sales</a:t>
            </a:r>
          </a:p>
          <a:p>
            <a:r>
              <a:rPr lang="en-US" dirty="0"/>
              <a:t>- BMW: 98 sales</a:t>
            </a:r>
          </a:p>
          <a:p>
            <a:r>
              <a:rPr lang="en-US" dirty="0"/>
              <a:t>- Mercedes: 113 sales</a:t>
            </a:r>
          </a:p>
          <a:p>
            <a:r>
              <a:rPr lang="en-US" dirty="0"/>
              <a:t>This visual representation allows for a quick comparison of the sales performance of each brand.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650C-D454-B901-A438-0942CB54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3D35-3952-4596-ADB6-D7630CB1D6C0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00CE-BE5B-33D7-9692-E6E2372BB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9DA9-CBCB-D855-8D54-46C26AC8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7748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606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Modern Love</vt:lpstr>
      <vt:lpstr>Walbaum Display</vt:lpstr>
      <vt:lpstr>BohemianVTI</vt:lpstr>
      <vt:lpstr>UNDERSTANDING BAR GRAPHS</vt:lpstr>
      <vt:lpstr>TOPICS TO BE COVERED </vt:lpstr>
      <vt:lpstr>WHAT IS BAR CHARTS? </vt:lpstr>
      <vt:lpstr>TYPES OF BAR CHARTS  </vt:lpstr>
      <vt:lpstr>KEY COMPONENTS OF BAR CHART </vt:lpstr>
      <vt:lpstr>STEPS TO CREATE BAR CHARTS </vt:lpstr>
      <vt:lpstr>HOW BAR CHARTS HELP IN COMPARING  DATA? </vt:lpstr>
      <vt:lpstr>The bar chart below represents the sales data of a German car shop. The chart compares the sales of three car brands: Audi, BMW, and Mercedes.</vt:lpstr>
      <vt:lpstr>Explanation of the Example</vt:lpstr>
      <vt:lpstr>PRACTICAL USES OF BAR CHART </vt:lpstr>
      <vt:lpstr>ADVANTAGES OF BAR GRAPHS </vt:lpstr>
      <vt:lpstr>LIMITATIONS OF BAR GRAPH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Yogita Patil</dc:creator>
  <cp:lastModifiedBy>Hitansh-Student-Sri Sri Ravishankar Vidya Mandir School</cp:lastModifiedBy>
  <cp:revision>2</cp:revision>
  <dcterms:created xsi:type="dcterms:W3CDTF">2024-06-29T03:35:11Z</dcterms:created>
  <dcterms:modified xsi:type="dcterms:W3CDTF">2024-06-29T07:24:23Z</dcterms:modified>
</cp:coreProperties>
</file>