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551018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Y</a:t>
            </a:r>
            <a:r>
              <a:rPr altLang="en-GB" sz="2400" lang="en-US"/>
              <a:t>o</a:t>
            </a:r>
            <a:r>
              <a:rPr altLang="en-GB" sz="2400" lang="en-US"/>
              <a:t>g</a:t>
            </a:r>
            <a:r>
              <a:rPr altLang="en-GB" sz="2400" lang="en-US"/>
              <a:t>i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a </a:t>
            </a:r>
            <a:r>
              <a:rPr altLang="en-GB" sz="2400" lang="en-US"/>
              <a:t>Jain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8</a:t>
            </a:r>
            <a:r>
              <a:rPr altLang="en-GB" dirty="0" sz="2400" lang="en-US"/>
              <a:t>8</a:t>
            </a:r>
            <a:r>
              <a:rPr altLang="en-GB" dirty="0" sz="2400" lang="en-US"/>
              <a:t>9</a:t>
            </a:r>
            <a:r>
              <a:rPr altLang="en-GB" dirty="0" sz="2400" lang="en-US"/>
              <a:t> </a:t>
            </a:r>
            <a:r>
              <a:rPr altLang="en-GB" dirty="0" sz="2400" lang="en-US"/>
              <a:t>/</a:t>
            </a:r>
            <a:r>
              <a:rPr altLang="en-GB" dirty="0" sz="2400" lang="en-US"/>
              <a:t> 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g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'</a:t>
            </a:r>
            <a:r>
              <a:rPr altLang="en-GB" dirty="0" sz="2400" lang="en-US"/>
              <a:t>B</a:t>
            </a:r>
            <a:r>
              <a:rPr altLang="en-GB" dirty="0" sz="2400" lang="en-US"/>
              <a:t>'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E</a:t>
            </a:r>
            <a:r>
              <a:rPr altLang="en-GB" dirty="0" sz="2400" lang="en-US"/>
              <a:t>RAL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m</a:t>
            </a:r>
            <a:r>
              <a:rPr altLang="en-GB" dirty="0" sz="2400" lang="en-US"/>
              <a:t>i </a:t>
            </a:r>
            <a:r>
              <a:rPr altLang="en-GB" dirty="0" sz="2400" lang="en-US"/>
              <a:t>women's </a:t>
            </a:r>
            <a:r>
              <a:rPr altLang="en-GB" dirty="0" sz="2400" lang="en-US"/>
              <a:t>college </a:t>
            </a:r>
            <a:r>
              <a:rPr altLang="en-GB" dirty="0" sz="2400" lang="en-US"/>
              <a:t>of</a:t>
            </a:r>
            <a:r>
              <a:rPr altLang="en-GB" dirty="0" sz="2400" lang="en-US"/>
              <a:t> </a:t>
            </a:r>
            <a:r>
              <a:rPr altLang="en-GB" dirty="0" sz="2400" lang="en-US"/>
              <a:t>Arts </a:t>
            </a:r>
            <a:r>
              <a:rPr altLang="en-GB" dirty="0" sz="2400" lang="en-US"/>
              <a:t>and</a:t>
            </a:r>
            <a:r>
              <a:rPr altLang="en-GB" dirty="0" sz="2400" lang="en-US"/>
              <a:t> </a:t>
            </a:r>
            <a:r>
              <a:rPr altLang="en-GB"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418596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 rot="2442">
            <a:off x="742039" y="966700"/>
            <a:ext cx="9604789" cy="5958842"/>
          </a:xfrm>
          <a:prstGeom prst="rect"/>
        </p:spPr>
        <p:txBody>
          <a:bodyPr rtlCol="0" wrap="square">
            <a:spAutoFit/>
          </a:bodyPr>
          <a:p>
            <a:r>
              <a:rPr altLang="en-GB" b="1" sz="2800" lang="en-US">
                <a:solidFill>
                  <a:srgbClr val="000000"/>
                </a:solidFill>
              </a:rPr>
              <a:t>Data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collection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D</a:t>
            </a:r>
            <a:r>
              <a:rPr altLang="en-GB" b="0" sz="2800" lang="en-US">
                <a:solidFill>
                  <a:srgbClr val="000000"/>
                </a:solidFill>
              </a:rPr>
              <a:t>o</a:t>
            </a:r>
            <a:r>
              <a:rPr altLang="en-GB" b="0" sz="2800" lang="en-US">
                <a:solidFill>
                  <a:srgbClr val="000000"/>
                </a:solidFill>
              </a:rPr>
              <a:t>w</a:t>
            </a:r>
            <a:r>
              <a:rPr altLang="en-GB" b="0" sz="2800" lang="en-US">
                <a:solidFill>
                  <a:srgbClr val="000000"/>
                </a:solidFill>
              </a:rPr>
              <a:t>n</a:t>
            </a:r>
            <a:r>
              <a:rPr altLang="en-GB" b="0" sz="2800" lang="en-US">
                <a:solidFill>
                  <a:srgbClr val="000000"/>
                </a:solidFill>
              </a:rPr>
              <a:t>l</a:t>
            </a:r>
            <a:r>
              <a:rPr altLang="en-GB" b="0" sz="2800" lang="en-US">
                <a:solidFill>
                  <a:srgbClr val="000000"/>
                </a:solidFill>
              </a:rPr>
              <a:t>oaded </a:t>
            </a:r>
            <a:r>
              <a:rPr altLang="en-GB" b="0" sz="2800" lang="en-US">
                <a:solidFill>
                  <a:srgbClr val="000000"/>
                </a:solidFill>
              </a:rPr>
              <a:t>from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d</a:t>
            </a:r>
            <a:r>
              <a:rPr altLang="en-GB" b="0" sz="2800" lang="en-US">
                <a:solidFill>
                  <a:srgbClr val="000000"/>
                </a:solidFill>
              </a:rPr>
              <a:t>u</a:t>
            </a:r>
            <a:r>
              <a:rPr altLang="en-GB" b="0" sz="2800" lang="en-US">
                <a:solidFill>
                  <a:srgbClr val="000000"/>
                </a:solidFill>
              </a:rPr>
              <a:t>n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t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d</a:t>
            </a:r>
            <a:r>
              <a:rPr altLang="en-GB" b="0" sz="2800" lang="en-US">
                <a:solidFill>
                  <a:srgbClr val="000000"/>
                </a:solidFill>
              </a:rPr>
              <a:t>a</a:t>
            </a:r>
            <a:r>
              <a:rPr altLang="en-GB" b="0" sz="2800" lang="en-US">
                <a:solidFill>
                  <a:srgbClr val="000000"/>
                </a:solidFill>
              </a:rPr>
              <a:t>s</a:t>
            </a:r>
            <a:r>
              <a:rPr altLang="en-GB" b="0" sz="2800" lang="en-US">
                <a:solidFill>
                  <a:srgbClr val="000000"/>
                </a:solidFill>
              </a:rPr>
              <a:t>h</a:t>
            </a:r>
            <a:r>
              <a:rPr altLang="en-GB" b="0" sz="2800" lang="en-US">
                <a:solidFill>
                  <a:srgbClr val="000000"/>
                </a:solidFill>
              </a:rPr>
              <a:t>b</a:t>
            </a:r>
            <a:r>
              <a:rPr altLang="en-GB" b="0" sz="2800" lang="en-US">
                <a:solidFill>
                  <a:srgbClr val="000000"/>
                </a:solidFill>
              </a:rPr>
              <a:t>o</a:t>
            </a:r>
            <a:r>
              <a:rPr altLang="en-GB" b="0" sz="2800" lang="en-US">
                <a:solidFill>
                  <a:srgbClr val="000000"/>
                </a:solidFill>
              </a:rPr>
              <a:t>ard</a:t>
            </a:r>
            <a:r>
              <a:rPr altLang="en-GB" b="0" sz="2800" lang="en-US">
                <a:solidFill>
                  <a:srgbClr val="000000"/>
                </a:solidFill>
              </a:rPr>
              <a:t>.</a:t>
            </a:r>
            <a:endParaRPr b="1" sz="28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F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re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collection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Highlighted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da</a:t>
            </a:r>
            <a:r>
              <a:rPr altLang="en-GB" b="0" sz="2800" lang="en-US">
                <a:solidFill>
                  <a:srgbClr val="000000"/>
                </a:solidFill>
              </a:rPr>
              <a:t>ta </a:t>
            </a:r>
            <a:r>
              <a:rPr altLang="en-GB" b="0" sz="2800" lang="en-US">
                <a:solidFill>
                  <a:srgbClr val="000000"/>
                </a:solidFill>
              </a:rPr>
              <a:t>which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I </a:t>
            </a:r>
            <a:r>
              <a:rPr altLang="en-GB" b="0" sz="2800" lang="en-US">
                <a:solidFill>
                  <a:srgbClr val="000000"/>
                </a:solidFill>
              </a:rPr>
              <a:t>required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using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the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f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l</a:t>
            </a:r>
            <a:r>
              <a:rPr altLang="en-GB" b="0" sz="2800" lang="en-US">
                <a:solidFill>
                  <a:srgbClr val="000000"/>
                </a:solidFill>
              </a:rPr>
              <a:t>l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o</a:t>
            </a:r>
            <a:r>
              <a:rPr altLang="en-GB" b="0" sz="2800" lang="en-US">
                <a:solidFill>
                  <a:srgbClr val="000000"/>
                </a:solidFill>
              </a:rPr>
              <a:t>p</a:t>
            </a:r>
            <a:r>
              <a:rPr altLang="en-GB" b="0" sz="2800" lang="en-US">
                <a:solidFill>
                  <a:srgbClr val="000000"/>
                </a:solidFill>
              </a:rPr>
              <a:t>t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o</a:t>
            </a:r>
            <a:r>
              <a:rPr altLang="en-GB" b="0" sz="2800" lang="en-US">
                <a:solidFill>
                  <a:srgbClr val="000000"/>
                </a:solidFill>
              </a:rPr>
              <a:t>n</a:t>
            </a:r>
            <a:r>
              <a:rPr altLang="en-GB" b="0" sz="2800" lang="en-US">
                <a:solidFill>
                  <a:srgbClr val="000000"/>
                </a:solidFill>
              </a:rPr>
              <a:t>.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endParaRPr b="1" sz="28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ning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*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d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n</a:t>
            </a:r>
            <a:r>
              <a:rPr altLang="en-GB" b="0" sz="2800" lang="en-US">
                <a:solidFill>
                  <a:srgbClr val="000000"/>
                </a:solidFill>
              </a:rPr>
              <a:t>t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f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ed </a:t>
            </a:r>
            <a:r>
              <a:rPr altLang="en-GB" b="0" sz="2800" lang="en-US">
                <a:solidFill>
                  <a:srgbClr val="000000"/>
                </a:solidFill>
              </a:rPr>
              <a:t>the</a:t>
            </a:r>
            <a:r>
              <a:rPr altLang="en-GB" b="0" sz="2800" lang="en-US">
                <a:solidFill>
                  <a:srgbClr val="000000"/>
                </a:solidFill>
              </a:rPr>
              <a:t> missing</a:t>
            </a:r>
            <a:r>
              <a:rPr altLang="en-GB" b="0" sz="2800" lang="en-US">
                <a:solidFill>
                  <a:srgbClr val="000000"/>
                </a:solidFill>
              </a:rPr>
              <a:t> values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using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c</a:t>
            </a:r>
            <a:r>
              <a:rPr altLang="en-GB" b="0" sz="2800" lang="en-US">
                <a:solidFill>
                  <a:srgbClr val="000000"/>
                </a:solidFill>
              </a:rPr>
              <a:t>o</a:t>
            </a:r>
            <a:r>
              <a:rPr altLang="en-GB" b="0" sz="2800" lang="en-US">
                <a:solidFill>
                  <a:srgbClr val="000000"/>
                </a:solidFill>
              </a:rPr>
              <a:t>n</a:t>
            </a:r>
            <a:r>
              <a:rPr altLang="en-GB" b="0" sz="2800" lang="en-US">
                <a:solidFill>
                  <a:srgbClr val="000000"/>
                </a:solidFill>
              </a:rPr>
              <a:t>d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t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o</a:t>
            </a:r>
            <a:r>
              <a:rPr altLang="en-GB" b="0" sz="2800" lang="en-US">
                <a:solidFill>
                  <a:srgbClr val="000000"/>
                </a:solidFill>
              </a:rPr>
              <a:t>n</a:t>
            </a:r>
            <a:r>
              <a:rPr altLang="en-GB" b="0" sz="2800" lang="en-US">
                <a:solidFill>
                  <a:srgbClr val="000000"/>
                </a:solidFill>
              </a:rPr>
              <a:t>a</a:t>
            </a:r>
            <a:r>
              <a:rPr altLang="en-GB" b="0" sz="2800" lang="en-US">
                <a:solidFill>
                  <a:srgbClr val="000000"/>
                </a:solidFill>
              </a:rPr>
              <a:t>l </a:t>
            </a:r>
            <a:r>
              <a:rPr altLang="en-GB" b="0" sz="2800" lang="en-US">
                <a:solidFill>
                  <a:srgbClr val="000000"/>
                </a:solidFill>
              </a:rPr>
              <a:t>f</a:t>
            </a:r>
            <a:r>
              <a:rPr altLang="en-GB" b="0" sz="2800" lang="en-US">
                <a:solidFill>
                  <a:srgbClr val="000000"/>
                </a:solidFill>
              </a:rPr>
              <a:t>o</a:t>
            </a:r>
            <a:r>
              <a:rPr altLang="en-GB" b="0" sz="2800" lang="en-US">
                <a:solidFill>
                  <a:srgbClr val="000000"/>
                </a:solidFill>
              </a:rPr>
              <a:t>r</a:t>
            </a:r>
            <a:r>
              <a:rPr altLang="en-GB" b="0" sz="2800" lang="en-US">
                <a:solidFill>
                  <a:srgbClr val="000000"/>
                </a:solidFill>
              </a:rPr>
              <a:t>m</a:t>
            </a:r>
            <a:r>
              <a:rPr altLang="en-GB" b="0" sz="2800" lang="en-US">
                <a:solidFill>
                  <a:srgbClr val="000000"/>
                </a:solidFill>
              </a:rPr>
              <a:t>a</a:t>
            </a:r>
            <a:r>
              <a:rPr altLang="en-GB" b="0" sz="2800" lang="en-US">
                <a:solidFill>
                  <a:srgbClr val="000000"/>
                </a:solidFill>
              </a:rPr>
              <a:t>l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ty</a:t>
            </a:r>
            <a:r>
              <a:rPr altLang="en-GB" b="0" sz="2800" lang="en-US">
                <a:solidFill>
                  <a:srgbClr val="000000"/>
                </a:solidFill>
              </a:rPr>
              <a:t>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*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R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m</a:t>
            </a:r>
            <a:r>
              <a:rPr altLang="en-GB" b="0" sz="2800" lang="en-US">
                <a:solidFill>
                  <a:srgbClr val="000000"/>
                </a:solidFill>
              </a:rPr>
              <a:t>o</a:t>
            </a:r>
            <a:r>
              <a:rPr altLang="en-GB" b="0" sz="2800" lang="en-US">
                <a:solidFill>
                  <a:srgbClr val="000000"/>
                </a:solidFill>
              </a:rPr>
              <a:t>v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d </a:t>
            </a:r>
            <a:r>
              <a:rPr altLang="en-GB" b="0" sz="2800" lang="en-US">
                <a:solidFill>
                  <a:srgbClr val="000000"/>
                </a:solidFill>
              </a:rPr>
              <a:t>or</a:t>
            </a:r>
            <a:r>
              <a:rPr altLang="en-GB" b="0" sz="2800" lang="en-US">
                <a:solidFill>
                  <a:srgbClr val="000000"/>
                </a:solidFill>
              </a:rPr>
              <a:t> f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l</a:t>
            </a:r>
            <a:r>
              <a:rPr altLang="en-GB" b="0" sz="2800" lang="en-US">
                <a:solidFill>
                  <a:srgbClr val="000000"/>
                </a:solidFill>
              </a:rPr>
              <a:t>t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r</a:t>
            </a:r>
            <a:r>
              <a:rPr altLang="en-GB" b="0" sz="2800" lang="en-US">
                <a:solidFill>
                  <a:srgbClr val="000000"/>
                </a:solidFill>
              </a:rPr>
              <a:t>ed </a:t>
            </a:r>
            <a:r>
              <a:rPr altLang="en-GB" b="0" sz="2800" lang="en-US">
                <a:solidFill>
                  <a:srgbClr val="000000"/>
                </a:solidFill>
              </a:rPr>
              <a:t>the</a:t>
            </a:r>
            <a:r>
              <a:rPr altLang="en-GB" b="0" sz="2800" lang="en-US">
                <a:solidFill>
                  <a:srgbClr val="000000"/>
                </a:solidFill>
              </a:rPr>
              <a:t> missing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data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using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filter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-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filter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by</a:t>
            </a:r>
            <a:r>
              <a:rPr altLang="en-GB" b="0" sz="2800" lang="en-US">
                <a:solidFill>
                  <a:srgbClr val="000000"/>
                </a:solidFill>
              </a:rPr>
              <a:t> colo</a:t>
            </a:r>
            <a:r>
              <a:rPr altLang="en-GB" b="0" sz="2800" lang="en-US">
                <a:solidFill>
                  <a:srgbClr val="000000"/>
                </a:solidFill>
              </a:rPr>
              <a:t>r</a:t>
            </a:r>
            <a:r>
              <a:rPr altLang="en-GB" b="0" sz="2800" lang="en-US">
                <a:solidFill>
                  <a:srgbClr val="000000"/>
                </a:solidFill>
              </a:rPr>
              <a:t>.</a:t>
            </a:r>
            <a:endParaRPr b="1" sz="28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Performance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level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Pe</a:t>
            </a:r>
            <a:r>
              <a:rPr altLang="en-GB" b="0" sz="2800" lang="en-US">
                <a:solidFill>
                  <a:srgbClr val="000000"/>
                </a:solidFill>
              </a:rPr>
              <a:t>r</a:t>
            </a:r>
            <a:r>
              <a:rPr altLang="en-GB" b="0" sz="2800" lang="en-US">
                <a:solidFill>
                  <a:srgbClr val="000000"/>
                </a:solidFill>
              </a:rPr>
              <a:t>f</a:t>
            </a:r>
            <a:r>
              <a:rPr altLang="en-GB" b="0" sz="2800" lang="en-US">
                <a:solidFill>
                  <a:srgbClr val="000000"/>
                </a:solidFill>
              </a:rPr>
              <a:t>ormance </a:t>
            </a:r>
            <a:r>
              <a:rPr altLang="en-GB" b="0" sz="2800" lang="en-US">
                <a:solidFill>
                  <a:srgbClr val="000000"/>
                </a:solidFill>
              </a:rPr>
              <a:t>analysis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is</a:t>
            </a:r>
            <a:r>
              <a:rPr altLang="en-GB" b="0" sz="2800" lang="en-US">
                <a:solidFill>
                  <a:srgbClr val="000000"/>
                </a:solidFill>
              </a:rPr>
              <a:t> based</a:t>
            </a:r>
            <a:r>
              <a:rPr altLang="en-GB" b="0" sz="2800" lang="en-US">
                <a:solidFill>
                  <a:srgbClr val="000000"/>
                </a:solidFill>
              </a:rPr>
              <a:t> on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D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partment </a:t>
            </a:r>
            <a:r>
              <a:rPr altLang="en-GB" b="0" sz="2800" lang="en-US">
                <a:solidFill>
                  <a:srgbClr val="000000"/>
                </a:solidFill>
              </a:rPr>
              <a:t>t</a:t>
            </a:r>
            <a:r>
              <a:rPr altLang="en-GB" b="0" sz="2800" lang="en-US">
                <a:solidFill>
                  <a:srgbClr val="000000"/>
                </a:solidFill>
              </a:rPr>
              <a:t>y</a:t>
            </a:r>
            <a:r>
              <a:rPr altLang="en-GB" b="0" sz="2800" lang="en-US">
                <a:solidFill>
                  <a:srgbClr val="000000"/>
                </a:solidFill>
              </a:rPr>
              <a:t>p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is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f</a:t>
            </a:r>
            <a:r>
              <a:rPr altLang="en-GB" b="0" sz="2800" lang="en-US">
                <a:solidFill>
                  <a:srgbClr val="000000"/>
                </a:solidFill>
              </a:rPr>
              <a:t>i</a:t>
            </a:r>
            <a:r>
              <a:rPr altLang="en-GB" b="0" sz="2800" lang="en-US">
                <a:solidFill>
                  <a:srgbClr val="000000"/>
                </a:solidFill>
              </a:rPr>
              <a:t>l</a:t>
            </a:r>
            <a:r>
              <a:rPr altLang="en-GB" b="0" sz="2800" lang="en-US">
                <a:solidFill>
                  <a:srgbClr val="000000"/>
                </a:solidFill>
              </a:rPr>
              <a:t>t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r</a:t>
            </a:r>
            <a:r>
              <a:rPr altLang="en-GB" b="0" sz="2800" lang="en-US">
                <a:solidFill>
                  <a:srgbClr val="000000"/>
                </a:solidFill>
              </a:rPr>
              <a:t>ed </a:t>
            </a:r>
            <a:r>
              <a:rPr altLang="en-GB" b="0" sz="2800" lang="en-US">
                <a:solidFill>
                  <a:srgbClr val="000000"/>
                </a:solidFill>
              </a:rPr>
              <a:t>by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g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n</a:t>
            </a:r>
            <a:r>
              <a:rPr altLang="en-GB" b="0" sz="2800" lang="en-US">
                <a:solidFill>
                  <a:srgbClr val="000000"/>
                </a:solidFill>
              </a:rPr>
              <a:t>der </a:t>
            </a:r>
            <a:r>
              <a:rPr altLang="en-GB" b="0" sz="2800" lang="en-US">
                <a:solidFill>
                  <a:srgbClr val="000000"/>
                </a:solidFill>
              </a:rPr>
              <a:t>(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F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m</a:t>
            </a:r>
            <a:r>
              <a:rPr altLang="en-GB" b="0" sz="2800" lang="en-US">
                <a:solidFill>
                  <a:srgbClr val="000000"/>
                </a:solidFill>
              </a:rPr>
              <a:t>a</a:t>
            </a:r>
            <a:r>
              <a:rPr altLang="en-GB" b="0" sz="2800" lang="en-US">
                <a:solidFill>
                  <a:srgbClr val="000000"/>
                </a:solidFill>
              </a:rPr>
              <a:t>l</a:t>
            </a:r>
            <a:r>
              <a:rPr altLang="en-GB" b="0" sz="2800" lang="en-US">
                <a:solidFill>
                  <a:srgbClr val="000000"/>
                </a:solidFill>
              </a:rPr>
              <a:t>e </a:t>
            </a:r>
            <a:r>
              <a:rPr altLang="en-GB" b="0" sz="2800" lang="en-US">
                <a:solidFill>
                  <a:srgbClr val="000000"/>
                </a:solidFill>
              </a:rPr>
              <a:t>e</a:t>
            </a:r>
            <a:r>
              <a:rPr altLang="en-GB" b="0" sz="2800" lang="en-US">
                <a:solidFill>
                  <a:srgbClr val="000000"/>
                </a:solidFill>
              </a:rPr>
              <a:t>m</a:t>
            </a:r>
            <a:r>
              <a:rPr altLang="en-GB" b="0" sz="2800" lang="en-US">
                <a:solidFill>
                  <a:srgbClr val="000000"/>
                </a:solidFill>
              </a:rPr>
              <a:t>ployee</a:t>
            </a:r>
            <a:r>
              <a:rPr altLang="en-GB" b="0" sz="2800" lang="en-US">
                <a:solidFill>
                  <a:srgbClr val="000000"/>
                </a:solidFill>
              </a:rPr>
              <a:t>)</a:t>
            </a:r>
            <a:r>
              <a:rPr altLang="en-GB" b="0" sz="2800" lang="en-US">
                <a:solidFill>
                  <a:srgbClr val="000000"/>
                </a:solidFill>
              </a:rPr>
              <a:t> </a:t>
            </a:r>
            <a:r>
              <a:rPr altLang="en-GB" b="0" sz="2800" lang="en-US">
                <a:solidFill>
                  <a:srgbClr val="000000"/>
                </a:solidFill>
              </a:rPr>
              <a:t>.</a:t>
            </a:r>
            <a:endParaRPr b="1"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ext Placeholder 2"/>
          <p:cNvSpPr>
            <a:spLocks noGrp="1"/>
          </p:cNvSpPr>
          <p:nvPr/>
        </p:nvSpPr>
        <p:spPr>
          <a:xfrm>
            <a:off x="609600" y="839392"/>
            <a:ext cx="8766572" cy="49784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alisation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8316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135554" y="1202496"/>
            <a:ext cx="6532025" cy="5394339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clusion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Title 1"/>
          <p:cNvSpPr>
            <a:spLocks noGrp="1"/>
          </p:cNvSpPr>
          <p:nvPr/>
        </p:nvSpPr>
        <p:spPr>
          <a:xfrm rot="10800000" flipV="1">
            <a:off x="1023222" y="1342231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054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4096000" y="3219450"/>
            <a:ext cx="3787183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0713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676274" y="2499360"/>
            <a:ext cx="7074788" cy="30251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ployee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ormance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ysis </a:t>
            </a:r>
            <a:r>
              <a:rPr altLang="en-GB" sz="2800" lang="en-US">
                <a:solidFill>
                  <a:srgbClr val="000000"/>
                </a:solidFill>
              </a:rPr>
              <a:t>is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to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tify </a:t>
            </a:r>
            <a:r>
              <a:rPr altLang="en-GB" sz="2800" lang="en-US">
                <a:solidFill>
                  <a:srgbClr val="000000"/>
                </a:solidFill>
              </a:rPr>
              <a:t>the</a:t>
            </a:r>
            <a:r>
              <a:rPr altLang="en-GB" sz="2800" lang="en-US">
                <a:solidFill>
                  <a:srgbClr val="000000"/>
                </a:solidFill>
              </a:rPr>
              <a:t> p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ormance 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l </a:t>
            </a:r>
            <a:r>
              <a:rPr altLang="en-GB" sz="2800" lang="en-US">
                <a:solidFill>
                  <a:srgbClr val="000000"/>
                </a:solidFill>
              </a:rPr>
              <a:t>of</a:t>
            </a:r>
            <a:r>
              <a:rPr altLang="en-GB" sz="2800" lang="en-US">
                <a:solidFill>
                  <a:srgbClr val="000000"/>
                </a:solidFill>
              </a:rPr>
              <a:t> each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of</a:t>
            </a:r>
            <a:r>
              <a:rPr altLang="en-GB" sz="2800" lang="en-US">
                <a:solidFill>
                  <a:srgbClr val="000000"/>
                </a:solidFill>
              </a:rPr>
              <a:t> an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idual 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mployee </a:t>
            </a:r>
            <a:r>
              <a:rPr altLang="en-GB" sz="2800" lang="en-US">
                <a:solidFill>
                  <a:srgbClr val="000000"/>
                </a:solidFill>
              </a:rPr>
              <a:t>either </a:t>
            </a:r>
            <a:r>
              <a:rPr altLang="en-GB" sz="2800" lang="en-US">
                <a:solidFill>
                  <a:srgbClr val="000000"/>
                </a:solidFill>
              </a:rPr>
              <a:t>by</a:t>
            </a:r>
            <a:r>
              <a:rPr altLang="en-GB" sz="2800" lang="en-US">
                <a:solidFill>
                  <a:srgbClr val="000000"/>
                </a:solidFill>
              </a:rPr>
              <a:t> 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artment </a:t>
            </a:r>
            <a:r>
              <a:rPr altLang="en-GB" sz="2800" lang="en-US">
                <a:solidFill>
                  <a:srgbClr val="000000"/>
                </a:solidFill>
              </a:rPr>
              <a:t>or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or </a:t>
            </a:r>
            <a:r>
              <a:rPr altLang="en-GB" sz="2800" lang="en-US">
                <a:solidFill>
                  <a:srgbClr val="000000"/>
                </a:solidFill>
              </a:rPr>
              <a:t>which</a:t>
            </a:r>
            <a:r>
              <a:rPr altLang="en-GB" sz="2800" lang="en-US">
                <a:solidFill>
                  <a:srgbClr val="000000"/>
                </a:solidFill>
              </a:rPr>
              <a:t> helps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to</a:t>
            </a:r>
            <a:r>
              <a:rPr altLang="en-GB" sz="2800" lang="en-US">
                <a:solidFill>
                  <a:srgbClr val="000000"/>
                </a:solidFill>
              </a:rPr>
              <a:t> t</a:t>
            </a:r>
            <a:r>
              <a:rPr altLang="en-GB" sz="2800" lang="en-US">
                <a:solidFill>
                  <a:srgbClr val="000000"/>
                </a:solidFill>
              </a:rPr>
              <a:t>rack </a:t>
            </a:r>
            <a:r>
              <a:rPr altLang="en-GB" sz="2800" lang="en-US">
                <a:solidFill>
                  <a:srgbClr val="000000"/>
                </a:solidFill>
              </a:rPr>
              <a:t>the</a:t>
            </a:r>
            <a:r>
              <a:rPr altLang="en-GB" sz="2800" lang="en-US">
                <a:solidFill>
                  <a:srgbClr val="000000"/>
                </a:solidFill>
              </a:rPr>
              <a:t> g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th </a:t>
            </a:r>
            <a:r>
              <a:rPr altLang="en-GB" sz="2800" lang="en-US">
                <a:solidFill>
                  <a:srgbClr val="000000"/>
                </a:solidFill>
              </a:rPr>
              <a:t>of</a:t>
            </a:r>
            <a:r>
              <a:rPr altLang="en-GB" sz="2800" lang="en-US">
                <a:solidFill>
                  <a:srgbClr val="000000"/>
                </a:solidFill>
              </a:rPr>
              <a:t> the</a:t>
            </a:r>
            <a:r>
              <a:rPr altLang="en-GB" sz="2800" lang="en-US">
                <a:solidFill>
                  <a:srgbClr val="000000"/>
                </a:solidFill>
              </a:rPr>
              <a:t> e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oyee </a:t>
            </a:r>
            <a:r>
              <a:rPr altLang="en-GB" sz="2800" lang="en-US">
                <a:solidFill>
                  <a:srgbClr val="000000"/>
                </a:solidFill>
              </a:rPr>
              <a:t>and</a:t>
            </a:r>
            <a:r>
              <a:rPr altLang="en-GB" sz="2800" lang="en-US">
                <a:solidFill>
                  <a:srgbClr val="000000"/>
                </a:solidFill>
              </a:rPr>
              <a:t> to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ide </a:t>
            </a:r>
            <a:r>
              <a:rPr altLang="en-GB" sz="2800" lang="en-US">
                <a:solidFill>
                  <a:srgbClr val="000000"/>
                </a:solidFill>
              </a:rPr>
              <a:t>any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kind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of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iation </a:t>
            </a:r>
            <a:r>
              <a:rPr altLang="en-GB" sz="2800" lang="en-US">
                <a:solidFill>
                  <a:srgbClr val="000000"/>
                </a:solidFill>
              </a:rPr>
              <a:t>differs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ording </a:t>
            </a:r>
            <a:r>
              <a:rPr altLang="en-GB" sz="2800" lang="en-US">
                <a:solidFill>
                  <a:srgbClr val="000000"/>
                </a:solidFill>
              </a:rPr>
              <a:t>to</a:t>
            </a:r>
            <a:r>
              <a:rPr altLang="en-GB" sz="2800" lang="en-US">
                <a:solidFill>
                  <a:srgbClr val="000000"/>
                </a:solidFill>
              </a:rPr>
              <a:t> their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ormance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rmance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oyees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ness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GB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ify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trend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different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helps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identify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low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vast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723899" y="2339925"/>
            <a:ext cx="7936521" cy="1767841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The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company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like</a:t>
            </a:r>
            <a:r>
              <a:rPr altLang="en-GB" sz="2800" lang="en-US">
                <a:solidFill>
                  <a:srgbClr val="000000"/>
                </a:solidFill>
              </a:rPr>
              <a:t> I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sectors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banks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marketing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field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Where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it</a:t>
            </a:r>
            <a:r>
              <a:rPr altLang="en-GB" sz="2800" lang="en-US">
                <a:solidFill>
                  <a:srgbClr val="000000"/>
                </a:solidFill>
              </a:rPr>
              <a:t> helps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to</a:t>
            </a:r>
            <a:r>
              <a:rPr altLang="en-GB" sz="2800" lang="en-US">
                <a:solidFill>
                  <a:srgbClr val="000000"/>
                </a:solidFill>
              </a:rPr>
              <a:t> 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yse </a:t>
            </a:r>
            <a:r>
              <a:rPr altLang="en-GB" sz="2800" lang="en-US">
                <a:solidFill>
                  <a:srgbClr val="000000"/>
                </a:solidFill>
              </a:rPr>
              <a:t>the</a:t>
            </a:r>
            <a:r>
              <a:rPr altLang="en-GB" sz="2800" lang="en-US">
                <a:solidFill>
                  <a:srgbClr val="000000"/>
                </a:solidFill>
              </a:rPr>
              <a:t> current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status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and</a:t>
            </a:r>
            <a:r>
              <a:rPr altLang="en-GB" sz="2800" lang="en-US">
                <a:solidFill>
                  <a:srgbClr val="000000"/>
                </a:solidFill>
              </a:rPr>
              <a:t> their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organi</a:t>
            </a:r>
            <a:r>
              <a:rPr altLang="en-GB" sz="2800" lang="en-US">
                <a:solidFill>
                  <a:srgbClr val="000000"/>
                </a:solidFill>
              </a:rPr>
              <a:t>sation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hierarchy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persons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 rot="18317">
            <a:off x="3083808" y="2036570"/>
            <a:ext cx="6490329" cy="30251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Conditional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formating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Filtering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Formula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performance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level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Su</a:t>
            </a:r>
            <a:r>
              <a:rPr altLang="en-GB" sz="2800" lang="en-US">
                <a:solidFill>
                  <a:srgbClr val="000000"/>
                </a:solidFill>
              </a:rPr>
              <a:t>mmary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Graph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data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alisation </a:t>
            </a:r>
            <a:r>
              <a:rPr altLang="en-GB" sz="2800" lang="en-US">
                <a:solidFill>
                  <a:srgbClr val="000000"/>
                </a:solidFill>
              </a:rPr>
              <a:t>(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chart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Overall</a:t>
            </a:r>
            <a:r>
              <a:rPr altLang="en-GB" sz="2800" lang="en-US">
                <a:solidFill>
                  <a:srgbClr val="000000"/>
                </a:solidFill>
              </a:rPr>
              <a:t> performance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percentage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in</a:t>
            </a:r>
            <a:r>
              <a:rPr altLang="en-GB" sz="2800" lang="en-US">
                <a:solidFill>
                  <a:srgbClr val="000000"/>
                </a:solidFill>
              </a:rPr>
              <a:t> the</a:t>
            </a:r>
            <a:r>
              <a:rPr altLang="en-GB" sz="2800" lang="en-US">
                <a:solidFill>
                  <a:srgbClr val="000000"/>
                </a:solidFill>
              </a:rPr>
              <a:t> field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755332" y="2112114"/>
            <a:ext cx="7094008" cy="38633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Employee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data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6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features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(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overall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9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features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(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consider</a:t>
            </a:r>
            <a:r>
              <a:rPr altLang="en-GB" sz="2800" lang="en-US">
                <a:solidFill>
                  <a:srgbClr val="000000"/>
                </a:solidFill>
              </a:rPr>
              <a:t>ed</a:t>
            </a:r>
            <a:r>
              <a:rPr altLang="en-GB" sz="2800" lang="en-US">
                <a:solidFill>
                  <a:srgbClr val="000000"/>
                </a:solidFill>
              </a:rPr>
              <a:t>)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Employee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number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Name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text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yee </a:t>
            </a:r>
            <a:r>
              <a:rPr altLang="en-GB" sz="2800" lang="en-US">
                <a:solidFill>
                  <a:srgbClr val="000000"/>
                </a:solidFill>
              </a:rPr>
              <a:t>type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mance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level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Gender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Male </a:t>
            </a:r>
            <a:r>
              <a:rPr altLang="en-GB" sz="2800" lang="en-US">
                <a:solidFill>
                  <a:srgbClr val="000000"/>
                </a:solidFill>
              </a:rPr>
              <a:t>and </a:t>
            </a:r>
            <a:r>
              <a:rPr altLang="en-GB" sz="2800" lang="en-US">
                <a:solidFill>
                  <a:srgbClr val="000000"/>
                </a:solidFill>
              </a:rPr>
              <a:t>Female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*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Employee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rating</a:t>
            </a:r>
            <a:r>
              <a:rPr altLang="en-GB" sz="2800" lang="en-US">
                <a:solidFill>
                  <a:srgbClr val="000000"/>
                </a:solidFill>
              </a:rPr>
              <a:t>.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624417" y="2397590"/>
            <a:ext cx="6819620" cy="2186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2024-08-29T06:40:40Z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dbd144ec4df14093bccff2e676c54aa6</vt:lpwstr>
  </property>
</Properties>
</file>