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72" r:id="rId10"/>
    <p:sldId id="271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C5A858-6727-4C28-B2B7-CF2BDE978E0E}">
          <p14:sldIdLst>
            <p14:sldId id="256"/>
            <p14:sldId id="257"/>
            <p14:sldId id="258"/>
            <p14:sldId id="260"/>
            <p14:sldId id="261"/>
            <p14:sldId id="263"/>
            <p14:sldId id="264"/>
            <p14:sldId id="265"/>
            <p14:sldId id="272"/>
            <p14:sldId id="271"/>
            <p14:sldId id="266"/>
            <p14:sldId id="267"/>
            <p14:sldId id="268"/>
            <p14:sldId id="269"/>
            <p14:sldId id="270"/>
          </p14:sldIdLst>
        </p14:section>
        <p14:section name="Untitled Section" id="{9A33A599-2E75-40B8-AECC-6E93D021923D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D5AF1-8673-4C42-B66A-701F6E1026E7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E1C8B-EC91-4ACA-8AB1-C5C99BF5A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0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CC18-7738-4170-8E44-BCC0EBB0B4E1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573C-19B2-4C4D-BEE1-FBA04857021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CC18-7738-4170-8E44-BCC0EBB0B4E1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573C-19B2-4C4D-BEE1-FBA04857021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CC18-7738-4170-8E44-BCC0EBB0B4E1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573C-19B2-4C4D-BEE1-FBA04857021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CC18-7738-4170-8E44-BCC0EBB0B4E1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573C-19B2-4C4D-BEE1-FBA04857021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CC18-7738-4170-8E44-BCC0EBB0B4E1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573C-19B2-4C4D-BEE1-FBA04857021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CC18-7738-4170-8E44-BCC0EBB0B4E1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573C-19B2-4C4D-BEE1-FBA04857021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CC18-7738-4170-8E44-BCC0EBB0B4E1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573C-19B2-4C4D-BEE1-FBA04857021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CC18-7738-4170-8E44-BCC0EBB0B4E1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573C-19B2-4C4D-BEE1-FBA04857021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CC18-7738-4170-8E44-BCC0EBB0B4E1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573C-19B2-4C4D-BEE1-FBA04857021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CC18-7738-4170-8E44-BCC0EBB0B4E1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573C-19B2-4C4D-BEE1-FBA04857021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CC18-7738-4170-8E44-BCC0EBB0B4E1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573C-19B2-4C4D-BEE1-FBA04857021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1CC18-7738-4170-8E44-BCC0EBB0B4E1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E573C-19B2-4C4D-BEE1-FBA04857021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2133600"/>
            <a:ext cx="49530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 </a:t>
            </a:r>
            <a:r>
              <a:rPr lang="en-US" sz="31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FOR </a:t>
            </a:r>
            <a:r>
              <a:rPr lang="en-US" sz="3100" b="1" i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THE BETTER WORLD…..</a:t>
            </a:r>
            <a:br>
              <a:rPr lang="en-US" sz="3100" b="1" i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</a:br>
            <a:endParaRPr lang="en-US" sz="31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600" y="4038600"/>
            <a:ext cx="3048000" cy="2667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By,</a:t>
            </a:r>
          </a:p>
          <a:p>
            <a:pPr algn="l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   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Yogesh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 S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Bellad</a:t>
            </a:r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  <a:p>
            <a:pPr algn="l"/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    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Yashswini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 D</a:t>
            </a:r>
          </a:p>
          <a:p>
            <a:pPr algn="l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   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Yogesh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Babu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 S</a:t>
            </a:r>
          </a:p>
          <a:p>
            <a:pPr algn="l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    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Shreyas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 J Kumar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	</a:t>
            </a:r>
            <a:endParaRPr lang="en-US" sz="2400" b="1" i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918865"/>
            <a:ext cx="8229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Berlin Sans FB Demi" pitchFamily="34" charset="0"/>
              </a:rPr>
              <a:t>TERTIARY ROADS </a:t>
            </a:r>
            <a:endParaRPr lang="en-US" sz="5400" b="1" cap="all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itchFamily="34" charset="0"/>
              </a:rPr>
              <a:t>Final structure of the solar cell</a:t>
            </a:r>
            <a:endParaRPr lang="en-US" dirty="0">
              <a:latin typeface="Berlin Sans FB Demi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886" y="1600200"/>
            <a:ext cx="6035040" cy="45262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886" y="1600200"/>
            <a:ext cx="6035040" cy="45262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886" y="1595387"/>
            <a:ext cx="5974080" cy="4480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886" y="1600200"/>
            <a:ext cx="6035040" cy="45262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886" y="1600200"/>
            <a:ext cx="6035040" cy="45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3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itchFamily="34" charset="0"/>
              </a:rPr>
              <a:t>Traffic box[</a:t>
            </a:r>
            <a:r>
              <a:rPr lang="en-US" dirty="0" err="1" smtClean="0">
                <a:latin typeface="Berlin Sans FB Demi" pitchFamily="34" charset="0"/>
              </a:rPr>
              <a:t>TBx</a:t>
            </a:r>
            <a:r>
              <a:rPr lang="en-US" dirty="0" smtClean="0">
                <a:latin typeface="Berlin Sans FB Demi" pitchFamily="34" charset="0"/>
              </a:rPr>
              <a:t>]</a:t>
            </a:r>
            <a:endParaRPr lang="en-US" dirty="0">
              <a:latin typeface="Berlin Sans FB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8200" y="1828800"/>
            <a:ext cx="4038600" cy="4282432"/>
          </a:xfrm>
        </p:spPr>
        <p:txBody>
          <a:bodyPr/>
          <a:lstStyle/>
          <a:p>
            <a:r>
              <a:rPr lang="en-US" dirty="0" smtClean="0">
                <a:latin typeface="Berlin Sans FB Demi" pitchFamily="34" charset="0"/>
              </a:rPr>
              <a:t>A small unit installed in every </a:t>
            </a:r>
            <a:r>
              <a:rPr lang="en-US" dirty="0" err="1" smtClean="0">
                <a:latin typeface="Berlin Sans FB Demi" pitchFamily="34" charset="0"/>
              </a:rPr>
              <a:t>vechicle</a:t>
            </a:r>
            <a:r>
              <a:rPr lang="en-US" dirty="0" smtClean="0">
                <a:latin typeface="Berlin Sans FB Demi" pitchFamily="34" charset="0"/>
              </a:rPr>
              <a:t>.</a:t>
            </a:r>
          </a:p>
          <a:p>
            <a:r>
              <a:rPr lang="en-US" dirty="0" smtClean="0">
                <a:latin typeface="Berlin Sans FB Demi" pitchFamily="34" charset="0"/>
              </a:rPr>
              <a:t>Contains a </a:t>
            </a:r>
            <a:r>
              <a:rPr lang="en-US" dirty="0" err="1" smtClean="0">
                <a:latin typeface="Berlin Sans FB Demi" pitchFamily="34" charset="0"/>
              </a:rPr>
              <a:t>locator,memory</a:t>
            </a:r>
            <a:r>
              <a:rPr lang="en-US" dirty="0" smtClean="0">
                <a:latin typeface="Berlin Sans FB Demi" pitchFamily="34" charset="0"/>
              </a:rPr>
              <a:t> unit, GPS tracking unit, etc..</a:t>
            </a:r>
            <a:endParaRPr lang="en-US" dirty="0">
              <a:latin typeface="Berlin Sans FB Demi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71600" y="1659021"/>
            <a:ext cx="1776802" cy="2819400"/>
          </a:xfrm>
          <a:prstGeom prst="roundRect">
            <a:avLst/>
          </a:prstGeom>
          <a:solidFill>
            <a:srgbClr val="FFC00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04436" y="2319491"/>
            <a:ext cx="1567766" cy="417689"/>
          </a:xfrm>
          <a:prstGeom prst="roundRect">
            <a:avLst/>
          </a:prstGeom>
          <a:solidFill>
            <a:srgbClr val="7030A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17746" y="1980676"/>
            <a:ext cx="621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TBx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04436" y="2717430"/>
            <a:ext cx="1567766" cy="417689"/>
          </a:xfrm>
          <a:prstGeom prst="roundRect">
            <a:avLst/>
          </a:prstGeom>
          <a:solidFill>
            <a:srgbClr val="00206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9" name="Snip Diagonal Corner Rectangle 8"/>
          <p:cNvSpPr/>
          <p:nvPr/>
        </p:nvSpPr>
        <p:spPr>
          <a:xfrm>
            <a:off x="1734501" y="3125833"/>
            <a:ext cx="1205725" cy="478872"/>
          </a:xfrm>
          <a:prstGeom prst="snip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</a:t>
            </a:r>
            <a:endParaRPr lang="en-US" dirty="0"/>
          </a:p>
        </p:txBody>
      </p:sp>
      <p:sp>
        <p:nvSpPr>
          <p:cNvPr id="10" name="Snip Diagonal Corner Rectangle 9"/>
          <p:cNvSpPr/>
          <p:nvPr/>
        </p:nvSpPr>
        <p:spPr>
          <a:xfrm>
            <a:off x="2126424" y="3625925"/>
            <a:ext cx="588978" cy="278728"/>
          </a:xfrm>
          <a:prstGeom prst="snip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27" name="Picture 2" descr="http://www2.psd100.com/ppp/2013/10/0501/motorbike-icon-100507322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92" y="4791282"/>
            <a:ext cx="820947" cy="82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ross 27"/>
          <p:cNvSpPr/>
          <p:nvPr/>
        </p:nvSpPr>
        <p:spPr>
          <a:xfrm>
            <a:off x="1124853" y="5658982"/>
            <a:ext cx="392588" cy="324860"/>
          </a:xfrm>
          <a:prstGeom prst="plus">
            <a:avLst>
              <a:gd name="adj" fmla="val 435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4" descr="http://www.revolve.ws/GreenMotorExpo/images/family-car-symbol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79"/>
          <a:stretch/>
        </p:blipFill>
        <p:spPr bwMode="auto">
          <a:xfrm>
            <a:off x="2566768" y="4998679"/>
            <a:ext cx="927681" cy="47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ross 29"/>
          <p:cNvSpPr/>
          <p:nvPr/>
        </p:nvSpPr>
        <p:spPr>
          <a:xfrm>
            <a:off x="2779135" y="5657294"/>
            <a:ext cx="392588" cy="324860"/>
          </a:xfrm>
          <a:prstGeom prst="plus">
            <a:avLst>
              <a:gd name="adj" fmla="val 435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6" descr="http://www2.psd100.com/ppp/2013/11/2701/Large-truck-112712454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66348" y="4724400"/>
            <a:ext cx="932894" cy="93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ross 31"/>
          <p:cNvSpPr/>
          <p:nvPr/>
        </p:nvSpPr>
        <p:spPr>
          <a:xfrm>
            <a:off x="4443138" y="5678868"/>
            <a:ext cx="392588" cy="324860"/>
          </a:xfrm>
          <a:prstGeom prst="plus">
            <a:avLst>
              <a:gd name="adj" fmla="val 435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638799" y="5080622"/>
            <a:ext cx="882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...</a:t>
            </a:r>
            <a:endParaRPr lang="en-US" sz="4800" dirty="0"/>
          </a:p>
        </p:txBody>
      </p:sp>
      <p:sp>
        <p:nvSpPr>
          <p:cNvPr id="34" name="Rounded Rectangle 33"/>
          <p:cNvSpPr/>
          <p:nvPr/>
        </p:nvSpPr>
        <p:spPr>
          <a:xfrm>
            <a:off x="849942" y="6061592"/>
            <a:ext cx="1007066" cy="460193"/>
          </a:xfrm>
          <a:prstGeom prst="roundRect">
            <a:avLst/>
          </a:prstGeom>
          <a:solidFill>
            <a:srgbClr val="FFC00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78881" y="6039635"/>
            <a:ext cx="104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TBx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4191000" y="6046102"/>
            <a:ext cx="1007066" cy="460193"/>
          </a:xfrm>
          <a:prstGeom prst="roundRect">
            <a:avLst/>
          </a:prstGeom>
          <a:solidFill>
            <a:srgbClr val="FFC00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TBx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526997" y="6046102"/>
            <a:ext cx="1007066" cy="460193"/>
          </a:xfrm>
          <a:prstGeom prst="roundRect">
            <a:avLst/>
          </a:prstGeom>
          <a:solidFill>
            <a:srgbClr val="FFC00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TBx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31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itchFamily="34" charset="0"/>
              </a:rPr>
              <a:t>Advantages of installing </a:t>
            </a:r>
            <a:r>
              <a:rPr lang="en-US" dirty="0" err="1" smtClean="0">
                <a:latin typeface="Berlin Sans FB Demi" pitchFamily="34" charset="0"/>
              </a:rPr>
              <a:t>TBx</a:t>
            </a:r>
            <a:endParaRPr lang="en-US" dirty="0">
              <a:latin typeface="Berlin Sans FB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Berlin Sans FB Demi" pitchFamily="34" charset="0"/>
              </a:rPr>
              <a:t>Pin points location every vehicle.</a:t>
            </a:r>
          </a:p>
          <a:p>
            <a:pPr marL="0" indent="0">
              <a:buNone/>
            </a:pPr>
            <a:r>
              <a:rPr lang="en-US" dirty="0" smtClean="0">
                <a:latin typeface="Berlin Sans FB Demi" pitchFamily="34" charset="0"/>
              </a:rPr>
              <a:t>Memory in every </a:t>
            </a:r>
            <a:r>
              <a:rPr lang="en-US" dirty="0" err="1" smtClean="0">
                <a:latin typeface="Berlin Sans FB Demi" pitchFamily="34" charset="0"/>
              </a:rPr>
              <a:t>TBx</a:t>
            </a:r>
            <a:r>
              <a:rPr lang="en-US" dirty="0" smtClean="0">
                <a:latin typeface="Berlin Sans FB Demi" pitchFamily="34" charset="0"/>
              </a:rPr>
              <a:t> stores-                             1) Vehicle Specifications</a:t>
            </a:r>
          </a:p>
          <a:p>
            <a:pPr marL="0" indent="0">
              <a:buNone/>
            </a:pPr>
            <a:r>
              <a:rPr lang="en-US" dirty="0" smtClean="0">
                <a:latin typeface="Berlin Sans FB Demi" pitchFamily="34" charset="0"/>
              </a:rPr>
              <a:t>2) Registration           	Certificate</a:t>
            </a:r>
          </a:p>
          <a:p>
            <a:pPr marL="0" indent="0">
              <a:buNone/>
            </a:pPr>
            <a:r>
              <a:rPr lang="en-US" dirty="0" smtClean="0">
                <a:latin typeface="Berlin Sans FB Demi" pitchFamily="34" charset="0"/>
              </a:rPr>
              <a:t>3) Driver’s details</a:t>
            </a:r>
          </a:p>
          <a:p>
            <a:r>
              <a:rPr lang="en-US" dirty="0" smtClean="0">
                <a:latin typeface="Berlin Sans FB Demi" pitchFamily="34" charset="0"/>
              </a:rPr>
              <a:t>Thus we can learn status of every vehicle </a:t>
            </a:r>
            <a:endParaRPr lang="en-US" dirty="0">
              <a:latin typeface="Berlin Sans FB Demi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10" y="2548037"/>
            <a:ext cx="251460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995" y="2460911"/>
            <a:ext cx="2057399" cy="1224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5" descr="http://www.free2go.com.au/~/media/Images/free2go/Sitecore%20and%20Template%20Images/Modules/Icons/free2gohomeopenlicenceicon.ashx?h=180&amp;la=en&amp;w=180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337" y="4800699"/>
            <a:ext cx="1058718" cy="105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885" y="3809714"/>
            <a:ext cx="595621" cy="99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Snip Single Corner Rectangle 27"/>
          <p:cNvSpPr/>
          <p:nvPr/>
        </p:nvSpPr>
        <p:spPr>
          <a:xfrm>
            <a:off x="1185596" y="1981299"/>
            <a:ext cx="2362200" cy="4114800"/>
          </a:xfrm>
          <a:prstGeom prst="snip1Rect">
            <a:avLst>
              <a:gd name="adj" fmla="val 24257"/>
            </a:avLst>
          </a:prstGeom>
          <a:solidFill>
            <a:schemeClr val="bg2">
              <a:lumMod val="75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6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52400" y="304800"/>
            <a:ext cx="8763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Berlin Sans FB Demi" pitchFamily="34" charset="0"/>
              </a:rPr>
              <a:t>Benefit to Authority</a:t>
            </a:r>
            <a:endParaRPr lang="en-US" b="1" dirty="0">
              <a:latin typeface="Berlin Sans FB Demi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09800" y="1981200"/>
            <a:ext cx="6705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Berlin Sans FB Demi" pitchFamily="34" charset="0"/>
              </a:rPr>
              <a:t> Reduction in -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Berlin Sans FB Demi" pitchFamily="34" charset="0"/>
              </a:rPr>
              <a:t>	1) Vehicle </a:t>
            </a:r>
            <a:r>
              <a:rPr lang="en-US" sz="2000" b="1" dirty="0" smtClean="0">
                <a:latin typeface="Berlin Sans FB Demi" pitchFamily="34" charset="0"/>
              </a:rPr>
              <a:t>Identification Scams.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Berlin Sans FB Demi" pitchFamily="34" charset="0"/>
              </a:rPr>
              <a:t>	2) Vehicle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Theft</a:t>
            </a:r>
            <a:r>
              <a:rPr lang="en-US" sz="2000" dirty="0" smtClean="0">
                <a:latin typeface="Berlin Sans FB Demi" pitchFamily="34" charset="0"/>
              </a:rPr>
              <a:t> Complaint.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Berlin Sans FB Demi" pitchFamily="34" charset="0"/>
              </a:rPr>
              <a:t>	3) Need of multiple Policemen.</a:t>
            </a:r>
          </a:p>
          <a:p>
            <a:pPr marL="0" indent="0">
              <a:buFont typeface="Arial" pitchFamily="34" charset="0"/>
              <a:buNone/>
            </a:pPr>
            <a:endParaRPr lang="en-US" sz="2000" dirty="0" smtClean="0">
              <a:latin typeface="Berlin Sans FB Demi" pitchFamily="34" charset="0"/>
            </a:endParaRPr>
          </a:p>
          <a:p>
            <a:r>
              <a:rPr lang="en-US" sz="2000" dirty="0" smtClean="0">
                <a:latin typeface="Berlin Sans FB Demi" pitchFamily="34" charset="0"/>
              </a:rPr>
              <a:t> Driver can be </a:t>
            </a:r>
            <a:r>
              <a:rPr lang="en-US" sz="2400" b="1" dirty="0" smtClean="0">
                <a:latin typeface="Berlin Sans FB Demi" pitchFamily="34" charset="0"/>
              </a:rPr>
              <a:t>fined</a:t>
            </a:r>
            <a:r>
              <a:rPr lang="en-US" sz="2000" dirty="0" smtClean="0">
                <a:latin typeface="Berlin Sans FB Demi" pitchFamily="34" charset="0"/>
              </a:rPr>
              <a:t> for breaking traffic rules </a:t>
            </a:r>
            <a:r>
              <a:rPr lang="en-US" sz="2000" u="sng" dirty="0" smtClean="0">
                <a:latin typeface="Berlin Sans FB Demi" pitchFamily="34" charset="0"/>
              </a:rPr>
              <a:t>easily</a:t>
            </a:r>
            <a:r>
              <a:rPr lang="en-US" sz="2000" dirty="0" smtClean="0">
                <a:latin typeface="Berlin Sans FB Demi" pitchFamily="34" charset="0"/>
              </a:rPr>
              <a:t> with proof.</a:t>
            </a:r>
          </a:p>
          <a:p>
            <a:r>
              <a:rPr lang="en-US" sz="2000" dirty="0" smtClean="0">
                <a:latin typeface="Berlin Sans FB Demi" pitchFamily="34" charset="0"/>
              </a:rPr>
              <a:t>Instantaneous status of vehicle &amp; </a:t>
            </a:r>
            <a:r>
              <a:rPr lang="en-US" sz="2400" b="1" dirty="0" smtClean="0">
                <a:latin typeface="Berlin Sans FB Demi" pitchFamily="34" charset="0"/>
              </a:rPr>
              <a:t>history</a:t>
            </a:r>
            <a:r>
              <a:rPr lang="en-US" sz="2000" dirty="0" smtClean="0">
                <a:latin typeface="Berlin Sans FB Demi" pitchFamily="34" charset="0"/>
              </a:rPr>
              <a:t> of vehicle.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Berlin Sans FB Demi" pitchFamily="34" charset="0"/>
              </a:rPr>
              <a:t>		           	</a:t>
            </a:r>
            <a:r>
              <a:rPr lang="en-US" sz="1600" dirty="0" smtClean="0">
                <a:latin typeface="Berlin Sans FB Demi" pitchFamily="34" charset="0"/>
              </a:rPr>
              <a:t>                          (if records are maintained)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Berlin Sans FB Demi" pitchFamily="34" charset="0"/>
            </a:endParaRPr>
          </a:p>
          <a:p>
            <a:r>
              <a:rPr lang="en-US" sz="2000" dirty="0" smtClean="0">
                <a:latin typeface="Berlin Sans FB Demi" pitchFamily="34" charset="0"/>
              </a:rPr>
              <a:t>Vehicle Surveys are easier and more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accurate.</a:t>
            </a:r>
          </a:p>
          <a:p>
            <a:pPr marL="0" indent="0">
              <a:buFont typeface="Arial" pitchFamily="34" charset="0"/>
              <a:buNone/>
            </a:pP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7200" y="2930094"/>
            <a:ext cx="1295400" cy="1022284"/>
          </a:xfrm>
          <a:prstGeom prst="roundRect">
            <a:avLst/>
          </a:prstGeom>
          <a:solidFill>
            <a:srgbClr val="FFC00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3400" y="3234572"/>
            <a:ext cx="1143000" cy="304800"/>
          </a:xfrm>
          <a:prstGeom prst="roundRect">
            <a:avLst/>
          </a:prstGeom>
          <a:solidFill>
            <a:srgbClr val="7030A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9092" y="2949123"/>
            <a:ext cx="447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TBx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33400" y="3593636"/>
            <a:ext cx="1143000" cy="304800"/>
          </a:xfrm>
          <a:prstGeom prst="roundRect">
            <a:avLst/>
          </a:prstGeom>
          <a:solidFill>
            <a:srgbClr val="00206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16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9015" y="457200"/>
            <a:ext cx="80772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Berlin Sans FB Demi" pitchFamily="34" charset="0"/>
              </a:rPr>
              <a:t>Extensions </a:t>
            </a:r>
            <a:r>
              <a:rPr lang="en-US" sz="2000" dirty="0" smtClean="0">
                <a:latin typeface="Berlin Sans FB Demi" pitchFamily="34" charset="0"/>
              </a:rPr>
              <a:t>(Pros for owner)</a:t>
            </a:r>
            <a:endParaRPr lang="en-US" sz="2000" dirty="0">
              <a:latin typeface="Berlin Sans FB Demi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6615" y="17526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Berlin Sans FB Demi" pitchFamily="34" charset="0"/>
              </a:rPr>
              <a:t>GPS Navigation System.</a:t>
            </a:r>
          </a:p>
          <a:p>
            <a:r>
              <a:rPr lang="en-US" sz="2400" dirty="0" smtClean="0">
                <a:latin typeface="Berlin Sans FB Demi" pitchFamily="34" charset="0"/>
              </a:rPr>
              <a:t>AV Player + mobile phone integrator.</a:t>
            </a:r>
          </a:p>
          <a:p>
            <a:r>
              <a:rPr lang="en-US" sz="2400" dirty="0" smtClean="0">
                <a:latin typeface="Berlin Sans FB Demi" pitchFamily="34" charset="0"/>
              </a:rPr>
              <a:t>Violation SMS alert.</a:t>
            </a:r>
          </a:p>
          <a:p>
            <a:r>
              <a:rPr lang="en-US" sz="2400" dirty="0" smtClean="0">
                <a:latin typeface="Berlin Sans FB Demi" pitchFamily="34" charset="0"/>
              </a:rPr>
              <a:t>Avoid unnecessary fine as </a:t>
            </a:r>
            <a:r>
              <a:rPr lang="en-US" sz="2400" dirty="0" err="1" smtClean="0">
                <a:latin typeface="Berlin Sans FB Demi" pitchFamily="34" charset="0"/>
              </a:rPr>
              <a:t>TBx</a:t>
            </a:r>
            <a:r>
              <a:rPr lang="en-US" sz="2400" dirty="0" smtClean="0">
                <a:latin typeface="Berlin Sans FB Demi" pitchFamily="34" charset="0"/>
              </a:rPr>
              <a:t> can have data.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Berlin Sans FB Demi" pitchFamily="34" charset="0"/>
              </a:rPr>
              <a:t>			</a:t>
            </a:r>
            <a:r>
              <a:rPr lang="en-US" sz="1800" dirty="0" smtClean="0">
                <a:latin typeface="Berlin Sans FB Demi" pitchFamily="34" charset="0"/>
              </a:rPr>
              <a:t>(e.g.: No Parking area , 1 way ,Speed limit ,etc…) </a:t>
            </a:r>
          </a:p>
          <a:p>
            <a:r>
              <a:rPr lang="en-US" sz="2400" dirty="0" smtClean="0">
                <a:latin typeface="Berlin Sans FB Demi" pitchFamily="34" charset="0"/>
              </a:rPr>
              <a:t>Security :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 smtClean="0">
                <a:latin typeface="Berlin Sans FB Demi" pitchFamily="34" charset="0"/>
              </a:rPr>
              <a:t>		</a:t>
            </a:r>
            <a:r>
              <a:rPr lang="en-US" sz="1800" dirty="0" smtClean="0">
                <a:latin typeface="Berlin Sans FB Demi" pitchFamily="34" charset="0"/>
              </a:rPr>
              <a:t>1) License scanner which could be used as power key.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Berlin Sans FB Demi" pitchFamily="34" charset="0"/>
              </a:rPr>
              <a:t>		2) Anti Theft.</a:t>
            </a:r>
          </a:p>
          <a:p>
            <a:pPr marL="0" indent="0">
              <a:buFont typeface="Arial" pitchFamily="34" charset="0"/>
              <a:buNone/>
            </a:pPr>
            <a:endParaRPr lang="en-US" sz="1800" dirty="0">
              <a:latin typeface="Berlin Sans FB Demi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5"/>
          </a:xfrm>
        </p:spPr>
        <p:txBody>
          <a:bodyPr/>
          <a:lstStyle/>
          <a:p>
            <a:r>
              <a:rPr lang="en-US" dirty="0" smtClean="0"/>
              <a:t>-Yogesh S Bellad (Yogu DGz)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08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90888"/>
            <a:ext cx="8229600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Berlin Sans FB Demi" pitchFamily="34" charset="0"/>
              </a:rPr>
              <a:t>Surprise Facts</a:t>
            </a:r>
            <a:endParaRPr lang="en-US" b="1" dirty="0">
              <a:latin typeface="Berlin Sans FB Demi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752600"/>
            <a:ext cx="8229600" cy="3657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Berlin Sans FB Demi" pitchFamily="34" charset="0"/>
              </a:rPr>
              <a:t>Data communication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Berlin Sans FB Demi" pitchFamily="34" charset="0"/>
              </a:rPr>
              <a:t>	-in unused lower generation Spectrum (2G).</a:t>
            </a:r>
          </a:p>
          <a:p>
            <a:r>
              <a:rPr lang="en-US" sz="2400" dirty="0" smtClean="0">
                <a:latin typeface="Berlin Sans FB Demi" pitchFamily="34" charset="0"/>
              </a:rPr>
              <a:t>Actually could eradicate concept of number plates.</a:t>
            </a:r>
          </a:p>
          <a:p>
            <a:r>
              <a:rPr lang="en-US" sz="2400" dirty="0" smtClean="0">
                <a:latin typeface="Berlin Sans FB Demi" pitchFamily="34" charset="0"/>
              </a:rPr>
              <a:t>Bribing policemen also taken care.</a:t>
            </a:r>
          </a:p>
          <a:p>
            <a:r>
              <a:rPr lang="en-US" sz="2400" dirty="0" smtClean="0">
                <a:latin typeface="Berlin Sans FB Demi" pitchFamily="34" charset="0"/>
              </a:rPr>
              <a:t>Simple procedure of installation &amp; usage.</a:t>
            </a:r>
          </a:p>
          <a:p>
            <a:r>
              <a:rPr lang="en-US" sz="2400" dirty="0" smtClean="0">
                <a:latin typeface="Berlin Sans FB Demi" pitchFamily="34" charset="0"/>
              </a:rPr>
              <a:t>Accidents are reduced.</a:t>
            </a:r>
          </a:p>
          <a:p>
            <a:r>
              <a:rPr lang="en-US" sz="2400" dirty="0" smtClean="0">
                <a:latin typeface="Berlin Sans FB Demi" pitchFamily="34" charset="0"/>
              </a:rPr>
              <a:t>Driver can be alerted by emergency vehicle.</a:t>
            </a:r>
          </a:p>
          <a:p>
            <a:r>
              <a:rPr lang="en-US" sz="2400" dirty="0" smtClean="0">
                <a:latin typeface="Berlin Sans FB Demi" pitchFamily="34" charset="0"/>
              </a:rPr>
              <a:t>Traffic Reduces &amp; transport speed increases.</a:t>
            </a:r>
            <a:endParaRPr lang="en-US" sz="2400" dirty="0" smtClean="0"/>
          </a:p>
          <a:p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5"/>
          </a:xfrm>
        </p:spPr>
        <p:txBody>
          <a:bodyPr/>
          <a:lstStyle/>
          <a:p>
            <a:r>
              <a:rPr lang="en-US" dirty="0" smtClean="0"/>
              <a:t>-Yogesh S Bellad (Yogu DGz)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Base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33600"/>
            <a:ext cx="4038600" cy="3028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8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Interconnection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4038600" cy="3763963"/>
          </a:xfrm>
        </p:spPr>
        <p:txBody>
          <a:bodyPr/>
          <a:lstStyle/>
          <a:p>
            <a:r>
              <a:rPr lang="en-US" dirty="0" smtClean="0">
                <a:latin typeface="Berlin Sans FB Demi" pitchFamily="34" charset="0"/>
              </a:rPr>
              <a:t> Simple ‘#’ shaped connection.</a:t>
            </a:r>
          </a:p>
          <a:p>
            <a:r>
              <a:rPr lang="en-US" dirty="0" smtClean="0">
                <a:latin typeface="Berlin Sans FB Demi" pitchFamily="34" charset="0"/>
              </a:rPr>
              <a:t>No open circuit created when a cell fails.</a:t>
            </a:r>
          </a:p>
          <a:p>
            <a:r>
              <a:rPr lang="en-US" dirty="0" smtClean="0">
                <a:latin typeface="Berlin Sans FB Demi" pitchFamily="34" charset="0"/>
              </a:rPr>
              <a:t>Copper wires used.</a:t>
            </a:r>
          </a:p>
          <a:p>
            <a:endParaRPr lang="en-US" dirty="0">
              <a:latin typeface="Berlin Sans FB Demi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8706"/>
            <a:ext cx="4038600" cy="3028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3122">
            <a:off x="1588118" y="2986168"/>
            <a:ext cx="1828800" cy="2257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913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Solar cell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602163"/>
          </a:xfrm>
        </p:spPr>
        <p:txBody>
          <a:bodyPr/>
          <a:lstStyle/>
          <a:p>
            <a:r>
              <a:rPr lang="en-US" dirty="0" smtClean="0">
                <a:latin typeface="Berlin Sans FB Demi" pitchFamily="34" charset="0"/>
              </a:rPr>
              <a:t>Power generated by cells is connected to on laying power grid of city electricity board.</a:t>
            </a:r>
          </a:p>
          <a:p>
            <a:r>
              <a:rPr lang="en-US" dirty="0" smtClean="0">
                <a:latin typeface="Berlin Sans FB Demi" pitchFamily="34" charset="0"/>
              </a:rPr>
              <a:t>Generated electricity is also used to power the LEDs embedded in the cells</a:t>
            </a:r>
          </a:p>
          <a:p>
            <a:pPr marL="0" indent="0">
              <a:buNone/>
            </a:pPr>
            <a:endParaRPr lang="en-US" dirty="0" smtClean="0">
              <a:latin typeface="Berlin Sans FB Demi" pitchFamily="34" charset="0"/>
            </a:endParaRPr>
          </a:p>
          <a:p>
            <a:endParaRPr lang="en-US" dirty="0">
              <a:latin typeface="Berlin Sans FB Dem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449839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7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itchFamily="34" charset="0"/>
              </a:rPr>
              <a:t>LED</a:t>
            </a:r>
            <a:endParaRPr lang="en-US" dirty="0">
              <a:latin typeface="Berlin Sans FB Demi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latin typeface="Berlin Sans FB Demi" pitchFamily="34" charset="0"/>
              </a:rPr>
              <a:t>They are embedded in each solar cell.</a:t>
            </a:r>
          </a:p>
          <a:p>
            <a:r>
              <a:rPr lang="en-US" dirty="0" smtClean="0">
                <a:latin typeface="Berlin Sans FB Demi" pitchFamily="34" charset="0"/>
              </a:rPr>
              <a:t>Are connected in a similar fashion as the solar cells.</a:t>
            </a:r>
          </a:p>
          <a:p>
            <a:r>
              <a:rPr lang="en-US" dirty="0" smtClean="0">
                <a:latin typeface="Berlin Sans FB Demi" pitchFamily="34" charset="0"/>
              </a:rPr>
              <a:t>Used for traffic signals and for ambulance free path lane.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09800"/>
            <a:ext cx="4056428" cy="2999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2" y="2209800"/>
            <a:ext cx="4240696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835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itchFamily="34" charset="0"/>
              </a:rPr>
              <a:t>Usage of LEDs</a:t>
            </a:r>
            <a:endParaRPr lang="en-US" dirty="0">
              <a:latin typeface="Berlin Sans FB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Berlin Sans FB Demi" pitchFamily="34" charset="0"/>
              </a:rPr>
              <a:t>Clearing lanes when an ambulance comes as seen.</a:t>
            </a:r>
          </a:p>
          <a:p>
            <a:r>
              <a:rPr lang="en-US" dirty="0" smtClean="0">
                <a:latin typeface="Berlin Sans FB Demi" pitchFamily="34" charset="0"/>
              </a:rPr>
              <a:t>Also in a similar manner density controlled traffic signals with RYG LEDs that glow at corresponding time intervals.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81600" y="1219200"/>
            <a:ext cx="3200400" cy="533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91400" y="1295400"/>
            <a:ext cx="914400" cy="510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209800"/>
            <a:ext cx="485775" cy="1230108"/>
          </a:xfrm>
          <a:prstGeom prst="rect">
            <a:avLst/>
          </a:prstGeom>
        </p:spPr>
      </p:pic>
      <p:pic>
        <p:nvPicPr>
          <p:cNvPr id="8" name="Content Placeholder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00" y="6629400"/>
            <a:ext cx="685800" cy="1438197"/>
          </a:xfrm>
          <a:prstGeom prst="rect">
            <a:avLst/>
          </a:prstGeom>
        </p:spPr>
      </p:pic>
      <p:sp>
        <p:nvSpPr>
          <p:cNvPr id="9" name="Parallelogram 8"/>
          <p:cNvSpPr/>
          <p:nvPr/>
        </p:nvSpPr>
        <p:spPr>
          <a:xfrm>
            <a:off x="7239000" y="1485900"/>
            <a:ext cx="76200" cy="4800600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6096000" y="1473868"/>
            <a:ext cx="76200" cy="4800600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50" y="4648200"/>
            <a:ext cx="571500" cy="1009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924175"/>
            <a:ext cx="5334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4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17765E-6 L -3.33333E-6 -0.226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3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068E-7 C -0.00573 0.0081 -0.01372 0.00347 -0.02188 0.00139 C -0.03091 -0.0074 -0.04167 -0.0148 -0.05052 -0.02383 C -0.05487 -0.02845 -0.05608 -0.03262 -0.06129 -0.03632 C -0.06841 -0.04811 -0.05903 -0.0347 -0.06823 -0.0421 C -0.07726 -0.0495 -0.06441 -0.04395 -0.07483 -0.04765 C -0.08143 -0.05436 -0.08577 -0.06454 -0.09393 -0.07009 C -0.09566 -0.07587 -0.10018 -0.0805 -0.1033 -0.08559 C -0.10764 -0.09253 -0.10868 -0.10109 -0.11302 -0.10803 C -0.11511 -0.11705 -0.11823 -0.12399 -0.11823 -0.13324 " pathEditMode="relative" rAng="0" ptsTypes="fffffffffA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0" y="-6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itchFamily="34" charset="0"/>
              </a:rPr>
              <a:t>Advantages of LED</a:t>
            </a:r>
            <a:endParaRPr lang="en-US" dirty="0">
              <a:latin typeface="Berlin Sans FB Dem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05000"/>
            <a:ext cx="7848600" cy="4267200"/>
          </a:xfrm>
        </p:spPr>
        <p:txBody>
          <a:bodyPr/>
          <a:lstStyle/>
          <a:p>
            <a:r>
              <a:rPr lang="en-US" dirty="0" smtClean="0">
                <a:latin typeface="Berlin Sans FB Demi" pitchFamily="34" charset="0"/>
              </a:rPr>
              <a:t>Low power consumption.</a:t>
            </a:r>
          </a:p>
          <a:p>
            <a:r>
              <a:rPr lang="en-US" dirty="0" smtClean="0">
                <a:latin typeface="Berlin Sans FB Demi" pitchFamily="34" charset="0"/>
              </a:rPr>
              <a:t>Less expensive.</a:t>
            </a:r>
          </a:p>
          <a:p>
            <a:r>
              <a:rPr lang="en-US" dirty="0" smtClean="0">
                <a:latin typeface="Berlin Sans FB Demi" pitchFamily="34" charset="0"/>
              </a:rPr>
              <a:t>Available in different colors for different purposes.</a:t>
            </a:r>
          </a:p>
          <a:p>
            <a:r>
              <a:rPr lang="en-US" dirty="0" smtClean="0">
                <a:latin typeface="Berlin Sans FB Demi" pitchFamily="34" charset="0"/>
              </a:rPr>
              <a:t>Can be manufactured at higher numbers.</a:t>
            </a:r>
          </a:p>
          <a:p>
            <a:endParaRPr lang="en-US" dirty="0"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96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itchFamily="34" charset="0"/>
              </a:rPr>
              <a:t>Polymer coating</a:t>
            </a:r>
            <a:endParaRPr lang="en-US" dirty="0">
              <a:latin typeface="Berlin Sans FB Demi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00"/>
            <a:ext cx="3962400" cy="21891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3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itchFamily="34" charset="0"/>
              </a:rPr>
              <a:t>Interlocking frames</a:t>
            </a:r>
            <a:endParaRPr lang="en-US" dirty="0">
              <a:latin typeface="Berlin Sans FB Demi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88339"/>
            <a:ext cx="4038600" cy="274968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latin typeface="Berlin Sans FB Demi" pitchFamily="34" charset="0"/>
              </a:rPr>
              <a:t>These hold the solar cell blocks together.</a:t>
            </a:r>
          </a:p>
        </p:txBody>
      </p:sp>
    </p:spTree>
    <p:extLst>
      <p:ext uri="{BB962C8B-B14F-4D97-AF65-F5344CB8AC3E}">
        <p14:creationId xmlns:p14="http://schemas.microsoft.com/office/powerpoint/2010/main" val="277734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295</Words>
  <Application>Microsoft Office PowerPoint</Application>
  <PresentationFormat>On-screen Show (4:3)</PresentationFormat>
  <Paragraphs>83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 FOR THE BETTER WORLD….. </vt:lpstr>
      <vt:lpstr>Base</vt:lpstr>
      <vt:lpstr>Interconnection</vt:lpstr>
      <vt:lpstr>Solar cell</vt:lpstr>
      <vt:lpstr>LED</vt:lpstr>
      <vt:lpstr>Usage of LEDs</vt:lpstr>
      <vt:lpstr>Advantages of LED</vt:lpstr>
      <vt:lpstr>Polymer coating</vt:lpstr>
      <vt:lpstr>Interlocking frames</vt:lpstr>
      <vt:lpstr>Final structure of the solar cell</vt:lpstr>
      <vt:lpstr>Traffic box[TBx]</vt:lpstr>
      <vt:lpstr>Advantages of installing TBx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TERTIARY ROADS</dc:title>
  <dc:creator>SHREYAS J KUMAR</dc:creator>
  <cp:lastModifiedBy>SHREYAS J KUMAR</cp:lastModifiedBy>
  <cp:revision>27</cp:revision>
  <dcterms:created xsi:type="dcterms:W3CDTF">2016-02-15T07:35:19Z</dcterms:created>
  <dcterms:modified xsi:type="dcterms:W3CDTF">2016-02-16T09:40:10Z</dcterms:modified>
</cp:coreProperties>
</file>