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9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4T20:25:21.553" idx="1">
    <p:pos x="79"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1D7603F-7667-4156-9CD1-D4BACBE80657}"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5BA7D03-7B04-4239-B9E8-E0404D30772F}" type="slidenum">
              <a:rPr lang="en-IN" smtClean="0"/>
              <a:t>‹#›</a:t>
            </a:fld>
            <a:endParaRPr lang="en-IN"/>
          </a:p>
        </p:txBody>
      </p:sp>
    </p:spTree>
    <p:extLst>
      <p:ext uri="{BB962C8B-B14F-4D97-AF65-F5344CB8AC3E}">
        <p14:creationId xmlns:p14="http://schemas.microsoft.com/office/powerpoint/2010/main" val="167814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5BA7D03-7B04-4239-B9E8-E0404D30772F}" type="slidenum">
              <a:rPr lang="en-IN" smtClean="0"/>
              <a:t>5</a:t>
            </a:fld>
            <a:endParaRPr lang="en-IN"/>
          </a:p>
        </p:txBody>
      </p:sp>
    </p:spTree>
    <p:extLst>
      <p:ext uri="{BB962C8B-B14F-4D97-AF65-F5344CB8AC3E}">
        <p14:creationId xmlns:p14="http://schemas.microsoft.com/office/powerpoint/2010/main" val="146139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1001556"/>
          </a:xfrm>
          <a:prstGeom prst="rect">
            <a:avLst/>
          </a:prstGeom>
        </p:spPr>
        <p:txBody>
          <a:bodyPr vert="horz" wrap="square" lIns="0" tIns="16510" rIns="0" bIns="0" rtlCol="0">
            <a:spAutoFit/>
          </a:bodyPr>
          <a:lstStyle/>
          <a:p>
            <a:pPr marL="3213735">
              <a:lnSpc>
                <a:spcPct val="100000"/>
              </a:lnSpc>
              <a:spcBef>
                <a:spcPts val="130"/>
              </a:spcBef>
            </a:pPr>
            <a:r>
              <a:rPr lang="en-US" b="1" spc="15" dirty="0" err="1" smtClean="0"/>
              <a:t>S.Yogul</a:t>
            </a:r>
            <a:r>
              <a:rPr lang="en-US" spc="15" dirty="0" smtClean="0"/>
              <a:t> </a:t>
            </a:r>
            <a:r>
              <a:rPr lang="en-US" b="1" spc="15" dirty="0" smtClean="0"/>
              <a:t>Kishore</a:t>
            </a:r>
            <a:endParaRPr b="1" spc="15" dirty="0"/>
          </a:p>
        </p:txBody>
      </p:sp>
      <p:sp>
        <p:nvSpPr>
          <p:cNvPr id="8" name="object 8"/>
          <p:cNvSpPr txBox="1"/>
          <p:nvPr/>
        </p:nvSpPr>
        <p:spPr>
          <a:xfrm>
            <a:off x="6477000" y="3826277"/>
            <a:ext cx="1859280" cy="1120820"/>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Wine Grading using AI</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6324600" y="3042330"/>
            <a:ext cx="2819400" cy="523220"/>
          </a:xfrm>
          <a:prstGeom prst="rect">
            <a:avLst/>
          </a:prstGeom>
          <a:noFill/>
        </p:spPr>
        <p:txBody>
          <a:bodyPr wrap="square" rtlCol="0">
            <a:spAutoFit/>
          </a:bodyPr>
          <a:lstStyle/>
          <a:p>
            <a:r>
              <a:rPr lang="en-US" sz="2800" b="1" dirty="0" smtClean="0"/>
              <a:t>211521104187</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752475" y="2058094"/>
            <a:ext cx="7858125" cy="3970318"/>
          </a:xfrm>
          <a:prstGeom prst="rect">
            <a:avLst/>
          </a:prstGeom>
          <a:noFill/>
        </p:spPr>
        <p:txBody>
          <a:bodyPr wrap="square" rtlCol="0">
            <a:spAutoFit/>
          </a:bodyPr>
          <a:lstStyle/>
          <a:p>
            <a:r>
              <a:rPr lang="en-US" dirty="0">
                <a:latin typeface="Gill Sans MT" panose="020B0502020104020203" pitchFamily="34" charset="0"/>
              </a:rPr>
              <a:t>Data Collection: Compile a dataset with wine attributes like acidity, residual sugar, pH level, alcohol content, and quality ratings (subjective or objective</a:t>
            </a:r>
            <a:r>
              <a:rPr lang="en-US" dirty="0" smtClean="0">
                <a:latin typeface="Gill Sans MT" panose="020B0502020104020203" pitchFamily="34" charset="0"/>
              </a:rPr>
              <a:t>).</a:t>
            </a:r>
          </a:p>
          <a:p>
            <a:endParaRPr lang="en-US" dirty="0">
              <a:latin typeface="Gill Sans MT" panose="020B0502020104020203" pitchFamily="34" charset="0"/>
            </a:endParaRPr>
          </a:p>
          <a:p>
            <a:r>
              <a:rPr lang="en-US" dirty="0">
                <a:latin typeface="Gill Sans MT" panose="020B0502020104020203" pitchFamily="34" charset="0"/>
              </a:rPr>
              <a:t>Data Preprocessing: Cleanse the dataset by addressing missing values, outliers, and inconsistencies. Normalize or scale features for improved model performance</a:t>
            </a:r>
            <a:r>
              <a:rPr lang="en-US" dirty="0" smtClean="0">
                <a:latin typeface="Gill Sans MT" panose="020B0502020104020203" pitchFamily="34" charset="0"/>
              </a:rPr>
              <a:t>.</a:t>
            </a:r>
          </a:p>
          <a:p>
            <a:endParaRPr lang="en-US" dirty="0">
              <a:latin typeface="Gill Sans MT" panose="020B0502020104020203" pitchFamily="34" charset="0"/>
            </a:endParaRPr>
          </a:p>
          <a:p>
            <a:r>
              <a:rPr lang="en-US" dirty="0">
                <a:latin typeface="Gill Sans MT" panose="020B0502020104020203" pitchFamily="34" charset="0"/>
              </a:rPr>
              <a:t>Feature Selection/Engineering: Identify relevant features through methods like correlation analysis, principal component analysis (PCA), or domain knowledge-driven engineering</a:t>
            </a:r>
            <a:r>
              <a:rPr lang="en-US" dirty="0" smtClean="0">
                <a:latin typeface="Gill Sans MT" panose="020B0502020104020203" pitchFamily="34" charset="0"/>
              </a:rPr>
              <a:t>.</a:t>
            </a:r>
          </a:p>
          <a:p>
            <a:endParaRPr lang="en-US" dirty="0">
              <a:latin typeface="Gill Sans MT" panose="020B0502020104020203" pitchFamily="34" charset="0"/>
            </a:endParaRPr>
          </a:p>
          <a:p>
            <a:r>
              <a:rPr lang="en-US" dirty="0">
                <a:latin typeface="Gill Sans MT" panose="020B0502020104020203" pitchFamily="34" charset="0"/>
              </a:rPr>
              <a:t>Model Selection: Choose a suitable machine learning algorithm (e.g., linear regression, decision trees, random forests, SVM, gradient boosting, or neural networks) for wine quality prediction.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83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70888"/>
          </a:xfrm>
          <a:prstGeom prst="rect">
            <a:avLst/>
          </a:prstGeom>
        </p:spPr>
        <p:txBody>
          <a:bodyPr vert="horz" wrap="square" lIns="0" tIns="16510" rIns="0" bIns="0" rtlCol="0">
            <a:spAutoFit/>
          </a:bodyPr>
          <a:lstStyle/>
          <a:p>
            <a:pPr marL="12700">
              <a:lnSpc>
                <a:spcPct val="100000"/>
              </a:lnSpc>
              <a:spcBef>
                <a:spcPts val="100"/>
              </a:spcBef>
            </a:pPr>
            <a:r>
              <a:rPr lang="en-US" sz="4400" spc="10" dirty="0">
                <a:solidFill>
                  <a:srgbClr val="2D936B"/>
                </a:solidFill>
              </a:rPr>
              <a:t>Wine Grading using AI</a:t>
            </a:r>
            <a:endParaRPr lang="en-US"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651" y="2436007"/>
            <a:ext cx="7250318" cy="36137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676400" y="1600200"/>
            <a:ext cx="6705600" cy="5078313"/>
          </a:xfrm>
          <a:prstGeom prst="rect">
            <a:avLst/>
          </a:prstGeom>
          <a:noFill/>
        </p:spPr>
        <p:txBody>
          <a:bodyPr wrap="square" rtlCol="0">
            <a:spAutoFit/>
          </a:bodyPr>
          <a:lstStyle/>
          <a:p>
            <a:pPr marL="82296" indent="0">
              <a:buNone/>
            </a:pPr>
            <a:r>
              <a:rPr lang="en-IN" dirty="0" smtClean="0"/>
              <a:t>PROBLEM STATEMENT</a:t>
            </a:r>
          </a:p>
          <a:p>
            <a:pPr marL="82296" indent="0">
              <a:buNone/>
            </a:pPr>
            <a:endParaRPr lang="en-IN" dirty="0" smtClean="0"/>
          </a:p>
          <a:p>
            <a:pPr marL="82296" indent="0">
              <a:buNone/>
            </a:pPr>
            <a:r>
              <a:rPr lang="en-IN" dirty="0" smtClean="0"/>
              <a:t>PROJECT OVERVIEW</a:t>
            </a:r>
          </a:p>
          <a:p>
            <a:pPr marL="82296" indent="0">
              <a:buNone/>
            </a:pPr>
            <a:endParaRPr lang="en-IN" dirty="0" smtClean="0"/>
          </a:p>
          <a:p>
            <a:pPr marL="82296" indent="0">
              <a:buNone/>
            </a:pPr>
            <a:r>
              <a:rPr lang="en-IN" dirty="0" smtClean="0"/>
              <a:t>WHO ARE END USERS?</a:t>
            </a:r>
          </a:p>
          <a:p>
            <a:pPr marL="82296" indent="0">
              <a:buNone/>
            </a:pPr>
            <a:endParaRPr lang="en-IN" dirty="0" smtClean="0"/>
          </a:p>
          <a:p>
            <a:pPr marL="82296" indent="0">
              <a:buNone/>
            </a:pPr>
            <a:r>
              <a:rPr lang="en-IN" dirty="0" smtClean="0"/>
              <a:t>SOLUTION AND ITS VALUR PROPORTIONS</a:t>
            </a:r>
          </a:p>
          <a:p>
            <a:pPr marL="82296" indent="0">
              <a:buNone/>
            </a:pPr>
            <a:endParaRPr lang="en-US" dirty="0" smtClean="0"/>
          </a:p>
          <a:p>
            <a:pPr marL="82296" indent="0">
              <a:buNone/>
            </a:pPr>
            <a:r>
              <a:rPr lang="en-US" dirty="0" smtClean="0"/>
              <a:t>OBJECTIVES</a:t>
            </a:r>
            <a:endParaRPr lang="en-IN" dirty="0" smtClean="0"/>
          </a:p>
          <a:p>
            <a:pPr marL="82296" indent="0">
              <a:buNone/>
            </a:pPr>
            <a:endParaRPr lang="en-US" dirty="0" smtClean="0"/>
          </a:p>
          <a:p>
            <a:pPr marL="82296" indent="0">
              <a:buNone/>
            </a:pPr>
            <a:r>
              <a:rPr lang="en-IN" dirty="0" smtClean="0"/>
              <a:t>DATA DESCRIPTION</a:t>
            </a:r>
          </a:p>
          <a:p>
            <a:pPr marL="82296" indent="0">
              <a:buNone/>
            </a:pPr>
            <a:endParaRPr lang="en-IN" dirty="0" smtClean="0"/>
          </a:p>
          <a:p>
            <a:pPr marL="82296" indent="0">
              <a:buNone/>
            </a:pPr>
            <a:r>
              <a:rPr lang="en-IN" dirty="0" smtClean="0"/>
              <a:t>MODELLING</a:t>
            </a:r>
          </a:p>
          <a:p>
            <a:pPr marL="82296" indent="0">
              <a:buNone/>
            </a:pPr>
            <a:endParaRPr lang="en-IN" dirty="0" smtClean="0"/>
          </a:p>
          <a:p>
            <a:pPr marL="82296" indent="0">
              <a:buNone/>
            </a:pPr>
            <a:r>
              <a:rPr lang="en-IN" dirty="0" smtClean="0"/>
              <a:t>RESULTS</a:t>
            </a:r>
          </a:p>
          <a:p>
            <a:pPr marL="82296" indent="0">
              <a:buNone/>
            </a:pPr>
            <a:endParaRPr lang="en-US" dirty="0" smtClean="0"/>
          </a:p>
          <a:p>
            <a:pPr marL="82296" indent="0">
              <a:buNone/>
            </a:pPr>
            <a:r>
              <a:rPr lang="en-IN" dirty="0" smtClean="0"/>
              <a:t>REFERENCES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4072" y="2019300"/>
            <a:ext cx="5947728" cy="3693319"/>
          </a:xfrm>
          <a:prstGeom prst="rect">
            <a:avLst/>
          </a:prstGeom>
          <a:noFill/>
        </p:spPr>
        <p:txBody>
          <a:bodyPr wrap="square" rtlCol="0">
            <a:spAutoFit/>
          </a:bodyPr>
          <a:lstStyle/>
          <a:p>
            <a:r>
              <a:rPr lang="en-IN" dirty="0" smtClean="0"/>
              <a:t>	</a:t>
            </a:r>
            <a:r>
              <a:rPr lang="en-IN" sz="2400" dirty="0" smtClean="0">
                <a:latin typeface="Gill Sans MT" panose="020B0502020104020203" pitchFamily="34" charset="0"/>
              </a:rPr>
              <a:t>In industries, understanding the demands of wine safety testing can be a complex task for the laboratory with numerous </a:t>
            </a:r>
            <a:r>
              <a:rPr lang="en-IN" sz="2400" dirty="0" err="1" smtClean="0">
                <a:latin typeface="Gill Sans MT" panose="020B0502020104020203" pitchFamily="34" charset="0"/>
              </a:rPr>
              <a:t>analytes</a:t>
            </a:r>
            <a:r>
              <a:rPr lang="en-IN" sz="2400" dirty="0" smtClean="0">
                <a:latin typeface="Gill Sans MT" panose="020B0502020104020203" pitchFamily="34" charset="0"/>
              </a:rPr>
              <a:t> and residues to monitor.</a:t>
            </a:r>
          </a:p>
          <a:p>
            <a:endParaRPr lang="en-IN" sz="2400" dirty="0" smtClean="0">
              <a:latin typeface="Gill Sans MT" panose="020B0502020104020203" pitchFamily="34" charset="0"/>
            </a:endParaRPr>
          </a:p>
          <a:p>
            <a:r>
              <a:rPr lang="en-IN" sz="2400" dirty="0" smtClean="0">
                <a:latin typeface="Gill Sans MT" panose="020B0502020104020203" pitchFamily="34" charset="0"/>
              </a:rPr>
              <a:t>	But, our application's prediction, provide ideal solutions for the analysis of wine, which will make this whole process efficient and cheaper with less human interaction.</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47736" y="1857375"/>
            <a:ext cx="5781675" cy="4893647"/>
          </a:xfrm>
          <a:prstGeom prst="rect">
            <a:avLst/>
          </a:prstGeom>
          <a:noFill/>
        </p:spPr>
        <p:txBody>
          <a:bodyPr wrap="square" rtlCol="0">
            <a:spAutoFit/>
          </a:bodyPr>
          <a:lstStyle/>
          <a:p>
            <a:r>
              <a:rPr lang="en-IN" sz="2400" dirty="0" smtClean="0"/>
              <a:t>About wine:</a:t>
            </a:r>
          </a:p>
          <a:p>
            <a:r>
              <a:rPr lang="en-IN" sz="2400" dirty="0" smtClean="0"/>
              <a:t>     Wine is a beverage made from fermented grape and other fruit juices with lower amount of alcohol content.</a:t>
            </a:r>
          </a:p>
          <a:p>
            <a:r>
              <a:rPr lang="en-IN" sz="2400" dirty="0" smtClean="0"/>
              <a:t>Quality of wine is graded based on the taste of wine and vintage. This process is time taking, costly and not efficient.</a:t>
            </a:r>
          </a:p>
          <a:p>
            <a:r>
              <a:rPr lang="en-IN" sz="2400" dirty="0" smtClean="0"/>
              <a:t>A wine itself includes different parameters like fixed acidity, volatile acidity, citric acid, residual sugar, chlorides, free sulphur dioxide, total sulphur dioxide, density, </a:t>
            </a:r>
            <a:r>
              <a:rPr lang="en-IN" sz="2400" dirty="0" err="1" smtClean="0"/>
              <a:t>pH,sulphates</a:t>
            </a:r>
            <a:r>
              <a:rPr lang="en-IN" sz="2400" dirty="0" smtClean="0"/>
              <a:t>, alcohol and quality. </a:t>
            </a:r>
          </a:p>
          <a:p>
            <a:endParaRPr lang="en-IN" sz="2400" dirty="0">
              <a:latin typeface="Gill Sans MT" panose="020B05020201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699452" y="1570563"/>
            <a:ext cx="6651625" cy="5078313"/>
          </a:xfrm>
          <a:prstGeom prst="rect">
            <a:avLst/>
          </a:prstGeom>
          <a:noFill/>
        </p:spPr>
        <p:txBody>
          <a:bodyPr wrap="square" rtlCol="0">
            <a:spAutoFit/>
          </a:bodyPr>
          <a:lstStyle/>
          <a:p>
            <a:r>
              <a:rPr lang="en-IN" dirty="0" smtClean="0">
                <a:latin typeface="Gill Sans MT" panose="020B0502020104020203" pitchFamily="34" charset="0"/>
              </a:rPr>
              <a:t>Winemakers: Winemakers can use quality prediction models to optimize their production processes, improve the quality of their wines, and make informed decisions about harvesting, fermentation, aging, and blending.</a:t>
            </a:r>
          </a:p>
          <a:p>
            <a:endParaRPr lang="en-IN" dirty="0" smtClean="0">
              <a:latin typeface="Gill Sans MT" panose="020B0502020104020203" pitchFamily="34" charset="0"/>
            </a:endParaRPr>
          </a:p>
          <a:p>
            <a:r>
              <a:rPr lang="en-IN" dirty="0" smtClean="0">
                <a:latin typeface="Gill Sans MT" panose="020B0502020104020203" pitchFamily="34" charset="0"/>
              </a:rPr>
              <a:t>Wine consumers: Wine enthusiasts and consumers may use quality prediction tools to make informed purchasing decisions, select wines that match their preferences, and explore new varieties or regions.</a:t>
            </a:r>
          </a:p>
          <a:p>
            <a:endParaRPr lang="en-IN" dirty="0" smtClean="0">
              <a:latin typeface="Gill Sans MT" panose="020B0502020104020203" pitchFamily="34" charset="0"/>
            </a:endParaRPr>
          </a:p>
          <a:p>
            <a:r>
              <a:rPr lang="en-IN" dirty="0" smtClean="0">
                <a:latin typeface="Gill Sans MT" panose="020B0502020104020203" pitchFamily="34" charset="0"/>
              </a:rPr>
              <a:t>Wine retailers: Retailers can utilize quality prediction models to recommend wines to customers, manage inventory effectively, and ensure the quality of the wines they sell.</a:t>
            </a:r>
          </a:p>
          <a:p>
            <a:endParaRPr lang="en-IN" dirty="0" smtClean="0">
              <a:latin typeface="Gill Sans MT" panose="020B0502020104020203" pitchFamily="34" charset="0"/>
            </a:endParaRPr>
          </a:p>
          <a:p>
            <a:r>
              <a:rPr lang="en-IN" dirty="0" smtClean="0">
                <a:latin typeface="Gill Sans MT" panose="020B0502020104020203" pitchFamily="34" charset="0"/>
              </a:rPr>
              <a:t>Restaurants and sommeliers: Restaurants and sommeliers can benefit from wine quality prediction models to curate wine lists, offer personalized recommendations to patrons, and ensure consistency in the wines they serve.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p:cNvSpPr txBox="1"/>
          <p:nvPr/>
        </p:nvSpPr>
        <p:spPr>
          <a:xfrm>
            <a:off x="2819400" y="1476375"/>
            <a:ext cx="6400800" cy="4678204"/>
          </a:xfrm>
          <a:prstGeom prst="rect">
            <a:avLst/>
          </a:prstGeom>
          <a:noFill/>
        </p:spPr>
        <p:txBody>
          <a:bodyPr wrap="square" rtlCol="0">
            <a:spAutoFit/>
          </a:bodyPr>
          <a:lstStyle/>
          <a:p>
            <a:r>
              <a:rPr lang="en-US" sz="2000" dirty="0">
                <a:latin typeface="Gill Sans MT" panose="020B0502020104020203" pitchFamily="34" charset="0"/>
              </a:rPr>
              <a:t>Precision and Accuracy: Our model employs advanced machine learning algorithms trained on comprehensive wine datasets, ensuring precise and reliable predictions for informed decision-making</a:t>
            </a:r>
            <a:r>
              <a:rPr lang="en-US" sz="2000" dirty="0" smtClean="0">
                <a:latin typeface="Gill Sans MT" panose="020B0502020104020203" pitchFamily="34" charset="0"/>
              </a:rPr>
              <a:t>.</a:t>
            </a:r>
          </a:p>
          <a:p>
            <a:endParaRPr lang="en-US" sz="2000" dirty="0">
              <a:latin typeface="Gill Sans MT" panose="020B0502020104020203" pitchFamily="34" charset="0"/>
            </a:endParaRPr>
          </a:p>
          <a:p>
            <a:r>
              <a:rPr lang="en-US" sz="2000" dirty="0">
                <a:latin typeface="Gill Sans MT" panose="020B0502020104020203" pitchFamily="34" charset="0"/>
              </a:rPr>
              <a:t>Optimized Production: Winemakers utilize our solution to optimize production processes, adjusting factors like harvesting time and fermentation techniques for enhanced quality and consistency</a:t>
            </a:r>
            <a:r>
              <a:rPr lang="en-US" sz="2000" dirty="0" smtClean="0">
                <a:latin typeface="Gill Sans MT" panose="020B0502020104020203" pitchFamily="34" charset="0"/>
              </a:rPr>
              <a:t>.</a:t>
            </a:r>
          </a:p>
          <a:p>
            <a:endParaRPr lang="en-US" sz="2000" dirty="0">
              <a:latin typeface="Gill Sans MT" panose="020B0502020104020203" pitchFamily="34" charset="0"/>
            </a:endParaRPr>
          </a:p>
          <a:p>
            <a:r>
              <a:rPr lang="en-US" sz="2000" dirty="0">
                <a:latin typeface="Gill Sans MT" panose="020B0502020104020203" pitchFamily="34" charset="0"/>
              </a:rPr>
              <a:t>Improved Consumer Experience: Consumers receive personalized wine recommendations based on their preferences, enriching their exploration of high-quality wines tailored to their palate.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286000" y="1744980"/>
            <a:ext cx="6858000" cy="4093428"/>
          </a:xfrm>
          <a:prstGeom prst="rect">
            <a:avLst/>
          </a:prstGeom>
          <a:noFill/>
        </p:spPr>
        <p:txBody>
          <a:bodyPr wrap="square" rtlCol="0">
            <a:spAutoFit/>
          </a:bodyPr>
          <a:lstStyle/>
          <a:p>
            <a:r>
              <a:rPr lang="en-US" sz="2000">
                <a:latin typeface="Gill Sans MT" panose="020B0502020104020203" pitchFamily="34" charset="0"/>
              </a:rPr>
              <a:t>"The wow in your wine quality testing project lies in its ability to accurately predict wine quality using cutting-edge machine learning algorithms. By leveraging comprehensive datasets and sophisticated analysis techniques, your solution offers unparalleled precision and reliability in assessing wine quality. This means winemakers can make informed decisions to optimize their production processes, resulting in consistently high-quality wines. Additionally, the personalized recommendations provided to consumers enhance their wine exploration experience, ensuring they discover wines perfectly suited to their preferences and taste profiles. Overall, the wow factor of your solution lies in its transformative impact on both winemaking practices and consumer satisfaction."</a:t>
            </a:r>
            <a:endParaRPr lang="en-IN" sz="2000" dirty="0">
              <a:latin typeface="Gill Sans MT" panose="020B05020201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537" y="1839029"/>
            <a:ext cx="5572035" cy="39807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Words>616</Words>
  <Application>Microsoft Office PowerPoint</Application>
  <PresentationFormat>Widescreen</PresentationFormat>
  <Paragraphs>79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Trebuchet MS</vt:lpstr>
      <vt:lpstr>Office Theme</vt:lpstr>
      <vt:lpstr>S.Yogul Kishore</vt:lpstr>
      <vt:lpstr>Wine Grading using AI</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S.Yogul Kishore</dc:title>
  <cp:lastModifiedBy>Dell</cp:lastModifiedBy>
  <cp:revision>2</cp:revision>
  <dcterms:created xsi:type="dcterms:W3CDTF">2024-04-04T14:43:25Z</dcterms:created>
  <dcterms:modified xsi:type="dcterms:W3CDTF">2024-04-04T15:01:52Z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