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D0C1"/>
    <a:srgbClr val="D2E5DE"/>
    <a:srgbClr val="2A86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>
      <p:cViewPr>
        <p:scale>
          <a:sx n="100" d="100"/>
          <a:sy n="100" d="100"/>
        </p:scale>
        <p:origin x="976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A8B88-AD1C-40C2-BCAF-B90D1E47A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B06CE6-4649-4D7D-984F-63F262FBE8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1FFD68-FDC8-40EA-88A4-01301E30E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1BEF-CF2E-4C45-AA58-147C2E2B1B27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8CA55F-1F1A-4CF0-9198-3EF9A31C3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4C0CCE-B321-4F7B-A5FE-BD2A6226A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4EB53-7EC9-4F2B-BAFE-F6FD29D56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563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DCCC08-B6C8-4C12-A22E-903E40327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C5E4A1-B935-4A0F-A6AF-179378A78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CB5F33-23F5-4559-ACED-DF40A669D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1BEF-CF2E-4C45-AA58-147C2E2B1B27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15E8B5-AF49-4EF9-83A7-D6EFD98D8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07B227-7EB8-4998-A687-80565D061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4EB53-7EC9-4F2B-BAFE-F6FD29D56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570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F643115-A8CB-4065-A617-71F681F523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CD548A-E574-480B-9516-7D46E0126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3C4048-3AFC-406D-B3A0-54BD67785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1BEF-CF2E-4C45-AA58-147C2E2B1B27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76FBB2-F9D9-4AD0-A1BA-F97685371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2D4881-64D3-4622-992A-B9E883999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4EB53-7EC9-4F2B-BAFE-F6FD29D56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69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602FAE-790F-440B-8C79-2C58495CB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F94623-5066-4B1D-9931-57DE021E5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28ED1F-DB10-4544-8941-3FE755DD7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1BEF-CF2E-4C45-AA58-147C2E2B1B27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2BC083-C4DC-41A9-A44E-BDFB5AF3F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E8FB2A-13A4-4BD8-97E2-6C1F4F53C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4EB53-7EC9-4F2B-BAFE-F6FD29D56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308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DF7282-ADCE-4B01-8663-8B14BFAF2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57925E-F8E4-4B9F-B737-FFC1E63A7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10C789-BA6E-4CE8-95FF-AF3A55013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1BEF-CF2E-4C45-AA58-147C2E2B1B27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1E420-F853-49BB-9D29-7231A4137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6CDB1E-4836-425D-8A92-F1AD9155B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4EB53-7EC9-4F2B-BAFE-F6FD29D56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44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9FD40-6A13-40B0-A52D-985B2525D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5F50A2-5EA8-40EE-B9D3-1F06A5F579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26F2E5-0620-4443-B67A-78B48D156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B532BC-FA4A-424B-A9F6-77608272B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1BEF-CF2E-4C45-AA58-147C2E2B1B27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2688F9-A57F-4363-BC1D-84E7B6BCC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75919F-E6D4-49CA-8336-AB5544796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4EB53-7EC9-4F2B-BAFE-F6FD29D56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229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9E8C0A-7023-4ACD-9B13-39EBAA874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695F5B-5067-45AB-95AE-FBC09339C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CE25B0-8973-4CE1-ABEB-0C4EE52EC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605417-DBC6-4C27-9EE5-E16F59787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F0D4DBE-DF71-4CA0-853A-C9B8A3DC52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79F26A6-63A6-4757-B3FF-DFAAA38B6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1BEF-CF2E-4C45-AA58-147C2E2B1B27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F0DA2E-44C9-46E9-97B0-231CF39CE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EB5336E-78E0-49E8-9383-51123B270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4EB53-7EC9-4F2B-BAFE-F6FD29D56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999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5A84F-AA04-4CDA-B985-BC1CB5C02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94DB583-6F80-4083-BDB1-8E611590D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1BEF-CF2E-4C45-AA58-147C2E2B1B27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55A4DC1-BCBA-47E4-B86B-285366711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528C9FC-DAE6-4D79-9E10-1B6A9AF67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4EB53-7EC9-4F2B-BAFE-F6FD29D56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070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D2828F-41CC-421D-92CB-27A410BF6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1BEF-CF2E-4C45-AA58-147C2E2B1B27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F6F2DC-505A-40F2-93B6-FA9552B1D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91E158-78BC-42D5-960C-9106A1B38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4EB53-7EC9-4F2B-BAFE-F6FD29D56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961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82FBA4-3090-43AD-B029-E7C6B8D1F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EA1D90-86FC-4281-9058-637BFBE2F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12BB9C-BAF7-447C-A4C9-B6A1E906D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3AC134-D9CE-4F7E-9E6F-0FAC0E1AF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1BEF-CF2E-4C45-AA58-147C2E2B1B27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6E6E3E-1D5A-4D3D-B833-7D66C3F5D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B58387-7501-410A-BCA2-520B96EE3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4EB53-7EC9-4F2B-BAFE-F6FD29D56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538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6141E3-7E8F-4CDF-8658-B8772CF5A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05F78B6-91F7-4DEA-8B08-6EC68BCDA3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107255-15F4-4300-A345-F1C0C26A0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05009C-B8B8-428C-8AF1-B84C65B4B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1BEF-CF2E-4C45-AA58-147C2E2B1B27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99E8D5-C74F-4024-AF30-3FE9BADED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750A34-F033-4E0B-BA8A-637895FF0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4EB53-7EC9-4F2B-BAFE-F6FD29D56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201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648D36A-D5DF-479C-91D0-49D40758E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A87C10-D6AE-4E1B-934F-50EDB8658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659EBF-AF6B-467A-9890-7EE06AA600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61BEF-CF2E-4C45-AA58-147C2E2B1B27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CB3305-04EB-4113-8E83-7BD176A85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D6EA4D-8F0C-439C-A723-8099B8C7D5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4EB53-7EC9-4F2B-BAFE-F6FD29D56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392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文本框 58">
            <a:extLst>
              <a:ext uri="{FF2B5EF4-FFF2-40B4-BE49-F238E27FC236}">
                <a16:creationId xmlns:a16="http://schemas.microsoft.com/office/drawing/2014/main" id="{9C0BB7ED-619C-2949-B227-04A0ECE371EB}"/>
              </a:ext>
            </a:extLst>
          </p:cNvPr>
          <p:cNvSpPr txBox="1"/>
          <p:nvPr/>
        </p:nvSpPr>
        <p:spPr>
          <a:xfrm>
            <a:off x="6351635" y="1645126"/>
            <a:ext cx="5625457" cy="7183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8B679AA-4154-0946-BA33-6F92E850CF69}"/>
              </a:ext>
            </a:extLst>
          </p:cNvPr>
          <p:cNvSpPr/>
          <p:nvPr/>
        </p:nvSpPr>
        <p:spPr>
          <a:xfrm>
            <a:off x="3604752" y="5880711"/>
            <a:ext cx="7062425" cy="837599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E6EF5E4-51B0-E747-9973-40418156BB3C}"/>
              </a:ext>
            </a:extLst>
          </p:cNvPr>
          <p:cNvSpPr/>
          <p:nvPr/>
        </p:nvSpPr>
        <p:spPr>
          <a:xfrm>
            <a:off x="6704336" y="4087222"/>
            <a:ext cx="5259655" cy="14327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B203915-2775-054D-90C8-16F3A54167EB}"/>
              </a:ext>
            </a:extLst>
          </p:cNvPr>
          <p:cNvSpPr/>
          <p:nvPr/>
        </p:nvSpPr>
        <p:spPr>
          <a:xfrm>
            <a:off x="7963389" y="3028927"/>
            <a:ext cx="2437401" cy="265073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9B48659-8EE8-5646-84B5-8F8A5363CFAD}"/>
              </a:ext>
            </a:extLst>
          </p:cNvPr>
          <p:cNvSpPr/>
          <p:nvPr/>
        </p:nvSpPr>
        <p:spPr>
          <a:xfrm>
            <a:off x="833623" y="771108"/>
            <a:ext cx="4677031" cy="265072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10">
            <a:extLst>
              <a:ext uri="{FF2B5EF4-FFF2-40B4-BE49-F238E27FC236}">
                <a16:creationId xmlns:a16="http://schemas.microsoft.com/office/drawing/2014/main" id="{456731A0-C780-5845-9F2D-CD64CBD0DAAB}"/>
              </a:ext>
            </a:extLst>
          </p:cNvPr>
          <p:cNvSpPr>
            <a:spLocks noChangeArrowheads="1"/>
          </p:cNvSpPr>
          <p:nvPr/>
        </p:nvSpPr>
        <p:spPr bwMode="gray">
          <a:xfrm rot="5400000">
            <a:off x="1146337" y="2092992"/>
            <a:ext cx="2070329" cy="118600"/>
          </a:xfrm>
          <a:prstGeom prst="triangle">
            <a:avLst>
              <a:gd name="adj" fmla="val 50000"/>
            </a:avLst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rot="10800000" vert="eaVert"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AU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5475FF8-D607-EE42-8635-813176C98207}"/>
              </a:ext>
            </a:extLst>
          </p:cNvPr>
          <p:cNvSpPr txBox="1"/>
          <p:nvPr/>
        </p:nvSpPr>
        <p:spPr>
          <a:xfrm>
            <a:off x="860903" y="771107"/>
            <a:ext cx="4584931" cy="2650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 b="1" dirty="0"/>
              <a:t>垂类竞品：各个平台的服务功能大同小异，主要差异在经营策略与核心客群</a:t>
            </a:r>
            <a:endParaRPr lang="en-US" altLang="zh-CN" sz="1000" b="1" dirty="0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38B79E37-0CE9-FF47-A0FA-FE796294E4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785564"/>
              </p:ext>
            </p:extLst>
          </p:nvPr>
        </p:nvGraphicFramePr>
        <p:xfrm>
          <a:off x="2333400" y="1111111"/>
          <a:ext cx="3762600" cy="20489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800">
                  <a:extLst>
                    <a:ext uri="{9D8B030D-6E8A-4147-A177-3AD203B41FA5}">
                      <a16:colId xmlns:a16="http://schemas.microsoft.com/office/drawing/2014/main" val="32446008"/>
                    </a:ext>
                  </a:extLst>
                </a:gridCol>
                <a:gridCol w="602959">
                  <a:extLst>
                    <a:ext uri="{9D8B030D-6E8A-4147-A177-3AD203B41FA5}">
                      <a16:colId xmlns:a16="http://schemas.microsoft.com/office/drawing/2014/main" val="1680340340"/>
                    </a:ext>
                  </a:extLst>
                </a:gridCol>
                <a:gridCol w="618237">
                  <a:extLst>
                    <a:ext uri="{9D8B030D-6E8A-4147-A177-3AD203B41FA5}">
                      <a16:colId xmlns:a16="http://schemas.microsoft.com/office/drawing/2014/main" val="3440123680"/>
                    </a:ext>
                  </a:extLst>
                </a:gridCol>
                <a:gridCol w="583646">
                  <a:extLst>
                    <a:ext uri="{9D8B030D-6E8A-4147-A177-3AD203B41FA5}">
                      <a16:colId xmlns:a16="http://schemas.microsoft.com/office/drawing/2014/main" val="495959954"/>
                    </a:ext>
                  </a:extLst>
                </a:gridCol>
                <a:gridCol w="610672">
                  <a:extLst>
                    <a:ext uri="{9D8B030D-6E8A-4147-A177-3AD203B41FA5}">
                      <a16:colId xmlns:a16="http://schemas.microsoft.com/office/drawing/2014/main" val="3281223001"/>
                    </a:ext>
                  </a:extLst>
                </a:gridCol>
                <a:gridCol w="642286">
                  <a:extLst>
                    <a:ext uri="{9D8B030D-6E8A-4147-A177-3AD203B41FA5}">
                      <a16:colId xmlns:a16="http://schemas.microsoft.com/office/drawing/2014/main" val="1164543180"/>
                    </a:ext>
                  </a:extLst>
                </a:gridCol>
              </a:tblGrid>
              <a:tr h="410568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30000"/>
                        </a:lnSpc>
                      </a:pPr>
                      <a:endParaRPr lang="zh-CN" altLang="en-US" sz="1100" b="0" i="0" spc="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38100" marR="38100" marT="38100" marB="285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zh-CN" altLang="en-US" sz="1000" b="1" kern="1200" dirty="0">
                          <a:solidFill>
                            <a:schemeClr val="bg1"/>
                          </a:solidFill>
                        </a:rPr>
                        <a:t>教务功能的全面性</a:t>
                      </a:r>
                      <a:endParaRPr lang="zh-CN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285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zh-CN" altLang="en-US" sz="1000" b="1" kern="1200" dirty="0">
                          <a:solidFill>
                            <a:schemeClr val="bg1"/>
                          </a:solidFill>
                        </a:rPr>
                        <a:t>数字化应用能力</a:t>
                      </a:r>
                      <a:endParaRPr lang="zh-CN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285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zh-CN" altLang="en-US" sz="1000" b="1" kern="1200" dirty="0">
                          <a:solidFill>
                            <a:schemeClr val="bg1"/>
                          </a:solidFill>
                        </a:rPr>
                        <a:t>教学内容支持</a:t>
                      </a:r>
                      <a:endParaRPr lang="zh-CN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285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zh-CN" altLang="en-US" sz="1000" b="1" kern="1200" dirty="0">
                          <a:solidFill>
                            <a:schemeClr val="bg1"/>
                          </a:solidFill>
                        </a:rPr>
                        <a:t>数据智能</a:t>
                      </a:r>
                    </a:p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altLang="zh-CN" sz="1000" b="1" kern="1200" dirty="0">
                          <a:solidFill>
                            <a:schemeClr val="bg1"/>
                          </a:solidFill>
                        </a:rPr>
                        <a:t>(AI</a:t>
                      </a:r>
                      <a:r>
                        <a:rPr lang="zh-CN" altLang="en-US" sz="1000" b="1" kern="1200" dirty="0">
                          <a:solidFill>
                            <a:schemeClr val="bg1"/>
                          </a:solidFill>
                        </a:rPr>
                        <a:t>教学</a:t>
                      </a:r>
                      <a:r>
                        <a:rPr lang="en-US" altLang="zh-CN" sz="1000" b="1" kern="1200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zh-CN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285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zh-CN" altLang="en-US" sz="1000" b="1" kern="1200" dirty="0">
                          <a:solidFill>
                            <a:schemeClr val="bg1"/>
                          </a:solidFill>
                        </a:rPr>
                        <a:t>平台扩展服务能力</a:t>
                      </a:r>
                      <a:endParaRPr lang="zh-CN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28575" anchor="ctr"/>
                </a:tc>
                <a:extLst>
                  <a:ext uri="{0D108BD9-81ED-4DB2-BD59-A6C34878D82A}">
                    <a16:rowId xmlns:a16="http://schemas.microsoft.com/office/drawing/2014/main" val="98778624"/>
                  </a:ext>
                </a:extLst>
              </a:tr>
              <a:tr h="40042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zh-CN" altLang="en-US" sz="1000" b="1" kern="1200" dirty="0">
                          <a:solidFill>
                            <a:schemeClr val="tx1"/>
                          </a:solidFill>
                        </a:rPr>
                        <a:t>优学堂</a:t>
                      </a:r>
                      <a:endParaRPr lang="zh-CN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285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</a:rPr>
                        <a:t>优质</a:t>
                      </a:r>
                      <a:endParaRPr lang="zh-CN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285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</a:rPr>
                        <a:t>较优</a:t>
                      </a:r>
                      <a:endParaRPr lang="zh-CN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285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</a:rPr>
                        <a:t>较优</a:t>
                      </a:r>
                      <a:endParaRPr lang="zh-CN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285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</a:rPr>
                        <a:t>优质</a:t>
                      </a:r>
                      <a:endParaRPr lang="zh-CN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285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</a:rPr>
                        <a:t>较少</a:t>
                      </a:r>
                      <a:endParaRPr lang="zh-CN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28575" anchor="ctr"/>
                </a:tc>
                <a:extLst>
                  <a:ext uri="{0D108BD9-81ED-4DB2-BD59-A6C34878D82A}">
                    <a16:rowId xmlns:a16="http://schemas.microsoft.com/office/drawing/2014/main" val="333453917"/>
                  </a:ext>
                </a:extLst>
              </a:tr>
              <a:tr h="40042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zh-CN" altLang="en-US" sz="1000" b="1" kern="1200" dirty="0">
                          <a:solidFill>
                            <a:schemeClr val="tx1"/>
                          </a:solidFill>
                        </a:rPr>
                        <a:t>校宝在线</a:t>
                      </a:r>
                      <a:endParaRPr lang="zh-CN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285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</a:rPr>
                        <a:t>优质</a:t>
                      </a:r>
                      <a:endParaRPr lang="zh-CN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285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</a:rPr>
                        <a:t>优质</a:t>
                      </a:r>
                      <a:endParaRPr lang="zh-CN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285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</a:rPr>
                        <a:t>优质</a:t>
                      </a:r>
                      <a:endParaRPr lang="zh-CN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285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</a:rPr>
                        <a:t>较优</a:t>
                      </a:r>
                      <a:endParaRPr lang="zh-CN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285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</a:rPr>
                        <a:t>丰富</a:t>
                      </a:r>
                      <a:endParaRPr lang="zh-CN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28575" anchor="ctr"/>
                </a:tc>
                <a:extLst>
                  <a:ext uri="{0D108BD9-81ED-4DB2-BD59-A6C34878D82A}">
                    <a16:rowId xmlns:a16="http://schemas.microsoft.com/office/drawing/2014/main" val="224460716"/>
                  </a:ext>
                </a:extLst>
              </a:tr>
              <a:tr h="40042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zh-CN" altLang="en-US" sz="1000" b="1" kern="1200" dirty="0">
                          <a:solidFill>
                            <a:schemeClr val="tx1"/>
                          </a:solidFill>
                        </a:rPr>
                        <a:t>校管家</a:t>
                      </a:r>
                      <a:endParaRPr lang="zh-CN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285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</a:rPr>
                        <a:t>优质</a:t>
                      </a:r>
                      <a:endParaRPr lang="zh-CN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285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</a:rPr>
                        <a:t>优质</a:t>
                      </a:r>
                      <a:endParaRPr lang="zh-CN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285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</a:rPr>
                        <a:t>较优</a:t>
                      </a:r>
                      <a:endParaRPr lang="zh-CN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285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</a:rPr>
                        <a:t>较优</a:t>
                      </a:r>
                      <a:endParaRPr lang="zh-CN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285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</a:rPr>
                        <a:t>较多</a:t>
                      </a:r>
                      <a:endParaRPr lang="zh-CN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28575" anchor="ctr"/>
                </a:tc>
                <a:extLst>
                  <a:ext uri="{0D108BD9-81ED-4DB2-BD59-A6C34878D82A}">
                    <a16:rowId xmlns:a16="http://schemas.microsoft.com/office/drawing/2014/main" val="296571453"/>
                  </a:ext>
                </a:extLst>
              </a:tr>
              <a:tr h="40042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zh-CN" altLang="en-US" sz="1000" b="1" kern="1200" dirty="0">
                          <a:solidFill>
                            <a:schemeClr val="tx1"/>
                          </a:solidFill>
                        </a:rPr>
                        <a:t>小麦助教</a:t>
                      </a:r>
                      <a:endParaRPr lang="zh-CN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285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</a:rPr>
                        <a:t>较优</a:t>
                      </a:r>
                      <a:endParaRPr lang="zh-CN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285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</a:rPr>
                        <a:t>较优</a:t>
                      </a:r>
                      <a:endParaRPr lang="zh-CN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285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</a:rPr>
                        <a:t>较优</a:t>
                      </a:r>
                      <a:endParaRPr lang="zh-CN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285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</a:rPr>
                        <a:t>较优</a:t>
                      </a:r>
                      <a:endParaRPr lang="zh-CN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285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</a:rPr>
                        <a:t>较少</a:t>
                      </a:r>
                      <a:endParaRPr lang="zh-CN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28575" anchor="ctr"/>
                </a:tc>
                <a:extLst>
                  <a:ext uri="{0D108BD9-81ED-4DB2-BD59-A6C34878D82A}">
                    <a16:rowId xmlns:a16="http://schemas.microsoft.com/office/drawing/2014/main" val="3286582470"/>
                  </a:ext>
                </a:extLst>
              </a:tr>
            </a:tbl>
          </a:graphicData>
        </a:graphic>
      </p:graphicFrame>
      <p:cxnSp>
        <p:nvCxnSpPr>
          <p:cNvPr id="14" name="直线连接符 50">
            <a:extLst>
              <a:ext uri="{FF2B5EF4-FFF2-40B4-BE49-F238E27FC236}">
                <a16:creationId xmlns:a16="http://schemas.microsoft.com/office/drawing/2014/main" id="{187352C2-3CBF-4144-A04D-9AD04710452B}"/>
              </a:ext>
            </a:extLst>
          </p:cNvPr>
          <p:cNvCxnSpPr>
            <a:cxnSpLocks/>
          </p:cNvCxnSpPr>
          <p:nvPr/>
        </p:nvCxnSpPr>
        <p:spPr>
          <a:xfrm>
            <a:off x="6221020" y="2794000"/>
            <a:ext cx="0" cy="2738536"/>
          </a:xfrm>
          <a:prstGeom prst="line">
            <a:avLst/>
          </a:prstGeom>
          <a:ln w="127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CE5E3263-4E99-F545-8792-19674AB8D965}"/>
              </a:ext>
            </a:extLst>
          </p:cNvPr>
          <p:cNvSpPr txBox="1"/>
          <p:nvPr/>
        </p:nvSpPr>
        <p:spPr>
          <a:xfrm>
            <a:off x="2358871" y="443277"/>
            <a:ext cx="1776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b="1" dirty="0">
                <a:latin typeface="Lucida Bright" panose="02040602050505020304" pitchFamily="18" charset="0"/>
              </a:rPr>
              <a:t>竞品分析</a:t>
            </a:r>
            <a:endParaRPr kumimoji="1" lang="en-US" altLang="zh-CN" sz="1200" b="1" dirty="0">
              <a:latin typeface="Lucida Bright" panose="020406020505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333F210-D45F-584F-B1A9-197AF315F0E0}"/>
              </a:ext>
            </a:extLst>
          </p:cNvPr>
          <p:cNvSpPr txBox="1"/>
          <p:nvPr/>
        </p:nvSpPr>
        <p:spPr>
          <a:xfrm>
            <a:off x="157476" y="1083619"/>
            <a:ext cx="1915212" cy="20928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altLang="zh-CN" sz="1000" b="1" dirty="0"/>
              <a:t>To B</a:t>
            </a:r>
            <a:r>
              <a:rPr lang="zh-CN" altLang="en-US" sz="1000" b="1" dirty="0"/>
              <a:t>端痛点</a:t>
            </a:r>
            <a:r>
              <a:rPr lang="zh-CN" altLang="en-US" sz="1000" dirty="0"/>
              <a:t>：集团型与大型教培机构如何进行异地矿长与下沉。小型机构如何缓解招生与生存压力。</a:t>
            </a:r>
            <a:endParaRPr lang="en-US" altLang="zh-CN" sz="1000" dirty="0"/>
          </a:p>
          <a:p>
            <a:pPr fontAlgn="base"/>
            <a:endParaRPr lang="en-US" altLang="zh-CN" sz="1000" dirty="0"/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altLang="zh-CN" sz="1000" b="1" dirty="0"/>
              <a:t>To C</a:t>
            </a:r>
            <a:r>
              <a:rPr lang="zh-CN" altLang="en-US" sz="1000" b="1" dirty="0"/>
              <a:t>端痛点</a:t>
            </a:r>
            <a:r>
              <a:rPr lang="zh-CN" altLang="en-US" sz="1000" dirty="0"/>
              <a:t>：家长用户对内容辨别水平提高，需求升级。政策监管明显趋严。</a:t>
            </a:r>
            <a:endParaRPr lang="en-US" altLang="zh-CN" sz="1000" dirty="0"/>
          </a:p>
          <a:p>
            <a:pPr fontAlgn="base"/>
            <a:endParaRPr lang="en-US" altLang="zh-CN" sz="1000" dirty="0"/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zh-CN" altLang="en-US" sz="1000" b="1" dirty="0"/>
              <a:t>产品市场定位：</a:t>
            </a:r>
            <a:r>
              <a:rPr lang="en-US" altLang="zh-CN" sz="1000" dirty="0"/>
              <a:t>To B</a:t>
            </a:r>
            <a:r>
              <a:rPr lang="zh-CN" altLang="en-US" sz="1000" dirty="0"/>
              <a:t>企业基至有望成为培训机构的品质认证商，在</a:t>
            </a:r>
            <a:r>
              <a:rPr lang="en-US" altLang="zh-CN" sz="1000" dirty="0"/>
              <a:t>C</a:t>
            </a:r>
            <a:r>
              <a:rPr lang="zh-CN" altLang="en-US" sz="1000" dirty="0"/>
              <a:t>端用户中也建立起自己的口碑。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09705B2-34F0-2B45-9B6D-1E2C4EB04B07}"/>
              </a:ext>
            </a:extLst>
          </p:cNvPr>
          <p:cNvSpPr txBox="1"/>
          <p:nvPr/>
        </p:nvSpPr>
        <p:spPr>
          <a:xfrm>
            <a:off x="8121527" y="3018870"/>
            <a:ext cx="2197236" cy="2650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 b="1" dirty="0"/>
              <a:t>通用型竞品：提供教培</a:t>
            </a:r>
            <a:r>
              <a:rPr lang="en-US" altLang="zh-CN" sz="1000" b="1" dirty="0"/>
              <a:t>SCRM</a:t>
            </a:r>
            <a:r>
              <a:rPr lang="zh-CN" altLang="en-US" sz="1000" b="1" dirty="0"/>
              <a:t>方案</a:t>
            </a:r>
            <a:endParaRPr lang="en-US" altLang="zh-CN" sz="1000" b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748440B-74E7-8947-9A13-AD7012C93FBC}"/>
              </a:ext>
            </a:extLst>
          </p:cNvPr>
          <p:cNvSpPr txBox="1"/>
          <p:nvPr/>
        </p:nvSpPr>
        <p:spPr>
          <a:xfrm>
            <a:off x="6558400" y="3394256"/>
            <a:ext cx="5377234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除了专业的教育</a:t>
            </a:r>
            <a:r>
              <a:rPr lang="en-US" altLang="zh-CN" sz="1000" dirty="0"/>
              <a:t>SaaS</a:t>
            </a:r>
            <a:r>
              <a:rPr lang="zh-CN" altLang="en-US" sz="1000" dirty="0"/>
              <a:t>公司，一些</a:t>
            </a:r>
            <a:r>
              <a:rPr lang="zh-CN" altLang="en-US" sz="1000" b="1" dirty="0"/>
              <a:t>通用型</a:t>
            </a:r>
            <a:r>
              <a:rPr lang="en-US" altLang="zh-CN" sz="1000" b="1" dirty="0"/>
              <a:t>SaaS</a:t>
            </a:r>
            <a:r>
              <a:rPr lang="zh-CN" altLang="en-US" sz="1000" b="1" dirty="0"/>
              <a:t>产品</a:t>
            </a:r>
            <a:r>
              <a:rPr lang="zh-CN" altLang="en-US" sz="1000" dirty="0"/>
              <a:t>例如微盛，致趣百川等通过</a:t>
            </a:r>
            <a:r>
              <a:rPr lang="zh-CN" altLang="en-US" sz="1000" b="1" dirty="0"/>
              <a:t>提供教培</a:t>
            </a:r>
            <a:r>
              <a:rPr lang="en-US" altLang="zh-CN" sz="1000" b="1" dirty="0"/>
              <a:t>SCRM</a:t>
            </a:r>
            <a:r>
              <a:rPr lang="zh-CN" altLang="en-US" sz="1000" b="1" dirty="0"/>
              <a:t>方案</a:t>
            </a:r>
            <a:r>
              <a:rPr lang="zh-CN" altLang="en-US" sz="1000" dirty="0"/>
              <a:t>，在教育行业进行布局。通过对用户关系的管理，提升转化率和复购率</a:t>
            </a:r>
            <a:r>
              <a:rPr lang="en-US" altLang="zh-CN" sz="1000" dirty="0"/>
              <a:t>,</a:t>
            </a:r>
            <a:r>
              <a:rPr lang="zh-CN" altLang="en-US" sz="1000" dirty="0"/>
              <a:t>从而降低企业的营销成本，最大化用户终身价值，最终提升企业经营效率和利润水平。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78CE650-3C81-184A-AE92-71F9AB4CF2D1}"/>
              </a:ext>
            </a:extLst>
          </p:cNvPr>
          <p:cNvSpPr txBox="1"/>
          <p:nvPr/>
        </p:nvSpPr>
        <p:spPr>
          <a:xfrm>
            <a:off x="6773641" y="4141898"/>
            <a:ext cx="512104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fontAlgn="base"/>
            <a:r>
              <a:rPr lang="zh-CN" altLang="en-US" sz="1000" dirty="0"/>
              <a:t>微盛通过腾讯云教培管家小程序，提供</a:t>
            </a:r>
            <a:r>
              <a:rPr lang="zh-CN" altLang="en-US" sz="1000" b="1" dirty="0"/>
              <a:t>教培</a:t>
            </a:r>
            <a:r>
              <a:rPr lang="en-US" altLang="zh-CN" sz="1000" b="1" dirty="0"/>
              <a:t>SCRM</a:t>
            </a:r>
            <a:r>
              <a:rPr lang="zh-CN" altLang="en-US" sz="1000" dirty="0"/>
              <a:t>方案：</a:t>
            </a:r>
            <a:endParaRPr lang="en-US" altLang="zh-CN" sz="1000" dirty="0"/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zh-CN" altLang="en-US" sz="1000" b="1" dirty="0"/>
              <a:t>利用企业微信引流工具：</a:t>
            </a:r>
            <a:r>
              <a:rPr lang="zh-CN" altLang="en-US" sz="1000" dirty="0"/>
              <a:t>社群裂变</a:t>
            </a:r>
            <a:r>
              <a:rPr lang="zh-CN" altLang="en-US" sz="1000" b="1" dirty="0"/>
              <a:t>，</a:t>
            </a:r>
            <a:r>
              <a:rPr lang="zh-CN" altLang="en-US" sz="1000" dirty="0"/>
              <a:t>素材海报，二维码素材等等。</a:t>
            </a:r>
            <a:endParaRPr lang="en-US" altLang="zh-CN" sz="1000" b="1" dirty="0"/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zh-CN" altLang="en-US" sz="1000" b="1" dirty="0"/>
              <a:t>企微管家：</a:t>
            </a:r>
            <a:r>
              <a:rPr lang="zh-CN" altLang="en-US" sz="1000" dirty="0"/>
              <a:t>名片和营销活动引流，加学员到企微好友 。在线跟进和转化，提供复购与售后服务。</a:t>
            </a:r>
            <a:endParaRPr lang="en-US" altLang="zh-CN" sz="1000" dirty="0"/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zh-CN" altLang="en-US" sz="1000" b="1" dirty="0"/>
              <a:t>会话内容存档：</a:t>
            </a:r>
            <a:r>
              <a:rPr lang="zh-CN" altLang="en-US" sz="1000" dirty="0"/>
              <a:t>聊天记录存档 ，聊天审计与统计。</a:t>
            </a:r>
            <a:endParaRPr lang="en-US" altLang="zh-CN" sz="1000" dirty="0"/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zh-CN" altLang="en-US" sz="1000" dirty="0"/>
              <a:t>建立</a:t>
            </a:r>
            <a:r>
              <a:rPr lang="zh-CN" altLang="en-US" sz="1000" b="1" dirty="0"/>
              <a:t>学员微信生态统一画像和</a:t>
            </a:r>
            <a:r>
              <a:rPr lang="en-US" altLang="zh-CN" sz="1000" b="1" dirty="0"/>
              <a:t>CDP</a:t>
            </a:r>
            <a:r>
              <a:rPr lang="zh-CN" altLang="en-US" sz="1000" b="1" dirty="0"/>
              <a:t>私域数据平台</a:t>
            </a:r>
            <a:r>
              <a:rPr lang="zh-CN" altLang="en-US" sz="1000" dirty="0"/>
              <a:t>：售后提醒，流失回访等精细化服务。</a:t>
            </a:r>
            <a:endParaRPr lang="en-US" altLang="zh-CN" sz="1000" dirty="0"/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zh-CN" altLang="en-US" sz="1000" b="1" dirty="0"/>
              <a:t>教培业务功能系统</a:t>
            </a:r>
            <a:r>
              <a:rPr lang="zh-CN" altLang="en-US" sz="1000" dirty="0"/>
              <a:t>：课程管理，免费试听；在线课堂，课程直播，远程听课无忧；互动督学，把握关键节点的互动。</a:t>
            </a:r>
          </a:p>
        </p:txBody>
      </p:sp>
      <p:pic>
        <p:nvPicPr>
          <p:cNvPr id="20" name="图形 19" descr="灯泡">
            <a:extLst>
              <a:ext uri="{FF2B5EF4-FFF2-40B4-BE49-F238E27FC236}">
                <a16:creationId xmlns:a16="http://schemas.microsoft.com/office/drawing/2014/main" id="{B79A6A43-D7C3-BE44-84EA-DCCAF38356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37114" y="4146812"/>
            <a:ext cx="498227" cy="498227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C8180E80-D92B-1343-9063-DD3B26E355C1}"/>
              </a:ext>
            </a:extLst>
          </p:cNvPr>
          <p:cNvSpPr txBox="1"/>
          <p:nvPr/>
        </p:nvSpPr>
        <p:spPr>
          <a:xfrm>
            <a:off x="3697489" y="5973359"/>
            <a:ext cx="6880651" cy="63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kumimoji="1" lang="zh-CN" altLang="en-US" sz="1000" b="1" dirty="0">
                <a:latin typeface="Lucida Bright" panose="02040602050505020304" pitchFamily="18" charset="0"/>
              </a:rPr>
              <a:t>现状：</a:t>
            </a:r>
            <a:r>
              <a:rPr kumimoji="1" lang="zh-CN" altLang="en-US" sz="1000" dirty="0">
                <a:latin typeface="Lucida Bright" panose="02040602050505020304" pitchFamily="18" charset="0"/>
              </a:rPr>
              <a:t>在</a:t>
            </a:r>
            <a:r>
              <a:rPr kumimoji="1" lang="zh-CN" altLang="en-US" sz="1000" b="1" dirty="0">
                <a:latin typeface="Lucida Bright" panose="02040602050505020304" pitchFamily="18" charset="0"/>
              </a:rPr>
              <a:t>产品同质化</a:t>
            </a:r>
            <a:r>
              <a:rPr kumimoji="1" lang="zh-CN" altLang="en-US" sz="1000" dirty="0">
                <a:latin typeface="Lucida Bright" panose="02040602050505020304" pitchFamily="18" charset="0"/>
              </a:rPr>
              <a:t>的背景下，加上产品功能的技术实现难度不大，导致产品与技术无法为管理系统厂商构建结实的竞争壁垒。因此，</a:t>
            </a:r>
            <a:r>
              <a:rPr kumimoji="1" lang="zh-CN" altLang="en-US" sz="1000" b="1" dirty="0">
                <a:latin typeface="Lucida Bright" panose="02040602050505020304" pitchFamily="18" charset="0"/>
              </a:rPr>
              <a:t>优学堂的核心竞争力</a:t>
            </a:r>
            <a:r>
              <a:rPr kumimoji="1" lang="zh-CN" altLang="en-US" sz="1000" dirty="0">
                <a:latin typeface="Lucida Bright" panose="02040602050505020304" pitchFamily="18" charset="0"/>
              </a:rPr>
              <a:t>应建立在对各个教育领域的不同场景的理解能力之上，通过</a:t>
            </a:r>
            <a:r>
              <a:rPr kumimoji="1" lang="zh-CN" altLang="en-US" sz="1000" u="sng" dirty="0">
                <a:latin typeface="Lucida Bright" panose="02040602050505020304" pitchFamily="18" charset="0"/>
              </a:rPr>
              <a:t>积累用户在各个场景下的数据资源</a:t>
            </a:r>
            <a:r>
              <a:rPr kumimoji="1" lang="zh-CN" altLang="en-US" sz="1000" dirty="0">
                <a:latin typeface="Lucida Bright" panose="02040602050505020304" pitchFamily="18" charset="0"/>
              </a:rPr>
              <a:t>，不仅将线下的管理环节线上化，还应通过数据积累来指导教学与教务以及教育环节中的其它场景。</a:t>
            </a:r>
            <a:endParaRPr kumimoji="1" lang="en-US" altLang="zh-CN" sz="1000" dirty="0">
              <a:latin typeface="Lucida Bright" panose="020406020505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69279B0-D701-F549-9CC9-CF38690C8657}"/>
              </a:ext>
            </a:extLst>
          </p:cNvPr>
          <p:cNvSpPr/>
          <p:nvPr/>
        </p:nvSpPr>
        <p:spPr>
          <a:xfrm>
            <a:off x="101902" y="123822"/>
            <a:ext cx="5777999" cy="27651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D9C83F8-D9D2-1443-A196-B64A35BCBFE9}"/>
              </a:ext>
            </a:extLst>
          </p:cNvPr>
          <p:cNvSpPr txBox="1"/>
          <p:nvPr/>
        </p:nvSpPr>
        <p:spPr>
          <a:xfrm>
            <a:off x="269249" y="100173"/>
            <a:ext cx="3706035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fontAlgn="base">
              <a:defRPr sz="1400">
                <a:solidFill>
                  <a:schemeClr val="bg1"/>
                </a:solidFill>
              </a:defRPr>
            </a:lvl1pPr>
          </a:lstStyle>
          <a:p>
            <a:r>
              <a:rPr lang="zh-CN" altLang="en-US" b="1" dirty="0"/>
              <a:t>产品能力</a:t>
            </a:r>
            <a:endParaRPr lang="en-US" altLang="zh-CN" b="1" dirty="0"/>
          </a:p>
        </p:txBody>
      </p:sp>
      <p:cxnSp>
        <p:nvCxnSpPr>
          <p:cNvPr id="13" name="直线连接符 45">
            <a:extLst>
              <a:ext uri="{FF2B5EF4-FFF2-40B4-BE49-F238E27FC236}">
                <a16:creationId xmlns:a16="http://schemas.microsoft.com/office/drawing/2014/main" id="{AAA72CF1-FA1A-7145-A6E7-4302CC899C60}"/>
              </a:ext>
            </a:extLst>
          </p:cNvPr>
          <p:cNvCxnSpPr>
            <a:cxnSpLocks/>
          </p:cNvCxnSpPr>
          <p:nvPr/>
        </p:nvCxnSpPr>
        <p:spPr>
          <a:xfrm>
            <a:off x="1845737" y="684719"/>
            <a:ext cx="267281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E4ED48B8-1707-7F4D-BB52-0EA54F0E0741}"/>
              </a:ext>
            </a:extLst>
          </p:cNvPr>
          <p:cNvSpPr txBox="1"/>
          <p:nvPr/>
        </p:nvSpPr>
        <p:spPr>
          <a:xfrm>
            <a:off x="8358820" y="2705141"/>
            <a:ext cx="1776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b="1" dirty="0">
                <a:latin typeface="Lucida Bright" panose="02040602050505020304" pitchFamily="18" charset="0"/>
              </a:rPr>
              <a:t>竞品分析</a:t>
            </a:r>
            <a:endParaRPr kumimoji="1" lang="en-US" altLang="zh-CN" sz="1200" b="1" dirty="0">
              <a:latin typeface="Lucida Bright" panose="02040602050505020304" pitchFamily="18" charset="0"/>
            </a:endParaRPr>
          </a:p>
        </p:txBody>
      </p:sp>
      <p:cxnSp>
        <p:nvCxnSpPr>
          <p:cNvPr id="26" name="直线连接符 45">
            <a:extLst>
              <a:ext uri="{FF2B5EF4-FFF2-40B4-BE49-F238E27FC236}">
                <a16:creationId xmlns:a16="http://schemas.microsoft.com/office/drawing/2014/main" id="{668B54EB-AA32-1149-A1F9-1E96381D9D3B}"/>
              </a:ext>
            </a:extLst>
          </p:cNvPr>
          <p:cNvCxnSpPr>
            <a:cxnSpLocks/>
          </p:cNvCxnSpPr>
          <p:nvPr/>
        </p:nvCxnSpPr>
        <p:spPr>
          <a:xfrm>
            <a:off x="7845686" y="2946583"/>
            <a:ext cx="267281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AutoShape 10">
            <a:extLst>
              <a:ext uri="{FF2B5EF4-FFF2-40B4-BE49-F238E27FC236}">
                <a16:creationId xmlns:a16="http://schemas.microsoft.com/office/drawing/2014/main" id="{FDFE5362-D292-144B-986D-246FB5B052E1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71996" y="3332742"/>
            <a:ext cx="3123492" cy="96258"/>
          </a:xfrm>
          <a:prstGeom prst="triangle">
            <a:avLst>
              <a:gd name="adj" fmla="val 50000"/>
            </a:avLst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rot="10800000" vert="eaVert"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AU" altLang="en-US" b="1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A9B472A-FFD2-5B46-8BD6-B0E4E652CB5E}"/>
              </a:ext>
            </a:extLst>
          </p:cNvPr>
          <p:cNvSpPr/>
          <p:nvPr/>
        </p:nvSpPr>
        <p:spPr>
          <a:xfrm>
            <a:off x="269248" y="3681501"/>
            <a:ext cx="2711537" cy="14327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573E84-E8B3-B74B-A1BD-AA695F45490B}"/>
              </a:ext>
            </a:extLst>
          </p:cNvPr>
          <p:cNvSpPr/>
          <p:nvPr/>
        </p:nvSpPr>
        <p:spPr>
          <a:xfrm>
            <a:off x="3168360" y="3681501"/>
            <a:ext cx="2711537" cy="14327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34147A8-A038-344D-955E-836F1AFDB670}"/>
              </a:ext>
            </a:extLst>
          </p:cNvPr>
          <p:cNvSpPr txBox="1"/>
          <p:nvPr/>
        </p:nvSpPr>
        <p:spPr>
          <a:xfrm>
            <a:off x="3226666" y="3852169"/>
            <a:ext cx="192391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fontAlgn="base"/>
            <a:endParaRPr lang="zh-CN" altLang="en-US" sz="1000" b="1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61AA429-BB0D-1343-840F-6F0C0C104910}"/>
              </a:ext>
            </a:extLst>
          </p:cNvPr>
          <p:cNvSpPr/>
          <p:nvPr/>
        </p:nvSpPr>
        <p:spPr>
          <a:xfrm>
            <a:off x="245313" y="5285517"/>
            <a:ext cx="2719239" cy="14327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E9860D9-8D70-BA43-B99D-E8445CBC1D2F}"/>
              </a:ext>
            </a:extLst>
          </p:cNvPr>
          <p:cNvSpPr txBox="1"/>
          <p:nvPr/>
        </p:nvSpPr>
        <p:spPr>
          <a:xfrm>
            <a:off x="319851" y="5541163"/>
            <a:ext cx="1923918" cy="3297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fontAlgn="base"/>
            <a:endParaRPr lang="zh-CN" altLang="en-US" sz="1000" dirty="0"/>
          </a:p>
        </p:txBody>
      </p:sp>
      <p:sp>
        <p:nvSpPr>
          <p:cNvPr id="35" name="AutoShape 10">
            <a:extLst>
              <a:ext uri="{FF2B5EF4-FFF2-40B4-BE49-F238E27FC236}">
                <a16:creationId xmlns:a16="http://schemas.microsoft.com/office/drawing/2014/main" id="{EDA97845-4BA7-B84F-96BC-6C5AEC7C1E30}"/>
              </a:ext>
            </a:extLst>
          </p:cNvPr>
          <p:cNvSpPr>
            <a:spLocks noChangeArrowheads="1"/>
          </p:cNvSpPr>
          <p:nvPr/>
        </p:nvSpPr>
        <p:spPr bwMode="gray">
          <a:xfrm rot="10800000">
            <a:off x="4322689" y="5417996"/>
            <a:ext cx="509261" cy="141668"/>
          </a:xfrm>
          <a:prstGeom prst="triangle">
            <a:avLst>
              <a:gd name="adj" fmla="val 50000"/>
            </a:avLst>
          </a:prstGeom>
          <a:solidFill>
            <a:schemeClr val="accent5">
              <a:alpha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rot="10800000" vert="eaVert"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AU" altLang="en-US" b="1" dirty="0"/>
          </a:p>
        </p:txBody>
      </p:sp>
      <p:sp>
        <p:nvSpPr>
          <p:cNvPr id="36" name="AutoShape 10">
            <a:extLst>
              <a:ext uri="{FF2B5EF4-FFF2-40B4-BE49-F238E27FC236}">
                <a16:creationId xmlns:a16="http://schemas.microsoft.com/office/drawing/2014/main" id="{4411D609-512A-204E-AE94-C814F0AFC56C}"/>
              </a:ext>
            </a:extLst>
          </p:cNvPr>
          <p:cNvSpPr>
            <a:spLocks noChangeArrowheads="1"/>
          </p:cNvSpPr>
          <p:nvPr/>
        </p:nvSpPr>
        <p:spPr bwMode="gray">
          <a:xfrm rot="5400000">
            <a:off x="2969571" y="6102447"/>
            <a:ext cx="509261" cy="141668"/>
          </a:xfrm>
          <a:prstGeom prst="triangle">
            <a:avLst>
              <a:gd name="adj" fmla="val 50000"/>
            </a:avLst>
          </a:prstGeom>
          <a:solidFill>
            <a:schemeClr val="accent5">
              <a:alpha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rot="10800000" vert="eaVert"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AU" altLang="en-US" b="1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91D6BF9-B5D3-9644-A198-6F73632C224B}"/>
              </a:ext>
            </a:extLst>
          </p:cNvPr>
          <p:cNvSpPr/>
          <p:nvPr/>
        </p:nvSpPr>
        <p:spPr>
          <a:xfrm>
            <a:off x="7062693" y="383848"/>
            <a:ext cx="4336116" cy="26385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F789BA4-9E8E-A24F-8167-84C891ACA4C4}"/>
              </a:ext>
            </a:extLst>
          </p:cNvPr>
          <p:cNvSpPr txBox="1"/>
          <p:nvPr/>
        </p:nvSpPr>
        <p:spPr>
          <a:xfrm>
            <a:off x="7097511" y="384600"/>
            <a:ext cx="4336117" cy="263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ts val="600"/>
              </a:spcBef>
              <a:defRPr kumimoji="1" sz="1000" b="1">
                <a:latin typeface="Lucida Bright" panose="02040602050505020304" pitchFamily="18" charset="0"/>
              </a:defRPr>
            </a:lvl1pPr>
          </a:lstStyle>
          <a:p>
            <a:pPr algn="ctr"/>
            <a:r>
              <a:rPr lang="zh-CN" altLang="en-US" b="0" dirty="0"/>
              <a:t>随着行业的发展，各类产品在</a:t>
            </a:r>
            <a:r>
              <a:rPr lang="zh-CN" altLang="en-US" dirty="0"/>
              <a:t>核心客群、经营策略</a:t>
            </a:r>
            <a:r>
              <a:rPr lang="zh-CN" altLang="en-US" b="0" dirty="0"/>
              <a:t>上各有侧重。</a:t>
            </a:r>
          </a:p>
        </p:txBody>
      </p:sp>
      <p:sp>
        <p:nvSpPr>
          <p:cNvPr id="42" name="AutoShape 10">
            <a:extLst>
              <a:ext uri="{FF2B5EF4-FFF2-40B4-BE49-F238E27FC236}">
                <a16:creationId xmlns:a16="http://schemas.microsoft.com/office/drawing/2014/main" id="{85D96426-254E-2446-B582-E2B3A8A72179}"/>
              </a:ext>
            </a:extLst>
          </p:cNvPr>
          <p:cNvSpPr>
            <a:spLocks noChangeArrowheads="1"/>
          </p:cNvSpPr>
          <p:nvPr/>
        </p:nvSpPr>
        <p:spPr bwMode="gray">
          <a:xfrm>
            <a:off x="8248434" y="5628819"/>
            <a:ext cx="2070329" cy="118600"/>
          </a:xfrm>
          <a:prstGeom prst="triangle">
            <a:avLst>
              <a:gd name="adj" fmla="val 50000"/>
            </a:avLst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rot="10800000" vert="eaVert"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AU" altLang="en-US" b="1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1090EE40-2537-064E-971D-62D8B4503F84}"/>
              </a:ext>
            </a:extLst>
          </p:cNvPr>
          <p:cNvSpPr txBox="1"/>
          <p:nvPr/>
        </p:nvSpPr>
        <p:spPr>
          <a:xfrm>
            <a:off x="6370560" y="1657055"/>
            <a:ext cx="56254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/>
              <a:t>经营策略：</a:t>
            </a:r>
            <a:endParaRPr lang="en-US" altLang="zh-CN" sz="10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依赖于细分垂直市场的口碑传播</a:t>
            </a:r>
            <a:r>
              <a:rPr lang="en-US" altLang="zh-CN" sz="1000" dirty="0"/>
              <a:t>,</a:t>
            </a:r>
            <a:r>
              <a:rPr lang="zh-CN" altLang="en-US" sz="1000" dirty="0"/>
              <a:t>低成本获客。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平台化经营</a:t>
            </a:r>
            <a:r>
              <a:rPr lang="en-US" altLang="zh-CN" sz="1000" dirty="0"/>
              <a:t>,</a:t>
            </a:r>
            <a:r>
              <a:rPr lang="zh-CN" altLang="en-US" sz="1000" dirty="0"/>
              <a:t>依靠低价或免费迅速做大</a:t>
            </a:r>
            <a:r>
              <a:rPr lang="en-US" altLang="zh-CN" sz="1000" dirty="0"/>
              <a:t>,</a:t>
            </a:r>
            <a:r>
              <a:rPr lang="zh-CN" altLang="en-US" sz="1000" dirty="0"/>
              <a:t>未来依靠数据增值服务变现。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深耕高客单价大客户</a:t>
            </a:r>
            <a:r>
              <a:rPr lang="en-US" altLang="zh-CN" sz="1000" dirty="0"/>
              <a:t>,</a:t>
            </a:r>
            <a:r>
              <a:rPr lang="zh-CN" altLang="en-US" sz="1000" dirty="0"/>
              <a:t>挖掘存量用户的增量需求</a:t>
            </a:r>
            <a:r>
              <a:rPr lang="en-US" altLang="zh-CN" sz="1000" dirty="0"/>
              <a:t>,</a:t>
            </a:r>
            <a:r>
              <a:rPr lang="zh-CN" altLang="en-US" sz="1000" dirty="0"/>
              <a:t>追求可持续的服务。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BAF5F4D-DB7E-DE46-9DDA-DE72FBD7EAF4}"/>
              </a:ext>
            </a:extLst>
          </p:cNvPr>
          <p:cNvSpPr txBox="1"/>
          <p:nvPr/>
        </p:nvSpPr>
        <p:spPr>
          <a:xfrm>
            <a:off x="253972" y="5366795"/>
            <a:ext cx="26360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00"/>
            </a:lvl1pPr>
          </a:lstStyle>
          <a:p>
            <a:r>
              <a:rPr lang="zh-CN" altLang="en-US" b="1" dirty="0"/>
              <a:t>平台扩展服务能力：增值服务</a:t>
            </a:r>
            <a:r>
              <a:rPr lang="zh-CN" altLang="en-US" dirty="0"/>
              <a:t>，比如金融、招生、保险等业务。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b="1" dirty="0"/>
              <a:t>校宝在线</a:t>
            </a:r>
            <a:r>
              <a:rPr lang="zh-CN" altLang="en-US" dirty="0"/>
              <a:t>的链接了金融、保险、广告、赛事、课程等，成功孵化出校宝收银宝、校宝安心宝、校宝招生宝三大产品，且在系统首页找到清晰的产品入口。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b="1" dirty="0"/>
              <a:t>优学堂，校管家和小麦助教</a:t>
            </a:r>
            <a:r>
              <a:rPr lang="zh-CN" altLang="en-US" dirty="0"/>
              <a:t>则需转至微信公众号，点击信息栏才能看见。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333324BB-84DE-2548-ACC9-F762546BD751}"/>
              </a:ext>
            </a:extLst>
          </p:cNvPr>
          <p:cNvSpPr txBox="1"/>
          <p:nvPr/>
        </p:nvSpPr>
        <p:spPr>
          <a:xfrm>
            <a:off x="314016" y="3806516"/>
            <a:ext cx="25760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00"/>
            </a:lvl1pPr>
          </a:lstStyle>
          <a:p>
            <a:r>
              <a:rPr lang="zh-CN" altLang="en-US" b="1" dirty="0"/>
              <a:t>数字化应用能力：数据报表种类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校管家的维度最多，涵盖了招生分析、学员分析、班级等</a:t>
            </a:r>
            <a:r>
              <a:rPr lang="en-US" altLang="zh-CN" dirty="0"/>
              <a:t>7</a:t>
            </a:r>
            <a:r>
              <a:rPr lang="zh-CN" altLang="en-US" dirty="0"/>
              <a:t>个维度，能充分满足机构需求；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优学堂，校宝在线，小麦助教的报表种类相较略少，但内容清晰详实，足够实现机构日常所需。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C7FA4085-16DD-114E-9F70-1480A405E70B}"/>
              </a:ext>
            </a:extLst>
          </p:cNvPr>
          <p:cNvSpPr txBox="1"/>
          <p:nvPr/>
        </p:nvSpPr>
        <p:spPr>
          <a:xfrm>
            <a:off x="3253424" y="3783770"/>
            <a:ext cx="252870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00" b="1"/>
            </a:lvl1pPr>
          </a:lstStyle>
          <a:p>
            <a:r>
              <a:rPr lang="zh-CN" altLang="en-US" dirty="0"/>
              <a:t>数据智能：</a:t>
            </a:r>
            <a:r>
              <a:rPr lang="en-US" altLang="zh-CN" dirty="0"/>
              <a:t>AI</a:t>
            </a:r>
            <a:r>
              <a:rPr lang="zh-CN" altLang="en-US" dirty="0"/>
              <a:t>智慧教学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b="0" dirty="0"/>
              <a:t>优学堂的</a:t>
            </a:r>
            <a:r>
              <a:rPr lang="en" altLang="zh-CN" b="0" dirty="0"/>
              <a:t>“AI+</a:t>
            </a:r>
            <a:r>
              <a:rPr lang="zh-CN" altLang="en-US" b="0" dirty="0"/>
              <a:t>教育”功能，包括</a:t>
            </a:r>
            <a:r>
              <a:rPr lang="en" altLang="zh-CN" b="0" dirty="0"/>
              <a:t>AI</a:t>
            </a:r>
            <a:r>
              <a:rPr lang="zh-CN" altLang="en-US" b="0" dirty="0"/>
              <a:t>在线匹配真人练习与</a:t>
            </a:r>
            <a:r>
              <a:rPr lang="en" altLang="zh-CN" b="0" dirty="0"/>
              <a:t>AI</a:t>
            </a:r>
            <a:r>
              <a:rPr lang="zh-CN" altLang="en-US" b="0" dirty="0"/>
              <a:t>语音测评。且在系统首页找到清晰的产品入口。</a:t>
            </a:r>
            <a:endParaRPr lang="en-US" altLang="zh-CN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b="0" dirty="0"/>
              <a:t>校管家，校宝在线，小麦助教的智能化服务以云课堂方式呈现，但功能入口较深，不够直观。</a:t>
            </a:r>
            <a:endParaRPr lang="en-US" altLang="zh-CN" dirty="0"/>
          </a:p>
        </p:txBody>
      </p:sp>
      <p:cxnSp>
        <p:nvCxnSpPr>
          <p:cNvPr id="50" name="直线连接符 50">
            <a:extLst>
              <a:ext uri="{FF2B5EF4-FFF2-40B4-BE49-F238E27FC236}">
                <a16:creationId xmlns:a16="http://schemas.microsoft.com/office/drawing/2014/main" id="{A79831F0-B298-9E4E-AF8F-65DD759B5697}"/>
              </a:ext>
            </a:extLst>
          </p:cNvPr>
          <p:cNvCxnSpPr>
            <a:cxnSpLocks/>
          </p:cNvCxnSpPr>
          <p:nvPr/>
        </p:nvCxnSpPr>
        <p:spPr>
          <a:xfrm flipH="1">
            <a:off x="6587735" y="2600451"/>
            <a:ext cx="5210565" cy="0"/>
          </a:xfrm>
          <a:prstGeom prst="line">
            <a:avLst/>
          </a:prstGeom>
          <a:ln w="127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94CC8A9C-D153-3742-A828-307B11174B06}"/>
              </a:ext>
            </a:extLst>
          </p:cNvPr>
          <p:cNvSpPr txBox="1"/>
          <p:nvPr/>
        </p:nvSpPr>
        <p:spPr>
          <a:xfrm>
            <a:off x="6356711" y="765947"/>
            <a:ext cx="5625457" cy="7183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6DB437E-0D4B-DD4F-82FA-3FD53B766AFA}"/>
              </a:ext>
            </a:extLst>
          </p:cNvPr>
          <p:cNvSpPr/>
          <p:nvPr/>
        </p:nvSpPr>
        <p:spPr>
          <a:xfrm>
            <a:off x="6356712" y="827082"/>
            <a:ext cx="563930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000" b="1" dirty="0">
                <a:solidFill>
                  <a:prstClr val="black"/>
                </a:solidFill>
              </a:rPr>
              <a:t>核心客群：</a:t>
            </a:r>
            <a:endParaRPr lang="en-US" altLang="zh-CN" sz="1000" b="1" dirty="0">
              <a:solidFill>
                <a:prstClr val="black"/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prstClr val="black"/>
                </a:solidFill>
              </a:rPr>
              <a:t>大型机构的需求较为繁杂</a:t>
            </a:r>
            <a:r>
              <a:rPr lang="en-US" altLang="zh-CN" sz="1000" dirty="0">
                <a:solidFill>
                  <a:prstClr val="black"/>
                </a:solidFill>
              </a:rPr>
              <a:t>,</a:t>
            </a:r>
            <a:r>
              <a:rPr lang="zh-CN" altLang="en-US" sz="1000" dirty="0">
                <a:solidFill>
                  <a:prstClr val="black"/>
                </a:solidFill>
              </a:rPr>
              <a:t>对</a:t>
            </a:r>
            <a:r>
              <a:rPr lang="en" altLang="zh-CN" sz="1000" dirty="0">
                <a:solidFill>
                  <a:prstClr val="black"/>
                </a:solidFill>
              </a:rPr>
              <a:t>SaaS</a:t>
            </a:r>
            <a:r>
              <a:rPr lang="zh-CN" altLang="en-US" sz="1000" dirty="0">
                <a:solidFill>
                  <a:prstClr val="black"/>
                </a:solidFill>
              </a:rPr>
              <a:t>平台的功能模块要求较多，实施落地时应统筹多校区协同部署。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prstClr val="black"/>
                </a:solidFill>
              </a:rPr>
              <a:t>中小机构的需求简单</a:t>
            </a:r>
            <a:r>
              <a:rPr lang="en-US" altLang="zh-CN" sz="1000" dirty="0">
                <a:solidFill>
                  <a:prstClr val="black"/>
                </a:solidFill>
              </a:rPr>
              <a:t>,</a:t>
            </a:r>
            <a:r>
              <a:rPr lang="zh-CN" altLang="en-US" sz="1000" dirty="0">
                <a:solidFill>
                  <a:prstClr val="black"/>
                </a:solidFill>
              </a:rPr>
              <a:t>往往不核心客群要很复杂的功能，优先考虑服务性价比</a:t>
            </a:r>
            <a:r>
              <a:rPr lang="en-US" altLang="zh-CN" sz="1000" dirty="0">
                <a:solidFill>
                  <a:prstClr val="black"/>
                </a:solidFill>
              </a:rPr>
              <a:t>,</a:t>
            </a:r>
            <a:r>
              <a:rPr lang="zh-CN" altLang="en-US" sz="1000" dirty="0">
                <a:solidFill>
                  <a:prstClr val="black"/>
                </a:solidFill>
              </a:rPr>
              <a:t>重视产品口碑。</a:t>
            </a:r>
          </a:p>
        </p:txBody>
      </p:sp>
    </p:spTree>
    <p:extLst>
      <p:ext uri="{BB962C8B-B14F-4D97-AF65-F5344CB8AC3E}">
        <p14:creationId xmlns:p14="http://schemas.microsoft.com/office/powerpoint/2010/main" val="3888323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4D29844-669F-4670-86A6-9356189F07D7}"/>
              </a:ext>
            </a:extLst>
          </p:cNvPr>
          <p:cNvSpPr/>
          <p:nvPr/>
        </p:nvSpPr>
        <p:spPr>
          <a:xfrm>
            <a:off x="879675" y="4653352"/>
            <a:ext cx="4606723" cy="148869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形 4" descr="钱">
            <a:extLst>
              <a:ext uri="{FF2B5EF4-FFF2-40B4-BE49-F238E27FC236}">
                <a16:creationId xmlns:a16="http://schemas.microsoft.com/office/drawing/2014/main" id="{698B9C7D-F504-4B3B-AF75-959F6803AF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389" y="4625013"/>
            <a:ext cx="612000" cy="612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06B80C6-9A45-4CE6-9715-7F4D98A95FB1}"/>
              </a:ext>
            </a:extLst>
          </p:cNvPr>
          <p:cNvSpPr/>
          <p:nvPr/>
        </p:nvSpPr>
        <p:spPr>
          <a:xfrm>
            <a:off x="92537" y="137067"/>
            <a:ext cx="5393862" cy="25690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347ED20-134B-4858-8D3F-48E1F8E8781D}"/>
              </a:ext>
            </a:extLst>
          </p:cNvPr>
          <p:cNvSpPr txBox="1"/>
          <p:nvPr/>
        </p:nvSpPr>
        <p:spPr>
          <a:xfrm>
            <a:off x="238630" y="111631"/>
            <a:ext cx="3864823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fontAlgn="base">
              <a:defRPr sz="1200"/>
            </a:lvl1pPr>
          </a:lstStyle>
          <a:p>
            <a:r>
              <a:rPr lang="zh-CN" altLang="en-US" sz="1400" b="1" dirty="0">
                <a:solidFill>
                  <a:schemeClr val="bg1"/>
                </a:solidFill>
              </a:rPr>
              <a:t>收入预估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3F2B6FC-CCB3-4F50-889F-D9F059CD4D39}"/>
              </a:ext>
            </a:extLst>
          </p:cNvPr>
          <p:cNvSpPr/>
          <p:nvPr/>
        </p:nvSpPr>
        <p:spPr>
          <a:xfrm>
            <a:off x="137389" y="603318"/>
            <a:ext cx="235529" cy="23552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latin typeface="Lucida Bright" panose="02040602050505020304" pitchFamily="18" charset="0"/>
              </a:rPr>
              <a:t>1</a:t>
            </a:r>
            <a:endParaRPr kumimoji="1" lang="zh-CN" altLang="en-US" sz="1400" dirty="0">
              <a:latin typeface="Lucida Bright" panose="020406020505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BF7622F-8958-45F2-AE88-E368A8578056}"/>
              </a:ext>
            </a:extLst>
          </p:cNvPr>
          <p:cNvSpPr/>
          <p:nvPr/>
        </p:nvSpPr>
        <p:spPr>
          <a:xfrm>
            <a:off x="137390" y="812343"/>
            <a:ext cx="5545018" cy="5484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39D22A7-1F39-45B0-B736-A1DEA0B7BFA7}"/>
              </a:ext>
            </a:extLst>
          </p:cNvPr>
          <p:cNvSpPr txBox="1"/>
          <p:nvPr/>
        </p:nvSpPr>
        <p:spPr>
          <a:xfrm>
            <a:off x="372917" y="564768"/>
            <a:ext cx="3482313" cy="284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b="1" dirty="0">
                <a:latin typeface="Lucida Bright" panose="02040602050505020304" pitchFamily="18" charset="0"/>
              </a:rPr>
              <a:t>企业微信拉新补贴（合作政策）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DF5F34A-D642-4705-B2AE-975E6DE13509}"/>
              </a:ext>
            </a:extLst>
          </p:cNvPr>
          <p:cNvSpPr/>
          <p:nvPr/>
        </p:nvSpPr>
        <p:spPr>
          <a:xfrm>
            <a:off x="150365" y="4134448"/>
            <a:ext cx="235529" cy="23552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latin typeface="Lucida Bright" panose="02040602050505020304" pitchFamily="18" charset="0"/>
              </a:rPr>
              <a:t>20</a:t>
            </a:r>
          </a:p>
          <a:p>
            <a:pPr algn="ctr"/>
            <a:r>
              <a:rPr kumimoji="1" lang="en-US" altLang="zh-CN" sz="1400" dirty="0">
                <a:latin typeface="Lucida Bright" panose="02040602050505020304" pitchFamily="18" charset="0"/>
              </a:rPr>
              <a:t>20</a:t>
            </a:r>
          </a:p>
          <a:p>
            <a:pPr algn="ctr"/>
            <a:endParaRPr kumimoji="1" lang="zh-CN" altLang="en-US" sz="1400" dirty="0">
              <a:latin typeface="Lucida Bright" panose="020406020505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EBE45DA-3DEB-452B-89EE-8F12FA4510A7}"/>
              </a:ext>
            </a:extLst>
          </p:cNvPr>
          <p:cNvSpPr/>
          <p:nvPr/>
        </p:nvSpPr>
        <p:spPr>
          <a:xfrm>
            <a:off x="150364" y="4352597"/>
            <a:ext cx="5532041" cy="5426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6C75F09-8F2A-4A98-92D2-841EF66C9C54}"/>
              </a:ext>
            </a:extLst>
          </p:cNvPr>
          <p:cNvSpPr txBox="1"/>
          <p:nvPr/>
        </p:nvSpPr>
        <p:spPr>
          <a:xfrm>
            <a:off x="385893" y="4097561"/>
            <a:ext cx="3482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200" b="1">
                <a:latin typeface="Lucida Bright" panose="02040602050505020304" pitchFamily="18" charset="0"/>
              </a:defRPr>
            </a:lvl1pPr>
          </a:lstStyle>
          <a:p>
            <a:r>
              <a:rPr lang="zh-CN" altLang="en-US" dirty="0"/>
              <a:t>增值服务的收入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7DC9E7B-A429-43CD-B3B9-E9A22FE95051}"/>
              </a:ext>
            </a:extLst>
          </p:cNvPr>
          <p:cNvSpPr txBox="1"/>
          <p:nvPr/>
        </p:nvSpPr>
        <p:spPr>
          <a:xfrm>
            <a:off x="976745" y="4718750"/>
            <a:ext cx="4499825" cy="1341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kumimoji="1" lang="zh-CN" altLang="en-US" sz="1000" dirty="0"/>
              <a:t>随着</a:t>
            </a:r>
            <a:r>
              <a:rPr kumimoji="1" lang="en-US" altLang="zh-CN" sz="1000" dirty="0"/>
              <a:t>B</a:t>
            </a:r>
            <a:r>
              <a:rPr kumimoji="1" lang="zh-CN" altLang="en-US" sz="1000" dirty="0"/>
              <a:t>端客户数据的不断积累，优学堂能够将其数据资源赋能给其他</a:t>
            </a:r>
            <a:r>
              <a:rPr kumimoji="1" lang="en-US" altLang="zh-CN" sz="1000" dirty="0"/>
              <a:t>To B</a:t>
            </a:r>
            <a:r>
              <a:rPr kumimoji="1" lang="zh-CN" altLang="en-US" sz="1000" dirty="0"/>
              <a:t>企业，例如后勤，校车，教辅。</a:t>
            </a:r>
            <a:endParaRPr kumimoji="1" lang="en-US" altLang="zh-CN" sz="1000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kumimoji="1" lang="en-US" altLang="zh-CN" sz="1000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kumimoji="1" lang="zh-CN" altLang="en-US" sz="1000" dirty="0"/>
              <a:t>并通过与上游企业的数据合作，实现供应链的转型升级。</a:t>
            </a:r>
            <a:r>
              <a:rPr kumimoji="1" lang="zh-CN" altLang="en-US" sz="1000" dirty="0">
                <a:latin typeface="Lucida Bright" panose="02040602050505020304" pitchFamily="18" charset="0"/>
              </a:rPr>
              <a:t>当数据成为核心资产之后，基于数据控掘出新的增值服务，例如精准营销，第三方支付，供应链金融等，进一步饭补优学堂，为其提供新的收入增长点。</a:t>
            </a:r>
            <a:endParaRPr kumimoji="1" lang="en-US" altLang="zh-CN" sz="1000" dirty="0">
              <a:latin typeface="Lucida Bright" panose="02040602050505020304" pitchFamily="18" charset="0"/>
            </a:endParaRP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5F5AA0A9-D11E-40E1-9C9F-6C63585B0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983573"/>
              </p:ext>
            </p:extLst>
          </p:nvPr>
        </p:nvGraphicFramePr>
        <p:xfrm>
          <a:off x="150365" y="1294680"/>
          <a:ext cx="5532042" cy="2743200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588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295">
                  <a:extLst>
                    <a:ext uri="{9D8B030D-6E8A-4147-A177-3AD203B41FA5}">
                      <a16:colId xmlns:a16="http://schemas.microsoft.com/office/drawing/2014/main" val="1057498425"/>
                    </a:ext>
                  </a:extLst>
                </a:gridCol>
                <a:gridCol w="123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0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8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8">
                <a:tc rowSpan="12"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dirty="0">
                          <a:effectLst/>
                        </a:rPr>
                        <a:t>企微拉新渗透率及补贴收入</a:t>
                      </a:r>
                      <a:endParaRPr lang="zh-CN" altLang="en-US" sz="1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kern="1200" dirty="0">
                          <a:solidFill>
                            <a:schemeClr val="dk1"/>
                          </a:solidFill>
                          <a:effectLst/>
                        </a:rPr>
                        <a:t>当前付费机构</a:t>
                      </a:r>
                      <a:br>
                        <a:rPr lang="zh-CN" altLang="en-US" sz="1000" kern="1200" dirty="0">
                          <a:solidFill>
                            <a:schemeClr val="dk1"/>
                          </a:solidFill>
                          <a:effectLst/>
                        </a:rPr>
                      </a:br>
                      <a:r>
                        <a:rPr lang="zh-CN" altLang="en-US" sz="1000" kern="1200" dirty="0">
                          <a:solidFill>
                            <a:schemeClr val="dk1"/>
                          </a:solidFill>
                          <a:effectLst/>
                        </a:rPr>
                        <a:t>（</a:t>
                      </a:r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effectLst/>
                        </a:rPr>
                        <a:t>12400</a:t>
                      </a:r>
                      <a:r>
                        <a:rPr lang="zh-CN" altLang="en-US" sz="1000" kern="1200" dirty="0">
                          <a:solidFill>
                            <a:schemeClr val="dk1"/>
                          </a:solidFill>
                          <a:effectLst/>
                        </a:rPr>
                        <a:t>）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900" kern="1200" dirty="0">
                          <a:solidFill>
                            <a:schemeClr val="dk1"/>
                          </a:solidFill>
                          <a:effectLst/>
                        </a:rPr>
                        <a:t>内部活跃补贴收入</a:t>
                      </a:r>
                      <a:endParaRPr lang="zh-CN" alt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900" dirty="0">
                          <a:effectLst/>
                        </a:rPr>
                        <a:t>保守假设</a:t>
                      </a:r>
                      <a:endParaRPr lang="zh-CN" altLang="en-US" sz="9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 latinLnBrk="0"/>
                      <a:r>
                        <a:rPr lang="en-US" altLang="zh-CN" sz="900" dirty="0">
                          <a:effectLst/>
                        </a:rPr>
                        <a:t>4,017,600 </a:t>
                      </a:r>
                      <a:endParaRPr lang="en-US" altLang="zh-CN" sz="9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2A866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2A866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2A86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900" dirty="0">
                          <a:effectLst/>
                        </a:rPr>
                        <a:t>乐观假设</a:t>
                      </a:r>
                      <a:endParaRPr lang="zh-CN" altLang="en-US" sz="9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 latinLnBrk="0"/>
                      <a:r>
                        <a:rPr lang="en-US" altLang="zh-CN" sz="900">
                          <a:effectLst/>
                        </a:rPr>
                        <a:t>669,600 </a:t>
                      </a:r>
                      <a:endParaRPr lang="en-US" altLang="zh-CN" sz="9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6881066"/>
                  </a:ext>
                </a:extLst>
              </a:tr>
              <a:tr h="2155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2A866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2A866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900" dirty="0">
                          <a:effectLst/>
                        </a:rPr>
                        <a:t>活跃客户补贴收入</a:t>
                      </a:r>
                      <a:endParaRPr lang="zh-CN" altLang="en-US" sz="9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900" dirty="0">
                          <a:effectLst/>
                        </a:rPr>
                        <a:t>保守假设</a:t>
                      </a:r>
                      <a:endParaRPr lang="zh-CN" altLang="en-US" sz="9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 latinLnBrk="0"/>
                      <a:r>
                        <a:rPr lang="en-US" altLang="zh-CN" sz="900" dirty="0">
                          <a:effectLst/>
                        </a:rPr>
                        <a:t>17,707,200 </a:t>
                      </a:r>
                      <a:endParaRPr lang="en-US" altLang="zh-CN" sz="9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2351240"/>
                  </a:ext>
                </a:extLst>
              </a:tr>
              <a:tr h="2155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2A866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2A866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2A86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900" dirty="0">
                          <a:effectLst/>
                        </a:rPr>
                        <a:t>乐观假设</a:t>
                      </a:r>
                      <a:endParaRPr lang="zh-CN" altLang="en-US" sz="9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 latinLnBrk="0"/>
                      <a:r>
                        <a:rPr lang="en-US" altLang="zh-CN" sz="900">
                          <a:effectLst/>
                        </a:rPr>
                        <a:t>29,512,000 </a:t>
                      </a:r>
                      <a:endParaRPr lang="en-US" altLang="zh-CN" sz="9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5911212"/>
                  </a:ext>
                </a:extLst>
              </a:tr>
              <a:tr h="2155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2A866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2A866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900" dirty="0">
                          <a:effectLst/>
                        </a:rPr>
                        <a:t>补贴收入总计</a:t>
                      </a:r>
                      <a:endParaRPr lang="zh-CN" altLang="en-US" sz="9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900" dirty="0">
                          <a:effectLst/>
                        </a:rPr>
                        <a:t>保守假设</a:t>
                      </a:r>
                      <a:endParaRPr lang="zh-CN" altLang="en-US" sz="9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 latinLnBrk="0"/>
                      <a:r>
                        <a:rPr lang="en-US" altLang="zh-CN" sz="900" dirty="0">
                          <a:effectLst/>
                        </a:rPr>
                        <a:t>21,724,800 </a:t>
                      </a:r>
                      <a:endParaRPr lang="en-US" altLang="zh-CN" sz="9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3737526"/>
                  </a:ext>
                </a:extLst>
              </a:tr>
              <a:tr h="2155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2A866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2A866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2A86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900" dirty="0">
                          <a:effectLst/>
                        </a:rPr>
                        <a:t>乐观假设</a:t>
                      </a:r>
                      <a:endParaRPr lang="zh-CN" altLang="en-US" sz="9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 latinLnBrk="0"/>
                      <a:r>
                        <a:rPr lang="en-US" altLang="zh-CN" sz="900" dirty="0">
                          <a:effectLst/>
                        </a:rPr>
                        <a:t>30,181,600 </a:t>
                      </a:r>
                      <a:endParaRPr lang="en-US" altLang="zh-CN" sz="9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7915373"/>
                  </a:ext>
                </a:extLst>
              </a:tr>
              <a:tr h="2155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2A8664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1000" b="1" dirty="0">
                          <a:effectLst/>
                        </a:rPr>
                        <a:t>2021</a:t>
                      </a:r>
                      <a:r>
                        <a:rPr lang="zh-CN" altLang="en-US" sz="1000" b="1" dirty="0">
                          <a:effectLst/>
                        </a:rPr>
                        <a:t>目标机构</a:t>
                      </a:r>
                      <a:br>
                        <a:rPr lang="zh-CN" altLang="en-US" sz="1000" b="1" dirty="0">
                          <a:effectLst/>
                        </a:rPr>
                      </a:br>
                      <a:r>
                        <a:rPr lang="zh-CN" altLang="en-US" sz="1000" b="1" dirty="0">
                          <a:effectLst/>
                        </a:rPr>
                        <a:t>（</a:t>
                      </a:r>
                      <a:r>
                        <a:rPr lang="en-US" altLang="zh-CN" sz="1000" b="1" dirty="0">
                          <a:effectLst/>
                        </a:rPr>
                        <a:t>20000</a:t>
                      </a:r>
                      <a:r>
                        <a:rPr lang="zh-CN" altLang="en-US" sz="1000" b="1" dirty="0">
                          <a:effectLst/>
                        </a:rPr>
                        <a:t>）</a:t>
                      </a:r>
                      <a:endParaRPr lang="zh-CN" altLang="en-US" sz="10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900" dirty="0">
                          <a:effectLst/>
                        </a:rPr>
                        <a:t>内部活跃补贴收入</a:t>
                      </a:r>
                      <a:endParaRPr lang="zh-CN" altLang="en-US" sz="9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900" dirty="0">
                          <a:effectLst/>
                        </a:rPr>
                        <a:t>保守假设</a:t>
                      </a:r>
                      <a:endParaRPr lang="zh-CN" altLang="en-US" sz="9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 latinLnBrk="0"/>
                      <a:r>
                        <a:rPr lang="en-US" altLang="zh-CN" sz="900" dirty="0">
                          <a:effectLst/>
                        </a:rPr>
                        <a:t>6,480,000 </a:t>
                      </a:r>
                      <a:endParaRPr lang="en-US" altLang="zh-CN" sz="9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67163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2A866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2A866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2A86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900" dirty="0">
                          <a:effectLst/>
                        </a:rPr>
                        <a:t>乐观假设</a:t>
                      </a:r>
                      <a:endParaRPr lang="zh-CN" altLang="en-US" sz="9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 latinLnBrk="0"/>
                      <a:r>
                        <a:rPr lang="en-US" altLang="zh-CN" sz="900" dirty="0">
                          <a:effectLst/>
                        </a:rPr>
                        <a:t>10,800,000 </a:t>
                      </a:r>
                      <a:endParaRPr lang="en-US" altLang="zh-CN" sz="9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5805685"/>
                  </a:ext>
                </a:extLst>
              </a:tr>
              <a:tr h="2155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2A866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2A866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900" dirty="0">
                          <a:effectLst/>
                        </a:rPr>
                        <a:t>活跃客户补贴收入</a:t>
                      </a:r>
                      <a:endParaRPr lang="zh-CN" altLang="en-US" sz="9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900" dirty="0">
                          <a:effectLst/>
                        </a:rPr>
                        <a:t>保守假设</a:t>
                      </a:r>
                      <a:endParaRPr lang="zh-CN" altLang="en-US" sz="9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 latinLnBrk="0"/>
                      <a:r>
                        <a:rPr lang="en-US" altLang="zh-CN" sz="900" dirty="0">
                          <a:effectLst/>
                        </a:rPr>
                        <a:t>28,560,000 </a:t>
                      </a:r>
                      <a:endParaRPr lang="en-US" altLang="zh-CN" sz="9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554358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2A866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2A866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2A86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900">
                          <a:effectLst/>
                        </a:rPr>
                        <a:t>乐观假设</a:t>
                      </a:r>
                      <a:endParaRPr lang="zh-CN" altLang="en-US" sz="9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 latinLnBrk="0"/>
                      <a:r>
                        <a:rPr lang="en-US" altLang="zh-CN" sz="900" dirty="0">
                          <a:effectLst/>
                        </a:rPr>
                        <a:t>47,600,000 </a:t>
                      </a:r>
                      <a:endParaRPr lang="en-US" altLang="zh-CN" sz="9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2511835"/>
                  </a:ext>
                </a:extLst>
              </a:tr>
              <a:tr h="2155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2A8664">
                        <a:alpha val="4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2A8664">
                        <a:alpha val="4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900" dirty="0">
                          <a:effectLst/>
                        </a:rPr>
                        <a:t>补贴收入总计</a:t>
                      </a:r>
                      <a:endParaRPr lang="zh-CN" altLang="en-US" sz="9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900" dirty="0">
                          <a:effectLst/>
                        </a:rPr>
                        <a:t>保守假设</a:t>
                      </a:r>
                      <a:endParaRPr lang="zh-CN" altLang="en-US" sz="9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 latinLnBrk="0"/>
                      <a:r>
                        <a:rPr lang="en-US" altLang="zh-CN" sz="900" dirty="0">
                          <a:effectLst/>
                        </a:rPr>
                        <a:t>35,040,000 </a:t>
                      </a:r>
                      <a:endParaRPr lang="en-US" altLang="zh-CN" sz="9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5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2A8664">
                        <a:alpha val="4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2A8664">
                        <a:alpha val="4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2A8664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900">
                          <a:effectLst/>
                        </a:rPr>
                        <a:t>乐观假设</a:t>
                      </a:r>
                      <a:endParaRPr lang="zh-CN" altLang="en-US" sz="9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 latinLnBrk="0"/>
                      <a:r>
                        <a:rPr lang="en-US" altLang="zh-CN" sz="900" dirty="0">
                          <a:effectLst/>
                        </a:rPr>
                        <a:t>58,400,000 </a:t>
                      </a:r>
                      <a:endParaRPr lang="en-US" altLang="zh-CN" sz="9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五边形 3">
            <a:extLst>
              <a:ext uri="{FF2B5EF4-FFF2-40B4-BE49-F238E27FC236}">
                <a16:creationId xmlns:a16="http://schemas.microsoft.com/office/drawing/2014/main" id="{5F18760D-B9CE-4FB6-BFC1-BD6E3801ED9C}"/>
              </a:ext>
            </a:extLst>
          </p:cNvPr>
          <p:cNvSpPr/>
          <p:nvPr/>
        </p:nvSpPr>
        <p:spPr>
          <a:xfrm>
            <a:off x="22" y="6436252"/>
            <a:ext cx="1762453" cy="345990"/>
          </a:xfrm>
          <a:prstGeom prst="homePlat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>
                <a:solidFill>
                  <a:schemeClr val="bg1"/>
                </a:solidFill>
                <a:latin typeface="Lucida Bright" panose="02040602050505020304" pitchFamily="18" charset="0"/>
                <a:cs typeface="Arial" panose="020B0604020202020204" pitchFamily="34" charset="0"/>
              </a:rPr>
              <a:t>评估与量化合作</a:t>
            </a:r>
          </a:p>
        </p:txBody>
      </p:sp>
      <p:sp>
        <p:nvSpPr>
          <p:cNvPr id="17" name="燕尾形 6">
            <a:extLst>
              <a:ext uri="{FF2B5EF4-FFF2-40B4-BE49-F238E27FC236}">
                <a16:creationId xmlns:a16="http://schemas.microsoft.com/office/drawing/2014/main" id="{0EC78381-C077-445F-A15F-099A7B6084EF}"/>
              </a:ext>
            </a:extLst>
          </p:cNvPr>
          <p:cNvSpPr/>
          <p:nvPr/>
        </p:nvSpPr>
        <p:spPr>
          <a:xfrm>
            <a:off x="1646522" y="6436252"/>
            <a:ext cx="1580136" cy="345990"/>
          </a:xfrm>
          <a:prstGeom prst="chevron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>
                <a:solidFill>
                  <a:schemeClr val="bg1"/>
                </a:solidFill>
                <a:latin typeface="Lucida Bright" panose="02040602050505020304" pitchFamily="18" charset="0"/>
                <a:cs typeface="Arial" panose="020B0604020202020204" pitchFamily="34" charset="0"/>
              </a:rPr>
              <a:t>具体落实合作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B4A1B33-10C4-440F-BD86-1FCE779A0996}"/>
              </a:ext>
            </a:extLst>
          </p:cNvPr>
          <p:cNvSpPr/>
          <p:nvPr/>
        </p:nvSpPr>
        <p:spPr>
          <a:xfrm>
            <a:off x="443389" y="956860"/>
            <a:ext cx="3496944" cy="265074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12CD5B3-3FEB-4908-A8CF-0A7E5E172206}"/>
              </a:ext>
            </a:extLst>
          </p:cNvPr>
          <p:cNvSpPr txBox="1"/>
          <p:nvPr/>
        </p:nvSpPr>
        <p:spPr>
          <a:xfrm>
            <a:off x="719579" y="947903"/>
            <a:ext cx="2788988" cy="2650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 dirty="0"/>
              <a:t>通过</a:t>
            </a:r>
            <a:r>
              <a:rPr lang="zh-CN" altLang="en-US" sz="1000" b="1" dirty="0"/>
              <a:t>补贴公式</a:t>
            </a:r>
            <a:r>
              <a:rPr lang="zh-CN" altLang="en-US" sz="1000" dirty="0"/>
              <a:t>以及</a:t>
            </a:r>
            <a:r>
              <a:rPr lang="zh-CN" altLang="en-US" sz="1000" b="1" dirty="0"/>
              <a:t>优学堂的机构数量</a:t>
            </a:r>
            <a:r>
              <a:rPr lang="zh-CN" altLang="en-US" sz="1000" dirty="0"/>
              <a:t>进行估计</a:t>
            </a:r>
            <a:endParaRPr lang="en-US" altLang="zh-CN" sz="10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781EBF0-AC4A-1B46-9CDD-2CBF36928BA3}"/>
              </a:ext>
            </a:extLst>
          </p:cNvPr>
          <p:cNvSpPr txBox="1"/>
          <p:nvPr/>
        </p:nvSpPr>
        <p:spPr>
          <a:xfrm>
            <a:off x="6485626" y="5219952"/>
            <a:ext cx="5199796" cy="8193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669D7A7-7C17-EF4B-9C61-9BDA66DE7AD0}"/>
              </a:ext>
            </a:extLst>
          </p:cNvPr>
          <p:cNvSpPr txBox="1"/>
          <p:nvPr/>
        </p:nvSpPr>
        <p:spPr>
          <a:xfrm>
            <a:off x="6495809" y="4119736"/>
            <a:ext cx="5199796" cy="8193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4CA5644-AA4A-6147-B081-AAA15F20BF0F}"/>
              </a:ext>
            </a:extLst>
          </p:cNvPr>
          <p:cNvSpPr/>
          <p:nvPr/>
        </p:nvSpPr>
        <p:spPr>
          <a:xfrm>
            <a:off x="9145405" y="638555"/>
            <a:ext cx="2479805" cy="16210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6BE06E5-A79D-7B46-87AD-EDBA7DB2AC9A}"/>
              </a:ext>
            </a:extLst>
          </p:cNvPr>
          <p:cNvSpPr/>
          <p:nvPr/>
        </p:nvSpPr>
        <p:spPr>
          <a:xfrm>
            <a:off x="6341742" y="164570"/>
            <a:ext cx="5393862" cy="25690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rgbClr val="0070C0"/>
                </a:solidFill>
              </a:ln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DF67431-CC68-8D45-B943-F0185FBB27E5}"/>
              </a:ext>
            </a:extLst>
          </p:cNvPr>
          <p:cNvSpPr txBox="1"/>
          <p:nvPr/>
        </p:nvSpPr>
        <p:spPr>
          <a:xfrm>
            <a:off x="6487835" y="139134"/>
            <a:ext cx="3864823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fontAlgn="base">
              <a:defRPr sz="1200"/>
            </a:lvl1pPr>
          </a:lstStyle>
          <a:p>
            <a:r>
              <a:rPr lang="zh-CN" altLang="en-US" sz="1400" b="1" dirty="0">
                <a:solidFill>
                  <a:schemeClr val="bg1"/>
                </a:solidFill>
              </a:rPr>
              <a:t>产品赋能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B83876E-48AB-E840-B9D3-9A313EC0BAE3}"/>
              </a:ext>
            </a:extLst>
          </p:cNvPr>
          <p:cNvSpPr txBox="1"/>
          <p:nvPr/>
        </p:nvSpPr>
        <p:spPr>
          <a:xfrm>
            <a:off x="9175939" y="667972"/>
            <a:ext cx="2398805" cy="155773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000" b="1"/>
            </a:lvl1pPr>
          </a:lstStyle>
          <a:p>
            <a:r>
              <a:rPr lang="zh-CN" altLang="en-US" dirty="0"/>
              <a:t>外部场景赋能：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b="0" dirty="0"/>
              <a:t>利用线上与线下流量进行</a:t>
            </a:r>
            <a:r>
              <a:rPr lang="zh-CN" altLang="en-US" dirty="0"/>
              <a:t>裂变拉新</a:t>
            </a:r>
            <a:r>
              <a:rPr lang="zh-CN" altLang="en-US" b="0" dirty="0"/>
              <a:t>；</a:t>
            </a:r>
            <a:endParaRPr lang="en-US" altLang="zh-CN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b="0" dirty="0"/>
              <a:t>企业微信提供专业社群运营工具与精细化客户管理，助力有学堂实现</a:t>
            </a:r>
            <a:r>
              <a:rPr lang="zh-CN" altLang="en-US" dirty="0"/>
              <a:t>私域流量运营与交易转化提升</a:t>
            </a:r>
            <a:r>
              <a:rPr lang="zh-CN" altLang="en-US" b="0" dirty="0"/>
              <a:t>；</a:t>
            </a:r>
            <a:endParaRPr lang="en-US" altLang="zh-CN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b="0" dirty="0"/>
              <a:t>优学堂可利用数字化沉淀功能推动用户</a:t>
            </a:r>
            <a:r>
              <a:rPr lang="zh-CN" altLang="en-US" dirty="0"/>
              <a:t>持续转化复购</a:t>
            </a:r>
            <a:r>
              <a:rPr lang="zh-CN" altLang="en-US" b="0" dirty="0"/>
              <a:t>，促进业务与收入增长。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46D9B19-2699-5440-A9C7-587936355F5B}"/>
              </a:ext>
            </a:extLst>
          </p:cNvPr>
          <p:cNvSpPr/>
          <p:nvPr/>
        </p:nvSpPr>
        <p:spPr>
          <a:xfrm>
            <a:off x="6464766" y="632909"/>
            <a:ext cx="2381095" cy="16281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2FF9D26-C4A7-FB40-B8D8-41D5FF0462B2}"/>
              </a:ext>
            </a:extLst>
          </p:cNvPr>
          <p:cNvSpPr txBox="1"/>
          <p:nvPr/>
        </p:nvSpPr>
        <p:spPr>
          <a:xfrm>
            <a:off x="6456822" y="667972"/>
            <a:ext cx="2394463" cy="155773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00" b="1" dirty="0"/>
              <a:t>内部管理赋能</a:t>
            </a:r>
            <a:r>
              <a:rPr lang="zh-CN" altLang="en-US" sz="1000" dirty="0"/>
              <a:t>：</a:t>
            </a:r>
            <a:endParaRPr lang="en-US" altLang="zh-CN" sz="1000" dirty="0"/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/>
              <a:t>通过在线组织管理与协作办公等服务，优学堂可以更</a:t>
            </a:r>
            <a:r>
              <a:rPr lang="zh-CN" altLang="en-US" sz="1000" b="1" dirty="0"/>
              <a:t>高效管理</a:t>
            </a:r>
            <a:r>
              <a:rPr lang="zh-CN" altLang="en-US" sz="1000" dirty="0"/>
              <a:t>更大的销售团队，实现区域化运营协同管理；</a:t>
            </a:r>
            <a:endParaRPr lang="en-US" altLang="zh-CN" sz="1000" dirty="0"/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/>
              <a:t>优学堂可通过群继承功能，留存客户资源，</a:t>
            </a:r>
            <a:r>
              <a:rPr lang="zh-CN" altLang="en-US" sz="1000" b="1" dirty="0"/>
              <a:t>沉淀私域流量</a:t>
            </a:r>
            <a:r>
              <a:rPr lang="zh-CN" altLang="en-US" sz="1000" dirty="0"/>
              <a:t>，提升销售与运营团队工作效率；</a:t>
            </a:r>
            <a:endParaRPr lang="en-US" altLang="zh-CN" sz="1000" dirty="0"/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/>
              <a:t>实现对教培机构的</a:t>
            </a:r>
            <a:r>
              <a:rPr lang="zh-CN" altLang="en-US" sz="1000" b="1" dirty="0"/>
              <a:t>数字化建设 </a:t>
            </a:r>
            <a:r>
              <a:rPr lang="zh-CN" altLang="en-US" sz="1000" dirty="0"/>
              <a:t>。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BA72239-B2F8-2F4E-9EA9-4569731C31C7}"/>
              </a:ext>
            </a:extLst>
          </p:cNvPr>
          <p:cNvSpPr/>
          <p:nvPr/>
        </p:nvSpPr>
        <p:spPr>
          <a:xfrm>
            <a:off x="6388593" y="2539134"/>
            <a:ext cx="5393862" cy="25690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30FC8F1-8185-D348-B1C6-00D8F71BB1D9}"/>
              </a:ext>
            </a:extLst>
          </p:cNvPr>
          <p:cNvSpPr txBox="1"/>
          <p:nvPr/>
        </p:nvSpPr>
        <p:spPr>
          <a:xfrm>
            <a:off x="6534686" y="2513698"/>
            <a:ext cx="3864823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fontAlgn="base">
              <a:defRPr sz="1200"/>
            </a:lvl1pPr>
          </a:lstStyle>
          <a:p>
            <a:r>
              <a:rPr lang="zh-CN" altLang="en-US" sz="1400" b="1" dirty="0">
                <a:solidFill>
                  <a:schemeClr val="bg1"/>
                </a:solidFill>
              </a:rPr>
              <a:t>客户获取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16A3661-B64B-FC46-B3E9-C096E94B9703}"/>
              </a:ext>
            </a:extLst>
          </p:cNvPr>
          <p:cNvSpPr txBox="1"/>
          <p:nvPr/>
        </p:nvSpPr>
        <p:spPr>
          <a:xfrm>
            <a:off x="6464766" y="3037679"/>
            <a:ext cx="5199796" cy="8193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C8D44A9-ED9F-FA48-9462-A27676513D20}"/>
              </a:ext>
            </a:extLst>
          </p:cNvPr>
          <p:cNvSpPr txBox="1"/>
          <p:nvPr/>
        </p:nvSpPr>
        <p:spPr>
          <a:xfrm>
            <a:off x="6668655" y="3106710"/>
            <a:ext cx="4956555" cy="628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1000" b="1" dirty="0">
                <a:latin typeface="Lucida Bright" panose="02040602050505020304" pitchFamily="18" charset="0"/>
              </a:rPr>
              <a:t>产品能力提升带来的新用户</a:t>
            </a:r>
            <a:endParaRPr kumimoji="1" lang="en-US" altLang="zh-CN" sz="1000" dirty="0">
              <a:latin typeface="Lucida Bright" panose="02040602050505020304" pitchFamily="18" charset="0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sz="1000" dirty="0">
                <a:latin typeface="Lucida Bright" panose="02040602050505020304" pitchFamily="18" charset="0"/>
              </a:rPr>
              <a:t>口碑传播，社群裂变等。</a:t>
            </a:r>
            <a:endParaRPr kumimoji="1" lang="en-US" altLang="zh-CN" sz="1000" dirty="0">
              <a:latin typeface="Lucida Bright" panose="02040602050505020304" pitchFamily="18" charset="0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sz="1000" dirty="0">
                <a:latin typeface="Lucida Bright" panose="02040602050505020304" pitchFamily="18" charset="0"/>
              </a:rPr>
              <a:t>需要将各种活动都汇入到一个统一管理平台，统一资源池。</a:t>
            </a:r>
            <a:endParaRPr kumimoji="1" lang="en" altLang="zh-CN" sz="1000" dirty="0">
              <a:latin typeface="Lucida Bright" panose="020406020505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B35300F-C6A0-8D41-9FEE-0F03CB670B33}"/>
              </a:ext>
            </a:extLst>
          </p:cNvPr>
          <p:cNvSpPr txBox="1"/>
          <p:nvPr/>
        </p:nvSpPr>
        <p:spPr>
          <a:xfrm>
            <a:off x="6662621" y="4133273"/>
            <a:ext cx="4597163" cy="81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1000" b="1" dirty="0">
                <a:latin typeface="Lucida Bright" panose="02040602050505020304" pitchFamily="18" charset="0"/>
              </a:rPr>
              <a:t>原有客户的留存转化</a:t>
            </a:r>
            <a:endParaRPr kumimoji="1" lang="en-US" altLang="zh-CN" sz="1000" b="1" dirty="0">
              <a:latin typeface="Lucida Bright" panose="02040602050505020304" pitchFamily="18" charset="0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sz="1000" dirty="0">
                <a:latin typeface="Lucida Bright" panose="02040602050505020304" pitchFamily="18" charset="0"/>
              </a:rPr>
              <a:t>统一现有用户数据信息整合渠道，准确追踪潜在客户的线索。形成营销闭环，从而实现高效转化。</a:t>
            </a:r>
            <a:endParaRPr kumimoji="1" lang="en-US" altLang="zh-CN" sz="1000" dirty="0">
              <a:latin typeface="Lucida Bright" panose="02040602050505020304" pitchFamily="18" charset="0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sz="1000" dirty="0">
                <a:latin typeface="Lucida Bright" panose="02040602050505020304" pitchFamily="18" charset="0"/>
              </a:rPr>
              <a:t>整理现有数据，完成用户画像分析，通过精准营销，以提升续购率。</a:t>
            </a:r>
            <a:endParaRPr kumimoji="1" lang="en" altLang="zh-CN" sz="1000" dirty="0">
              <a:latin typeface="Lucida Bright" panose="020406020505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B3E011C-326A-BE47-AA3B-B8E10CFEBF0A}"/>
              </a:ext>
            </a:extLst>
          </p:cNvPr>
          <p:cNvSpPr txBox="1"/>
          <p:nvPr/>
        </p:nvSpPr>
        <p:spPr>
          <a:xfrm>
            <a:off x="6683476" y="5319188"/>
            <a:ext cx="4406068" cy="633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1000" b="1" dirty="0">
                <a:latin typeface="Lucida Bright" panose="02040602050505020304" pitchFamily="18" charset="0"/>
              </a:rPr>
              <a:t>通过企业微信的渠道带来的流量</a:t>
            </a:r>
            <a:endParaRPr kumimoji="1" lang="en-US" altLang="zh-CN" sz="1000" b="1" dirty="0">
              <a:latin typeface="Lucida Bright" panose="02040602050505020304" pitchFamily="18" charset="0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sz="1000" dirty="0">
                <a:latin typeface="Lucida Bright" panose="02040602050505020304" pitchFamily="18" charset="0"/>
              </a:rPr>
              <a:t>线上应用市场的精准流量。</a:t>
            </a:r>
            <a:endParaRPr kumimoji="1" lang="en-US" altLang="zh-CN" sz="1000" dirty="0">
              <a:latin typeface="Lucida Bright" panose="02040602050505020304" pitchFamily="18" charset="0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sz="1000" dirty="0">
                <a:latin typeface="Lucida Bright" panose="02040602050505020304" pitchFamily="18" charset="0"/>
              </a:rPr>
              <a:t>区域拓展团队（有客户线索缺乏产品能力的团队），提供有效客户线索。</a:t>
            </a:r>
            <a:endParaRPr kumimoji="1" lang="en" altLang="zh-CN" sz="1000" dirty="0">
              <a:latin typeface="Lucida Bright" panose="02040602050505020304" pitchFamily="18" charset="0"/>
            </a:endParaRPr>
          </a:p>
        </p:txBody>
      </p:sp>
      <p:cxnSp>
        <p:nvCxnSpPr>
          <p:cNvPr id="40" name="直线连接符 50">
            <a:extLst>
              <a:ext uri="{FF2B5EF4-FFF2-40B4-BE49-F238E27FC236}">
                <a16:creationId xmlns:a16="http://schemas.microsoft.com/office/drawing/2014/main" id="{ABB63BE9-A760-3B4E-AE4E-E44A87722FC5}"/>
              </a:ext>
            </a:extLst>
          </p:cNvPr>
          <p:cNvCxnSpPr>
            <a:cxnSpLocks/>
          </p:cNvCxnSpPr>
          <p:nvPr/>
        </p:nvCxnSpPr>
        <p:spPr>
          <a:xfrm>
            <a:off x="5892949" y="221986"/>
            <a:ext cx="0" cy="6414028"/>
          </a:xfrm>
          <a:prstGeom prst="line">
            <a:avLst/>
          </a:prstGeom>
          <a:ln w="127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725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1271</Words>
  <Application>Microsoft Macintosh PowerPoint</Application>
  <PresentationFormat>宽屏</PresentationFormat>
  <Paragraphs>129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-apple-system</vt:lpstr>
      <vt:lpstr>等线</vt:lpstr>
      <vt:lpstr>等线 Light</vt:lpstr>
      <vt:lpstr>Arial</vt:lpstr>
      <vt:lpstr>Lucida Bright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T186436</dc:creator>
  <cp:lastModifiedBy>Lili Wang (SME,117020272)</cp:lastModifiedBy>
  <cp:revision>11</cp:revision>
  <dcterms:created xsi:type="dcterms:W3CDTF">2021-04-19T11:42:07Z</dcterms:created>
  <dcterms:modified xsi:type="dcterms:W3CDTF">2021-04-19T14:47:06Z</dcterms:modified>
</cp:coreProperties>
</file>