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56" r:id="rId2"/>
    <p:sldId id="287" r:id="rId3"/>
    <p:sldId id="265" r:id="rId4"/>
    <p:sldId id="269" r:id="rId5"/>
    <p:sldId id="257" r:id="rId6"/>
    <p:sldId id="258" r:id="rId7"/>
    <p:sldId id="281" r:id="rId8"/>
    <p:sldId id="279" r:id="rId9"/>
    <p:sldId id="282" r:id="rId10"/>
    <p:sldId id="283" r:id="rId11"/>
    <p:sldId id="284" r:id="rId12"/>
    <p:sldId id="285" r:id="rId13"/>
    <p:sldId id="286" r:id="rId14"/>
    <p:sldId id="288" r:id="rId15"/>
    <p:sldId id="262" r:id="rId16"/>
    <p:sldId id="264" r:id="rId17"/>
    <p:sldId id="292" r:id="rId18"/>
    <p:sldId id="290" r:id="rId19"/>
    <p:sldId id="289" r:id="rId20"/>
  </p:sldIdLst>
  <p:sldSz cx="24384000" cy="13716000"/>
  <p:notesSz cx="5143500" cy="9144000"/>
  <p:embeddedFontLst>
    <p:embeddedFont>
      <p:font typeface="OPPOSans-H" panose="02010600030101010101" charset="-122"/>
      <p:regular r:id="rId22"/>
    </p:embeddedFont>
    <p:embeddedFont>
      <p:font typeface="Calibri" panose="020F0502020204030204" pitchFamily="34" charset="0"/>
      <p:regular r:id="rId23"/>
      <p:bold r:id="rId24"/>
      <p:italic r:id="rId25"/>
      <p:boldItalic r:id="rId26"/>
    </p:embeddedFont>
    <p:embeddedFont>
      <p:font typeface="Franklin Gothic Heavy" panose="020B0903020102020204" pitchFamily="34" charset="0"/>
      <p:regular r:id="rId27"/>
      <p:bold r:id="rId28"/>
      <p:italic r:id="rId29"/>
      <p:boldItalic r:id="rId30"/>
    </p:embeddedFont>
    <p:embeddedFont>
      <p:font typeface="Franklin Gothic Medium" panose="020B0603020102020204" pitchFamily="34" charset="0"/>
      <p:regular r:id="rId31"/>
      <p:italic r:id="rId32"/>
    </p:embeddedFont>
    <p:embeddedFont>
      <p:font typeface="Roboto" panose="02000000000000000000" pitchFamily="2" charset="0"/>
      <p:regular r:id="rId33"/>
      <p:bold r:id="rId34"/>
      <p:italic r:id="rId35"/>
      <p:boldItalic r:id="rId36"/>
    </p:embeddedFont>
    <p:embeddedFont>
      <p:font typeface="Roboto Black" panose="02000000000000000000" pitchFamily="2" charset="0"/>
      <p:bold r:id="rId37"/>
      <p:italic r:id="rId38"/>
      <p:boldItalic r:id="rId3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FFC500"/>
    <a:srgbClr val="D9C428"/>
    <a:srgbClr val="FFFF79"/>
    <a:srgbClr val="FFFFB9"/>
    <a:srgbClr val="946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8"/>
    <p:restoredTop sz="92741" autoAdjust="0"/>
  </p:normalViewPr>
  <p:slideViewPr>
    <p:cSldViewPr snapToGrid="0" snapToObjects="1">
      <p:cViewPr varScale="1">
        <p:scale>
          <a:sx n="38" d="100"/>
          <a:sy n="38" d="100"/>
        </p:scale>
        <p:origin x="8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Column1</c:v>
                </c:pt>
              </c:strCache>
            </c:strRef>
          </c:tx>
          <c:explosion val="2"/>
          <c:dPt>
            <c:idx val="0"/>
            <c:bubble3D val="0"/>
            <c:spPr>
              <a:solidFill>
                <a:srgbClr val="94692F"/>
              </a:solidFill>
              <a:ln w="19050">
                <a:solidFill>
                  <a:schemeClr val="lt1"/>
                </a:solidFill>
              </a:ln>
              <a:effectLst/>
            </c:spPr>
            <c:extLst>
              <c:ext xmlns:c16="http://schemas.microsoft.com/office/drawing/2014/chart" uri="{C3380CC4-5D6E-409C-BE32-E72D297353CC}">
                <c16:uniqueId val="{00000001-CCEB-487D-9623-2D9E32C752F1}"/>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CCEB-487D-9623-2D9E32C752F1}"/>
              </c:ext>
            </c:extLst>
          </c:dPt>
          <c:dPt>
            <c:idx val="2"/>
            <c:bubble3D val="0"/>
            <c:spPr>
              <a:solidFill>
                <a:srgbClr val="94692F"/>
              </a:solidFill>
              <a:ln w="19050">
                <a:solidFill>
                  <a:schemeClr val="lt1"/>
                </a:solidFill>
              </a:ln>
              <a:effectLst/>
            </c:spPr>
            <c:extLst>
              <c:ext xmlns:c16="http://schemas.microsoft.com/office/drawing/2014/chart" uri="{C3380CC4-5D6E-409C-BE32-E72D297353CC}">
                <c16:uniqueId val="{00000005-CCEB-487D-9623-2D9E32C752F1}"/>
              </c:ext>
            </c:extLst>
          </c:dPt>
          <c:cat>
            <c:strRef>
              <c:f>Sheet1!$A$2:$A$3</c:f>
              <c:strCache>
                <c:ptCount val="2"/>
                <c:pt idx="0">
                  <c:v>2 yrs</c:v>
                </c:pt>
                <c:pt idx="1">
                  <c:v>3-4 yrs</c:v>
                </c:pt>
              </c:strCache>
            </c:strRef>
          </c:cat>
          <c:val>
            <c:numRef>
              <c:f>Sheet1!$B$2:$B$3</c:f>
              <c:numCache>
                <c:formatCode>0%</c:formatCode>
                <c:ptCount val="2"/>
                <c:pt idx="0">
                  <c:v>0.37</c:v>
                </c:pt>
                <c:pt idx="1">
                  <c:v>0.63</c:v>
                </c:pt>
              </c:numCache>
            </c:numRef>
          </c:val>
          <c:extLst>
            <c:ext xmlns:c16="http://schemas.microsoft.com/office/drawing/2014/chart" uri="{C3380CC4-5D6E-409C-BE32-E72D297353CC}">
              <c16:uniqueId val="{00000006-CCEB-487D-9623-2D9E32C752F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2852239831847423"/>
          <c:y val="3.6709376379650145E-4"/>
          <c:w val="0.3688387897868422"/>
          <c:h val="0.37971886227763996"/>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2766903495975E-2"/>
          <c:y val="3.5957963664350334E-2"/>
          <c:w val="0.88010900723517771"/>
          <c:h val="0.75383574301112033"/>
        </c:manualLayout>
      </c:layout>
      <c:barChart>
        <c:barDir val="col"/>
        <c:grouping val="stacked"/>
        <c:varyColors val="0"/>
        <c:ser>
          <c:idx val="0"/>
          <c:order val="0"/>
          <c:tx>
            <c:strRef>
              <c:f>Sheet1!$B$1</c:f>
              <c:strCache>
                <c:ptCount val="1"/>
                <c:pt idx="0">
                  <c:v>Competitor's share</c:v>
                </c:pt>
              </c:strCache>
            </c:strRef>
          </c:tx>
          <c:spPr>
            <a:solidFill>
              <a:srgbClr val="FFC500"/>
            </a:solidFill>
            <a:ln>
              <a:noFill/>
            </a:ln>
            <a:effectLst/>
          </c:spPr>
          <c:invertIfNegative val="0"/>
          <c:dLbls>
            <c:delete val="1"/>
          </c:dLbls>
          <c:cat>
            <c:strRef>
              <c:f>Sheet1!$A$2:$A$4</c:f>
              <c:strCache>
                <c:ptCount val="3"/>
                <c:pt idx="0">
                  <c:v>Status quo</c:v>
                </c:pt>
                <c:pt idx="1">
                  <c:v>Scenario 2</c:v>
                </c:pt>
                <c:pt idx="2">
                  <c:v>Scenario 3</c:v>
                </c:pt>
              </c:strCache>
            </c:strRef>
          </c:cat>
          <c:val>
            <c:numRef>
              <c:f>Sheet1!$B$2:$B$4</c:f>
              <c:numCache>
                <c:formatCode>General</c:formatCode>
                <c:ptCount val="3"/>
                <c:pt idx="0">
                  <c:v>0.67100000000000004</c:v>
                </c:pt>
                <c:pt idx="1">
                  <c:v>0.33500000000000002</c:v>
                </c:pt>
                <c:pt idx="2">
                  <c:v>0.72</c:v>
                </c:pt>
              </c:numCache>
            </c:numRef>
          </c:val>
          <c:extLst>
            <c:ext xmlns:c16="http://schemas.microsoft.com/office/drawing/2014/chart" uri="{C3380CC4-5D6E-409C-BE32-E72D297353CC}">
              <c16:uniqueId val="{00000000-FB24-4107-97A9-60187D1FFE1F}"/>
            </c:ext>
          </c:extLst>
        </c:ser>
        <c:ser>
          <c:idx val="1"/>
          <c:order val="1"/>
          <c:tx>
            <c:strRef>
              <c:f>Sheet1!$C$1</c:f>
              <c:strCache>
                <c:ptCount val="1"/>
                <c:pt idx="0">
                  <c:v>Own share</c:v>
                </c:pt>
              </c:strCache>
            </c:strRef>
          </c:tx>
          <c:spPr>
            <a:solidFill>
              <a:srgbClr val="E46C0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Status quo</c:v>
                </c:pt>
                <c:pt idx="1">
                  <c:v>Scenario 2</c:v>
                </c:pt>
                <c:pt idx="2">
                  <c:v>Scenario 3</c:v>
                </c:pt>
              </c:strCache>
            </c:strRef>
          </c:cat>
          <c:val>
            <c:numRef>
              <c:f>Sheet1!$C$2:$C$4</c:f>
              <c:numCache>
                <c:formatCode>General</c:formatCode>
                <c:ptCount val="3"/>
                <c:pt idx="0">
                  <c:v>0.32899999999999996</c:v>
                </c:pt>
                <c:pt idx="1">
                  <c:v>0.66500000000000004</c:v>
                </c:pt>
                <c:pt idx="2">
                  <c:v>0.28000000000000003</c:v>
                </c:pt>
              </c:numCache>
            </c:numRef>
          </c:val>
          <c:extLst>
            <c:ext xmlns:c16="http://schemas.microsoft.com/office/drawing/2014/chart" uri="{C3380CC4-5D6E-409C-BE32-E72D297353CC}">
              <c16:uniqueId val="{00000001-FB24-4107-97A9-60187D1FFE1F}"/>
            </c:ext>
          </c:extLst>
        </c:ser>
        <c:dLbls>
          <c:dLblPos val="ctr"/>
          <c:showLegendKey val="0"/>
          <c:showVal val="1"/>
          <c:showCatName val="0"/>
          <c:showSerName val="0"/>
          <c:showPercent val="0"/>
          <c:showBubbleSize val="0"/>
        </c:dLbls>
        <c:gapWidth val="150"/>
        <c:overlap val="100"/>
        <c:axId val="463055071"/>
        <c:axId val="463056319"/>
      </c:barChart>
      <c:catAx>
        <c:axId val="46305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crossAx val="463056319"/>
        <c:crosses val="autoZero"/>
        <c:auto val="1"/>
        <c:lblAlgn val="ctr"/>
        <c:lblOffset val="100"/>
        <c:noMultiLvlLbl val="0"/>
      </c:catAx>
      <c:valAx>
        <c:axId val="463056319"/>
        <c:scaling>
          <c:orientation val="minMax"/>
        </c:scaling>
        <c:delete val="1"/>
        <c:axPos val="l"/>
        <c:numFmt formatCode="General" sourceLinked="1"/>
        <c:majorTickMark val="none"/>
        <c:minorTickMark val="none"/>
        <c:tickLblPos val="nextTo"/>
        <c:crossAx val="463055071"/>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Entry>
      <c:layout>
        <c:manualLayout>
          <c:xMode val="edge"/>
          <c:yMode val="edge"/>
          <c:x val="0.11877078892029723"/>
          <c:y val="0.91084780348376249"/>
          <c:w val="0.73040208803101103"/>
          <c:h val="4.9297604457956133E-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Market Share(before response)</c:v>
                </c:pt>
              </c:strCache>
            </c:strRef>
          </c:tx>
          <c:spPr>
            <a:solidFill>
              <a:srgbClr val="FFC500"/>
            </a:solidFill>
            <a:ln>
              <a:noFill/>
            </a:ln>
          </c:spPr>
          <c:dPt>
            <c:idx val="0"/>
            <c:bubble3D val="0"/>
            <c:explosion val="21"/>
            <c:spPr>
              <a:solidFill>
                <a:schemeClr val="tx1"/>
              </a:solidFill>
              <a:ln w="19050">
                <a:noFill/>
              </a:ln>
              <a:effectLst/>
            </c:spPr>
            <c:extLst>
              <c:ext xmlns:c16="http://schemas.microsoft.com/office/drawing/2014/chart" uri="{C3380CC4-5D6E-409C-BE32-E72D297353CC}">
                <c16:uniqueId val="{00000001-F478-476B-ADCD-62A003BD6FB5}"/>
              </c:ext>
            </c:extLst>
          </c:dPt>
          <c:dPt>
            <c:idx val="1"/>
            <c:bubble3D val="0"/>
            <c:spPr>
              <a:solidFill>
                <a:srgbClr val="FFC500"/>
              </a:solidFill>
              <a:ln w="19050">
                <a:noFill/>
              </a:ln>
              <a:effectLst/>
            </c:spPr>
            <c:extLst>
              <c:ext xmlns:c16="http://schemas.microsoft.com/office/drawing/2014/chart" uri="{C3380CC4-5D6E-409C-BE32-E72D297353CC}">
                <c16:uniqueId val="{00000003-F478-476B-ADCD-62A003BD6FB5}"/>
              </c:ext>
            </c:extLst>
          </c:dPt>
          <c:dPt>
            <c:idx val="2"/>
            <c:bubble3D val="0"/>
            <c:spPr>
              <a:solidFill>
                <a:srgbClr val="E46C0A"/>
              </a:solidFill>
              <a:ln w="19050">
                <a:noFill/>
              </a:ln>
              <a:effectLst/>
            </c:spPr>
            <c:extLst>
              <c:ext xmlns:c16="http://schemas.microsoft.com/office/drawing/2014/chart" uri="{C3380CC4-5D6E-409C-BE32-E72D297353CC}">
                <c16:uniqueId val="{00000005-F478-476B-ADCD-62A003BD6FB5}"/>
              </c:ext>
            </c:extLst>
          </c:dPt>
          <c:dLbls>
            <c:dLbl>
              <c:idx val="0"/>
              <c:layout>
                <c:manualLayout>
                  <c:x val="-4.4864725969147333E-2"/>
                  <c:y val="4.871095294582839E-2"/>
                </c:manualLayout>
              </c:layout>
              <c:tx>
                <c:rich>
                  <a:bodyPr/>
                  <a:lstStyle/>
                  <a:p>
                    <a:r>
                      <a:rPr lang="en-US" altLang="zh-CN"/>
                      <a:t>7.9%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478-476B-ADCD-62A003BD6FB5}"/>
                </c:ext>
              </c:extLst>
            </c:dLbl>
            <c:dLbl>
              <c:idx val="1"/>
              <c:layout>
                <c:manualLayout>
                  <c:x val="-0.16492007399715869"/>
                  <c:y val="-0.16556235666271255"/>
                </c:manualLayout>
              </c:layout>
              <c:tx>
                <c:rich>
                  <a:bodyPr/>
                  <a:lstStyle/>
                  <a:p>
                    <a:r>
                      <a:rPr lang="en-US" altLang="zh-CN" dirty="0"/>
                      <a:t>56.4%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478-476B-ADCD-62A003BD6FB5}"/>
                </c:ext>
              </c:extLst>
            </c:dLbl>
            <c:dLbl>
              <c:idx val="2"/>
              <c:layout>
                <c:manualLayout>
                  <c:x val="0.16763027258103969"/>
                  <c:y val="0.13075745353894819"/>
                </c:manualLayout>
              </c:layout>
              <c:tx>
                <c:rich>
                  <a:bodyPr/>
                  <a:lstStyle/>
                  <a:p>
                    <a:r>
                      <a:rPr lang="en-US" altLang="zh-CN" dirty="0"/>
                      <a:t>35.7%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478-476B-ADCD-62A003BD6FB5}"/>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SpeedGlider (P7)</c:v>
                </c:pt>
                <c:pt idx="1">
                  <c:v>P4</c:v>
                </c:pt>
                <c:pt idx="2">
                  <c:v>P6</c:v>
                </c:pt>
              </c:strCache>
            </c:strRef>
          </c:cat>
          <c:val>
            <c:numRef>
              <c:f>Sheet1!$B$2:$B$4</c:f>
              <c:numCache>
                <c:formatCode>General</c:formatCode>
                <c:ptCount val="3"/>
                <c:pt idx="0">
                  <c:v>7.9000000000000001E-2</c:v>
                </c:pt>
                <c:pt idx="1">
                  <c:v>0.56399999999999995</c:v>
                </c:pt>
                <c:pt idx="2">
                  <c:v>0.35699999999999998</c:v>
                </c:pt>
              </c:numCache>
            </c:numRef>
          </c:val>
          <c:extLst>
            <c:ext xmlns:c16="http://schemas.microsoft.com/office/drawing/2014/chart" uri="{C3380CC4-5D6E-409C-BE32-E72D297353CC}">
              <c16:uniqueId val="{00000000-C4A4-4449-B270-7626538E8CC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200963518169678E-3"/>
          <c:y val="0.84679430604982209"/>
          <c:w val="0.94311863276966101"/>
          <c:h val="0.15262233864377778"/>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Market Share (After response)</c:v>
                </c:pt>
              </c:strCache>
            </c:strRef>
          </c:tx>
          <c:spPr>
            <a:ln>
              <a:noFill/>
            </a:ln>
          </c:spPr>
          <c:dPt>
            <c:idx val="0"/>
            <c:bubble3D val="0"/>
            <c:explosion val="16"/>
            <c:spPr>
              <a:solidFill>
                <a:schemeClr val="tx1"/>
              </a:solidFill>
              <a:ln w="19050">
                <a:noFill/>
              </a:ln>
              <a:effectLst/>
            </c:spPr>
            <c:extLst>
              <c:ext xmlns:c16="http://schemas.microsoft.com/office/drawing/2014/chart" uri="{C3380CC4-5D6E-409C-BE32-E72D297353CC}">
                <c16:uniqueId val="{00000001-023A-401E-8562-6D4A180C151F}"/>
              </c:ext>
            </c:extLst>
          </c:dPt>
          <c:dPt>
            <c:idx val="1"/>
            <c:bubble3D val="0"/>
            <c:spPr>
              <a:solidFill>
                <a:srgbClr val="FFC500"/>
              </a:solidFill>
              <a:ln w="19050">
                <a:noFill/>
              </a:ln>
              <a:effectLst/>
            </c:spPr>
            <c:extLst>
              <c:ext xmlns:c16="http://schemas.microsoft.com/office/drawing/2014/chart" uri="{C3380CC4-5D6E-409C-BE32-E72D297353CC}">
                <c16:uniqueId val="{00000003-023A-401E-8562-6D4A180C151F}"/>
              </c:ext>
            </c:extLst>
          </c:dPt>
          <c:dPt>
            <c:idx val="2"/>
            <c:bubble3D val="0"/>
            <c:spPr>
              <a:solidFill>
                <a:srgbClr val="E46C0A"/>
              </a:solidFill>
              <a:ln w="19050">
                <a:noFill/>
              </a:ln>
              <a:effectLst/>
            </c:spPr>
            <c:extLst>
              <c:ext xmlns:c16="http://schemas.microsoft.com/office/drawing/2014/chart" uri="{C3380CC4-5D6E-409C-BE32-E72D297353CC}">
                <c16:uniqueId val="{00000005-023A-401E-8562-6D4A180C151F}"/>
              </c:ext>
            </c:extLst>
          </c:dPt>
          <c:dLbls>
            <c:dLbl>
              <c:idx val="0"/>
              <c:layout>
                <c:manualLayout>
                  <c:x val="-0.15611022347381423"/>
                  <c:y val="8.78092526690391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3A-401E-8562-6D4A180C151F}"/>
                </c:ext>
              </c:extLst>
            </c:dLbl>
            <c:dLbl>
              <c:idx val="1"/>
              <c:layout>
                <c:manualLayout>
                  <c:x val="4.1270567305624999E-2"/>
                  <c:y val="-0.201201739818109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23A-401E-8562-6D4A180C151F}"/>
                </c:ext>
              </c:extLst>
            </c:dLbl>
            <c:dLbl>
              <c:idx val="2"/>
              <c:layout>
                <c:manualLayout>
                  <c:x val="0.14389694320198648"/>
                  <c:y val="9.98287069988137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23A-401E-8562-6D4A180C151F}"/>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SpeedGlider (P8)</c:v>
                </c:pt>
                <c:pt idx="1">
                  <c:v>P4</c:v>
                </c:pt>
                <c:pt idx="2">
                  <c:v>P6</c:v>
                </c:pt>
              </c:strCache>
            </c:strRef>
          </c:cat>
          <c:val>
            <c:numRef>
              <c:f>Sheet1!$B$2:$B$4</c:f>
              <c:numCache>
                <c:formatCode>0%</c:formatCode>
                <c:ptCount val="3"/>
                <c:pt idx="0">
                  <c:v>0.33500000000000002</c:v>
                </c:pt>
                <c:pt idx="1">
                  <c:v>0.375</c:v>
                </c:pt>
                <c:pt idx="2">
                  <c:v>0.28999999999999998</c:v>
                </c:pt>
              </c:numCache>
            </c:numRef>
          </c:val>
          <c:extLst>
            <c:ext xmlns:c16="http://schemas.microsoft.com/office/drawing/2014/chart" uri="{C3380CC4-5D6E-409C-BE32-E72D297353CC}">
              <c16:uniqueId val="{00000006-023A-401E-8562-6D4A180C151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2.4092677765177543E-2"/>
          <c:y val="0.84261637010676138"/>
          <c:w val="0.94071146120088189"/>
          <c:h val="0.1557835728208779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SpeedGlider‘s profit</c:v>
                </c:pt>
              </c:strCache>
            </c:strRef>
          </c:tx>
          <c:spPr>
            <a:solidFill>
              <a:srgbClr val="FFC500"/>
            </a:solidFill>
            <a:ln>
              <a:noFill/>
            </a:ln>
            <a:effectLst/>
          </c:spPr>
          <c:invertIfNegative val="0"/>
          <c:cat>
            <c:strRef>
              <c:f>Sheet1!$A$2:$A$5</c:f>
              <c:strCache>
                <c:ptCount val="4"/>
                <c:pt idx="0">
                  <c:v>Year 0</c:v>
                </c:pt>
                <c:pt idx="1">
                  <c:v>Year 1</c:v>
                </c:pt>
                <c:pt idx="2">
                  <c:v>Year 2</c:v>
                </c:pt>
                <c:pt idx="3">
                  <c:v>Year 3</c:v>
                </c:pt>
              </c:strCache>
            </c:strRef>
          </c:cat>
          <c:val>
            <c:numRef>
              <c:f>Sheet1!$B$2:$B$5</c:f>
              <c:numCache>
                <c:formatCode>#,##0.00</c:formatCode>
                <c:ptCount val="4"/>
                <c:pt idx="0">
                  <c:v>170537.16</c:v>
                </c:pt>
                <c:pt idx="1">
                  <c:v>2432.84</c:v>
                </c:pt>
                <c:pt idx="2">
                  <c:v>2432.84</c:v>
                </c:pt>
                <c:pt idx="3">
                  <c:v>46686.6</c:v>
                </c:pt>
              </c:numCache>
            </c:numRef>
          </c:val>
          <c:extLst>
            <c:ext xmlns:c16="http://schemas.microsoft.com/office/drawing/2014/chart" uri="{C3380CC4-5D6E-409C-BE32-E72D297353CC}">
              <c16:uniqueId val="{00000000-2825-44A0-8B0C-596AFC22BF21}"/>
            </c:ext>
          </c:extLst>
        </c:ser>
        <c:ser>
          <c:idx val="1"/>
          <c:order val="1"/>
          <c:tx>
            <c:strRef>
              <c:f>Sheet1!$C$1</c:f>
              <c:strCache>
                <c:ptCount val="1"/>
                <c:pt idx="0">
                  <c:v>EarlyRiders' profit</c:v>
                </c:pt>
              </c:strCache>
            </c:strRef>
          </c:tx>
          <c:spPr>
            <a:solidFill>
              <a:srgbClr val="E46C0A"/>
            </a:solidFill>
            <a:ln>
              <a:noFill/>
            </a:ln>
            <a:effectLst/>
          </c:spPr>
          <c:invertIfNegative val="0"/>
          <c:dLbls>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825-44A0-8B0C-596AFC22BF21}"/>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0</c:v>
                </c:pt>
                <c:pt idx="1">
                  <c:v>Year 1</c:v>
                </c:pt>
                <c:pt idx="2">
                  <c:v>Year 2</c:v>
                </c:pt>
                <c:pt idx="3">
                  <c:v>Year 3</c:v>
                </c:pt>
              </c:strCache>
            </c:strRef>
          </c:cat>
          <c:val>
            <c:numRef>
              <c:f>Sheet1!$C$2:$C$5</c:f>
              <c:numCache>
                <c:formatCode>#,##0.00</c:formatCode>
                <c:ptCount val="4"/>
                <c:pt idx="0">
                  <c:v>63950.84</c:v>
                </c:pt>
                <c:pt idx="1">
                  <c:v>148727.16</c:v>
                </c:pt>
                <c:pt idx="2">
                  <c:v>162727.16</c:v>
                </c:pt>
                <c:pt idx="3">
                  <c:v>108053.4</c:v>
                </c:pt>
              </c:numCache>
            </c:numRef>
          </c:val>
          <c:extLst>
            <c:ext xmlns:c16="http://schemas.microsoft.com/office/drawing/2014/chart" uri="{C3380CC4-5D6E-409C-BE32-E72D297353CC}">
              <c16:uniqueId val="{00000001-2825-44A0-8B0C-596AFC22BF21}"/>
            </c:ext>
          </c:extLst>
        </c:ser>
        <c:dLbls>
          <c:showLegendKey val="0"/>
          <c:showVal val="0"/>
          <c:showCatName val="0"/>
          <c:showSerName val="0"/>
          <c:showPercent val="0"/>
          <c:showBubbleSize val="0"/>
        </c:dLbls>
        <c:gapWidth val="101"/>
        <c:overlap val="-12"/>
        <c:axId val="648191375"/>
        <c:axId val="648205519"/>
      </c:barChart>
      <c:catAx>
        <c:axId val="6481913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crossAx val="648205519"/>
        <c:crosses val="autoZero"/>
        <c:auto val="1"/>
        <c:lblAlgn val="ctr"/>
        <c:lblOffset val="100"/>
        <c:noMultiLvlLbl val="0"/>
      </c:catAx>
      <c:valAx>
        <c:axId val="648205519"/>
        <c:scaling>
          <c:orientation val="minMax"/>
        </c:scaling>
        <c:delete val="1"/>
        <c:axPos val="l"/>
        <c:numFmt formatCode="#,##0.00" sourceLinked="1"/>
        <c:majorTickMark val="none"/>
        <c:minorTickMark val="none"/>
        <c:tickLblPos val="nextTo"/>
        <c:crossAx val="648191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SpeedGlider‘s profit</c:v>
                </c:pt>
              </c:strCache>
            </c:strRef>
          </c:tx>
          <c:spPr>
            <a:solidFill>
              <a:srgbClr val="FFC500"/>
            </a:solidFill>
            <a:ln>
              <a:noFill/>
            </a:ln>
            <a:effectLst/>
          </c:spPr>
          <c:invertIfNegative val="0"/>
          <c:cat>
            <c:strRef>
              <c:f>Sheet1!$A$2:$A$5</c:f>
              <c:strCache>
                <c:ptCount val="4"/>
                <c:pt idx="0">
                  <c:v>Year 0</c:v>
                </c:pt>
                <c:pt idx="1">
                  <c:v>Year 1</c:v>
                </c:pt>
                <c:pt idx="2">
                  <c:v>Year 2</c:v>
                </c:pt>
                <c:pt idx="3">
                  <c:v>Year 3</c:v>
                </c:pt>
              </c:strCache>
            </c:strRef>
          </c:cat>
          <c:val>
            <c:numRef>
              <c:f>Sheet1!$B$2:$B$5</c:f>
              <c:numCache>
                <c:formatCode>#,##0.00</c:formatCode>
                <c:ptCount val="4"/>
                <c:pt idx="0">
                  <c:v>170537.16</c:v>
                </c:pt>
                <c:pt idx="1">
                  <c:v>2432.84</c:v>
                </c:pt>
                <c:pt idx="2">
                  <c:v>46686.6</c:v>
                </c:pt>
                <c:pt idx="3">
                  <c:v>53686.6</c:v>
                </c:pt>
              </c:numCache>
            </c:numRef>
          </c:val>
          <c:extLst>
            <c:ext xmlns:c16="http://schemas.microsoft.com/office/drawing/2014/chart" uri="{C3380CC4-5D6E-409C-BE32-E72D297353CC}">
              <c16:uniqueId val="{00000000-DD89-45A8-8508-5E2035B941B9}"/>
            </c:ext>
          </c:extLst>
        </c:ser>
        <c:ser>
          <c:idx val="1"/>
          <c:order val="1"/>
          <c:tx>
            <c:strRef>
              <c:f>Sheet1!$C$1</c:f>
              <c:strCache>
                <c:ptCount val="1"/>
                <c:pt idx="0">
                  <c:v>EarlyRiders' profit</c:v>
                </c:pt>
              </c:strCache>
            </c:strRef>
          </c:tx>
          <c:spPr>
            <a:solidFill>
              <a:srgbClr val="E46C0A"/>
            </a:solidFill>
            <a:ln>
              <a:noFill/>
            </a:ln>
            <a:effectLst/>
          </c:spPr>
          <c:invertIfNegative val="0"/>
          <c:dLbls>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89-45A8-8508-5E2035B941B9}"/>
                </c:ext>
              </c:extLst>
            </c:dLbl>
            <c:dLbl>
              <c:idx val="2"/>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D89-45A8-8508-5E2035B941B9}"/>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D89-45A8-8508-5E2035B941B9}"/>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0</c:v>
                </c:pt>
                <c:pt idx="1">
                  <c:v>Year 1</c:v>
                </c:pt>
                <c:pt idx="2">
                  <c:v>Year 2</c:v>
                </c:pt>
                <c:pt idx="3">
                  <c:v>Year 3</c:v>
                </c:pt>
              </c:strCache>
            </c:strRef>
          </c:cat>
          <c:val>
            <c:numRef>
              <c:f>Sheet1!$C$2:$C$5</c:f>
              <c:numCache>
                <c:formatCode>#,##0.00</c:formatCode>
                <c:ptCount val="4"/>
                <c:pt idx="0">
                  <c:v>63950.84</c:v>
                </c:pt>
                <c:pt idx="1">
                  <c:v>148727.16</c:v>
                </c:pt>
                <c:pt idx="2">
                  <c:v>122859</c:v>
                </c:pt>
                <c:pt idx="3">
                  <c:v>139144</c:v>
                </c:pt>
              </c:numCache>
            </c:numRef>
          </c:val>
          <c:extLst>
            <c:ext xmlns:c16="http://schemas.microsoft.com/office/drawing/2014/chart" uri="{C3380CC4-5D6E-409C-BE32-E72D297353CC}">
              <c16:uniqueId val="{00000004-DD89-45A8-8508-5E2035B941B9}"/>
            </c:ext>
          </c:extLst>
        </c:ser>
        <c:dLbls>
          <c:showLegendKey val="0"/>
          <c:showVal val="0"/>
          <c:showCatName val="0"/>
          <c:showSerName val="0"/>
          <c:showPercent val="0"/>
          <c:showBubbleSize val="0"/>
        </c:dLbls>
        <c:gapWidth val="109"/>
        <c:overlap val="-9"/>
        <c:axId val="648191375"/>
        <c:axId val="648205519"/>
      </c:barChart>
      <c:catAx>
        <c:axId val="648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crossAx val="648205519"/>
        <c:crosses val="autoZero"/>
        <c:auto val="1"/>
        <c:lblAlgn val="ctr"/>
        <c:lblOffset val="100"/>
        <c:noMultiLvlLbl val="0"/>
      </c:catAx>
      <c:valAx>
        <c:axId val="648205519"/>
        <c:scaling>
          <c:orientation val="minMax"/>
        </c:scaling>
        <c:delete val="1"/>
        <c:axPos val="l"/>
        <c:numFmt formatCode="#,##0.00" sourceLinked="1"/>
        <c:majorTickMark val="none"/>
        <c:minorTickMark val="none"/>
        <c:tickLblPos val="nextTo"/>
        <c:crossAx val="648191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423076923076924E-2"/>
          <c:y val="1.2890625396488232E-2"/>
          <c:w val="0.98489010989010994"/>
          <c:h val="0.91932609249895703"/>
        </c:manualLayout>
      </c:layout>
      <c:barChart>
        <c:barDir val="col"/>
        <c:grouping val="clustered"/>
        <c:varyColors val="0"/>
        <c:ser>
          <c:idx val="0"/>
          <c:order val="0"/>
          <c:tx>
            <c:strRef>
              <c:f>Sheet1!$B$1</c:f>
              <c:strCache>
                <c:ptCount val="1"/>
                <c:pt idx="0">
                  <c:v>系列 1</c:v>
                </c:pt>
              </c:strCache>
            </c:strRef>
          </c:tx>
          <c:spPr>
            <a:solidFill>
              <a:srgbClr val="FFC500"/>
            </a:solidFill>
            <a:ln>
              <a:noFill/>
            </a:ln>
            <a:effectLst/>
          </c:spPr>
          <c:invertIfNegative val="0"/>
          <c:dPt>
            <c:idx val="1"/>
            <c:invertIfNegative val="0"/>
            <c:bubble3D val="0"/>
            <c:spPr>
              <a:solidFill>
                <a:srgbClr val="E46C0A"/>
              </a:solidFill>
              <a:ln>
                <a:noFill/>
              </a:ln>
              <a:effectLst/>
            </c:spPr>
            <c:extLst>
              <c:ext xmlns:c16="http://schemas.microsoft.com/office/drawing/2014/chart" uri="{C3380CC4-5D6E-409C-BE32-E72D297353CC}">
                <c16:uniqueId val="{00000004-AF43-4621-A569-DA0CE0ADFBBF}"/>
              </c:ext>
            </c:extLst>
          </c:dPt>
          <c:cat>
            <c:strRef>
              <c:f>Sheet1!$A$2:$A$12</c:f>
              <c:strCache>
                <c:ptCount val="11"/>
                <c:pt idx="0">
                  <c:v>Year 0</c:v>
                </c:pt>
                <c:pt idx="1">
                  <c:v>Year 1</c:v>
                </c:pt>
                <c:pt idx="2">
                  <c:v>Year 2</c:v>
                </c:pt>
                <c:pt idx="3">
                  <c:v>Year 3</c:v>
                </c:pt>
                <c:pt idx="4">
                  <c:v>Year 4</c:v>
                </c:pt>
                <c:pt idx="5">
                  <c:v>Year 5</c:v>
                </c:pt>
                <c:pt idx="6">
                  <c:v>Year 6</c:v>
                </c:pt>
                <c:pt idx="7">
                  <c:v>Year 7</c:v>
                </c:pt>
                <c:pt idx="8">
                  <c:v>Year 8</c:v>
                </c:pt>
                <c:pt idx="9">
                  <c:v>Year 9</c:v>
                </c:pt>
                <c:pt idx="10">
                  <c:v>Year 10</c:v>
                </c:pt>
              </c:strCache>
            </c:strRef>
          </c:cat>
          <c:val>
            <c:numRef>
              <c:f>Sheet1!$B$2:$B$12</c:f>
              <c:numCache>
                <c:formatCode>General</c:formatCode>
                <c:ptCount val="11"/>
                <c:pt idx="0">
                  <c:v>63950</c:v>
                </c:pt>
                <c:pt idx="1">
                  <c:v>148727</c:v>
                </c:pt>
                <c:pt idx="2">
                  <c:v>122859</c:v>
                </c:pt>
                <c:pt idx="3">
                  <c:v>139145</c:v>
                </c:pt>
                <c:pt idx="4">
                  <c:v>157059</c:v>
                </c:pt>
                <c:pt idx="5">
                  <c:v>176750</c:v>
                </c:pt>
                <c:pt idx="6">
                  <c:v>198440</c:v>
                </c:pt>
                <c:pt idx="7">
                  <c:v>222277</c:v>
                </c:pt>
                <c:pt idx="8">
                  <c:v>248519</c:v>
                </c:pt>
                <c:pt idx="9">
                  <c:v>277389</c:v>
                </c:pt>
                <c:pt idx="10">
                  <c:v>309147</c:v>
                </c:pt>
              </c:numCache>
            </c:numRef>
          </c:val>
          <c:extLst>
            <c:ext xmlns:c16="http://schemas.microsoft.com/office/drawing/2014/chart" uri="{C3380CC4-5D6E-409C-BE32-E72D297353CC}">
              <c16:uniqueId val="{00000000-AF43-4621-A569-DA0CE0ADFBBF}"/>
            </c:ext>
          </c:extLst>
        </c:ser>
        <c:dLbls>
          <c:showLegendKey val="0"/>
          <c:showVal val="0"/>
          <c:showCatName val="0"/>
          <c:showSerName val="0"/>
          <c:showPercent val="0"/>
          <c:showBubbleSize val="0"/>
        </c:dLbls>
        <c:gapWidth val="219"/>
        <c:overlap val="-27"/>
        <c:axId val="1667110559"/>
        <c:axId val="1667118463"/>
      </c:barChart>
      <c:catAx>
        <c:axId val="166711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crossAx val="1667118463"/>
        <c:crosses val="autoZero"/>
        <c:auto val="1"/>
        <c:lblAlgn val="ctr"/>
        <c:lblOffset val="100"/>
        <c:noMultiLvlLbl val="0"/>
      </c:catAx>
      <c:valAx>
        <c:axId val="1667118463"/>
        <c:scaling>
          <c:orientation val="minMax"/>
        </c:scaling>
        <c:delete val="1"/>
        <c:axPos val="l"/>
        <c:numFmt formatCode="General" sourceLinked="1"/>
        <c:majorTickMark val="none"/>
        <c:minorTickMark val="none"/>
        <c:tickLblPos val="nextTo"/>
        <c:crossAx val="1667110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Column1</c:v>
                </c:pt>
              </c:strCache>
            </c:strRef>
          </c:tx>
          <c:dPt>
            <c:idx val="0"/>
            <c:bubble3D val="0"/>
            <c:explosion val="2"/>
            <c:spPr>
              <a:solidFill>
                <a:srgbClr val="94692F"/>
              </a:solidFill>
              <a:ln w="19050">
                <a:solidFill>
                  <a:schemeClr val="lt1"/>
                </a:solidFill>
              </a:ln>
              <a:effectLst/>
            </c:spPr>
            <c:extLst>
              <c:ext xmlns:c16="http://schemas.microsoft.com/office/drawing/2014/chart" uri="{C3380CC4-5D6E-409C-BE32-E72D297353CC}">
                <c16:uniqueId val="{00000001-B6DF-4EF9-9310-12967D7C4E8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B6DF-4EF9-9310-12967D7C4E88}"/>
              </c:ext>
            </c:extLst>
          </c:dPt>
          <c:dPt>
            <c:idx val="2"/>
            <c:bubble3D val="0"/>
            <c:spPr>
              <a:solidFill>
                <a:srgbClr val="94692F"/>
              </a:solidFill>
              <a:ln w="19050">
                <a:solidFill>
                  <a:schemeClr val="lt1"/>
                </a:solidFill>
              </a:ln>
              <a:effectLst/>
            </c:spPr>
            <c:extLst>
              <c:ext xmlns:c16="http://schemas.microsoft.com/office/drawing/2014/chart" uri="{C3380CC4-5D6E-409C-BE32-E72D297353CC}">
                <c16:uniqueId val="{00000005-B6DF-4EF9-9310-12967D7C4E88}"/>
              </c:ext>
            </c:extLst>
          </c:dPt>
          <c:cat>
            <c:strRef>
              <c:f>Sheet1!$A$2:$A$3</c:f>
              <c:strCache>
                <c:ptCount val="2"/>
                <c:pt idx="0">
                  <c:v>Female</c:v>
                </c:pt>
                <c:pt idx="1">
                  <c:v>Male</c:v>
                </c:pt>
              </c:strCache>
            </c:strRef>
          </c:cat>
          <c:val>
            <c:numRef>
              <c:f>Sheet1!$B$2:$B$3</c:f>
              <c:numCache>
                <c:formatCode>0%</c:formatCode>
                <c:ptCount val="2"/>
                <c:pt idx="0">
                  <c:v>0.52500000000000002</c:v>
                </c:pt>
                <c:pt idx="1">
                  <c:v>0.47499999999999998</c:v>
                </c:pt>
              </c:numCache>
            </c:numRef>
          </c:val>
          <c:extLst>
            <c:ext xmlns:c16="http://schemas.microsoft.com/office/drawing/2014/chart" uri="{C3380CC4-5D6E-409C-BE32-E72D297353CC}">
              <c16:uniqueId val="{00000006-B6DF-4EF9-9310-12967D7C4E8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2852239831847423"/>
          <c:y val="3.6709376379650145E-4"/>
          <c:w val="0.3688387897868422"/>
          <c:h val="0.37971886227763996"/>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Column1</c:v>
                </c:pt>
              </c:strCache>
            </c:strRef>
          </c:tx>
          <c:explosion val="2"/>
          <c:dPt>
            <c:idx val="0"/>
            <c:bubble3D val="0"/>
            <c:spPr>
              <a:solidFill>
                <a:schemeClr val="tx1"/>
              </a:solidFill>
              <a:ln w="19050">
                <a:solidFill>
                  <a:schemeClr val="lt1"/>
                </a:solidFill>
              </a:ln>
              <a:effectLst/>
            </c:spPr>
            <c:extLst>
              <c:ext xmlns:c16="http://schemas.microsoft.com/office/drawing/2014/chart" uri="{C3380CC4-5D6E-409C-BE32-E72D297353CC}">
                <c16:uniqueId val="{00000001-4743-4BE2-A89B-9C6FCBE6C3A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4743-4BE2-A89B-9C6FCBE6C3A5}"/>
              </c:ext>
            </c:extLst>
          </c:dPt>
          <c:dPt>
            <c:idx val="2"/>
            <c:bubble3D val="0"/>
            <c:spPr>
              <a:solidFill>
                <a:srgbClr val="94692F"/>
              </a:solidFill>
              <a:ln w="19050">
                <a:solidFill>
                  <a:schemeClr val="lt1"/>
                </a:solidFill>
              </a:ln>
              <a:effectLst/>
            </c:spPr>
            <c:extLst>
              <c:ext xmlns:c16="http://schemas.microsoft.com/office/drawing/2014/chart" uri="{C3380CC4-5D6E-409C-BE32-E72D297353CC}">
                <c16:uniqueId val="{00000005-4743-4BE2-A89B-9C6FCBE6C3A5}"/>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Roboto Black" panose="02000000000000000000" pitchFamily="2" charset="0"/>
                    <a:ea typeface="Roboto Black" panose="02000000000000000000" pitchFamily="2" charset="0"/>
                    <a:cs typeface="+mn-cs"/>
                  </a:defRPr>
                </a:pPr>
                <a:endParaRPr lang="zh-CN"/>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Segment 1</c:v>
                </c:pt>
                <c:pt idx="1">
                  <c:v>Segment 2</c:v>
                </c:pt>
                <c:pt idx="2">
                  <c:v>Segment 3</c:v>
                </c:pt>
              </c:strCache>
            </c:strRef>
          </c:cat>
          <c:val>
            <c:numRef>
              <c:f>Sheet1!$B$2:$B$4</c:f>
              <c:numCache>
                <c:formatCode>0%</c:formatCode>
                <c:ptCount val="3"/>
                <c:pt idx="0">
                  <c:v>0.34</c:v>
                </c:pt>
                <c:pt idx="1">
                  <c:v>0.36</c:v>
                </c:pt>
                <c:pt idx="2">
                  <c:v>0.3</c:v>
                </c:pt>
              </c:numCache>
            </c:numRef>
          </c:val>
          <c:extLst>
            <c:ext xmlns:c16="http://schemas.microsoft.com/office/drawing/2014/chart" uri="{C3380CC4-5D6E-409C-BE32-E72D297353CC}">
              <c16:uniqueId val="{00000006-4743-4BE2-A89B-9C6FCBE6C3A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5949093778818202"/>
          <c:y val="0.30816781126043458"/>
          <c:w val="0.3392779713768887"/>
          <c:h val="0.37971886227763996"/>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3071816132955319E-2"/>
          <c:y val="2.9195993313902484E-2"/>
          <c:w val="0.94623958061685121"/>
          <c:h val="0.95159454923732445"/>
        </c:manualLayout>
      </c:layout>
      <c:barChart>
        <c:barDir val="col"/>
        <c:grouping val="clustered"/>
        <c:varyColors val="0"/>
        <c:ser>
          <c:idx val="0"/>
          <c:order val="0"/>
          <c:tx>
            <c:strRef>
              <c:f>Sheet1!$B$1</c:f>
              <c:strCache>
                <c:ptCount val="1"/>
                <c:pt idx="0">
                  <c:v>Segment 1</c:v>
                </c:pt>
              </c:strCache>
            </c:strRef>
          </c:tx>
          <c:spPr>
            <a:solidFill>
              <a:schemeClr val="tx1"/>
            </a:solidFill>
            <a:ln>
              <a:noFill/>
            </a:ln>
            <a:effectLst/>
          </c:spPr>
          <c:invertIfNegative val="0"/>
          <c:cat>
            <c:strRef>
              <c:f>Sheet1!$A$2:$A$6</c:f>
              <c:strCache>
                <c:ptCount val="5"/>
                <c:pt idx="0">
                  <c:v>Intercept</c:v>
                </c:pt>
                <c:pt idx="1">
                  <c:v>Price</c:v>
                </c:pt>
                <c:pt idx="2">
                  <c:v>Size</c:v>
                </c:pt>
                <c:pt idx="3">
                  <c:v>Motion </c:v>
                </c:pt>
                <c:pt idx="4">
                  <c:v>Style</c:v>
                </c:pt>
              </c:strCache>
            </c:strRef>
          </c:cat>
          <c:val>
            <c:numRef>
              <c:f>Sheet1!$B$2:$B$6</c:f>
              <c:numCache>
                <c:formatCode>General</c:formatCode>
                <c:ptCount val="5"/>
                <c:pt idx="0">
                  <c:v>7.9</c:v>
                </c:pt>
                <c:pt idx="1">
                  <c:v>1.7</c:v>
                </c:pt>
                <c:pt idx="2">
                  <c:v>2.1</c:v>
                </c:pt>
                <c:pt idx="3">
                  <c:v>0.5</c:v>
                </c:pt>
                <c:pt idx="4">
                  <c:v>-2.1</c:v>
                </c:pt>
              </c:numCache>
            </c:numRef>
          </c:val>
          <c:extLst>
            <c:ext xmlns:c16="http://schemas.microsoft.com/office/drawing/2014/chart" uri="{C3380CC4-5D6E-409C-BE32-E72D297353CC}">
              <c16:uniqueId val="{00000000-6D89-C848-BFB7-9EF0BEF6D84A}"/>
            </c:ext>
          </c:extLst>
        </c:ser>
        <c:ser>
          <c:idx val="1"/>
          <c:order val="1"/>
          <c:tx>
            <c:strRef>
              <c:f>Sheet1!$C$1</c:f>
              <c:strCache>
                <c:ptCount val="1"/>
                <c:pt idx="0">
                  <c:v>Segment 2</c:v>
                </c:pt>
              </c:strCache>
            </c:strRef>
          </c:tx>
          <c:spPr>
            <a:solidFill>
              <a:srgbClr val="D9C428"/>
            </a:solidFill>
            <a:ln>
              <a:noFill/>
            </a:ln>
            <a:effectLst/>
          </c:spPr>
          <c:invertIfNegative val="0"/>
          <c:cat>
            <c:strRef>
              <c:f>Sheet1!$A$2:$A$6</c:f>
              <c:strCache>
                <c:ptCount val="5"/>
                <c:pt idx="0">
                  <c:v>Intercept</c:v>
                </c:pt>
                <c:pt idx="1">
                  <c:v>Price</c:v>
                </c:pt>
                <c:pt idx="2">
                  <c:v>Size</c:v>
                </c:pt>
                <c:pt idx="3">
                  <c:v>Motion </c:v>
                </c:pt>
                <c:pt idx="4">
                  <c:v>Style</c:v>
                </c:pt>
              </c:strCache>
            </c:strRef>
          </c:cat>
          <c:val>
            <c:numRef>
              <c:f>Sheet1!$C$2:$C$6</c:f>
              <c:numCache>
                <c:formatCode>General</c:formatCode>
                <c:ptCount val="5"/>
                <c:pt idx="0">
                  <c:v>10.6</c:v>
                </c:pt>
                <c:pt idx="1">
                  <c:v>2.2999999999999998</c:v>
                </c:pt>
                <c:pt idx="2">
                  <c:v>-0.8</c:v>
                </c:pt>
                <c:pt idx="3">
                  <c:v>2.4</c:v>
                </c:pt>
                <c:pt idx="4">
                  <c:v>-0.7</c:v>
                </c:pt>
              </c:numCache>
            </c:numRef>
          </c:val>
          <c:extLst>
            <c:ext xmlns:c16="http://schemas.microsoft.com/office/drawing/2014/chart" uri="{C3380CC4-5D6E-409C-BE32-E72D297353CC}">
              <c16:uniqueId val="{00000001-6D89-C848-BFB7-9EF0BEF6D84A}"/>
            </c:ext>
          </c:extLst>
        </c:ser>
        <c:ser>
          <c:idx val="2"/>
          <c:order val="2"/>
          <c:tx>
            <c:strRef>
              <c:f>Sheet1!$D$1</c:f>
              <c:strCache>
                <c:ptCount val="1"/>
                <c:pt idx="0">
                  <c:v>Segment 3</c:v>
                </c:pt>
              </c:strCache>
            </c:strRef>
          </c:tx>
          <c:spPr>
            <a:solidFill>
              <a:schemeClr val="accent6">
                <a:lumMod val="75000"/>
              </a:schemeClr>
            </a:solidFill>
            <a:ln>
              <a:noFill/>
            </a:ln>
            <a:effectLst/>
          </c:spPr>
          <c:invertIfNegative val="0"/>
          <c:dPt>
            <c:idx val="0"/>
            <c:invertIfNegative val="0"/>
            <c:bubble3D val="0"/>
            <c:spPr>
              <a:solidFill>
                <a:srgbClr val="E46C0A"/>
              </a:solidFill>
              <a:ln>
                <a:noFill/>
              </a:ln>
              <a:effectLst/>
            </c:spPr>
            <c:extLst>
              <c:ext xmlns:c16="http://schemas.microsoft.com/office/drawing/2014/chart" uri="{C3380CC4-5D6E-409C-BE32-E72D297353CC}">
                <c16:uniqueId val="{00000000-C747-4E1D-A3B5-AAB068736E57}"/>
              </c:ext>
            </c:extLst>
          </c:dPt>
          <c:cat>
            <c:strRef>
              <c:f>Sheet1!$A$2:$A$6</c:f>
              <c:strCache>
                <c:ptCount val="5"/>
                <c:pt idx="0">
                  <c:v>Intercept</c:v>
                </c:pt>
                <c:pt idx="1">
                  <c:v>Price</c:v>
                </c:pt>
                <c:pt idx="2">
                  <c:v>Size</c:v>
                </c:pt>
                <c:pt idx="3">
                  <c:v>Motion </c:v>
                </c:pt>
                <c:pt idx="4">
                  <c:v>Style</c:v>
                </c:pt>
              </c:strCache>
            </c:strRef>
          </c:cat>
          <c:val>
            <c:numRef>
              <c:f>Sheet1!$D$2:$D$6</c:f>
              <c:numCache>
                <c:formatCode>General</c:formatCode>
                <c:ptCount val="5"/>
                <c:pt idx="0">
                  <c:v>4.2</c:v>
                </c:pt>
                <c:pt idx="1">
                  <c:v>2.1</c:v>
                </c:pt>
                <c:pt idx="2">
                  <c:v>4.5</c:v>
                </c:pt>
                <c:pt idx="3">
                  <c:v>-2.5</c:v>
                </c:pt>
                <c:pt idx="4">
                  <c:v>1.3</c:v>
                </c:pt>
              </c:numCache>
            </c:numRef>
          </c:val>
          <c:extLst>
            <c:ext xmlns:c16="http://schemas.microsoft.com/office/drawing/2014/chart" uri="{C3380CC4-5D6E-409C-BE32-E72D297353CC}">
              <c16:uniqueId val="{00000002-6D89-C848-BFB7-9EF0BEF6D84A}"/>
            </c:ext>
          </c:extLst>
        </c:ser>
        <c:dLbls>
          <c:showLegendKey val="0"/>
          <c:showVal val="0"/>
          <c:showCatName val="0"/>
          <c:showSerName val="0"/>
          <c:showPercent val="0"/>
          <c:showBubbleSize val="0"/>
        </c:dLbls>
        <c:gapWidth val="176"/>
        <c:overlap val="-13"/>
        <c:axId val="890481087"/>
        <c:axId val="937358399"/>
      </c:barChart>
      <c:catAx>
        <c:axId val="89048108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7358399"/>
        <c:crosses val="autoZero"/>
        <c:auto val="1"/>
        <c:lblAlgn val="ctr"/>
        <c:lblOffset val="100"/>
        <c:noMultiLvlLbl val="0"/>
      </c:catAx>
      <c:valAx>
        <c:axId val="937358399"/>
        <c:scaling>
          <c:orientation val="minMax"/>
        </c:scaling>
        <c:delete val="1"/>
        <c:axPos val="l"/>
        <c:numFmt formatCode="General" sourceLinked="1"/>
        <c:majorTickMark val="none"/>
        <c:minorTickMark val="none"/>
        <c:tickLblPos val="nextTo"/>
        <c:crossAx val="89048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819774523481265E-2"/>
          <c:y val="3.2465854404527171E-2"/>
          <c:w val="0.96084356745452726"/>
          <c:h val="0.86865980859794367"/>
        </c:manualLayout>
      </c:layout>
      <c:barChart>
        <c:barDir val="col"/>
        <c:grouping val="clustered"/>
        <c:varyColors val="0"/>
        <c:ser>
          <c:idx val="0"/>
          <c:order val="0"/>
          <c:tx>
            <c:strRef>
              <c:f>'[Chart in Microsoft PowerPoint]Sheet1'!$B$1</c:f>
              <c:strCache>
                <c:ptCount val="1"/>
                <c:pt idx="0">
                  <c:v>Younger Kids</c:v>
                </c:pt>
              </c:strCache>
            </c:strRef>
          </c:tx>
          <c:spPr>
            <a:solidFill>
              <a:srgbClr val="FDD41A"/>
            </a:solidFill>
            <a:ln>
              <a:noFill/>
            </a:ln>
            <a:effectLst/>
          </c:spPr>
          <c:invertIfNegative val="0"/>
          <c:cat>
            <c:strRef>
              <c:f>'[Chart in Microsoft PowerPoint]Sheet1'!$A$2:$A$6</c:f>
              <c:strCache>
                <c:ptCount val="5"/>
                <c:pt idx="0">
                  <c:v>(Intercept)</c:v>
                </c:pt>
                <c:pt idx="1">
                  <c:v>price</c:v>
                </c:pt>
                <c:pt idx="2">
                  <c:v>size</c:v>
                </c:pt>
                <c:pt idx="3">
                  <c:v>motion</c:v>
                </c:pt>
                <c:pt idx="4">
                  <c:v>style</c:v>
                </c:pt>
              </c:strCache>
            </c:strRef>
          </c:cat>
          <c:val>
            <c:numRef>
              <c:f>'[Chart in Microsoft PowerPoint]Sheet1'!$B$2:$B$6</c:f>
              <c:numCache>
                <c:formatCode>General</c:formatCode>
                <c:ptCount val="5"/>
                <c:pt idx="0">
                  <c:v>9.8417999999999992</c:v>
                </c:pt>
                <c:pt idx="1">
                  <c:v>2.3210999999999999</c:v>
                </c:pt>
                <c:pt idx="2">
                  <c:v>-0.12659999999999999</c:v>
                </c:pt>
                <c:pt idx="3">
                  <c:v>1.8480000000000001</c:v>
                </c:pt>
                <c:pt idx="4">
                  <c:v>-0.72270000000000001</c:v>
                </c:pt>
              </c:numCache>
            </c:numRef>
          </c:val>
          <c:extLst>
            <c:ext xmlns:c16="http://schemas.microsoft.com/office/drawing/2014/chart" uri="{C3380CC4-5D6E-409C-BE32-E72D297353CC}">
              <c16:uniqueId val="{00000004-85E7-4B53-9678-BFD80A0196C1}"/>
            </c:ext>
          </c:extLst>
        </c:ser>
        <c:ser>
          <c:idx val="1"/>
          <c:order val="1"/>
          <c:tx>
            <c:strRef>
              <c:f>'[Chart in Microsoft PowerPoint]Sheet1'!$C$1</c:f>
              <c:strCache>
                <c:ptCount val="1"/>
                <c:pt idx="0">
                  <c:v>Older Kids</c:v>
                </c:pt>
              </c:strCache>
            </c:strRef>
          </c:tx>
          <c:spPr>
            <a:solidFill>
              <a:srgbClr val="000000"/>
            </a:solidFill>
            <a:ln>
              <a:noFill/>
            </a:ln>
            <a:effectLst/>
          </c:spPr>
          <c:invertIfNegative val="0"/>
          <c:cat>
            <c:strRef>
              <c:f>'[Chart in Microsoft PowerPoint]Sheet1'!$A$2:$A$6</c:f>
              <c:strCache>
                <c:ptCount val="5"/>
                <c:pt idx="0">
                  <c:v>(Intercept)</c:v>
                </c:pt>
                <c:pt idx="1">
                  <c:v>price</c:v>
                </c:pt>
                <c:pt idx="2">
                  <c:v>size</c:v>
                </c:pt>
                <c:pt idx="3">
                  <c:v>motion</c:v>
                </c:pt>
                <c:pt idx="4">
                  <c:v>style</c:v>
                </c:pt>
              </c:strCache>
            </c:strRef>
          </c:cat>
          <c:val>
            <c:numRef>
              <c:f>'[Chart in Microsoft PowerPoint]Sheet1'!$C$2:$C$6</c:f>
              <c:numCache>
                <c:formatCode>General</c:formatCode>
                <c:ptCount val="5"/>
                <c:pt idx="0">
                  <c:v>6.5266000000000002</c:v>
                </c:pt>
                <c:pt idx="1">
                  <c:v>1.9075</c:v>
                </c:pt>
                <c:pt idx="2">
                  <c:v>2.8658000000000001</c:v>
                </c:pt>
                <c:pt idx="3">
                  <c:v>-0.58760000000000001</c:v>
                </c:pt>
                <c:pt idx="4">
                  <c:v>-0.54820000000000002</c:v>
                </c:pt>
              </c:numCache>
            </c:numRef>
          </c:val>
          <c:extLst>
            <c:ext xmlns:c16="http://schemas.microsoft.com/office/drawing/2014/chart" uri="{C3380CC4-5D6E-409C-BE32-E72D297353CC}">
              <c16:uniqueId val="{0000000A-85E7-4B53-9678-BFD80A0196C1}"/>
            </c:ext>
          </c:extLst>
        </c:ser>
        <c:dLbls>
          <c:showLegendKey val="0"/>
          <c:showVal val="0"/>
          <c:showCatName val="0"/>
          <c:showSerName val="0"/>
          <c:showPercent val="0"/>
          <c:showBubbleSize val="0"/>
        </c:dLbls>
        <c:gapWidth val="219"/>
        <c:overlap val="-27"/>
        <c:axId val="882676895"/>
        <c:axId val="882746319"/>
      </c:barChart>
      <c:catAx>
        <c:axId val="88267689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82746319"/>
        <c:crosses val="autoZero"/>
        <c:auto val="1"/>
        <c:lblAlgn val="ctr"/>
        <c:lblOffset val="500"/>
        <c:noMultiLvlLbl val="0"/>
      </c:catAx>
      <c:valAx>
        <c:axId val="882746319"/>
        <c:scaling>
          <c:orientation val="minMax"/>
        </c:scaling>
        <c:delete val="1"/>
        <c:axPos val="l"/>
        <c:numFmt formatCode="General" sourceLinked="1"/>
        <c:majorTickMark val="none"/>
        <c:minorTickMark val="none"/>
        <c:tickLblPos val="nextTo"/>
        <c:crossAx val="882676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66349201625489E-2"/>
          <c:y val="3.6456679961344635E-2"/>
          <c:w val="0.95186856866274772"/>
          <c:h val="0.75383574301112033"/>
        </c:manualLayout>
      </c:layout>
      <c:barChart>
        <c:barDir val="col"/>
        <c:grouping val="stacked"/>
        <c:varyColors val="0"/>
        <c:ser>
          <c:idx val="0"/>
          <c:order val="0"/>
          <c:tx>
            <c:strRef>
              <c:f>Sheet1!$B$1</c:f>
              <c:strCache>
                <c:ptCount val="1"/>
                <c:pt idx="0">
                  <c:v>Competitor's share</c:v>
                </c:pt>
              </c:strCache>
            </c:strRef>
          </c:tx>
          <c:spPr>
            <a:solidFill>
              <a:schemeClr val="tx1"/>
            </a:solidFill>
            <a:ln>
              <a:noFill/>
            </a:ln>
            <a:effectLst/>
          </c:spPr>
          <c:invertIfNegative val="0"/>
          <c:cat>
            <c:strRef>
              <c:f>Sheet1!$A$2:$A$6</c:f>
              <c:strCache>
                <c:ptCount val="5"/>
                <c:pt idx="0">
                  <c:v>Status quo</c:v>
                </c:pt>
                <c:pt idx="1">
                  <c:v>Scenario 2</c:v>
                </c:pt>
                <c:pt idx="2">
                  <c:v>Scenario 3</c:v>
                </c:pt>
                <c:pt idx="3">
                  <c:v>Scenario 4</c:v>
                </c:pt>
                <c:pt idx="4">
                  <c:v>Scenario 5</c:v>
                </c:pt>
              </c:strCache>
            </c:strRef>
          </c:cat>
          <c:val>
            <c:numRef>
              <c:f>Sheet1!$B$2:$B$6</c:f>
              <c:numCache>
                <c:formatCode>General</c:formatCode>
                <c:ptCount val="5"/>
                <c:pt idx="0">
                  <c:v>0.67100000000000004</c:v>
                </c:pt>
                <c:pt idx="1">
                  <c:v>7.9000000000000001E-2</c:v>
                </c:pt>
                <c:pt idx="2">
                  <c:v>0.6</c:v>
                </c:pt>
                <c:pt idx="3">
                  <c:v>0.39800000000000002</c:v>
                </c:pt>
                <c:pt idx="4">
                  <c:v>0.65400000000000003</c:v>
                </c:pt>
              </c:numCache>
            </c:numRef>
          </c:val>
          <c:extLst>
            <c:ext xmlns:c16="http://schemas.microsoft.com/office/drawing/2014/chart" uri="{C3380CC4-5D6E-409C-BE32-E72D297353CC}">
              <c16:uniqueId val="{00000000-CFA2-4DF9-97FB-F3416D987C99}"/>
            </c:ext>
          </c:extLst>
        </c:ser>
        <c:ser>
          <c:idx val="1"/>
          <c:order val="1"/>
          <c:tx>
            <c:strRef>
              <c:f>Sheet1!$C$1</c:f>
              <c:strCache>
                <c:ptCount val="1"/>
                <c:pt idx="0">
                  <c:v>Own share</c:v>
                </c:pt>
              </c:strCache>
            </c:strRef>
          </c:tx>
          <c:spPr>
            <a:solidFill>
              <a:srgbClr val="FFC500"/>
            </a:solidFill>
            <a:ln>
              <a:noFill/>
            </a:ln>
            <a:effectLst/>
          </c:spPr>
          <c:invertIfNegative val="0"/>
          <c:cat>
            <c:strRef>
              <c:f>Sheet1!$A$2:$A$6</c:f>
              <c:strCache>
                <c:ptCount val="5"/>
                <c:pt idx="0">
                  <c:v>Status quo</c:v>
                </c:pt>
                <c:pt idx="1">
                  <c:v>Scenario 2</c:v>
                </c:pt>
                <c:pt idx="2">
                  <c:v>Scenario 3</c:v>
                </c:pt>
                <c:pt idx="3">
                  <c:v>Scenario 4</c:v>
                </c:pt>
                <c:pt idx="4">
                  <c:v>Scenario 5</c:v>
                </c:pt>
              </c:strCache>
            </c:strRef>
          </c:cat>
          <c:val>
            <c:numRef>
              <c:f>Sheet1!$C$2:$C$6</c:f>
              <c:numCache>
                <c:formatCode>General</c:formatCode>
                <c:ptCount val="5"/>
                <c:pt idx="0">
                  <c:v>0.32899999999999996</c:v>
                </c:pt>
                <c:pt idx="1">
                  <c:v>0.92100000000000004</c:v>
                </c:pt>
                <c:pt idx="2">
                  <c:v>0.4</c:v>
                </c:pt>
                <c:pt idx="3">
                  <c:v>0.60199999999999998</c:v>
                </c:pt>
                <c:pt idx="4">
                  <c:v>0.34599999999999997</c:v>
                </c:pt>
              </c:numCache>
            </c:numRef>
          </c:val>
          <c:extLst>
            <c:ext xmlns:c16="http://schemas.microsoft.com/office/drawing/2014/chart" uri="{C3380CC4-5D6E-409C-BE32-E72D297353CC}">
              <c16:uniqueId val="{00000001-CFA2-4DF9-97FB-F3416D987C99}"/>
            </c:ext>
          </c:extLst>
        </c:ser>
        <c:dLbls>
          <c:showLegendKey val="0"/>
          <c:showVal val="0"/>
          <c:showCatName val="0"/>
          <c:showSerName val="0"/>
          <c:showPercent val="0"/>
          <c:showBubbleSize val="0"/>
        </c:dLbls>
        <c:gapWidth val="150"/>
        <c:overlap val="100"/>
        <c:axId val="463055071"/>
        <c:axId val="463056319"/>
      </c:barChart>
      <c:catAx>
        <c:axId val="46305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Roboto Black" panose="02000000000000000000" pitchFamily="2" charset="0"/>
                <a:ea typeface="Roboto Black" panose="02000000000000000000" pitchFamily="2" charset="0"/>
                <a:cs typeface="+mn-cs"/>
              </a:defRPr>
            </a:pPr>
            <a:endParaRPr lang="zh-CN"/>
          </a:p>
        </c:txPr>
        <c:crossAx val="463056319"/>
        <c:crosses val="autoZero"/>
        <c:auto val="1"/>
        <c:lblAlgn val="ctr"/>
        <c:lblOffset val="100"/>
        <c:noMultiLvlLbl val="0"/>
      </c:catAx>
      <c:valAx>
        <c:axId val="463056319"/>
        <c:scaling>
          <c:orientation val="minMax"/>
        </c:scaling>
        <c:delete val="1"/>
        <c:axPos val="l"/>
        <c:numFmt formatCode="General" sourceLinked="1"/>
        <c:majorTickMark val="none"/>
        <c:minorTickMark val="none"/>
        <c:tickLblPos val="nextTo"/>
        <c:crossAx val="463055071"/>
        <c:crosses val="autoZero"/>
        <c:crossBetween val="between"/>
      </c:valAx>
      <c:spPr>
        <a:noFill/>
        <a:ln>
          <a:noFill/>
        </a:ln>
        <a:effectLst/>
      </c:spPr>
    </c:plotArea>
    <c:legend>
      <c:legendPos val="b"/>
      <c:layout>
        <c:manualLayout>
          <c:xMode val="edge"/>
          <c:yMode val="edge"/>
          <c:x val="0.18790975176029853"/>
          <c:y val="0.87980101613264805"/>
          <c:w val="0.65673781988188973"/>
          <c:h val="0.11916475953172499"/>
        </c:manualLayout>
      </c:layout>
      <c:overlay val="0"/>
      <c:spPr>
        <a:noFill/>
        <a:ln>
          <a:noFill/>
        </a:ln>
        <a:effectLst/>
      </c:spPr>
      <c:txPr>
        <a:bodyPr rot="0" spcFirstLastPara="1" vertOverflow="ellipsis" vert="horz" wrap="square" anchor="ctr" anchorCtr="1"/>
        <a:lstStyle/>
        <a:p>
          <a:pPr>
            <a:defRPr sz="34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Market Share(before response)</c:v>
                </c:pt>
              </c:strCache>
            </c:strRef>
          </c:tx>
          <c:spPr>
            <a:solidFill>
              <a:srgbClr val="FFC500"/>
            </a:solidFill>
            <a:ln>
              <a:noFill/>
            </a:ln>
          </c:spPr>
          <c:dPt>
            <c:idx val="0"/>
            <c:bubble3D val="0"/>
            <c:explosion val="34"/>
            <c:spPr>
              <a:solidFill>
                <a:srgbClr val="FFC500"/>
              </a:solidFill>
              <a:ln w="19050">
                <a:noFill/>
              </a:ln>
              <a:effectLst/>
            </c:spPr>
            <c:extLst>
              <c:ext xmlns:c16="http://schemas.microsoft.com/office/drawing/2014/chart" uri="{C3380CC4-5D6E-409C-BE32-E72D297353CC}">
                <c16:uniqueId val="{00000001-F478-476B-ADCD-62A003BD6FB5}"/>
              </c:ext>
            </c:extLst>
          </c:dPt>
          <c:dPt>
            <c:idx val="1"/>
            <c:bubble3D val="0"/>
            <c:spPr>
              <a:solidFill>
                <a:srgbClr val="E46C0A"/>
              </a:solidFill>
              <a:ln w="19050">
                <a:noFill/>
              </a:ln>
              <a:effectLst/>
            </c:spPr>
            <c:extLst>
              <c:ext xmlns:c16="http://schemas.microsoft.com/office/drawing/2014/chart" uri="{C3380CC4-5D6E-409C-BE32-E72D297353CC}">
                <c16:uniqueId val="{00000003-F478-476B-ADCD-62A003BD6FB5}"/>
              </c:ext>
            </c:extLst>
          </c:dPt>
          <c:dPt>
            <c:idx val="2"/>
            <c:bubble3D val="0"/>
            <c:spPr>
              <a:solidFill>
                <a:schemeClr val="tx1"/>
              </a:solidFill>
              <a:ln w="19050">
                <a:noFill/>
              </a:ln>
              <a:effectLst/>
            </c:spPr>
            <c:extLst>
              <c:ext xmlns:c16="http://schemas.microsoft.com/office/drawing/2014/chart" uri="{C3380CC4-5D6E-409C-BE32-E72D297353CC}">
                <c16:uniqueId val="{00000005-F478-476B-ADCD-62A003BD6FB5}"/>
              </c:ext>
            </c:extLst>
          </c:dPt>
          <c:dLbls>
            <c:dLbl>
              <c:idx val="0"/>
              <c:layout>
                <c:manualLayout>
                  <c:x val="-5.1113024983634701E-2"/>
                  <c:y val="4.5489296869141417E-2"/>
                </c:manualLayout>
              </c:layout>
              <c:tx>
                <c:rich>
                  <a:bodyPr/>
                  <a:lstStyle/>
                  <a:p>
                    <a:r>
                      <a:rPr lang="en-US" altLang="zh-CN" dirty="0"/>
                      <a:t>7.9%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478-476B-ADCD-62A003BD6FB5}"/>
                </c:ext>
              </c:extLst>
            </c:dLbl>
            <c:dLbl>
              <c:idx val="1"/>
              <c:layout>
                <c:manualLayout>
                  <c:x val="-0.16775161851035311"/>
                  <c:y val="-0.16739024802145572"/>
                </c:manualLayout>
              </c:layout>
              <c:tx>
                <c:rich>
                  <a:bodyPr/>
                  <a:lstStyle/>
                  <a:p>
                    <a:r>
                      <a:rPr lang="en-US" altLang="zh-CN" dirty="0"/>
                      <a:t>56.4%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478-476B-ADCD-62A003BD6FB5}"/>
                </c:ext>
              </c:extLst>
            </c:dLbl>
            <c:dLbl>
              <c:idx val="2"/>
              <c:layout>
                <c:manualLayout>
                  <c:x val="0.20635525514722014"/>
                  <c:y val="0.1072751781619672"/>
                </c:manualLayout>
              </c:layout>
              <c:tx>
                <c:rich>
                  <a:bodyPr/>
                  <a:lstStyle/>
                  <a:p>
                    <a:r>
                      <a:rPr lang="en-US" altLang="zh-CN" dirty="0"/>
                      <a:t>35.7%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478-476B-ADCD-62A003BD6FB5}"/>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SpeedGlider (P7)</c:v>
                </c:pt>
                <c:pt idx="1">
                  <c:v>P4</c:v>
                </c:pt>
                <c:pt idx="2">
                  <c:v>P6</c:v>
                </c:pt>
              </c:strCache>
            </c:strRef>
          </c:cat>
          <c:val>
            <c:numRef>
              <c:f>Sheet1!$B$2:$B$4</c:f>
              <c:numCache>
                <c:formatCode>General</c:formatCode>
                <c:ptCount val="3"/>
                <c:pt idx="0">
                  <c:v>7.9000000000000001E-2</c:v>
                </c:pt>
                <c:pt idx="1">
                  <c:v>0.56399999999999995</c:v>
                </c:pt>
                <c:pt idx="2">
                  <c:v>0.35699999999999998</c:v>
                </c:pt>
              </c:numCache>
            </c:numRef>
          </c:val>
          <c:extLst>
            <c:ext xmlns:c16="http://schemas.microsoft.com/office/drawing/2014/chart" uri="{C3380CC4-5D6E-409C-BE32-E72D297353CC}">
              <c16:uniqueId val="{00000000-C4A4-4449-B270-7626538E8CC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82037832097016194"/>
          <c:w val="0.93668964363758889"/>
          <c:h val="0.15262233864377778"/>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Market Share (Status quo)</c:v>
                </c:pt>
              </c:strCache>
            </c:strRef>
          </c:tx>
          <c:spPr>
            <a:solidFill>
              <a:srgbClr val="FFC500"/>
            </a:solidFill>
            <a:ln>
              <a:noFill/>
            </a:ln>
          </c:spPr>
          <c:dPt>
            <c:idx val="0"/>
            <c:bubble3D val="0"/>
            <c:explosion val="20"/>
            <c:spPr>
              <a:solidFill>
                <a:srgbClr val="FFC500"/>
              </a:solidFill>
              <a:ln w="19050">
                <a:noFill/>
              </a:ln>
              <a:effectLst/>
            </c:spPr>
            <c:extLst>
              <c:ext xmlns:c16="http://schemas.microsoft.com/office/drawing/2014/chart" uri="{C3380CC4-5D6E-409C-BE32-E72D297353CC}">
                <c16:uniqueId val="{00000001-0F78-4445-8D8C-7FFC1B32104E}"/>
              </c:ext>
            </c:extLst>
          </c:dPt>
          <c:dPt>
            <c:idx val="1"/>
            <c:bubble3D val="0"/>
            <c:spPr>
              <a:solidFill>
                <a:srgbClr val="E46C0A"/>
              </a:solidFill>
              <a:ln w="19050">
                <a:noFill/>
              </a:ln>
              <a:effectLst/>
            </c:spPr>
            <c:extLst>
              <c:ext xmlns:c16="http://schemas.microsoft.com/office/drawing/2014/chart" uri="{C3380CC4-5D6E-409C-BE32-E72D297353CC}">
                <c16:uniqueId val="{00000003-0F78-4445-8D8C-7FFC1B32104E}"/>
              </c:ext>
            </c:extLst>
          </c:dPt>
          <c:dPt>
            <c:idx val="2"/>
            <c:bubble3D val="0"/>
            <c:explosion val="1"/>
            <c:spPr>
              <a:solidFill>
                <a:schemeClr val="tx1"/>
              </a:solidFill>
              <a:ln w="19050">
                <a:noFill/>
              </a:ln>
              <a:effectLst/>
            </c:spPr>
            <c:extLst>
              <c:ext xmlns:c16="http://schemas.microsoft.com/office/drawing/2014/chart" uri="{C3380CC4-5D6E-409C-BE32-E72D297353CC}">
                <c16:uniqueId val="{00000005-0F78-4445-8D8C-7FFC1B32104E}"/>
              </c:ext>
            </c:extLst>
          </c:dPt>
          <c:dLbls>
            <c:dLbl>
              <c:idx val="0"/>
              <c:layout>
                <c:manualLayout>
                  <c:x val="-0.17145844002317914"/>
                  <c:y val="-0.19421104801152242"/>
                </c:manualLayout>
              </c:layout>
              <c:tx>
                <c:rich>
                  <a:bodyPr/>
                  <a:lstStyle/>
                  <a:p>
                    <a:r>
                      <a:rPr lang="en-US" altLang="zh-CN"/>
                      <a:t>67.1%</a:t>
                    </a:r>
                    <a:endParaRPr lang="en-US" altLang="zh-CN"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F78-4445-8D8C-7FFC1B32104E}"/>
                </c:ext>
              </c:extLst>
            </c:dLbl>
            <c:dLbl>
              <c:idx val="1"/>
              <c:layout>
                <c:manualLayout>
                  <c:x val="0.19442851590398932"/>
                  <c:y val="6.0926825490312621E-2"/>
                </c:manualLayout>
              </c:layout>
              <c:tx>
                <c:rich>
                  <a:bodyPr/>
                  <a:lstStyle/>
                  <a:p>
                    <a:r>
                      <a:rPr lang="en-US" altLang="zh-CN"/>
                      <a:t>22.3%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F78-4445-8D8C-7FFC1B32104E}"/>
                </c:ext>
              </c:extLst>
            </c:dLbl>
            <c:dLbl>
              <c:idx val="2"/>
              <c:layout>
                <c:manualLayout>
                  <c:x val="8.4424939798184995E-2"/>
                  <c:y val="0.15978785089765318"/>
                </c:manualLayout>
              </c:layout>
              <c:tx>
                <c:rich>
                  <a:bodyPr/>
                  <a:lstStyle/>
                  <a:p>
                    <a:r>
                      <a:rPr lang="en-US" altLang="zh-CN"/>
                      <a:t>10.6%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F78-4445-8D8C-7FFC1B32104E}"/>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SpeedGlider</c:v>
                </c:pt>
                <c:pt idx="1">
                  <c:v>P5</c:v>
                </c:pt>
                <c:pt idx="2">
                  <c:v>P13</c:v>
                </c:pt>
              </c:strCache>
            </c:strRef>
          </c:cat>
          <c:val>
            <c:numRef>
              <c:f>Sheet1!$B$2:$B$4</c:f>
              <c:numCache>
                <c:formatCode>General</c:formatCode>
                <c:ptCount val="3"/>
                <c:pt idx="0">
                  <c:v>0.67100000000000004</c:v>
                </c:pt>
                <c:pt idx="1">
                  <c:v>0.223</c:v>
                </c:pt>
                <c:pt idx="2">
                  <c:v>0.106</c:v>
                </c:pt>
              </c:numCache>
            </c:numRef>
          </c:val>
          <c:extLst>
            <c:ext xmlns:c16="http://schemas.microsoft.com/office/drawing/2014/chart" uri="{C3380CC4-5D6E-409C-BE32-E72D297353CC}">
              <c16:uniqueId val="{00000000-831B-45AF-859A-D73B083C9E3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6137858172813649"/>
          <c:y val="0.86742482233353191"/>
          <c:w val="0.68740881989113556"/>
          <c:h val="0.13228429516678764"/>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923473529191333E-2"/>
          <c:y val="7.3003520474337599E-2"/>
          <c:w val="0.90913362039563161"/>
          <c:h val="0.76563309655200495"/>
        </c:manualLayout>
      </c:layout>
      <c:barChart>
        <c:barDir val="col"/>
        <c:grouping val="clustered"/>
        <c:varyColors val="0"/>
        <c:ser>
          <c:idx val="0"/>
          <c:order val="0"/>
          <c:tx>
            <c:strRef>
              <c:f>Sheet1!$B$1</c:f>
              <c:strCache>
                <c:ptCount val="1"/>
                <c:pt idx="0">
                  <c:v>SpeedGlider‘s profit</c:v>
                </c:pt>
              </c:strCache>
            </c:strRef>
          </c:tx>
          <c:spPr>
            <a:solidFill>
              <a:srgbClr val="FFC500"/>
            </a:solidFill>
            <a:ln>
              <a:noFill/>
            </a:ln>
            <a:effectLst/>
          </c:spPr>
          <c:invertIfNegative val="0"/>
          <c:dLbls>
            <c:delete val="1"/>
          </c:dLbls>
          <c:cat>
            <c:strRef>
              <c:f>Sheet1!$A$2:$A$4</c:f>
              <c:strCache>
                <c:ptCount val="3"/>
                <c:pt idx="0">
                  <c:v>Year 0</c:v>
                </c:pt>
                <c:pt idx="1">
                  <c:v>Year 1</c:v>
                </c:pt>
                <c:pt idx="2">
                  <c:v>Year 2</c:v>
                </c:pt>
              </c:strCache>
            </c:strRef>
          </c:cat>
          <c:val>
            <c:numRef>
              <c:f>Sheet1!$B$2:$B$4</c:f>
              <c:numCache>
                <c:formatCode>#,##0.00</c:formatCode>
                <c:ptCount val="3"/>
                <c:pt idx="0">
                  <c:v>170537.16</c:v>
                </c:pt>
                <c:pt idx="1">
                  <c:v>2432.84</c:v>
                </c:pt>
                <c:pt idx="2">
                  <c:v>2432.84</c:v>
                </c:pt>
              </c:numCache>
            </c:numRef>
          </c:val>
          <c:extLst>
            <c:ext xmlns:c16="http://schemas.microsoft.com/office/drawing/2014/chart" uri="{C3380CC4-5D6E-409C-BE32-E72D297353CC}">
              <c16:uniqueId val="{00000000-B393-4665-BB3C-7747C861309A}"/>
            </c:ext>
          </c:extLst>
        </c:ser>
        <c:ser>
          <c:idx val="1"/>
          <c:order val="1"/>
          <c:tx>
            <c:strRef>
              <c:f>Sheet1!$C$1</c:f>
              <c:strCache>
                <c:ptCount val="1"/>
                <c:pt idx="0">
                  <c:v>EarlyRiders' profit</c:v>
                </c:pt>
              </c:strCache>
            </c:strRef>
          </c:tx>
          <c:spPr>
            <a:solidFill>
              <a:srgbClr val="E46C0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Roboto" panose="02000000000000000000" pitchFamily="2" charset="0"/>
                    <a:ea typeface="Roboto" panose="02000000000000000000" pitchFamily="2" charset="0"/>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Year 0</c:v>
                </c:pt>
                <c:pt idx="1">
                  <c:v>Year 1</c:v>
                </c:pt>
                <c:pt idx="2">
                  <c:v>Year 2</c:v>
                </c:pt>
              </c:strCache>
            </c:strRef>
          </c:cat>
          <c:val>
            <c:numRef>
              <c:f>Sheet1!$C$2:$C$4</c:f>
              <c:numCache>
                <c:formatCode>#,##0</c:formatCode>
                <c:ptCount val="3"/>
                <c:pt idx="0">
                  <c:v>63950</c:v>
                </c:pt>
                <c:pt idx="1">
                  <c:v>148727</c:v>
                </c:pt>
                <c:pt idx="2">
                  <c:v>162727</c:v>
                </c:pt>
              </c:numCache>
            </c:numRef>
          </c:val>
          <c:extLst>
            <c:ext xmlns:c16="http://schemas.microsoft.com/office/drawing/2014/chart" uri="{C3380CC4-5D6E-409C-BE32-E72D297353CC}">
              <c16:uniqueId val="{00000001-B393-4665-BB3C-7747C861309A}"/>
            </c:ext>
          </c:extLst>
        </c:ser>
        <c:dLbls>
          <c:dLblPos val="outEnd"/>
          <c:showLegendKey val="0"/>
          <c:showVal val="1"/>
          <c:showCatName val="0"/>
          <c:showSerName val="0"/>
          <c:showPercent val="0"/>
          <c:showBubbleSize val="0"/>
        </c:dLbls>
        <c:gapWidth val="117"/>
        <c:overlap val="-15"/>
        <c:axId val="648191375"/>
        <c:axId val="648205519"/>
      </c:barChart>
      <c:catAx>
        <c:axId val="648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crossAx val="648205519"/>
        <c:crosses val="autoZero"/>
        <c:auto val="1"/>
        <c:lblAlgn val="ctr"/>
        <c:lblOffset val="100"/>
        <c:noMultiLvlLbl val="0"/>
      </c:catAx>
      <c:valAx>
        <c:axId val="648205519"/>
        <c:scaling>
          <c:orientation val="minMax"/>
        </c:scaling>
        <c:delete val="1"/>
        <c:axPos val="l"/>
        <c:numFmt formatCode="#,##0.00" sourceLinked="1"/>
        <c:majorTickMark val="none"/>
        <c:minorTickMark val="none"/>
        <c:tickLblPos val="nextTo"/>
        <c:crossAx val="648191375"/>
        <c:crosses val="autoZero"/>
        <c:crossBetween val="between"/>
      </c:valAx>
      <c:spPr>
        <a:noFill/>
        <a:ln>
          <a:noFill/>
        </a:ln>
        <a:effectLst/>
      </c:spPr>
    </c:plotArea>
    <c:legend>
      <c:legendPos val="b"/>
      <c:layout>
        <c:manualLayout>
          <c:xMode val="edge"/>
          <c:yMode val="edge"/>
          <c:x val="0.20510894882152955"/>
          <c:y val="0.94452043715735146"/>
          <c:w val="0.69900023991855054"/>
          <c:h val="5.5479562842648586E-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0.06019</cdr:x>
      <cdr:y>0.7462</cdr:y>
    </cdr:from>
    <cdr:to>
      <cdr:x>1</cdr:x>
      <cdr:y>0.7462</cdr:y>
    </cdr:to>
    <cdr:cxnSp macro="">
      <cdr:nvCxnSpPr>
        <cdr:cNvPr id="3" name="直接连接符 2">
          <a:extLst xmlns:a="http://schemas.openxmlformats.org/drawingml/2006/main">
            <a:ext uri="{FF2B5EF4-FFF2-40B4-BE49-F238E27FC236}">
              <a16:creationId xmlns:a16="http://schemas.microsoft.com/office/drawing/2014/main" id="{163DD53E-BE46-44A8-BEA4-EAFB0DA97EF5}"/>
            </a:ext>
          </a:extLst>
        </cdr:cNvPr>
        <cdr:cNvCxnSpPr/>
      </cdr:nvCxnSpPr>
      <cdr:spPr>
        <a:xfrm xmlns:a="http://schemas.openxmlformats.org/drawingml/2006/main">
          <a:off x="668907" y="5405496"/>
          <a:ext cx="10444480" cy="0"/>
        </a:xfrm>
        <a:prstGeom xmlns:a="http://schemas.openxmlformats.org/drawingml/2006/main" prst="line">
          <a:avLst/>
        </a:prstGeom>
        <a:ln xmlns:a="http://schemas.openxmlformats.org/drawingml/2006/main" w="381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3AB97337-1571-AB4D-8A4E-592E739729C7}" type="datetimeFigureOut">
              <a:rPr lang="en-US" smtClean="0"/>
              <a:t>12/6/2021</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E93DA253-B6DE-834C-8317-804352B1AD43}" type="slidenum">
              <a:rPr lang="en-US" smtClean="0"/>
              <a:t>‹#›</a:t>
            </a:fld>
            <a:endParaRPr lang="en-US"/>
          </a:p>
        </p:txBody>
      </p:sp>
    </p:spTree>
    <p:extLst>
      <p:ext uri="{BB962C8B-B14F-4D97-AF65-F5344CB8AC3E}">
        <p14:creationId xmlns:p14="http://schemas.microsoft.com/office/powerpoint/2010/main" val="44347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DA253-B6DE-834C-8317-804352B1AD43}" type="slidenum">
              <a:rPr lang="en-US" smtClean="0"/>
              <a:t>1</a:t>
            </a:fld>
            <a:endParaRPr lang="en-US"/>
          </a:p>
        </p:txBody>
      </p:sp>
    </p:spTree>
    <p:extLst>
      <p:ext uri="{BB962C8B-B14F-4D97-AF65-F5344CB8AC3E}">
        <p14:creationId xmlns:p14="http://schemas.microsoft.com/office/powerpoint/2010/main" val="337336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22222"/>
                </a:solidFill>
                <a:latin typeface="Roboto Black" panose="02000000000000000000" pitchFamily="2" charset="0"/>
              </a:rPr>
              <a:t>Scenario 2 will make </a:t>
            </a: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still keep a large share after the competitor lower their price</a:t>
            </a:r>
            <a:endParaRPr lang="zh-CN" altLang="en-US" sz="1200" dirty="0">
              <a:solidFill>
                <a:srgbClr val="222222"/>
              </a:solidFill>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11</a:t>
            </a:fld>
            <a:endParaRPr lang="en-US"/>
          </a:p>
        </p:txBody>
      </p:sp>
    </p:spTree>
    <p:extLst>
      <p:ext uri="{BB962C8B-B14F-4D97-AF65-F5344CB8AC3E}">
        <p14:creationId xmlns:p14="http://schemas.microsoft.com/office/powerpoint/2010/main" val="103584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can still make considerable profit after the competitor’s response by holding profile 4 &amp;6</a:t>
            </a:r>
            <a:endParaRPr lang="zh-CN" altLang="en-US" sz="1200" dirty="0">
              <a:solidFill>
                <a:srgbClr val="222222"/>
              </a:solidFill>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12</a:t>
            </a:fld>
            <a:endParaRPr lang="en-US"/>
          </a:p>
        </p:txBody>
      </p:sp>
    </p:spTree>
    <p:extLst>
      <p:ext uri="{BB962C8B-B14F-4D97-AF65-F5344CB8AC3E}">
        <p14:creationId xmlns:p14="http://schemas.microsoft.com/office/powerpoint/2010/main" val="64286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13</a:t>
            </a:fld>
            <a:endParaRPr lang="en-US"/>
          </a:p>
        </p:txBody>
      </p:sp>
    </p:spTree>
    <p:extLst>
      <p:ext uri="{BB962C8B-B14F-4D97-AF65-F5344CB8AC3E}">
        <p14:creationId xmlns:p14="http://schemas.microsoft.com/office/powerpoint/2010/main" val="126210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can still make considerable profit after the competitor’s response by holding profile 4 &amp;6</a:t>
            </a:r>
            <a:endParaRPr lang="zh-CN" altLang="en-US" sz="1200" dirty="0">
              <a:solidFill>
                <a:srgbClr val="222222"/>
              </a:solidFill>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14</a:t>
            </a:fld>
            <a:endParaRPr lang="en-US"/>
          </a:p>
        </p:txBody>
      </p:sp>
    </p:spTree>
    <p:extLst>
      <p:ext uri="{BB962C8B-B14F-4D97-AF65-F5344CB8AC3E}">
        <p14:creationId xmlns:p14="http://schemas.microsoft.com/office/powerpoint/2010/main" val="294940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running the simulation and comparing the P4,P6 is the best- this is what maximizes the </a:t>
            </a:r>
            <a:r>
              <a:rPr lang="en-US" dirty="0" err="1"/>
              <a:t>companys</a:t>
            </a:r>
            <a:r>
              <a:rPr lang="en-US" dirty="0"/>
              <a:t> profitability </a:t>
            </a:r>
          </a:p>
          <a:p>
            <a:pPr marL="171450" indent="-171450">
              <a:buFontTx/>
              <a:buChar char="-"/>
            </a:pPr>
            <a:r>
              <a:rPr lang="en-US" dirty="0"/>
              <a:t>Even if competitor lowers their price – </a:t>
            </a:r>
            <a:r>
              <a:rPr lang="en-US" dirty="0" err="1"/>
              <a:t>EarlyRider</a:t>
            </a:r>
            <a:r>
              <a:rPr lang="en-US" dirty="0"/>
              <a:t> should maintain profile 4 and 6 to be consistent. </a:t>
            </a:r>
          </a:p>
          <a:p>
            <a:pPr marL="171450" indent="-171450">
              <a:buFontTx/>
              <a:buChar char="-"/>
            </a:pPr>
            <a:r>
              <a:rPr lang="en-US" dirty="0"/>
              <a:t>Priori segmentation – good approach to understand our segment and as result maximize profit. </a:t>
            </a:r>
          </a:p>
        </p:txBody>
      </p:sp>
      <p:sp>
        <p:nvSpPr>
          <p:cNvPr id="4" name="Slide Number Placeholder 3"/>
          <p:cNvSpPr>
            <a:spLocks noGrp="1"/>
          </p:cNvSpPr>
          <p:nvPr>
            <p:ph type="sldNum" sz="quarter" idx="5"/>
          </p:nvPr>
        </p:nvSpPr>
        <p:spPr/>
        <p:txBody>
          <a:bodyPr/>
          <a:lstStyle/>
          <a:p>
            <a:fld id="{E93DA253-B6DE-834C-8317-804352B1AD43}" type="slidenum">
              <a:rPr lang="en-US" smtClean="0"/>
              <a:t>2</a:t>
            </a:fld>
            <a:endParaRPr lang="en-US"/>
          </a:p>
        </p:txBody>
      </p:sp>
    </p:spTree>
    <p:extLst>
      <p:ext uri="{BB962C8B-B14F-4D97-AF65-F5344CB8AC3E}">
        <p14:creationId xmlns:p14="http://schemas.microsoft.com/office/powerpoint/2010/main" val="78689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conjoint analysis? </a:t>
            </a:r>
            <a:r>
              <a:rPr lang="en-US" sz="1200" dirty="0">
                <a:latin typeface="Roboto" panose="02000000000000000000" pitchFamily="2" charset="0"/>
                <a:ea typeface="Roboto" panose="02000000000000000000" pitchFamily="2" charset="0"/>
              </a:rPr>
              <a:t>Model displaying consumer preferences, allowing prediction of how consumers would choose between products and services that are or may become available on the market. In our case it is most suited analysis since it gives us better insight on what kids prefer in terms of toys. This allows company to make better decision on how to change up their strategy to attract more consumers or give competition to rival companies. </a:t>
            </a:r>
          </a:p>
          <a:p>
            <a:endParaRPr lang="en-US" dirty="0"/>
          </a:p>
        </p:txBody>
      </p:sp>
      <p:sp>
        <p:nvSpPr>
          <p:cNvPr id="4" name="Slide Number Placeholder 3"/>
          <p:cNvSpPr>
            <a:spLocks noGrp="1"/>
          </p:cNvSpPr>
          <p:nvPr>
            <p:ph type="sldNum" sz="quarter" idx="5"/>
          </p:nvPr>
        </p:nvSpPr>
        <p:spPr/>
        <p:txBody>
          <a:bodyPr/>
          <a:lstStyle/>
          <a:p>
            <a:fld id="{E93DA253-B6DE-834C-8317-804352B1AD43}" type="slidenum">
              <a:rPr lang="en-US" smtClean="0"/>
              <a:t>3</a:t>
            </a:fld>
            <a:endParaRPr lang="en-US"/>
          </a:p>
        </p:txBody>
      </p:sp>
    </p:spTree>
    <p:extLst>
      <p:ext uri="{BB962C8B-B14F-4D97-AF65-F5344CB8AC3E}">
        <p14:creationId xmlns:p14="http://schemas.microsoft.com/office/powerpoint/2010/main" val="50636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22222"/>
                </a:solidFill>
                <a:latin typeface="Roboto Black" panose="02000000000000000000" pitchFamily="2" charset="0"/>
              </a:rPr>
              <a:t>Whereas</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gender</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is</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found</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not</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significant</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in</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priori</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segmentation,</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age</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is</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distinguished</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to</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be</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significant</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in</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the</a:t>
            </a:r>
            <a:r>
              <a:rPr lang="zh-CN" altLang="en-US" sz="1200" dirty="0">
                <a:solidFill>
                  <a:srgbClr val="222222"/>
                </a:solidFill>
                <a:latin typeface="Roboto Black" panose="02000000000000000000" pitchFamily="2" charset="0"/>
              </a:rPr>
              <a:t> </a:t>
            </a:r>
            <a:r>
              <a:rPr lang="en-US" altLang="zh-CN" sz="1200" dirty="0">
                <a:solidFill>
                  <a:srgbClr val="222222"/>
                </a:solidFill>
                <a:latin typeface="Roboto Black" panose="02000000000000000000" pitchFamily="2" charset="0"/>
              </a:rPr>
              <a:t>segmentation.</a:t>
            </a:r>
            <a:r>
              <a:rPr lang="zh-CN" altLang="en-US" sz="1200" dirty="0">
                <a:solidFill>
                  <a:srgbClr val="222222"/>
                </a:solidFill>
                <a:latin typeface="Roboto Black" panose="02000000000000000000" pitchFamily="2" charset="0"/>
              </a:rPr>
              <a:t> </a:t>
            </a:r>
            <a:endParaRPr lang="zh-CN" altLang="en-US" sz="1200" dirty="0">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4</a:t>
            </a:fld>
            <a:endParaRPr lang="en-US"/>
          </a:p>
        </p:txBody>
      </p:sp>
    </p:spTree>
    <p:extLst>
      <p:ext uri="{BB962C8B-B14F-4D97-AF65-F5344CB8AC3E}">
        <p14:creationId xmlns:p14="http://schemas.microsoft.com/office/powerpoint/2010/main" val="199889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DA253-B6DE-834C-8317-804352B1AD43}" type="slidenum">
              <a:rPr lang="en-US" smtClean="0"/>
              <a:t>5</a:t>
            </a:fld>
            <a:endParaRPr lang="en-US"/>
          </a:p>
        </p:txBody>
      </p:sp>
    </p:spTree>
    <p:extLst>
      <p:ext uri="{BB962C8B-B14F-4D97-AF65-F5344CB8AC3E}">
        <p14:creationId xmlns:p14="http://schemas.microsoft.com/office/powerpoint/2010/main" val="3696118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Calibri" panose="020F0502020204030204" pitchFamily="34" charset="0"/>
                <a:ea typeface="Roboto" panose="02000000000000000000" pitchFamily="2" charset="0"/>
                <a:cs typeface="Calibri" panose="020F0502020204030204" pitchFamily="34" charset="0"/>
              </a:rPr>
              <a:t>Scenario 4 proves that the result of a priori segmentation: P6 for 2-year-old children, and P4 for 3–4 years old children, is the best guidance for new product launch</a:t>
            </a: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7</a:t>
            </a:fld>
            <a:endParaRPr lang="en-US"/>
          </a:p>
        </p:txBody>
      </p:sp>
    </p:spTree>
    <p:extLst>
      <p:ext uri="{BB962C8B-B14F-4D97-AF65-F5344CB8AC3E}">
        <p14:creationId xmlns:p14="http://schemas.microsoft.com/office/powerpoint/2010/main" val="3828056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22222"/>
                </a:solidFill>
                <a:latin typeface="Roboto Black" panose="02000000000000000000" pitchFamily="2" charset="0"/>
              </a:rPr>
              <a:t>Scenario 4 will make </a:t>
            </a: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dominate the toy horse market</a:t>
            </a:r>
            <a:endParaRPr lang="zh-CN" altLang="en-US" sz="1200" dirty="0">
              <a:solidFill>
                <a:srgbClr val="222222"/>
              </a:solidFill>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8</a:t>
            </a:fld>
            <a:endParaRPr lang="en-US"/>
          </a:p>
        </p:txBody>
      </p:sp>
    </p:spTree>
    <p:extLst>
      <p:ext uri="{BB962C8B-B14F-4D97-AF65-F5344CB8AC3E}">
        <p14:creationId xmlns:p14="http://schemas.microsoft.com/office/powerpoint/2010/main" val="3840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will make huge profit if the competitor does not response to the launch of P4 &amp; 6</a:t>
            </a:r>
            <a:endParaRPr lang="zh-CN" altLang="en-US" sz="1200" dirty="0">
              <a:solidFill>
                <a:srgbClr val="222222"/>
              </a:solidFill>
              <a:latin typeface="Roboto Black"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9</a:t>
            </a:fld>
            <a:endParaRPr lang="en-US"/>
          </a:p>
        </p:txBody>
      </p:sp>
    </p:spTree>
    <p:extLst>
      <p:ext uri="{BB962C8B-B14F-4D97-AF65-F5344CB8AC3E}">
        <p14:creationId xmlns:p14="http://schemas.microsoft.com/office/powerpoint/2010/main" val="311827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222222"/>
                </a:solidFill>
                <a:latin typeface="Roboto Black" panose="02000000000000000000" pitchFamily="2" charset="0"/>
              </a:rPr>
              <a:t>Even if the competitor response to the threat from </a:t>
            </a:r>
            <a:r>
              <a:rPr lang="en-US" altLang="zh-CN" sz="1200" dirty="0" err="1">
                <a:solidFill>
                  <a:srgbClr val="222222"/>
                </a:solidFill>
                <a:latin typeface="Roboto Black" panose="02000000000000000000" pitchFamily="2" charset="0"/>
              </a:rPr>
              <a:t>EarlyRiders</a:t>
            </a:r>
            <a:r>
              <a:rPr lang="en-US" altLang="zh-CN" sz="1200" dirty="0">
                <a:solidFill>
                  <a:srgbClr val="222222"/>
                </a:solidFill>
                <a:latin typeface="Roboto Black" panose="02000000000000000000" pitchFamily="2" charset="0"/>
              </a:rPr>
              <a:t>, Scenario 2 is still the best option </a:t>
            </a:r>
            <a:endParaRPr lang="zh-CN" altLang="en-US" dirty="0"/>
          </a:p>
        </p:txBody>
      </p:sp>
      <p:sp>
        <p:nvSpPr>
          <p:cNvPr id="4" name="灯片编号占位符 3"/>
          <p:cNvSpPr>
            <a:spLocks noGrp="1"/>
          </p:cNvSpPr>
          <p:nvPr>
            <p:ph type="sldNum" sz="quarter" idx="5"/>
          </p:nvPr>
        </p:nvSpPr>
        <p:spPr/>
        <p:txBody>
          <a:bodyPr/>
          <a:lstStyle/>
          <a:p>
            <a:fld id="{E93DA253-B6DE-834C-8317-804352B1AD43}" type="slidenum">
              <a:rPr lang="en-US" smtClean="0"/>
              <a:t>10</a:t>
            </a:fld>
            <a:endParaRPr lang="en-US"/>
          </a:p>
        </p:txBody>
      </p:sp>
    </p:spTree>
    <p:extLst>
      <p:ext uri="{BB962C8B-B14F-4D97-AF65-F5344CB8AC3E}">
        <p14:creationId xmlns:p14="http://schemas.microsoft.com/office/powerpoint/2010/main" val="419783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23A425-FF55-4565-A918-F7B2EDE0FBDA}"/>
              </a:ext>
            </a:extLst>
          </p:cNvPr>
          <p:cNvSpPr>
            <a:spLocks noGrp="1"/>
          </p:cNvSpPr>
          <p:nvPr>
            <p:ph type="dt" sz="half" idx="10"/>
          </p:nvPr>
        </p:nvSpPr>
        <p:spPr/>
        <p:txBody>
          <a:bodyPr/>
          <a:lstStyle/>
          <a:p>
            <a:fld id="{C53E8392-63D1-4816-A41A-DEC2519D705F}" type="datetimeFigureOut">
              <a:rPr lang="zh-CN" altLang="en-US" smtClean="0"/>
              <a:t>2021/12/6</a:t>
            </a:fld>
            <a:endParaRPr lang="zh-CN" altLang="en-US"/>
          </a:p>
        </p:txBody>
      </p:sp>
      <p:sp>
        <p:nvSpPr>
          <p:cNvPr id="3" name="页脚占位符 2">
            <a:extLst>
              <a:ext uri="{FF2B5EF4-FFF2-40B4-BE49-F238E27FC236}">
                <a16:creationId xmlns:a16="http://schemas.microsoft.com/office/drawing/2014/main" id="{2072593B-4B4E-4ADF-8355-797C8B248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9A2157-FA8E-487C-8639-ED3BB9F00B51}"/>
              </a:ext>
            </a:extLst>
          </p:cNvPr>
          <p:cNvSpPr>
            <a:spLocks noGrp="1"/>
          </p:cNvSpPr>
          <p:nvPr>
            <p:ph type="sldNum" sz="quarter" idx="12"/>
          </p:nvPr>
        </p:nvSpPr>
        <p:spPr/>
        <p:txBody>
          <a:bodyPr/>
          <a:lstStyle/>
          <a:p>
            <a:fld id="{2EDF4CE2-225E-481B-ADE6-31EE53CBD92A}" type="slidenum">
              <a:rPr lang="zh-CN" altLang="en-US" smtClean="0"/>
              <a:t>‹#›</a:t>
            </a:fld>
            <a:endParaRPr lang="zh-CN" altLang="en-US"/>
          </a:p>
        </p:txBody>
      </p:sp>
    </p:spTree>
    <p:extLst>
      <p:ext uri="{BB962C8B-B14F-4D97-AF65-F5344CB8AC3E}">
        <p14:creationId xmlns:p14="http://schemas.microsoft.com/office/powerpoint/2010/main" val="524831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11.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1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hart" Target="../charts/char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hart" Target="../charts/chart1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6.png"/><Relationship Id="rId7"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hart" Target="../charts/chart8.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101" name="image 101"/>
          <p:cNvPicPr>
            <a:picLocks noChangeAspect="1"/>
          </p:cNvPicPr>
          <p:nvPr/>
        </p:nvPicPr>
        <p:blipFill>
          <a:blip r:embed="rId3"/>
          <a:srcRect/>
          <a:stretch>
            <a:fillRect/>
          </a:stretch>
        </p:blipFill>
        <p:spPr>
          <a:xfrm>
            <a:off x="-12700" y="3225800"/>
            <a:ext cx="22783800" cy="5365927"/>
          </a:xfrm>
          <a:prstGeom prst="rect">
            <a:avLst/>
          </a:prstGeom>
        </p:spPr>
      </p:pic>
      <p:sp>
        <p:nvSpPr>
          <p:cNvPr id="103" name="Object 103"/>
          <p:cNvSpPr txBox="1"/>
          <p:nvPr/>
        </p:nvSpPr>
        <p:spPr>
          <a:xfrm>
            <a:off x="2429767" y="4478393"/>
            <a:ext cx="17338402" cy="2858604"/>
          </a:xfrm>
          <a:prstGeom prst="rect">
            <a:avLst/>
          </a:prstGeom>
        </p:spPr>
        <p:txBody>
          <a:bodyPr vert="horz" rtlCol="0" anchor="t" anchorCtr="0">
            <a:noAutofit/>
          </a:bodyPr>
          <a:lstStyle/>
          <a:p>
            <a:pPr algn="l">
              <a:lnSpc>
                <a:spcPct val="100000"/>
              </a:lnSpc>
            </a:pPr>
            <a:r>
              <a:rPr lang="en-US" altLang="zh-CN" sz="9600" dirty="0">
                <a:solidFill>
                  <a:srgbClr val="222222"/>
                </a:solidFill>
                <a:latin typeface="Franklin Gothic Heavy" panose="020B0903020102020204" pitchFamily="34" charset="0"/>
                <a:ea typeface="Anton-Regular"/>
              </a:rPr>
              <a:t>Conjoint</a:t>
            </a:r>
            <a:r>
              <a:rPr lang="zh-CN" sz="9600" b="0" i="0" dirty="0">
                <a:solidFill>
                  <a:srgbClr val="222222"/>
                </a:solidFill>
                <a:latin typeface="Franklin Gothic Heavy" panose="020B0903020102020204" pitchFamily="34" charset="0"/>
                <a:ea typeface="Anton-Regular"/>
              </a:rPr>
              <a:t> Analysis Of</a:t>
            </a:r>
            <a:endParaRPr lang="en-US" altLang="zh-CN" sz="9600" b="0" i="0" dirty="0">
              <a:solidFill>
                <a:srgbClr val="222222"/>
              </a:solidFill>
              <a:latin typeface="Franklin Gothic Heavy" panose="020B0903020102020204" pitchFamily="34" charset="0"/>
              <a:ea typeface="Anton-Regular"/>
            </a:endParaRPr>
          </a:p>
          <a:p>
            <a:pPr algn="l">
              <a:lnSpc>
                <a:spcPct val="100000"/>
              </a:lnSpc>
            </a:pPr>
            <a:r>
              <a:rPr lang="en-US" altLang="zh-CN" sz="9600" dirty="0">
                <a:solidFill>
                  <a:srgbClr val="222222"/>
                </a:solidFill>
                <a:latin typeface="Franklin Gothic Heavy" panose="020B0903020102020204" pitchFamily="34" charset="0"/>
              </a:rPr>
              <a:t>EarlyRiders’ Toy Horse</a:t>
            </a:r>
            <a:endParaRPr lang="zh-CN" altLang="en-US" dirty="0">
              <a:latin typeface="Franklin Gothic Heavy" panose="020B0903020102020204" pitchFamily="34" charset="0"/>
            </a:endParaRPr>
          </a:p>
        </p:txBody>
      </p:sp>
      <p:pic>
        <p:nvPicPr>
          <p:cNvPr id="104" name="image 104"/>
          <p:cNvPicPr>
            <a:picLocks noChangeAspect="1"/>
          </p:cNvPicPr>
          <p:nvPr/>
        </p:nvPicPr>
        <p:blipFill>
          <a:blip r:embed="rId4"/>
          <a:srcRect/>
          <a:stretch>
            <a:fillRect/>
          </a:stretch>
        </p:blipFill>
        <p:spPr>
          <a:xfrm>
            <a:off x="1612900" y="1689100"/>
            <a:ext cx="1003300" cy="241300"/>
          </a:xfrm>
          <a:prstGeom prst="rect">
            <a:avLst/>
          </a:prstGeom>
        </p:spPr>
      </p:pic>
      <p:pic>
        <p:nvPicPr>
          <p:cNvPr id="105" name="image 105"/>
          <p:cNvPicPr>
            <a:picLocks noChangeAspect="1"/>
          </p:cNvPicPr>
          <p:nvPr/>
        </p:nvPicPr>
        <p:blipFill>
          <a:blip r:embed="rId5"/>
          <a:srcRect/>
          <a:stretch>
            <a:fillRect/>
          </a:stretch>
        </p:blipFill>
        <p:spPr>
          <a:xfrm>
            <a:off x="1612899" y="4127500"/>
            <a:ext cx="279400" cy="3560390"/>
          </a:xfrm>
          <a:prstGeom prst="rect">
            <a:avLst/>
          </a:prstGeom>
        </p:spPr>
      </p:pic>
      <p:sp>
        <p:nvSpPr>
          <p:cNvPr id="106" name="Object 106"/>
          <p:cNvSpPr txBox="1"/>
          <p:nvPr/>
        </p:nvSpPr>
        <p:spPr>
          <a:xfrm>
            <a:off x="19592536" y="1277157"/>
            <a:ext cx="3670300" cy="431800"/>
          </a:xfrm>
          <a:prstGeom prst="rect">
            <a:avLst/>
          </a:prstGeom>
        </p:spPr>
        <p:txBody>
          <a:bodyPr vert="horz" rtlCol="0" anchor="t" anchorCtr="0">
            <a:noAutofit/>
          </a:bodyPr>
          <a:lstStyle/>
          <a:p>
            <a:pPr algn="l">
              <a:lnSpc>
                <a:spcPct val="100000"/>
              </a:lnSpc>
            </a:pPr>
            <a:r>
              <a:rPr lang="en-US" altLang="zh-CN" sz="2800" b="1" dirty="0">
                <a:latin typeface="Calibri" panose="020F0502020204030204" pitchFamily="34" charset="0"/>
                <a:cs typeface="Calibri" panose="020F0502020204030204" pitchFamily="34" charset="0"/>
              </a:rPr>
              <a:t>Dandelion Consulting</a:t>
            </a:r>
            <a:endParaRPr lang="zh-CN" altLang="en-US" sz="2800" b="1" dirty="0">
              <a:latin typeface="Calibri" panose="020F0502020204030204" pitchFamily="34" charset="0"/>
              <a:cs typeface="Calibri" panose="020F0502020204030204" pitchFamily="34" charset="0"/>
            </a:endParaRPr>
          </a:p>
        </p:txBody>
      </p:sp>
      <p:pic>
        <p:nvPicPr>
          <p:cNvPr id="107" name="image 107"/>
          <p:cNvPicPr>
            <a:picLocks noChangeAspect="1"/>
          </p:cNvPicPr>
          <p:nvPr/>
        </p:nvPicPr>
        <p:blipFill>
          <a:blip r:embed="rId6"/>
          <a:srcRect/>
          <a:stretch>
            <a:fillRect/>
          </a:stretch>
        </p:blipFill>
        <p:spPr>
          <a:xfrm>
            <a:off x="19634200" y="1892300"/>
            <a:ext cx="3136900" cy="63500"/>
          </a:xfrm>
          <a:prstGeom prst="rect">
            <a:avLst/>
          </a:prstGeom>
        </p:spPr>
      </p:pic>
      <p:pic>
        <p:nvPicPr>
          <p:cNvPr id="1010" name="image 1010"/>
          <p:cNvPicPr>
            <a:picLocks noChangeAspect="1"/>
          </p:cNvPicPr>
          <p:nvPr/>
        </p:nvPicPr>
        <p:blipFill>
          <a:blip r:embed="rId7"/>
          <a:srcRect/>
          <a:stretch>
            <a:fillRect/>
          </a:stretch>
        </p:blipFill>
        <p:spPr>
          <a:xfrm flipH="1">
            <a:off x="1612900" y="9470538"/>
            <a:ext cx="279399" cy="2193062"/>
          </a:xfrm>
          <a:prstGeom prst="rect">
            <a:avLst/>
          </a:prstGeom>
        </p:spPr>
      </p:pic>
      <p:sp>
        <p:nvSpPr>
          <p:cNvPr id="1011" name="Object 1011"/>
          <p:cNvSpPr txBox="1"/>
          <p:nvPr/>
        </p:nvSpPr>
        <p:spPr>
          <a:xfrm>
            <a:off x="2737936" y="9526546"/>
            <a:ext cx="4974829" cy="2081046"/>
          </a:xfrm>
          <a:prstGeom prst="rect">
            <a:avLst/>
          </a:prstGeom>
        </p:spPr>
        <p:txBody>
          <a:bodyPr vert="horz" rtlCol="0" anchor="t" anchorCtr="0">
            <a:noAutofit/>
          </a:bodyPr>
          <a:lstStyle/>
          <a:p>
            <a:pPr rtl="0">
              <a:spcBef>
                <a:spcPts val="0"/>
              </a:spcBef>
              <a:spcAft>
                <a:spcPts val="0"/>
              </a:spcAft>
            </a:pPr>
            <a:r>
              <a:rPr lang="en-US" altLang="zh-CN" sz="3200" b="1" i="0" u="none" strike="noStrike" dirty="0">
                <a:effectLst/>
                <a:latin typeface="Roboto Black" panose="02000000000000000000" pitchFamily="2" charset="0"/>
                <a:ea typeface="Roboto Black" panose="02000000000000000000" pitchFamily="2" charset="0"/>
              </a:rPr>
              <a:t>Group P</a:t>
            </a:r>
            <a:endParaRPr lang="en-US" altLang="zh-CN" sz="3200" b="1" dirty="0">
              <a:effectLst/>
              <a:latin typeface="Roboto Black" panose="02000000000000000000" pitchFamily="2" charset="0"/>
              <a:ea typeface="Roboto Black" panose="02000000000000000000" pitchFamily="2" charset="0"/>
            </a:endParaRPr>
          </a:p>
          <a:p>
            <a:pPr rtl="0">
              <a:spcBef>
                <a:spcPts val="0"/>
              </a:spcBef>
              <a:spcAft>
                <a:spcPts val="0"/>
              </a:spcAft>
            </a:pPr>
            <a:r>
              <a:rPr lang="en-US" altLang="zh-CN" sz="3200" b="1" i="0" u="none" strike="noStrike" dirty="0">
                <a:effectLst/>
                <a:latin typeface="Roboto Black" panose="02000000000000000000" pitchFamily="2" charset="0"/>
                <a:ea typeface="Roboto Black" panose="02000000000000000000" pitchFamily="2" charset="0"/>
              </a:rPr>
              <a:t>Section: 13B</a:t>
            </a:r>
            <a:endParaRPr lang="en-US" altLang="zh-CN" sz="3200" b="1" dirty="0">
              <a:effectLst/>
              <a:latin typeface="Roboto Black" panose="02000000000000000000" pitchFamily="2" charset="0"/>
              <a:ea typeface="Roboto Black" panose="02000000000000000000" pitchFamily="2" charset="0"/>
            </a:endParaRPr>
          </a:p>
          <a:p>
            <a:pPr rtl="0">
              <a:spcBef>
                <a:spcPts val="0"/>
              </a:spcBef>
              <a:spcAft>
                <a:spcPts val="0"/>
              </a:spcAft>
            </a:pPr>
            <a:r>
              <a:rPr lang="en-US" altLang="zh-CN" sz="3200" b="1" i="0" u="none" strike="noStrike" dirty="0">
                <a:effectLst/>
                <a:latin typeface="Roboto Black" panose="02000000000000000000" pitchFamily="2" charset="0"/>
                <a:ea typeface="Roboto Black" panose="02000000000000000000" pitchFamily="2" charset="0"/>
              </a:rPr>
              <a:t>Case 4: Toy Horse Case</a:t>
            </a:r>
            <a:endParaRPr lang="en-US" altLang="zh-CN" sz="3200" b="1" dirty="0">
              <a:effectLst/>
              <a:latin typeface="Roboto Black" panose="02000000000000000000" pitchFamily="2" charset="0"/>
              <a:ea typeface="Roboto Black" panose="02000000000000000000" pitchFamily="2" charset="0"/>
            </a:endParaRPr>
          </a:p>
          <a:p>
            <a:pPr rtl="0">
              <a:spcBef>
                <a:spcPts val="0"/>
              </a:spcBef>
              <a:spcAft>
                <a:spcPts val="0"/>
              </a:spcAft>
            </a:pPr>
            <a:r>
              <a:rPr lang="en-US" altLang="zh-CN" sz="3200" b="1" i="0" u="none" strike="noStrike" dirty="0">
                <a:effectLst/>
                <a:latin typeface="Roboto Black" panose="02000000000000000000" pitchFamily="2" charset="0"/>
                <a:ea typeface="Roboto Black" panose="02000000000000000000" pitchFamily="2" charset="0"/>
              </a:rPr>
              <a:t>Date: Dec 6th,  2021</a:t>
            </a:r>
            <a:endParaRPr lang="en-US" altLang="zh-CN" sz="3200" b="1" dirty="0">
              <a:effectLst/>
              <a:latin typeface="Roboto Black" panose="02000000000000000000" pitchFamily="2" charset="0"/>
              <a:ea typeface="Roboto Black" panose="02000000000000000000" pitchFamily="2" charset="0"/>
            </a:endParaRPr>
          </a:p>
          <a:p>
            <a:pPr algn="l">
              <a:lnSpc>
                <a:spcPct val="100000"/>
              </a:lnSpc>
            </a:pPr>
            <a:endParaRPr lang="zh-CN" altLang="en-US" sz="2000" b="1" dirty="0">
              <a:latin typeface="Roboto Black" panose="02000000000000000000" pitchFamily="2" charset="0"/>
            </a:endParaRPr>
          </a:p>
        </p:txBody>
      </p:sp>
      <p:sp>
        <p:nvSpPr>
          <p:cNvPr id="13" name="文本框 12">
            <a:extLst>
              <a:ext uri="{FF2B5EF4-FFF2-40B4-BE49-F238E27FC236}">
                <a16:creationId xmlns:a16="http://schemas.microsoft.com/office/drawing/2014/main" id="{A4AF36A5-1784-4A0B-8943-957C3929B820}"/>
              </a:ext>
            </a:extLst>
          </p:cNvPr>
          <p:cNvSpPr txBox="1"/>
          <p:nvPr/>
        </p:nvSpPr>
        <p:spPr>
          <a:xfrm>
            <a:off x="2610678" y="12934961"/>
            <a:ext cx="19162643" cy="584775"/>
          </a:xfrm>
          <a:prstGeom prst="rect">
            <a:avLst/>
          </a:prstGeom>
          <a:noFill/>
        </p:spPr>
        <p:txBody>
          <a:bodyPr wrap="square" rtlCol="0">
            <a:spAutoFit/>
          </a:bodyPr>
          <a:lstStyle/>
          <a:p>
            <a:pPr algn="ctr"/>
            <a:r>
              <a:rPr lang="en-US" altLang="zh-CN" sz="3200" dirty="0">
                <a:latin typeface="Roboto" panose="02000000000000000000" pitchFamily="2" charset="0"/>
                <a:ea typeface="Roboto" panose="02000000000000000000" pitchFamily="2" charset="0"/>
              </a:rPr>
              <a:t>Group P members: </a:t>
            </a:r>
            <a:r>
              <a:rPr lang="en-US" altLang="zh-CN" sz="3200" dirty="0" err="1">
                <a:latin typeface="Roboto" panose="02000000000000000000" pitchFamily="2" charset="0"/>
                <a:ea typeface="Roboto" panose="02000000000000000000" pitchFamily="2" charset="0"/>
              </a:rPr>
              <a:t>Maheen</a:t>
            </a:r>
            <a:r>
              <a:rPr lang="en-US" altLang="zh-CN" sz="3200" dirty="0">
                <a:latin typeface="Roboto" panose="02000000000000000000" pitchFamily="2" charset="0"/>
                <a:ea typeface="Roboto" panose="02000000000000000000" pitchFamily="2" charset="0"/>
              </a:rPr>
              <a:t> Ansari, </a:t>
            </a:r>
            <a:r>
              <a:rPr lang="en-US" altLang="zh-CN" sz="3200" dirty="0" err="1">
                <a:latin typeface="Roboto" panose="02000000000000000000" pitchFamily="2" charset="0"/>
                <a:ea typeface="Roboto" panose="02000000000000000000" pitchFamily="2" charset="0"/>
              </a:rPr>
              <a:t>Yufeng</a:t>
            </a:r>
            <a:r>
              <a:rPr lang="en-US" altLang="zh-CN" sz="3200" dirty="0">
                <a:latin typeface="Roboto" panose="02000000000000000000" pitchFamily="2" charset="0"/>
                <a:ea typeface="Roboto" panose="02000000000000000000" pitchFamily="2" charset="0"/>
              </a:rPr>
              <a:t> He, </a:t>
            </a:r>
            <a:r>
              <a:rPr lang="en-US" altLang="zh-CN" sz="3200" dirty="0" err="1">
                <a:latin typeface="Roboto" panose="02000000000000000000" pitchFamily="2" charset="0"/>
                <a:ea typeface="Roboto" panose="02000000000000000000" pitchFamily="2" charset="0"/>
              </a:rPr>
              <a:t>Chenxi</a:t>
            </a:r>
            <a:r>
              <a:rPr lang="en-US" altLang="zh-CN" sz="3200" dirty="0">
                <a:latin typeface="Roboto" panose="02000000000000000000" pitchFamily="2" charset="0"/>
                <a:ea typeface="Roboto" panose="02000000000000000000" pitchFamily="2" charset="0"/>
              </a:rPr>
              <a:t> Hu, Lili Wang, Qi Zhang</a:t>
            </a:r>
            <a:endParaRPr lang="zh-CN" altLang="en-US" sz="3200" dirty="0">
              <a:latin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03">
            <a:extLst>
              <a:ext uri="{FF2B5EF4-FFF2-40B4-BE49-F238E27FC236}">
                <a16:creationId xmlns:a16="http://schemas.microsoft.com/office/drawing/2014/main" id="{2244203A-B1AD-4CF3-9842-1FB68131D3DD}"/>
              </a:ext>
            </a:extLst>
          </p:cNvPr>
          <p:cNvSpPr txBox="1"/>
          <p:nvPr/>
        </p:nvSpPr>
        <p:spPr>
          <a:xfrm>
            <a:off x="1856603" y="3295799"/>
            <a:ext cx="7132692" cy="736600"/>
          </a:xfrm>
          <a:prstGeom prst="rect">
            <a:avLst/>
          </a:prstGeom>
        </p:spPr>
        <p:txBody>
          <a:bodyPr vert="horz" rtlCol="0" anchor="t" anchorCtr="0">
            <a:noAutofit/>
          </a:bodyPr>
          <a:lstStyle/>
          <a:p>
            <a:pPr algn="l">
              <a:lnSpc>
                <a:spcPct val="100000"/>
              </a:lnSpc>
            </a:pPr>
            <a:r>
              <a:rPr lang="en-US" altLang="zh-CN" sz="4800" b="1" dirty="0">
                <a:solidFill>
                  <a:srgbClr val="222222"/>
                </a:solidFill>
                <a:latin typeface="Roboto" panose="02000000000000000000" pitchFamily="2" charset="0"/>
                <a:ea typeface="Roboto" panose="02000000000000000000" pitchFamily="2" charset="0"/>
              </a:rPr>
              <a:t>Findings</a:t>
            </a:r>
            <a:endParaRPr lang="zh-CN" altLang="en-US" b="1" dirty="0">
              <a:latin typeface="Roboto" panose="02000000000000000000" pitchFamily="2" charset="0"/>
            </a:endParaRPr>
          </a:p>
        </p:txBody>
      </p:sp>
      <p:pic>
        <p:nvPicPr>
          <p:cNvPr id="19" name="image 304">
            <a:extLst>
              <a:ext uri="{FF2B5EF4-FFF2-40B4-BE49-F238E27FC236}">
                <a16:creationId xmlns:a16="http://schemas.microsoft.com/office/drawing/2014/main" id="{3FFD9EB8-54E8-478B-B654-7579C9A79253}"/>
              </a:ext>
            </a:extLst>
          </p:cNvPr>
          <p:cNvPicPr>
            <a:picLocks noChangeAspect="1"/>
          </p:cNvPicPr>
          <p:nvPr/>
        </p:nvPicPr>
        <p:blipFill>
          <a:blip r:embed="rId3"/>
          <a:srcRect/>
          <a:stretch>
            <a:fillRect/>
          </a:stretch>
        </p:blipFill>
        <p:spPr>
          <a:xfrm>
            <a:off x="1932803" y="4316837"/>
            <a:ext cx="8661400" cy="50800"/>
          </a:xfrm>
          <a:prstGeom prst="rect">
            <a:avLst/>
          </a:prstGeom>
        </p:spPr>
      </p:pic>
      <p:pic>
        <p:nvPicPr>
          <p:cNvPr id="20" name="image 305">
            <a:extLst>
              <a:ext uri="{FF2B5EF4-FFF2-40B4-BE49-F238E27FC236}">
                <a16:creationId xmlns:a16="http://schemas.microsoft.com/office/drawing/2014/main" id="{09356A6E-E962-442D-BC07-7DC8AD151151}"/>
              </a:ext>
            </a:extLst>
          </p:cNvPr>
          <p:cNvPicPr>
            <a:picLocks noChangeAspect="1"/>
          </p:cNvPicPr>
          <p:nvPr/>
        </p:nvPicPr>
        <p:blipFill>
          <a:blip r:embed="rId4"/>
          <a:srcRect/>
          <a:stretch>
            <a:fillRect/>
          </a:stretch>
        </p:blipFill>
        <p:spPr>
          <a:xfrm>
            <a:off x="1932803" y="4710537"/>
            <a:ext cx="8699500" cy="6718300"/>
          </a:xfrm>
          <a:prstGeom prst="rect">
            <a:avLst/>
          </a:prstGeom>
        </p:spPr>
      </p:pic>
      <p:pic>
        <p:nvPicPr>
          <p:cNvPr id="24" name="image 306">
            <a:extLst>
              <a:ext uri="{FF2B5EF4-FFF2-40B4-BE49-F238E27FC236}">
                <a16:creationId xmlns:a16="http://schemas.microsoft.com/office/drawing/2014/main" id="{73F0BA08-4694-4775-B109-E9F1C681A4EE}"/>
              </a:ext>
            </a:extLst>
          </p:cNvPr>
          <p:cNvPicPr>
            <a:picLocks noChangeAspect="1"/>
          </p:cNvPicPr>
          <p:nvPr/>
        </p:nvPicPr>
        <p:blipFill>
          <a:blip r:embed="rId5"/>
          <a:srcRect/>
          <a:stretch>
            <a:fillRect/>
          </a:stretch>
        </p:blipFill>
        <p:spPr>
          <a:xfrm>
            <a:off x="2394454" y="5449896"/>
            <a:ext cx="342900" cy="342900"/>
          </a:xfrm>
          <a:prstGeom prst="rect">
            <a:avLst/>
          </a:prstGeom>
        </p:spPr>
      </p:pic>
      <p:pic>
        <p:nvPicPr>
          <p:cNvPr id="28" name="image 307">
            <a:extLst>
              <a:ext uri="{FF2B5EF4-FFF2-40B4-BE49-F238E27FC236}">
                <a16:creationId xmlns:a16="http://schemas.microsoft.com/office/drawing/2014/main" id="{D21CD6BD-6AE4-4607-88FE-796F4AB57255}"/>
              </a:ext>
            </a:extLst>
          </p:cNvPr>
          <p:cNvPicPr>
            <a:picLocks noChangeAspect="1"/>
          </p:cNvPicPr>
          <p:nvPr/>
        </p:nvPicPr>
        <p:blipFill>
          <a:blip r:embed="rId5"/>
          <a:srcRect/>
          <a:stretch>
            <a:fillRect/>
          </a:stretch>
        </p:blipFill>
        <p:spPr>
          <a:xfrm>
            <a:off x="2394454" y="7462324"/>
            <a:ext cx="342900" cy="342900"/>
          </a:xfrm>
          <a:prstGeom prst="rect">
            <a:avLst/>
          </a:prstGeom>
        </p:spPr>
      </p:pic>
      <p:sp>
        <p:nvSpPr>
          <p:cNvPr id="29" name="Object 308">
            <a:extLst>
              <a:ext uri="{FF2B5EF4-FFF2-40B4-BE49-F238E27FC236}">
                <a16:creationId xmlns:a16="http://schemas.microsoft.com/office/drawing/2014/main" id="{05EB25DA-5116-4647-B890-83B259676E74}"/>
              </a:ext>
            </a:extLst>
          </p:cNvPr>
          <p:cNvSpPr txBox="1"/>
          <p:nvPr/>
        </p:nvSpPr>
        <p:spPr>
          <a:xfrm>
            <a:off x="2915158" y="7380648"/>
            <a:ext cx="7295641" cy="1767729"/>
          </a:xfrm>
          <a:prstGeom prst="rect">
            <a:avLst/>
          </a:prstGeom>
        </p:spPr>
        <p:txBody>
          <a:bodyPr vert="horz" rtlCol="0" anchor="t" anchorCtr="0">
            <a:noAutofit/>
          </a:bodyPr>
          <a:lstStyle/>
          <a:p>
            <a:pPr marL="0" marR="0" lvl="0" indent="0" algn="l" defTabSz="914400" rtl="0" eaLnBrk="1" fontAlgn="auto" latinLnBrk="0" hangingPunct="1">
              <a:lnSpc>
                <a:spcPct val="113333"/>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222222"/>
                </a:solidFill>
                <a:effectLst/>
                <a:uLnTx/>
                <a:uFillTx/>
                <a:latin typeface="Roboto" panose="02000000000000000000" pitchFamily="2" charset="0"/>
                <a:ea typeface="Roboto" panose="02000000000000000000" pitchFamily="2" charset="0"/>
                <a:cs typeface="+mn-cs"/>
              </a:rPr>
              <a:t>Competitor is likely to response by lowing the price, which is use profile 8 to replace profile 7</a:t>
            </a:r>
          </a:p>
        </p:txBody>
      </p:sp>
      <p:grpSp>
        <p:nvGrpSpPr>
          <p:cNvPr id="4010" name="组合 4010"/>
          <p:cNvGrpSpPr/>
          <p:nvPr/>
        </p:nvGrpSpPr>
        <p:grpSpPr>
          <a:xfrm>
            <a:off x="-12700" y="736600"/>
            <a:ext cx="1841500" cy="1422400"/>
            <a:chOff x="-12700" y="736600"/>
            <a:chExt cx="1841500" cy="1422400"/>
          </a:xfrm>
        </p:grpSpPr>
        <p:pic>
          <p:nvPicPr>
            <p:cNvPr id="4011" name="image 4011"/>
            <p:cNvPicPr>
              <a:picLocks noChangeAspect="1"/>
            </p:cNvPicPr>
            <p:nvPr/>
          </p:nvPicPr>
          <p:blipFill>
            <a:blip r:embed="rId6"/>
            <a:srcRect/>
            <a:stretch>
              <a:fillRect/>
            </a:stretch>
          </p:blipFill>
          <p:spPr>
            <a:xfrm>
              <a:off x="-12700" y="736600"/>
              <a:ext cx="1308100" cy="1422400"/>
            </a:xfrm>
            <a:prstGeom prst="rect">
              <a:avLst/>
            </a:prstGeom>
          </p:spPr>
        </p:pic>
        <p:pic>
          <p:nvPicPr>
            <p:cNvPr id="4012" name="image 4012"/>
            <p:cNvPicPr>
              <a:picLocks noChangeAspect="1"/>
            </p:cNvPicPr>
            <p:nvPr/>
          </p:nvPicPr>
          <p:blipFill>
            <a:blip r:embed="rId7"/>
            <a:srcRect/>
            <a:stretch>
              <a:fillRect/>
            </a:stretch>
          </p:blipFill>
          <p:spPr>
            <a:xfrm>
              <a:off x="1587500" y="736600"/>
              <a:ext cx="241300" cy="1422400"/>
            </a:xfrm>
            <a:prstGeom prst="rect">
              <a:avLst/>
            </a:prstGeom>
          </p:spPr>
        </p:pic>
      </p:grpSp>
      <p:sp>
        <p:nvSpPr>
          <p:cNvPr id="14" name="Object 208">
            <a:extLst>
              <a:ext uri="{FF2B5EF4-FFF2-40B4-BE49-F238E27FC236}">
                <a16:creationId xmlns:a16="http://schemas.microsoft.com/office/drawing/2014/main" id="{600F4C4E-4F66-48EF-9C82-70D4E1B478D6}"/>
              </a:ext>
            </a:extLst>
          </p:cNvPr>
          <p:cNvSpPr txBox="1"/>
          <p:nvPr/>
        </p:nvSpPr>
        <p:spPr>
          <a:xfrm>
            <a:off x="2282510" y="81915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Scenario 2 is still the best option with response</a:t>
            </a:r>
            <a:endParaRPr lang="zh-CN" altLang="en-US" sz="7200" dirty="0">
              <a:latin typeface="Roboto Black" panose="02000000000000000000" pitchFamily="2" charset="0"/>
            </a:endParaRPr>
          </a:p>
        </p:txBody>
      </p:sp>
      <p:sp>
        <p:nvSpPr>
          <p:cNvPr id="22" name="TextBox 4">
            <a:extLst>
              <a:ext uri="{FF2B5EF4-FFF2-40B4-BE49-F238E27FC236}">
                <a16:creationId xmlns:a16="http://schemas.microsoft.com/office/drawing/2014/main" id="{4696A163-E9E6-4472-B7BE-C4E8B31EE30E}"/>
              </a:ext>
            </a:extLst>
          </p:cNvPr>
          <p:cNvSpPr txBox="1"/>
          <p:nvPr/>
        </p:nvSpPr>
        <p:spPr>
          <a:xfrm>
            <a:off x="2915158" y="5307983"/>
            <a:ext cx="7338197" cy="1569660"/>
          </a:xfrm>
          <a:prstGeom prst="rect">
            <a:avLst/>
          </a:prstGeom>
          <a:noFill/>
        </p:spPr>
        <p:txBody>
          <a:bodyPr wrap="square" rtlCol="0">
            <a:spAutoFit/>
          </a:bodyPr>
          <a:lstStyle/>
          <a:p>
            <a:r>
              <a:rPr lang="en-US" altLang="zh-CN" sz="3200" dirty="0">
                <a:latin typeface="Roboto" panose="02000000000000000000" pitchFamily="2" charset="0"/>
                <a:ea typeface="Roboto" panose="02000000000000000000" pitchFamily="2" charset="0"/>
              </a:rPr>
              <a:t>Assume the competitor will only response when their market share is smaller than 50% (scenario 2,3)</a:t>
            </a:r>
          </a:p>
        </p:txBody>
      </p:sp>
      <p:graphicFrame>
        <p:nvGraphicFramePr>
          <p:cNvPr id="15" name="图表 14">
            <a:extLst>
              <a:ext uri="{FF2B5EF4-FFF2-40B4-BE49-F238E27FC236}">
                <a16:creationId xmlns:a16="http://schemas.microsoft.com/office/drawing/2014/main" id="{C2F1DD11-8EED-46D0-8C9B-2CE21C1ACD98}"/>
              </a:ext>
            </a:extLst>
          </p:cNvPr>
          <p:cNvGraphicFramePr/>
          <p:nvPr>
            <p:extLst>
              <p:ext uri="{D42A27DB-BD31-4B8C-83A1-F6EECF244321}">
                <p14:modId xmlns:p14="http://schemas.microsoft.com/office/powerpoint/2010/main" val="196211866"/>
              </p:ext>
            </p:extLst>
          </p:nvPr>
        </p:nvGraphicFramePr>
        <p:xfrm>
          <a:off x="12539506" y="3994497"/>
          <a:ext cx="8841248" cy="7712756"/>
        </p:xfrm>
        <a:graphic>
          <a:graphicData uri="http://schemas.openxmlformats.org/drawingml/2006/chart">
            <c:chart xmlns:c="http://schemas.openxmlformats.org/drawingml/2006/chart" xmlns:r="http://schemas.openxmlformats.org/officeDocument/2006/relationships" r:id="rId8"/>
          </a:graphicData>
        </a:graphic>
      </p:graphicFrame>
      <p:sp>
        <p:nvSpPr>
          <p:cNvPr id="2" name="矩形 1">
            <a:extLst>
              <a:ext uri="{FF2B5EF4-FFF2-40B4-BE49-F238E27FC236}">
                <a16:creationId xmlns:a16="http://schemas.microsoft.com/office/drawing/2014/main" id="{5CF4A1D1-41C9-4F96-80E3-AA1461350204}"/>
              </a:ext>
            </a:extLst>
          </p:cNvPr>
          <p:cNvSpPr/>
          <p:nvPr/>
        </p:nvSpPr>
        <p:spPr>
          <a:xfrm>
            <a:off x="16093355" y="5001094"/>
            <a:ext cx="1733549" cy="560826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image 301">
            <a:extLst>
              <a:ext uri="{FF2B5EF4-FFF2-40B4-BE49-F238E27FC236}">
                <a16:creationId xmlns:a16="http://schemas.microsoft.com/office/drawing/2014/main" id="{FE417BA6-7B46-4FAF-BEC7-912C2442DF29}"/>
              </a:ext>
            </a:extLst>
          </p:cNvPr>
          <p:cNvPicPr>
            <a:picLocks noChangeAspect="1"/>
          </p:cNvPicPr>
          <p:nvPr/>
        </p:nvPicPr>
        <p:blipFill>
          <a:blip r:embed="rId9"/>
          <a:srcRect/>
          <a:stretch>
            <a:fillRect/>
          </a:stretch>
        </p:blipFill>
        <p:spPr>
          <a:xfrm>
            <a:off x="14916150" y="3493633"/>
            <a:ext cx="4038600" cy="654050"/>
          </a:xfrm>
          <a:prstGeom prst="rect">
            <a:avLst/>
          </a:prstGeom>
        </p:spPr>
      </p:pic>
      <p:sp>
        <p:nvSpPr>
          <p:cNvPr id="17" name="Object 302">
            <a:extLst>
              <a:ext uri="{FF2B5EF4-FFF2-40B4-BE49-F238E27FC236}">
                <a16:creationId xmlns:a16="http://schemas.microsoft.com/office/drawing/2014/main" id="{7533E041-919B-41CA-AB00-BC4B09455FEE}"/>
              </a:ext>
            </a:extLst>
          </p:cNvPr>
          <p:cNvSpPr txBox="1"/>
          <p:nvPr/>
        </p:nvSpPr>
        <p:spPr>
          <a:xfrm>
            <a:off x="15265400" y="3531733"/>
            <a:ext cx="3340100" cy="457200"/>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Market Share</a:t>
            </a:r>
            <a:endParaRPr lang="zh-CN" altLang="en-US" dirty="0">
              <a:latin typeface="Roboto" panose="02000000000000000000" pitchFamily="2" charset="0"/>
            </a:endParaRPr>
          </a:p>
        </p:txBody>
      </p:sp>
      <p:pic>
        <p:nvPicPr>
          <p:cNvPr id="31" name="image 307">
            <a:extLst>
              <a:ext uri="{FF2B5EF4-FFF2-40B4-BE49-F238E27FC236}">
                <a16:creationId xmlns:a16="http://schemas.microsoft.com/office/drawing/2014/main" id="{CB3CF078-BA04-4279-85AC-F4650DF489B8}"/>
              </a:ext>
            </a:extLst>
          </p:cNvPr>
          <p:cNvPicPr>
            <a:picLocks noChangeAspect="1"/>
          </p:cNvPicPr>
          <p:nvPr/>
        </p:nvPicPr>
        <p:blipFill>
          <a:blip r:embed="rId5"/>
          <a:srcRect/>
          <a:stretch>
            <a:fillRect/>
          </a:stretch>
        </p:blipFill>
        <p:spPr>
          <a:xfrm>
            <a:off x="2351899" y="9733058"/>
            <a:ext cx="342900" cy="342900"/>
          </a:xfrm>
          <a:prstGeom prst="rect">
            <a:avLst/>
          </a:prstGeom>
        </p:spPr>
      </p:pic>
      <p:sp>
        <p:nvSpPr>
          <p:cNvPr id="32" name="Object 308">
            <a:extLst>
              <a:ext uri="{FF2B5EF4-FFF2-40B4-BE49-F238E27FC236}">
                <a16:creationId xmlns:a16="http://schemas.microsoft.com/office/drawing/2014/main" id="{B4258186-E175-41DB-93FD-BFA61A09DE79}"/>
              </a:ext>
            </a:extLst>
          </p:cNvPr>
          <p:cNvSpPr txBox="1"/>
          <p:nvPr/>
        </p:nvSpPr>
        <p:spPr>
          <a:xfrm>
            <a:off x="2872603" y="9651382"/>
            <a:ext cx="6772719" cy="1767729"/>
          </a:xfrm>
          <a:prstGeom prst="rect">
            <a:avLst/>
          </a:prstGeom>
        </p:spPr>
        <p:txBody>
          <a:bodyPr vert="horz" rtlCol="0" anchor="t" anchorCtr="0">
            <a:noAutofit/>
          </a:bodyPr>
          <a:lstStyle/>
          <a:p>
            <a:pPr marL="0" marR="0" lvl="0" indent="0" algn="l" defTabSz="914400" rtl="0" eaLnBrk="1" fontAlgn="auto" latinLnBrk="0" hangingPunct="1">
              <a:lnSpc>
                <a:spcPct val="113333"/>
              </a:lnSpc>
              <a:spcBef>
                <a:spcPts val="0"/>
              </a:spcBef>
              <a:spcAft>
                <a:spcPts val="0"/>
              </a:spcAft>
              <a:buClrTx/>
              <a:buSzTx/>
              <a:buFontTx/>
              <a:buNone/>
              <a:tabLst/>
              <a:defRPr/>
            </a:pPr>
            <a:r>
              <a:rPr lang="en-US" altLang="zh-CN" sz="3200" dirty="0">
                <a:solidFill>
                  <a:srgbClr val="222222"/>
                </a:solidFill>
                <a:latin typeface="Roboto" panose="02000000000000000000" pitchFamily="2" charset="0"/>
                <a:ea typeface="Roboto" panose="02000000000000000000" pitchFamily="2" charset="0"/>
              </a:rPr>
              <a:t>Profile</a:t>
            </a:r>
            <a:r>
              <a:rPr kumimoji="0" lang="en-US" altLang="zh-CN" sz="3200" b="0" i="0" u="none" strike="noStrike" kern="1200" cap="none" spc="0" normalizeH="0" baseline="0" noProof="0" dirty="0">
                <a:ln>
                  <a:noFill/>
                </a:ln>
                <a:solidFill>
                  <a:srgbClr val="222222"/>
                </a:solidFill>
                <a:effectLst/>
                <a:uLnTx/>
                <a:uFillTx/>
                <a:latin typeface="Roboto" panose="02000000000000000000" pitchFamily="2" charset="0"/>
                <a:ea typeface="Roboto" panose="02000000000000000000" pitchFamily="2" charset="0"/>
                <a:cs typeface="+mn-cs"/>
              </a:rPr>
              <a:t> 8:</a:t>
            </a:r>
          </a:p>
          <a:p>
            <a:pPr>
              <a:lnSpc>
                <a:spcPct val="113333"/>
              </a:lnSpc>
              <a:defRPr/>
            </a:pPr>
            <a:r>
              <a:rPr lang="en-US" altLang="zh-CN" sz="3200" dirty="0">
                <a:solidFill>
                  <a:srgbClr val="222222"/>
                </a:solidFill>
                <a:latin typeface="Roboto" panose="02000000000000000000" pitchFamily="2" charset="0"/>
                <a:ea typeface="Roboto" panose="02000000000000000000" pitchFamily="2" charset="0"/>
              </a:rPr>
              <a:t>26” Rocking Racing horse at 119.99</a:t>
            </a:r>
          </a:p>
          <a:p>
            <a:pPr marL="0" marR="0" lvl="0" indent="0" algn="l" defTabSz="914400" rtl="0" eaLnBrk="1" fontAlgn="auto" latinLnBrk="0" hangingPunct="1">
              <a:lnSpc>
                <a:spcPct val="113333"/>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222222"/>
                </a:solidFill>
                <a:effectLst/>
                <a:uLnTx/>
                <a:uFillTx/>
                <a:latin typeface="Roboto" panose="02000000000000000000" pitchFamily="2" charset="0"/>
                <a:ea typeface="Roboto" panose="02000000000000000000" pitchFamily="2" charset="0"/>
                <a:cs typeface="+mn-cs"/>
              </a:rPr>
              <a:t> </a:t>
            </a:r>
          </a:p>
        </p:txBody>
      </p:sp>
    </p:spTree>
    <p:extLst>
      <p:ext uri="{BB962C8B-B14F-4D97-AF65-F5344CB8AC3E}">
        <p14:creationId xmlns:p14="http://schemas.microsoft.com/office/powerpoint/2010/main" val="213204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305">
            <a:extLst>
              <a:ext uri="{FF2B5EF4-FFF2-40B4-BE49-F238E27FC236}">
                <a16:creationId xmlns:a16="http://schemas.microsoft.com/office/drawing/2014/main" id="{4206AFCF-1542-4847-8C4B-A4ADBC07F9D0}"/>
              </a:ext>
            </a:extLst>
          </p:cNvPr>
          <p:cNvPicPr>
            <a:picLocks noChangeAspect="1"/>
          </p:cNvPicPr>
          <p:nvPr/>
        </p:nvPicPr>
        <p:blipFill>
          <a:blip r:embed="rId3"/>
          <a:srcRect/>
          <a:stretch>
            <a:fillRect/>
          </a:stretch>
        </p:blipFill>
        <p:spPr>
          <a:xfrm>
            <a:off x="1981200" y="2933700"/>
            <a:ext cx="18912840" cy="1695450"/>
          </a:xfrm>
          <a:prstGeom prst="rect">
            <a:avLst/>
          </a:prstGeom>
        </p:spPr>
      </p:pic>
      <p:graphicFrame>
        <p:nvGraphicFramePr>
          <p:cNvPr id="12" name="图表 11">
            <a:extLst>
              <a:ext uri="{FF2B5EF4-FFF2-40B4-BE49-F238E27FC236}">
                <a16:creationId xmlns:a16="http://schemas.microsoft.com/office/drawing/2014/main" id="{609EE357-7C17-4092-8227-7F6A00E51479}"/>
              </a:ext>
            </a:extLst>
          </p:cNvPr>
          <p:cNvGraphicFramePr/>
          <p:nvPr>
            <p:extLst>
              <p:ext uri="{D42A27DB-BD31-4B8C-83A1-F6EECF244321}">
                <p14:modId xmlns:p14="http://schemas.microsoft.com/office/powerpoint/2010/main" val="910266651"/>
              </p:ext>
            </p:extLst>
          </p:nvPr>
        </p:nvGraphicFramePr>
        <p:xfrm>
          <a:off x="1295400" y="6438613"/>
          <a:ext cx="9877136" cy="6322500"/>
        </p:xfrm>
        <a:graphic>
          <a:graphicData uri="http://schemas.openxmlformats.org/drawingml/2006/chart">
            <c:chart xmlns:c="http://schemas.openxmlformats.org/drawingml/2006/chart" xmlns:r="http://schemas.openxmlformats.org/officeDocument/2006/relationships" r:id="rId4"/>
          </a:graphicData>
        </a:graphic>
      </p:graphicFrame>
      <p:grpSp>
        <p:nvGrpSpPr>
          <p:cNvPr id="6" name="组合 4010">
            <a:extLst>
              <a:ext uri="{FF2B5EF4-FFF2-40B4-BE49-F238E27FC236}">
                <a16:creationId xmlns:a16="http://schemas.microsoft.com/office/drawing/2014/main" id="{171DA1A0-A7F0-49B5-AAD0-A97AA1A9F95B}"/>
              </a:ext>
            </a:extLst>
          </p:cNvPr>
          <p:cNvGrpSpPr/>
          <p:nvPr/>
        </p:nvGrpSpPr>
        <p:grpSpPr>
          <a:xfrm>
            <a:off x="-12700" y="736600"/>
            <a:ext cx="1841500" cy="1422400"/>
            <a:chOff x="-12700" y="736600"/>
            <a:chExt cx="1841500" cy="1422400"/>
          </a:xfrm>
        </p:grpSpPr>
        <p:pic>
          <p:nvPicPr>
            <p:cNvPr id="7" name="image 4011">
              <a:extLst>
                <a:ext uri="{FF2B5EF4-FFF2-40B4-BE49-F238E27FC236}">
                  <a16:creationId xmlns:a16="http://schemas.microsoft.com/office/drawing/2014/main" id="{EBFF5283-D3A9-4BBA-8F39-271EE6CD812A}"/>
                </a:ext>
              </a:extLst>
            </p:cNvPr>
            <p:cNvPicPr>
              <a:picLocks noChangeAspect="1"/>
            </p:cNvPicPr>
            <p:nvPr/>
          </p:nvPicPr>
          <p:blipFill>
            <a:blip r:embed="rId5"/>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542C89C7-C373-4073-88B6-27640B54689E}"/>
                </a:ext>
              </a:extLst>
            </p:cNvPr>
            <p:cNvPicPr>
              <a:picLocks noChangeAspect="1"/>
            </p:cNvPicPr>
            <p:nvPr/>
          </p:nvPicPr>
          <p:blipFill>
            <a:blip r:embed="rId6"/>
            <a:srcRect/>
            <a:stretch>
              <a:fillRect/>
            </a:stretch>
          </p:blipFill>
          <p:spPr>
            <a:xfrm>
              <a:off x="1587500" y="736600"/>
              <a:ext cx="241300" cy="1422400"/>
            </a:xfrm>
            <a:prstGeom prst="rect">
              <a:avLst/>
            </a:prstGeom>
          </p:spPr>
        </p:pic>
      </p:grpSp>
      <p:grpSp>
        <p:nvGrpSpPr>
          <p:cNvPr id="2" name="组合 1">
            <a:extLst>
              <a:ext uri="{FF2B5EF4-FFF2-40B4-BE49-F238E27FC236}">
                <a16:creationId xmlns:a16="http://schemas.microsoft.com/office/drawing/2014/main" id="{EE552481-B24E-473A-868D-3088916CC4AF}"/>
              </a:ext>
            </a:extLst>
          </p:cNvPr>
          <p:cNvGrpSpPr/>
          <p:nvPr/>
        </p:nvGrpSpPr>
        <p:grpSpPr>
          <a:xfrm>
            <a:off x="2282510" y="5192408"/>
            <a:ext cx="7645400" cy="1015663"/>
            <a:chOff x="2282510" y="5192408"/>
            <a:chExt cx="7645400" cy="1015663"/>
          </a:xfrm>
        </p:grpSpPr>
        <p:pic>
          <p:nvPicPr>
            <p:cNvPr id="13" name="image 203">
              <a:extLst>
                <a:ext uri="{FF2B5EF4-FFF2-40B4-BE49-F238E27FC236}">
                  <a16:creationId xmlns:a16="http://schemas.microsoft.com/office/drawing/2014/main" id="{DBE293C6-468B-4897-93C4-D5ECE6629500}"/>
                </a:ext>
              </a:extLst>
            </p:cNvPr>
            <p:cNvPicPr>
              <a:picLocks noChangeAspect="1"/>
            </p:cNvPicPr>
            <p:nvPr/>
          </p:nvPicPr>
          <p:blipFill>
            <a:blip r:embed="rId7"/>
            <a:srcRect/>
            <a:stretch>
              <a:fillRect/>
            </a:stretch>
          </p:blipFill>
          <p:spPr>
            <a:xfrm>
              <a:off x="2282510" y="5791438"/>
              <a:ext cx="7645400" cy="50800"/>
            </a:xfrm>
            <a:prstGeom prst="rect">
              <a:avLst/>
            </a:prstGeom>
          </p:spPr>
        </p:pic>
        <p:sp>
          <p:nvSpPr>
            <p:cNvPr id="14" name="TextBox 3">
              <a:extLst>
                <a:ext uri="{FF2B5EF4-FFF2-40B4-BE49-F238E27FC236}">
                  <a16:creationId xmlns:a16="http://schemas.microsoft.com/office/drawing/2014/main" id="{BBEF25CD-45EC-4A98-AF34-97D59B6F570B}"/>
                </a:ext>
              </a:extLst>
            </p:cNvPr>
            <p:cNvSpPr txBox="1"/>
            <p:nvPr/>
          </p:nvSpPr>
          <p:spPr>
            <a:xfrm>
              <a:off x="3082610" y="5192408"/>
              <a:ext cx="6061390" cy="1015663"/>
            </a:xfrm>
            <a:prstGeom prst="rect">
              <a:avLst/>
            </a:prstGeom>
            <a:noFill/>
          </p:spPr>
          <p:txBody>
            <a:bodyPr wrap="square" rtlCol="0">
              <a:spAutoFit/>
            </a:bodyPr>
            <a:lstStyle/>
            <a:p>
              <a:pPr algn="ctr"/>
              <a:r>
                <a:rPr lang="en-US" sz="3000" dirty="0">
                  <a:solidFill>
                    <a:srgbClr val="222222"/>
                  </a:solidFill>
                  <a:latin typeface="Roboto Black" panose="02000000000000000000" pitchFamily="2" charset="0"/>
                </a:rPr>
                <a:t>Before Competitor’s response</a:t>
              </a:r>
            </a:p>
            <a:p>
              <a:pPr algn="ctr"/>
              <a:endParaRPr lang="en-US" sz="3000" dirty="0"/>
            </a:p>
          </p:txBody>
        </p:sp>
      </p:grpSp>
      <p:sp>
        <p:nvSpPr>
          <p:cNvPr id="17" name="TextBox 4">
            <a:extLst>
              <a:ext uri="{FF2B5EF4-FFF2-40B4-BE49-F238E27FC236}">
                <a16:creationId xmlns:a16="http://schemas.microsoft.com/office/drawing/2014/main" id="{7E3DFB89-5FCD-4521-9A4E-5B56D519CC03}"/>
              </a:ext>
            </a:extLst>
          </p:cNvPr>
          <p:cNvSpPr txBox="1"/>
          <p:nvPr/>
        </p:nvSpPr>
        <p:spPr>
          <a:xfrm>
            <a:off x="3489960" y="3224586"/>
            <a:ext cx="18202533" cy="1200329"/>
          </a:xfrm>
          <a:prstGeom prst="rect">
            <a:avLst/>
          </a:prstGeom>
          <a:noFill/>
        </p:spPr>
        <p:txBody>
          <a:bodyPr wrap="square" rtlCol="0">
            <a:spAutoFit/>
          </a:bodyPr>
          <a:lstStyle/>
          <a:p>
            <a:r>
              <a:rPr lang="en-US" altLang="zh-CN" sz="3600" dirty="0">
                <a:latin typeface="Roboto" panose="02000000000000000000" pitchFamily="2" charset="0"/>
                <a:ea typeface="Roboto" panose="02000000000000000000" pitchFamily="2" charset="0"/>
              </a:rPr>
              <a:t>Competitor’ s response is strong and effective enough to get market share back. However, in scenario 2, </a:t>
            </a:r>
            <a:r>
              <a:rPr lang="en-US" altLang="zh-CN" sz="3600" dirty="0" err="1">
                <a:latin typeface="Roboto" panose="02000000000000000000" pitchFamily="2" charset="0"/>
                <a:ea typeface="Roboto" panose="02000000000000000000" pitchFamily="2" charset="0"/>
              </a:rPr>
              <a:t>EarlyRiders</a:t>
            </a:r>
            <a:r>
              <a:rPr lang="en-US" altLang="zh-CN" sz="3600" dirty="0">
                <a:latin typeface="Roboto" panose="02000000000000000000" pitchFamily="2" charset="0"/>
                <a:ea typeface="Roboto" panose="02000000000000000000" pitchFamily="2" charset="0"/>
              </a:rPr>
              <a:t> still holds 67% market share.</a:t>
            </a:r>
            <a:endParaRPr lang="en-US" sz="3600" dirty="0">
              <a:latin typeface="Roboto" panose="02000000000000000000" pitchFamily="2" charset="0"/>
              <a:ea typeface="Roboto" panose="02000000000000000000" pitchFamily="2" charset="0"/>
              <a:cs typeface="Calibri" panose="020F0502020204030204" pitchFamily="34" charset="0"/>
            </a:endParaRPr>
          </a:p>
        </p:txBody>
      </p:sp>
      <p:graphicFrame>
        <p:nvGraphicFramePr>
          <p:cNvPr id="16" name="图表 15">
            <a:extLst>
              <a:ext uri="{FF2B5EF4-FFF2-40B4-BE49-F238E27FC236}">
                <a16:creationId xmlns:a16="http://schemas.microsoft.com/office/drawing/2014/main" id="{AFF9B515-CA85-4C28-9E7B-23CD415E5DFA}"/>
              </a:ext>
            </a:extLst>
          </p:cNvPr>
          <p:cNvGraphicFramePr/>
          <p:nvPr>
            <p:extLst>
              <p:ext uri="{D42A27DB-BD31-4B8C-83A1-F6EECF244321}">
                <p14:modId xmlns:p14="http://schemas.microsoft.com/office/powerpoint/2010/main" val="3383302340"/>
              </p:ext>
            </p:extLst>
          </p:nvPr>
        </p:nvGraphicFramePr>
        <p:xfrm>
          <a:off x="11943834" y="6629400"/>
          <a:ext cx="9201666" cy="6112376"/>
        </p:xfrm>
        <a:graphic>
          <a:graphicData uri="http://schemas.openxmlformats.org/drawingml/2006/chart">
            <c:chart xmlns:c="http://schemas.openxmlformats.org/drawingml/2006/chart" xmlns:r="http://schemas.openxmlformats.org/officeDocument/2006/relationships" r:id="rId8"/>
          </a:graphicData>
        </a:graphic>
      </p:graphicFrame>
      <p:sp>
        <p:nvSpPr>
          <p:cNvPr id="15" name="Object 208">
            <a:extLst>
              <a:ext uri="{FF2B5EF4-FFF2-40B4-BE49-F238E27FC236}">
                <a16:creationId xmlns:a16="http://schemas.microsoft.com/office/drawing/2014/main" id="{4FBC8394-5094-4140-A917-6BD69DEE320D}"/>
              </a:ext>
            </a:extLst>
          </p:cNvPr>
          <p:cNvSpPr txBox="1"/>
          <p:nvPr/>
        </p:nvSpPr>
        <p:spPr>
          <a:xfrm>
            <a:off x="2282510" y="81915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Scenario 2 is still the best option with response</a:t>
            </a:r>
            <a:endParaRPr lang="zh-CN" altLang="en-US" sz="7200" dirty="0">
              <a:latin typeface="Roboto Black" panose="02000000000000000000" pitchFamily="2" charset="0"/>
            </a:endParaRPr>
          </a:p>
        </p:txBody>
      </p:sp>
      <p:grpSp>
        <p:nvGrpSpPr>
          <p:cNvPr id="3" name="组合 2">
            <a:extLst>
              <a:ext uri="{FF2B5EF4-FFF2-40B4-BE49-F238E27FC236}">
                <a16:creationId xmlns:a16="http://schemas.microsoft.com/office/drawing/2014/main" id="{B16578CC-7975-4AFD-B0FD-5B34B203DECB}"/>
              </a:ext>
            </a:extLst>
          </p:cNvPr>
          <p:cNvGrpSpPr/>
          <p:nvPr/>
        </p:nvGrpSpPr>
        <p:grpSpPr>
          <a:xfrm>
            <a:off x="12664760" y="5192408"/>
            <a:ext cx="7645400" cy="1015663"/>
            <a:chOff x="12664760" y="5294008"/>
            <a:chExt cx="7645400" cy="1015663"/>
          </a:xfrm>
        </p:grpSpPr>
        <p:pic>
          <p:nvPicPr>
            <p:cNvPr id="21" name="image 203">
              <a:extLst>
                <a:ext uri="{FF2B5EF4-FFF2-40B4-BE49-F238E27FC236}">
                  <a16:creationId xmlns:a16="http://schemas.microsoft.com/office/drawing/2014/main" id="{5C00591D-9156-4DD7-BA5E-D1C34A4CCFC9}"/>
                </a:ext>
              </a:extLst>
            </p:cNvPr>
            <p:cNvPicPr>
              <a:picLocks noChangeAspect="1"/>
            </p:cNvPicPr>
            <p:nvPr/>
          </p:nvPicPr>
          <p:blipFill>
            <a:blip r:embed="rId7"/>
            <a:srcRect/>
            <a:stretch>
              <a:fillRect/>
            </a:stretch>
          </p:blipFill>
          <p:spPr>
            <a:xfrm>
              <a:off x="12664760" y="5893038"/>
              <a:ext cx="7645400" cy="50800"/>
            </a:xfrm>
            <a:prstGeom prst="rect">
              <a:avLst/>
            </a:prstGeom>
          </p:spPr>
        </p:pic>
        <p:sp>
          <p:nvSpPr>
            <p:cNvPr id="22" name="TextBox 3">
              <a:extLst>
                <a:ext uri="{FF2B5EF4-FFF2-40B4-BE49-F238E27FC236}">
                  <a16:creationId xmlns:a16="http://schemas.microsoft.com/office/drawing/2014/main" id="{1F1C0B73-97ED-488E-8363-68F7828AA506}"/>
                </a:ext>
              </a:extLst>
            </p:cNvPr>
            <p:cNvSpPr txBox="1"/>
            <p:nvPr/>
          </p:nvSpPr>
          <p:spPr>
            <a:xfrm>
              <a:off x="13464860" y="5294008"/>
              <a:ext cx="6061390" cy="1015663"/>
            </a:xfrm>
            <a:prstGeom prst="rect">
              <a:avLst/>
            </a:prstGeom>
            <a:noFill/>
          </p:spPr>
          <p:txBody>
            <a:bodyPr wrap="square" rtlCol="0">
              <a:spAutoFit/>
            </a:bodyPr>
            <a:lstStyle/>
            <a:p>
              <a:pPr algn="ctr"/>
              <a:r>
                <a:rPr lang="en-US" sz="3000" dirty="0">
                  <a:solidFill>
                    <a:srgbClr val="222222"/>
                  </a:solidFill>
                  <a:latin typeface="Roboto Black" panose="02000000000000000000" pitchFamily="2" charset="0"/>
                </a:rPr>
                <a:t>After Competitor’s response</a:t>
              </a:r>
            </a:p>
            <a:p>
              <a:pPr algn="ctr"/>
              <a:endParaRPr lang="en-US" sz="3000" dirty="0"/>
            </a:p>
          </p:txBody>
        </p:sp>
      </p:grpSp>
      <p:pic>
        <p:nvPicPr>
          <p:cNvPr id="24" name="image 306">
            <a:extLst>
              <a:ext uri="{FF2B5EF4-FFF2-40B4-BE49-F238E27FC236}">
                <a16:creationId xmlns:a16="http://schemas.microsoft.com/office/drawing/2014/main" id="{D62DABAA-BCAE-471D-AFC4-460F94DA0525}"/>
              </a:ext>
            </a:extLst>
          </p:cNvPr>
          <p:cNvPicPr>
            <a:picLocks noChangeAspect="1"/>
          </p:cNvPicPr>
          <p:nvPr/>
        </p:nvPicPr>
        <p:blipFill>
          <a:blip r:embed="rId9"/>
          <a:srcRect/>
          <a:stretch>
            <a:fillRect/>
          </a:stretch>
        </p:blipFill>
        <p:spPr>
          <a:xfrm>
            <a:off x="2564130" y="3432175"/>
            <a:ext cx="342900" cy="342900"/>
          </a:xfrm>
          <a:prstGeom prst="rect">
            <a:avLst/>
          </a:prstGeom>
        </p:spPr>
      </p:pic>
    </p:spTree>
    <p:extLst>
      <p:ext uri="{BB962C8B-B14F-4D97-AF65-F5344CB8AC3E}">
        <p14:creationId xmlns:p14="http://schemas.microsoft.com/office/powerpoint/2010/main" val="265774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4010">
            <a:extLst>
              <a:ext uri="{FF2B5EF4-FFF2-40B4-BE49-F238E27FC236}">
                <a16:creationId xmlns:a16="http://schemas.microsoft.com/office/drawing/2014/main" id="{15A19187-CE46-47C4-BFD8-EB7539B2DB73}"/>
              </a:ext>
            </a:extLst>
          </p:cNvPr>
          <p:cNvGrpSpPr/>
          <p:nvPr/>
        </p:nvGrpSpPr>
        <p:grpSpPr>
          <a:xfrm>
            <a:off x="-12700" y="736600"/>
            <a:ext cx="1841500" cy="1422400"/>
            <a:chOff x="-12700" y="736600"/>
            <a:chExt cx="1841500" cy="1422400"/>
          </a:xfrm>
        </p:grpSpPr>
        <p:pic>
          <p:nvPicPr>
            <p:cNvPr id="9" name="image 4011">
              <a:extLst>
                <a:ext uri="{FF2B5EF4-FFF2-40B4-BE49-F238E27FC236}">
                  <a16:creationId xmlns:a16="http://schemas.microsoft.com/office/drawing/2014/main" id="{6E986FF0-7326-4EF8-BD75-D15213EC5037}"/>
                </a:ext>
              </a:extLst>
            </p:cNvPr>
            <p:cNvPicPr>
              <a:picLocks noChangeAspect="1"/>
            </p:cNvPicPr>
            <p:nvPr/>
          </p:nvPicPr>
          <p:blipFill>
            <a:blip r:embed="rId3"/>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D6E302A9-4109-4737-AF24-DD85663E98D0}"/>
                </a:ext>
              </a:extLst>
            </p:cNvPr>
            <p:cNvPicPr>
              <a:picLocks noChangeAspect="1"/>
            </p:cNvPicPr>
            <p:nvPr/>
          </p:nvPicPr>
          <p:blipFill>
            <a:blip r:embed="rId4"/>
            <a:srcRect/>
            <a:stretch>
              <a:fillRect/>
            </a:stretch>
          </p:blipFill>
          <p:spPr>
            <a:xfrm>
              <a:off x="1587500" y="736600"/>
              <a:ext cx="241300" cy="1422400"/>
            </a:xfrm>
            <a:prstGeom prst="rect">
              <a:avLst/>
            </a:prstGeom>
          </p:spPr>
        </p:pic>
      </p:grpSp>
      <p:sp>
        <p:nvSpPr>
          <p:cNvPr id="20" name="Object 208">
            <a:extLst>
              <a:ext uri="{FF2B5EF4-FFF2-40B4-BE49-F238E27FC236}">
                <a16:creationId xmlns:a16="http://schemas.microsoft.com/office/drawing/2014/main" id="{2BBD2465-81D9-4102-84A1-8C94F1058571}"/>
              </a:ext>
            </a:extLst>
          </p:cNvPr>
          <p:cNvSpPr txBox="1"/>
          <p:nvPr/>
        </p:nvSpPr>
        <p:spPr>
          <a:xfrm>
            <a:off x="2282510" y="81915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Profitability of Scenario 2 in the short-run</a:t>
            </a:r>
            <a:endParaRPr lang="zh-CN" altLang="en-US" sz="7200" dirty="0">
              <a:latin typeface="Roboto Black" panose="02000000000000000000" pitchFamily="2" charset="0"/>
            </a:endParaRPr>
          </a:p>
        </p:txBody>
      </p:sp>
      <p:graphicFrame>
        <p:nvGraphicFramePr>
          <p:cNvPr id="24" name="图表 23">
            <a:extLst>
              <a:ext uri="{FF2B5EF4-FFF2-40B4-BE49-F238E27FC236}">
                <a16:creationId xmlns:a16="http://schemas.microsoft.com/office/drawing/2014/main" id="{AB5723AE-2A8F-4782-9BDE-767033A4299B}"/>
              </a:ext>
            </a:extLst>
          </p:cNvPr>
          <p:cNvGraphicFramePr/>
          <p:nvPr>
            <p:extLst>
              <p:ext uri="{D42A27DB-BD31-4B8C-83A1-F6EECF244321}">
                <p14:modId xmlns:p14="http://schemas.microsoft.com/office/powerpoint/2010/main" val="1489719573"/>
              </p:ext>
            </p:extLst>
          </p:nvPr>
        </p:nvGraphicFramePr>
        <p:xfrm>
          <a:off x="12536761" y="3612536"/>
          <a:ext cx="10264516" cy="7199440"/>
        </p:xfrm>
        <a:graphic>
          <a:graphicData uri="http://schemas.openxmlformats.org/drawingml/2006/chart">
            <c:chart xmlns:c="http://schemas.openxmlformats.org/drawingml/2006/chart" xmlns:r="http://schemas.openxmlformats.org/officeDocument/2006/relationships" r:id="rId5"/>
          </a:graphicData>
        </a:graphic>
      </p:graphicFrame>
      <p:sp>
        <p:nvSpPr>
          <p:cNvPr id="26" name="文本框 25">
            <a:extLst>
              <a:ext uri="{FF2B5EF4-FFF2-40B4-BE49-F238E27FC236}">
                <a16:creationId xmlns:a16="http://schemas.microsoft.com/office/drawing/2014/main" id="{43F6E09E-FAAF-4638-802E-F1AFF6131B3B}"/>
              </a:ext>
            </a:extLst>
          </p:cNvPr>
          <p:cNvSpPr txBox="1"/>
          <p:nvPr/>
        </p:nvSpPr>
        <p:spPr>
          <a:xfrm>
            <a:off x="20111676" y="3121875"/>
            <a:ext cx="3524250" cy="1384995"/>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Competitor response, change the market share of P4 &amp; 6</a:t>
            </a:r>
            <a:endParaRPr lang="zh-CN" altLang="en-US" sz="2800" dirty="0">
              <a:latin typeface="Roboto" panose="02000000000000000000" pitchFamily="2" charset="0"/>
            </a:endParaRPr>
          </a:p>
        </p:txBody>
      </p:sp>
      <p:sp>
        <p:nvSpPr>
          <p:cNvPr id="27" name="箭头: 下 26">
            <a:extLst>
              <a:ext uri="{FF2B5EF4-FFF2-40B4-BE49-F238E27FC236}">
                <a16:creationId xmlns:a16="http://schemas.microsoft.com/office/drawing/2014/main" id="{7E3722F8-C6BE-4E48-B3EC-405DA1C04020}"/>
              </a:ext>
            </a:extLst>
          </p:cNvPr>
          <p:cNvSpPr/>
          <p:nvPr/>
        </p:nvSpPr>
        <p:spPr>
          <a:xfrm>
            <a:off x="21718158" y="4495049"/>
            <a:ext cx="311286" cy="115128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image 203">
            <a:extLst>
              <a:ext uri="{FF2B5EF4-FFF2-40B4-BE49-F238E27FC236}">
                <a16:creationId xmlns:a16="http://schemas.microsoft.com/office/drawing/2014/main" id="{53423BD0-B2D6-4F58-89E7-C1F49B4B585C}"/>
              </a:ext>
            </a:extLst>
          </p:cNvPr>
          <p:cNvPicPr>
            <a:picLocks noChangeAspect="1"/>
          </p:cNvPicPr>
          <p:nvPr/>
        </p:nvPicPr>
        <p:blipFill>
          <a:blip r:embed="rId6"/>
          <a:srcRect/>
          <a:stretch>
            <a:fillRect/>
          </a:stretch>
        </p:blipFill>
        <p:spPr>
          <a:xfrm flipV="1">
            <a:off x="12262669" y="11920863"/>
            <a:ext cx="10836417" cy="59346"/>
          </a:xfrm>
          <a:prstGeom prst="rect">
            <a:avLst/>
          </a:prstGeom>
        </p:spPr>
      </p:pic>
      <p:sp>
        <p:nvSpPr>
          <p:cNvPr id="29" name="TextBox 3">
            <a:extLst>
              <a:ext uri="{FF2B5EF4-FFF2-40B4-BE49-F238E27FC236}">
                <a16:creationId xmlns:a16="http://schemas.microsoft.com/office/drawing/2014/main" id="{73514D4D-2B40-4F00-8F14-1137AFD88794}"/>
              </a:ext>
            </a:extLst>
          </p:cNvPr>
          <p:cNvSpPr txBox="1"/>
          <p:nvPr/>
        </p:nvSpPr>
        <p:spPr>
          <a:xfrm>
            <a:off x="11929556" y="11247351"/>
            <a:ext cx="11706370" cy="646331"/>
          </a:xfrm>
          <a:prstGeom prst="rect">
            <a:avLst/>
          </a:prstGeom>
          <a:noFill/>
        </p:spPr>
        <p:txBody>
          <a:bodyPr wrap="square" rtlCol="0">
            <a:spAutoFit/>
          </a:bodyPr>
          <a:lstStyle/>
          <a:p>
            <a:pPr algn="ctr"/>
            <a:r>
              <a:rPr lang="en-US" altLang="zh-CN" sz="3600" dirty="0">
                <a:solidFill>
                  <a:srgbClr val="222222"/>
                </a:solidFill>
                <a:latin typeface="Roboto Black" panose="02000000000000000000" pitchFamily="2" charset="0"/>
              </a:rPr>
              <a:t>Assume competitor will response in the 3</a:t>
            </a:r>
            <a:r>
              <a:rPr lang="en-US" altLang="zh-CN" sz="3600" baseline="30000" dirty="0">
                <a:solidFill>
                  <a:srgbClr val="222222"/>
                </a:solidFill>
                <a:latin typeface="Roboto Black" panose="02000000000000000000" pitchFamily="2" charset="0"/>
              </a:rPr>
              <a:t>rd</a:t>
            </a:r>
            <a:r>
              <a:rPr lang="en-US" altLang="zh-CN" sz="3600" dirty="0">
                <a:solidFill>
                  <a:srgbClr val="222222"/>
                </a:solidFill>
                <a:latin typeface="Roboto Black" panose="02000000000000000000" pitchFamily="2" charset="0"/>
              </a:rPr>
              <a:t> year</a:t>
            </a:r>
            <a:endParaRPr lang="en-US" sz="3200" dirty="0">
              <a:solidFill>
                <a:srgbClr val="222222"/>
              </a:solidFill>
              <a:latin typeface="Roboto Black" panose="02000000000000000000" pitchFamily="2" charset="0"/>
            </a:endParaRPr>
          </a:p>
        </p:txBody>
      </p:sp>
      <p:graphicFrame>
        <p:nvGraphicFramePr>
          <p:cNvPr id="30" name="图表 29">
            <a:extLst>
              <a:ext uri="{FF2B5EF4-FFF2-40B4-BE49-F238E27FC236}">
                <a16:creationId xmlns:a16="http://schemas.microsoft.com/office/drawing/2014/main" id="{FC114845-769E-41C4-A62E-870F03D438B3}"/>
              </a:ext>
            </a:extLst>
          </p:cNvPr>
          <p:cNvGraphicFramePr/>
          <p:nvPr>
            <p:extLst>
              <p:ext uri="{D42A27DB-BD31-4B8C-83A1-F6EECF244321}">
                <p14:modId xmlns:p14="http://schemas.microsoft.com/office/powerpoint/2010/main" val="4106074671"/>
              </p:ext>
            </p:extLst>
          </p:nvPr>
        </p:nvGraphicFramePr>
        <p:xfrm>
          <a:off x="556299" y="3081044"/>
          <a:ext cx="10505814" cy="7736520"/>
        </p:xfrm>
        <a:graphic>
          <a:graphicData uri="http://schemas.openxmlformats.org/drawingml/2006/chart">
            <c:chart xmlns:c="http://schemas.openxmlformats.org/drawingml/2006/chart" xmlns:r="http://schemas.openxmlformats.org/officeDocument/2006/relationships" r:id="rId7"/>
          </a:graphicData>
        </a:graphic>
      </p:graphicFrame>
      <p:sp>
        <p:nvSpPr>
          <p:cNvPr id="31" name="箭头: 下 30">
            <a:extLst>
              <a:ext uri="{FF2B5EF4-FFF2-40B4-BE49-F238E27FC236}">
                <a16:creationId xmlns:a16="http://schemas.microsoft.com/office/drawing/2014/main" id="{DE653477-DCEB-4823-91F0-E309A5ABE812}"/>
              </a:ext>
            </a:extLst>
          </p:cNvPr>
          <p:cNvSpPr/>
          <p:nvPr/>
        </p:nvSpPr>
        <p:spPr>
          <a:xfrm>
            <a:off x="7424837" y="3656664"/>
            <a:ext cx="311286" cy="115128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8B0ADCB-179D-43FF-B5DC-6D06C22E5A30}"/>
              </a:ext>
            </a:extLst>
          </p:cNvPr>
          <p:cNvSpPr txBox="1"/>
          <p:nvPr/>
        </p:nvSpPr>
        <p:spPr>
          <a:xfrm>
            <a:off x="5092454" y="2689370"/>
            <a:ext cx="5287338" cy="954107"/>
          </a:xfrm>
          <a:prstGeom prst="rect">
            <a:avLst/>
          </a:prstGeom>
          <a:noFill/>
        </p:spPr>
        <p:txBody>
          <a:bodyPr wrap="square" rtlCol="0">
            <a:spAutoFit/>
          </a:bodyPr>
          <a:lstStyle/>
          <a:p>
            <a:r>
              <a:rPr lang="en-US" altLang="zh-CN" sz="2800" dirty="0">
                <a:latin typeface="Roboto" panose="02000000000000000000" pitchFamily="2" charset="0"/>
                <a:ea typeface="Roboto" panose="02000000000000000000" pitchFamily="2" charset="0"/>
              </a:rPr>
              <a:t>Competitor response, change the market share of P4 &amp; 6</a:t>
            </a:r>
            <a:endParaRPr lang="zh-CN" altLang="en-US" sz="2800" dirty="0">
              <a:latin typeface="Roboto" panose="02000000000000000000" pitchFamily="2" charset="0"/>
            </a:endParaRPr>
          </a:p>
        </p:txBody>
      </p:sp>
      <p:pic>
        <p:nvPicPr>
          <p:cNvPr id="33" name="image 203">
            <a:extLst>
              <a:ext uri="{FF2B5EF4-FFF2-40B4-BE49-F238E27FC236}">
                <a16:creationId xmlns:a16="http://schemas.microsoft.com/office/drawing/2014/main" id="{556DD0F3-2AB2-460D-A98A-B84A8FE9CDD7}"/>
              </a:ext>
            </a:extLst>
          </p:cNvPr>
          <p:cNvPicPr>
            <a:picLocks noChangeAspect="1"/>
          </p:cNvPicPr>
          <p:nvPr/>
        </p:nvPicPr>
        <p:blipFill>
          <a:blip r:embed="rId6"/>
          <a:srcRect/>
          <a:stretch>
            <a:fillRect/>
          </a:stretch>
        </p:blipFill>
        <p:spPr>
          <a:xfrm flipV="1">
            <a:off x="889412" y="11920863"/>
            <a:ext cx="10836417" cy="59346"/>
          </a:xfrm>
          <a:prstGeom prst="rect">
            <a:avLst/>
          </a:prstGeom>
        </p:spPr>
      </p:pic>
      <p:sp>
        <p:nvSpPr>
          <p:cNvPr id="34" name="TextBox 3">
            <a:extLst>
              <a:ext uri="{FF2B5EF4-FFF2-40B4-BE49-F238E27FC236}">
                <a16:creationId xmlns:a16="http://schemas.microsoft.com/office/drawing/2014/main" id="{6569DB7F-026C-4ACC-9220-F56D34D7FD14}"/>
              </a:ext>
            </a:extLst>
          </p:cNvPr>
          <p:cNvSpPr txBox="1"/>
          <p:nvPr/>
        </p:nvSpPr>
        <p:spPr>
          <a:xfrm>
            <a:off x="556299" y="11247351"/>
            <a:ext cx="11706370" cy="646331"/>
          </a:xfrm>
          <a:prstGeom prst="rect">
            <a:avLst/>
          </a:prstGeom>
          <a:noFill/>
        </p:spPr>
        <p:txBody>
          <a:bodyPr wrap="square" rtlCol="0">
            <a:spAutoFit/>
          </a:bodyPr>
          <a:lstStyle/>
          <a:p>
            <a:pPr algn="ctr"/>
            <a:r>
              <a:rPr lang="en-US" altLang="zh-CN" sz="3600" dirty="0">
                <a:solidFill>
                  <a:srgbClr val="222222"/>
                </a:solidFill>
                <a:latin typeface="Roboto Black" panose="02000000000000000000" pitchFamily="2" charset="0"/>
              </a:rPr>
              <a:t>Assume competitor will response in the 2</a:t>
            </a:r>
            <a:r>
              <a:rPr lang="en-US" altLang="zh-CN" sz="3600" baseline="30000" dirty="0">
                <a:solidFill>
                  <a:srgbClr val="222222"/>
                </a:solidFill>
                <a:latin typeface="Roboto Black" panose="02000000000000000000" pitchFamily="2" charset="0"/>
              </a:rPr>
              <a:t>nd</a:t>
            </a:r>
            <a:r>
              <a:rPr lang="en-US" altLang="zh-CN" sz="3600" dirty="0">
                <a:solidFill>
                  <a:srgbClr val="222222"/>
                </a:solidFill>
                <a:latin typeface="Roboto Black" panose="02000000000000000000" pitchFamily="2" charset="0"/>
              </a:rPr>
              <a:t> year</a:t>
            </a:r>
            <a:endParaRPr lang="en-US" sz="3200" dirty="0">
              <a:solidFill>
                <a:srgbClr val="222222"/>
              </a:solidFill>
              <a:latin typeface="Roboto Black" panose="02000000000000000000" pitchFamily="2" charset="0"/>
            </a:endParaRPr>
          </a:p>
        </p:txBody>
      </p:sp>
    </p:spTree>
    <p:extLst>
      <p:ext uri="{BB962C8B-B14F-4D97-AF65-F5344CB8AC3E}">
        <p14:creationId xmlns:p14="http://schemas.microsoft.com/office/powerpoint/2010/main" val="268684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4010">
            <a:extLst>
              <a:ext uri="{FF2B5EF4-FFF2-40B4-BE49-F238E27FC236}">
                <a16:creationId xmlns:a16="http://schemas.microsoft.com/office/drawing/2014/main" id="{15A19187-CE46-47C4-BFD8-EB7539B2DB73}"/>
              </a:ext>
            </a:extLst>
          </p:cNvPr>
          <p:cNvGrpSpPr/>
          <p:nvPr/>
        </p:nvGrpSpPr>
        <p:grpSpPr>
          <a:xfrm>
            <a:off x="-12700" y="736600"/>
            <a:ext cx="1841500" cy="1422400"/>
            <a:chOff x="-12700" y="736600"/>
            <a:chExt cx="1841500" cy="1422400"/>
          </a:xfrm>
        </p:grpSpPr>
        <p:pic>
          <p:nvPicPr>
            <p:cNvPr id="9" name="image 4011">
              <a:extLst>
                <a:ext uri="{FF2B5EF4-FFF2-40B4-BE49-F238E27FC236}">
                  <a16:creationId xmlns:a16="http://schemas.microsoft.com/office/drawing/2014/main" id="{6E986FF0-7326-4EF8-BD75-D15213EC5037}"/>
                </a:ext>
              </a:extLst>
            </p:cNvPr>
            <p:cNvPicPr>
              <a:picLocks noChangeAspect="1"/>
            </p:cNvPicPr>
            <p:nvPr/>
          </p:nvPicPr>
          <p:blipFill>
            <a:blip r:embed="rId3"/>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D6E302A9-4109-4737-AF24-DD85663E98D0}"/>
                </a:ext>
              </a:extLst>
            </p:cNvPr>
            <p:cNvPicPr>
              <a:picLocks noChangeAspect="1"/>
            </p:cNvPicPr>
            <p:nvPr/>
          </p:nvPicPr>
          <p:blipFill>
            <a:blip r:embed="rId4"/>
            <a:srcRect/>
            <a:stretch>
              <a:fillRect/>
            </a:stretch>
          </p:blipFill>
          <p:spPr>
            <a:xfrm>
              <a:off x="1587500" y="736600"/>
              <a:ext cx="241300" cy="1422400"/>
            </a:xfrm>
            <a:prstGeom prst="rect">
              <a:avLst/>
            </a:prstGeom>
          </p:spPr>
        </p:pic>
      </p:grpSp>
      <p:sp>
        <p:nvSpPr>
          <p:cNvPr id="21" name="Object 208">
            <a:extLst>
              <a:ext uri="{FF2B5EF4-FFF2-40B4-BE49-F238E27FC236}">
                <a16:creationId xmlns:a16="http://schemas.microsoft.com/office/drawing/2014/main" id="{4A32B0F9-00EB-42CC-BBC9-34D342BDFB4E}"/>
              </a:ext>
            </a:extLst>
          </p:cNvPr>
          <p:cNvSpPr txBox="1"/>
          <p:nvPr/>
        </p:nvSpPr>
        <p:spPr>
          <a:xfrm>
            <a:off x="2282510" y="81915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Profitability of Scenario 2 in the long-run</a:t>
            </a:r>
            <a:endParaRPr lang="zh-CN" altLang="en-US" sz="7200" dirty="0">
              <a:latin typeface="Roboto Black" panose="02000000000000000000" pitchFamily="2" charset="0"/>
            </a:endParaRPr>
          </a:p>
        </p:txBody>
      </p:sp>
      <p:graphicFrame>
        <p:nvGraphicFramePr>
          <p:cNvPr id="6" name="图表 5">
            <a:extLst>
              <a:ext uri="{FF2B5EF4-FFF2-40B4-BE49-F238E27FC236}">
                <a16:creationId xmlns:a16="http://schemas.microsoft.com/office/drawing/2014/main" id="{A22E3BDE-1E12-4F79-8EEC-2DB6738CDEA1}"/>
              </a:ext>
            </a:extLst>
          </p:cNvPr>
          <p:cNvGraphicFramePr/>
          <p:nvPr>
            <p:extLst>
              <p:ext uri="{D42A27DB-BD31-4B8C-83A1-F6EECF244321}">
                <p14:modId xmlns:p14="http://schemas.microsoft.com/office/powerpoint/2010/main" val="2420421902"/>
              </p:ext>
            </p:extLst>
          </p:nvPr>
        </p:nvGraphicFramePr>
        <p:xfrm>
          <a:off x="2012950" y="2575617"/>
          <a:ext cx="18491200" cy="10837333"/>
        </p:xfrm>
        <a:graphic>
          <a:graphicData uri="http://schemas.openxmlformats.org/drawingml/2006/chart">
            <c:chart xmlns:c="http://schemas.openxmlformats.org/drawingml/2006/chart" xmlns:r="http://schemas.openxmlformats.org/officeDocument/2006/relationships" r:id="rId5"/>
          </a:graphicData>
        </a:graphic>
      </p:graphicFrame>
      <p:sp>
        <p:nvSpPr>
          <p:cNvPr id="26" name="文本框 25">
            <a:extLst>
              <a:ext uri="{FF2B5EF4-FFF2-40B4-BE49-F238E27FC236}">
                <a16:creationId xmlns:a16="http://schemas.microsoft.com/office/drawing/2014/main" id="{A8B027F7-8421-4963-9BD5-602BC4B946CD}"/>
              </a:ext>
            </a:extLst>
          </p:cNvPr>
          <p:cNvSpPr txBox="1"/>
          <p:nvPr/>
        </p:nvSpPr>
        <p:spPr>
          <a:xfrm>
            <a:off x="11036054" y="3835094"/>
            <a:ext cx="7518646" cy="584775"/>
          </a:xfrm>
          <a:prstGeom prst="rect">
            <a:avLst/>
          </a:prstGeom>
          <a:noFill/>
        </p:spPr>
        <p:txBody>
          <a:bodyPr wrap="square" rtlCol="0">
            <a:spAutoFit/>
          </a:bodyPr>
          <a:lstStyle/>
          <a:p>
            <a:r>
              <a:rPr lang="en-US" altLang="zh-CN" sz="3200" dirty="0">
                <a:latin typeface="Roboto" panose="02000000000000000000" pitchFamily="2" charset="0"/>
                <a:ea typeface="Roboto" panose="02000000000000000000" pitchFamily="2" charset="0"/>
              </a:rPr>
              <a:t>The profit in Year 10: $ 309,147</a:t>
            </a:r>
            <a:endParaRPr lang="zh-CN" altLang="en-US" sz="3200" dirty="0">
              <a:latin typeface="Roboto" panose="02000000000000000000" pitchFamily="2" charset="0"/>
            </a:endParaRPr>
          </a:p>
        </p:txBody>
      </p:sp>
      <p:sp>
        <p:nvSpPr>
          <p:cNvPr id="27" name="箭头: 下 26">
            <a:extLst>
              <a:ext uri="{FF2B5EF4-FFF2-40B4-BE49-F238E27FC236}">
                <a16:creationId xmlns:a16="http://schemas.microsoft.com/office/drawing/2014/main" id="{6FC38C21-58E2-4F95-B786-8C9EB1FBE244}"/>
              </a:ext>
            </a:extLst>
          </p:cNvPr>
          <p:cNvSpPr/>
          <p:nvPr/>
        </p:nvSpPr>
        <p:spPr>
          <a:xfrm rot="16200000">
            <a:off x="18016638" y="3551840"/>
            <a:ext cx="311286" cy="115128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image 203">
            <a:extLst>
              <a:ext uri="{FF2B5EF4-FFF2-40B4-BE49-F238E27FC236}">
                <a16:creationId xmlns:a16="http://schemas.microsoft.com/office/drawing/2014/main" id="{DE4D49B6-1F87-4BB7-8E2E-B6CAF7D0B982}"/>
              </a:ext>
            </a:extLst>
          </p:cNvPr>
          <p:cNvPicPr>
            <a:picLocks noChangeAspect="1"/>
          </p:cNvPicPr>
          <p:nvPr/>
        </p:nvPicPr>
        <p:blipFill>
          <a:blip r:embed="rId6"/>
          <a:srcRect/>
          <a:stretch>
            <a:fillRect/>
          </a:stretch>
        </p:blipFill>
        <p:spPr>
          <a:xfrm flipV="1">
            <a:off x="5209913" y="3291209"/>
            <a:ext cx="10836417" cy="59346"/>
          </a:xfrm>
          <a:prstGeom prst="rect">
            <a:avLst/>
          </a:prstGeom>
        </p:spPr>
      </p:pic>
      <p:sp>
        <p:nvSpPr>
          <p:cNvPr id="29" name="TextBox 3">
            <a:extLst>
              <a:ext uri="{FF2B5EF4-FFF2-40B4-BE49-F238E27FC236}">
                <a16:creationId xmlns:a16="http://schemas.microsoft.com/office/drawing/2014/main" id="{39873D9C-61D9-4C8E-9C58-EEE05C7E8704}"/>
              </a:ext>
            </a:extLst>
          </p:cNvPr>
          <p:cNvSpPr txBox="1"/>
          <p:nvPr/>
        </p:nvSpPr>
        <p:spPr>
          <a:xfrm>
            <a:off x="4876800" y="2617697"/>
            <a:ext cx="11706370" cy="646331"/>
          </a:xfrm>
          <a:prstGeom prst="rect">
            <a:avLst/>
          </a:prstGeom>
          <a:noFill/>
        </p:spPr>
        <p:txBody>
          <a:bodyPr wrap="square" rtlCol="0">
            <a:spAutoFit/>
          </a:bodyPr>
          <a:lstStyle/>
          <a:p>
            <a:pPr algn="ctr"/>
            <a:r>
              <a:rPr lang="en-US" altLang="zh-CN" sz="3600" dirty="0">
                <a:solidFill>
                  <a:srgbClr val="222222"/>
                </a:solidFill>
                <a:latin typeface="Roboto Black" panose="02000000000000000000" pitchFamily="2" charset="0"/>
              </a:rPr>
              <a:t>Assume competitor will response in the 2</a:t>
            </a:r>
            <a:r>
              <a:rPr lang="en-US" altLang="zh-CN" sz="3600" baseline="30000" dirty="0">
                <a:solidFill>
                  <a:srgbClr val="222222"/>
                </a:solidFill>
                <a:latin typeface="Roboto Black" panose="02000000000000000000" pitchFamily="2" charset="0"/>
              </a:rPr>
              <a:t>nd</a:t>
            </a:r>
            <a:r>
              <a:rPr lang="en-US" altLang="zh-CN" sz="3600" dirty="0">
                <a:solidFill>
                  <a:srgbClr val="222222"/>
                </a:solidFill>
                <a:latin typeface="Roboto Black" panose="02000000000000000000" pitchFamily="2" charset="0"/>
              </a:rPr>
              <a:t> year</a:t>
            </a:r>
            <a:endParaRPr lang="en-US" sz="3200" dirty="0">
              <a:solidFill>
                <a:srgbClr val="222222"/>
              </a:solidFill>
              <a:latin typeface="Roboto Black" panose="02000000000000000000" pitchFamily="2" charset="0"/>
            </a:endParaRPr>
          </a:p>
        </p:txBody>
      </p:sp>
    </p:spTree>
    <p:extLst>
      <p:ext uri="{BB962C8B-B14F-4D97-AF65-F5344CB8AC3E}">
        <p14:creationId xmlns:p14="http://schemas.microsoft.com/office/powerpoint/2010/main" val="95664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4010">
            <a:extLst>
              <a:ext uri="{FF2B5EF4-FFF2-40B4-BE49-F238E27FC236}">
                <a16:creationId xmlns:a16="http://schemas.microsoft.com/office/drawing/2014/main" id="{15A19187-CE46-47C4-BFD8-EB7539B2DB73}"/>
              </a:ext>
            </a:extLst>
          </p:cNvPr>
          <p:cNvGrpSpPr/>
          <p:nvPr/>
        </p:nvGrpSpPr>
        <p:grpSpPr>
          <a:xfrm>
            <a:off x="-12700" y="736600"/>
            <a:ext cx="1841500" cy="1422400"/>
            <a:chOff x="-12700" y="736600"/>
            <a:chExt cx="1841500" cy="1422400"/>
          </a:xfrm>
        </p:grpSpPr>
        <p:pic>
          <p:nvPicPr>
            <p:cNvPr id="9" name="image 4011">
              <a:extLst>
                <a:ext uri="{FF2B5EF4-FFF2-40B4-BE49-F238E27FC236}">
                  <a16:creationId xmlns:a16="http://schemas.microsoft.com/office/drawing/2014/main" id="{6E986FF0-7326-4EF8-BD75-D15213EC5037}"/>
                </a:ext>
              </a:extLst>
            </p:cNvPr>
            <p:cNvPicPr>
              <a:picLocks noChangeAspect="1"/>
            </p:cNvPicPr>
            <p:nvPr/>
          </p:nvPicPr>
          <p:blipFill>
            <a:blip r:embed="rId3"/>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D6E302A9-4109-4737-AF24-DD85663E98D0}"/>
                </a:ext>
              </a:extLst>
            </p:cNvPr>
            <p:cNvPicPr>
              <a:picLocks noChangeAspect="1"/>
            </p:cNvPicPr>
            <p:nvPr/>
          </p:nvPicPr>
          <p:blipFill>
            <a:blip r:embed="rId4"/>
            <a:srcRect/>
            <a:stretch>
              <a:fillRect/>
            </a:stretch>
          </p:blipFill>
          <p:spPr>
            <a:xfrm>
              <a:off x="1587500" y="736600"/>
              <a:ext cx="241300" cy="1422400"/>
            </a:xfrm>
            <a:prstGeom prst="rect">
              <a:avLst/>
            </a:prstGeom>
          </p:spPr>
        </p:pic>
      </p:grpSp>
      <p:sp>
        <p:nvSpPr>
          <p:cNvPr id="21" name="Object 208">
            <a:extLst>
              <a:ext uri="{FF2B5EF4-FFF2-40B4-BE49-F238E27FC236}">
                <a16:creationId xmlns:a16="http://schemas.microsoft.com/office/drawing/2014/main" id="{4A32B0F9-00EB-42CC-BBC9-34D342BDFB4E}"/>
              </a:ext>
            </a:extLst>
          </p:cNvPr>
          <p:cNvSpPr txBox="1"/>
          <p:nvPr/>
        </p:nvSpPr>
        <p:spPr>
          <a:xfrm>
            <a:off x="2282510" y="81915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Conclusion</a:t>
            </a:r>
            <a:endParaRPr lang="zh-CN" altLang="en-US" sz="7200" dirty="0">
              <a:latin typeface="Roboto Black" panose="02000000000000000000" pitchFamily="2" charset="0"/>
            </a:endParaRPr>
          </a:p>
        </p:txBody>
      </p:sp>
      <p:pic>
        <p:nvPicPr>
          <p:cNvPr id="24" name="image 203">
            <a:extLst>
              <a:ext uri="{FF2B5EF4-FFF2-40B4-BE49-F238E27FC236}">
                <a16:creationId xmlns:a16="http://schemas.microsoft.com/office/drawing/2014/main" id="{07404F3D-EDDE-4A88-9681-714A46DFA0DD}"/>
              </a:ext>
            </a:extLst>
          </p:cNvPr>
          <p:cNvPicPr>
            <a:picLocks noChangeAspect="1"/>
          </p:cNvPicPr>
          <p:nvPr/>
        </p:nvPicPr>
        <p:blipFill>
          <a:blip r:embed="rId5"/>
          <a:srcRect/>
          <a:stretch>
            <a:fillRect/>
          </a:stretch>
        </p:blipFill>
        <p:spPr>
          <a:xfrm flipV="1">
            <a:off x="949450" y="4898081"/>
            <a:ext cx="6818599" cy="59346"/>
          </a:xfrm>
          <a:prstGeom prst="rect">
            <a:avLst/>
          </a:prstGeom>
        </p:spPr>
      </p:pic>
      <p:sp>
        <p:nvSpPr>
          <p:cNvPr id="25" name="TextBox 3">
            <a:extLst>
              <a:ext uri="{FF2B5EF4-FFF2-40B4-BE49-F238E27FC236}">
                <a16:creationId xmlns:a16="http://schemas.microsoft.com/office/drawing/2014/main" id="{A5237A01-CDEB-4EBD-AE5A-33B26DB6380A}"/>
              </a:ext>
            </a:extLst>
          </p:cNvPr>
          <p:cNvSpPr txBox="1"/>
          <p:nvPr/>
        </p:nvSpPr>
        <p:spPr>
          <a:xfrm>
            <a:off x="908437" y="4205114"/>
            <a:ext cx="5022850" cy="646331"/>
          </a:xfrm>
          <a:prstGeom prst="rect">
            <a:avLst/>
          </a:prstGeom>
          <a:noFill/>
        </p:spPr>
        <p:txBody>
          <a:bodyPr wrap="square" rtlCol="0">
            <a:spAutoFit/>
          </a:bodyPr>
          <a:lstStyle/>
          <a:p>
            <a:r>
              <a:rPr lang="en-US" altLang="zh-CN" sz="3600" dirty="0">
                <a:solidFill>
                  <a:srgbClr val="222222"/>
                </a:solidFill>
                <a:latin typeface="Roboto Black" panose="02000000000000000000" pitchFamily="2" charset="0"/>
              </a:rPr>
              <a:t>Market Segmentation</a:t>
            </a:r>
            <a:endParaRPr lang="en-US" sz="3200" dirty="0">
              <a:solidFill>
                <a:srgbClr val="222222"/>
              </a:solidFill>
              <a:latin typeface="Roboto Black" panose="02000000000000000000" pitchFamily="2" charset="0"/>
            </a:endParaRPr>
          </a:p>
        </p:txBody>
      </p:sp>
      <p:sp>
        <p:nvSpPr>
          <p:cNvPr id="12" name="Object 206">
            <a:extLst>
              <a:ext uri="{FF2B5EF4-FFF2-40B4-BE49-F238E27FC236}">
                <a16:creationId xmlns:a16="http://schemas.microsoft.com/office/drawing/2014/main" id="{91C5FA0C-F306-4075-AC3D-D491781ACC2F}"/>
              </a:ext>
            </a:extLst>
          </p:cNvPr>
          <p:cNvSpPr txBox="1"/>
          <p:nvPr/>
        </p:nvSpPr>
        <p:spPr>
          <a:xfrm>
            <a:off x="1149737" y="5392672"/>
            <a:ext cx="6282725"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Priori Segmentation</a:t>
            </a:r>
            <a:endParaRPr lang="zh-CN" altLang="en-US" dirty="0">
              <a:latin typeface="Roboto" panose="02000000000000000000" pitchFamily="2" charset="0"/>
            </a:endParaRPr>
          </a:p>
        </p:txBody>
      </p:sp>
      <p:pic>
        <p:nvPicPr>
          <p:cNvPr id="13" name="image 205">
            <a:extLst>
              <a:ext uri="{FF2B5EF4-FFF2-40B4-BE49-F238E27FC236}">
                <a16:creationId xmlns:a16="http://schemas.microsoft.com/office/drawing/2014/main" id="{DA76AB03-B001-4392-828A-0786E9A4784A}"/>
              </a:ext>
            </a:extLst>
          </p:cNvPr>
          <p:cNvPicPr>
            <a:picLocks noChangeAspect="1"/>
          </p:cNvPicPr>
          <p:nvPr/>
        </p:nvPicPr>
        <p:blipFill>
          <a:blip r:embed="rId6"/>
          <a:srcRect/>
          <a:stretch>
            <a:fillRect/>
          </a:stretch>
        </p:blipFill>
        <p:spPr>
          <a:xfrm flipH="1">
            <a:off x="1603447" y="6381783"/>
            <a:ext cx="266700" cy="266700"/>
          </a:xfrm>
          <a:prstGeom prst="rect">
            <a:avLst/>
          </a:prstGeom>
        </p:spPr>
      </p:pic>
      <p:sp>
        <p:nvSpPr>
          <p:cNvPr id="14" name="Object 206">
            <a:extLst>
              <a:ext uri="{FF2B5EF4-FFF2-40B4-BE49-F238E27FC236}">
                <a16:creationId xmlns:a16="http://schemas.microsoft.com/office/drawing/2014/main" id="{7E2F3904-DDD8-47F3-BC5C-4038A550FD6E}"/>
              </a:ext>
            </a:extLst>
          </p:cNvPr>
          <p:cNvSpPr txBox="1"/>
          <p:nvPr/>
        </p:nvSpPr>
        <p:spPr>
          <a:xfrm>
            <a:off x="1879357" y="6223033"/>
            <a:ext cx="6282725" cy="1077218"/>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Age Segmentation</a:t>
            </a:r>
          </a:p>
          <a:p>
            <a:r>
              <a:rPr lang="en-US" altLang="zh-CN" b="0" dirty="0">
                <a:latin typeface="Roboto" panose="02000000000000000000" pitchFamily="2" charset="0"/>
                <a:ea typeface="Roboto" panose="02000000000000000000" pitchFamily="2" charset="0"/>
              </a:rPr>
              <a:t>Product Profile 4 &amp; 6</a:t>
            </a:r>
            <a:endParaRPr lang="zh-CN" altLang="en-US" b="0" dirty="0">
              <a:latin typeface="Roboto" panose="02000000000000000000" pitchFamily="2" charset="0"/>
            </a:endParaRPr>
          </a:p>
        </p:txBody>
      </p:sp>
      <p:pic>
        <p:nvPicPr>
          <p:cNvPr id="15" name="image 205">
            <a:extLst>
              <a:ext uri="{FF2B5EF4-FFF2-40B4-BE49-F238E27FC236}">
                <a16:creationId xmlns:a16="http://schemas.microsoft.com/office/drawing/2014/main" id="{4842D808-B8C5-40C6-8DBB-039AF60B0195}"/>
              </a:ext>
            </a:extLst>
          </p:cNvPr>
          <p:cNvPicPr>
            <a:picLocks noChangeAspect="1"/>
          </p:cNvPicPr>
          <p:nvPr/>
        </p:nvPicPr>
        <p:blipFill>
          <a:blip r:embed="rId6"/>
          <a:srcRect/>
          <a:stretch>
            <a:fillRect/>
          </a:stretch>
        </p:blipFill>
        <p:spPr>
          <a:xfrm flipH="1">
            <a:off x="1603447" y="8646134"/>
            <a:ext cx="266700" cy="266700"/>
          </a:xfrm>
          <a:prstGeom prst="rect">
            <a:avLst/>
          </a:prstGeom>
        </p:spPr>
      </p:pic>
      <p:sp>
        <p:nvSpPr>
          <p:cNvPr id="16" name="Object 206">
            <a:extLst>
              <a:ext uri="{FF2B5EF4-FFF2-40B4-BE49-F238E27FC236}">
                <a16:creationId xmlns:a16="http://schemas.microsoft.com/office/drawing/2014/main" id="{54690EAB-4098-4624-A466-48B6E674C12B}"/>
              </a:ext>
            </a:extLst>
          </p:cNvPr>
          <p:cNvSpPr txBox="1"/>
          <p:nvPr/>
        </p:nvSpPr>
        <p:spPr>
          <a:xfrm>
            <a:off x="1879357" y="8487384"/>
            <a:ext cx="6282725" cy="1077218"/>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3 cluster segmentation</a:t>
            </a:r>
          </a:p>
          <a:p>
            <a:r>
              <a:rPr lang="en-US" altLang="zh-CN" b="0" dirty="0">
                <a:latin typeface="Roboto" panose="02000000000000000000" pitchFamily="2" charset="0"/>
                <a:ea typeface="Roboto" panose="02000000000000000000" pitchFamily="2" charset="0"/>
              </a:rPr>
              <a:t>Product Profile 5 &amp;</a:t>
            </a:r>
            <a:r>
              <a:rPr lang="zh-CN" altLang="en-US" b="0" dirty="0">
                <a:latin typeface="Roboto" panose="02000000000000000000" pitchFamily="2" charset="0"/>
                <a:ea typeface="Roboto" panose="02000000000000000000" pitchFamily="2" charset="0"/>
              </a:rPr>
              <a:t> </a:t>
            </a:r>
            <a:r>
              <a:rPr lang="en-US" altLang="zh-CN" b="0" dirty="0">
                <a:latin typeface="Roboto" panose="02000000000000000000" pitchFamily="2" charset="0"/>
                <a:ea typeface="Roboto" panose="02000000000000000000" pitchFamily="2" charset="0"/>
              </a:rPr>
              <a:t>9</a:t>
            </a:r>
            <a:r>
              <a:rPr lang="zh-CN" altLang="en-US" b="0" dirty="0">
                <a:latin typeface="Roboto" panose="02000000000000000000" pitchFamily="2" charset="0"/>
                <a:ea typeface="Roboto" panose="02000000000000000000" pitchFamily="2" charset="0"/>
              </a:rPr>
              <a:t> </a:t>
            </a:r>
            <a:r>
              <a:rPr lang="en-US" altLang="zh-CN" b="0" dirty="0">
                <a:latin typeface="Roboto" panose="02000000000000000000" pitchFamily="2" charset="0"/>
                <a:ea typeface="Roboto" panose="02000000000000000000" pitchFamily="2" charset="0"/>
              </a:rPr>
              <a:t>&amp; 11</a:t>
            </a:r>
            <a:endParaRPr lang="zh-CN" altLang="en-US" b="0" dirty="0">
              <a:latin typeface="Roboto" panose="02000000000000000000" pitchFamily="2" charset="0"/>
            </a:endParaRPr>
          </a:p>
        </p:txBody>
      </p:sp>
      <p:sp>
        <p:nvSpPr>
          <p:cNvPr id="19" name="Object 206">
            <a:extLst>
              <a:ext uri="{FF2B5EF4-FFF2-40B4-BE49-F238E27FC236}">
                <a16:creationId xmlns:a16="http://schemas.microsoft.com/office/drawing/2014/main" id="{8A731C30-7CC8-4499-B959-E20AA6F36AF0}"/>
              </a:ext>
            </a:extLst>
          </p:cNvPr>
          <p:cNvSpPr txBox="1"/>
          <p:nvPr/>
        </p:nvSpPr>
        <p:spPr>
          <a:xfrm>
            <a:off x="1149737" y="7601430"/>
            <a:ext cx="6282725"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Post-hoc Segmentation</a:t>
            </a:r>
            <a:endParaRPr lang="zh-CN" altLang="en-US" dirty="0">
              <a:latin typeface="Roboto" panose="02000000000000000000" pitchFamily="2" charset="0"/>
            </a:endParaRPr>
          </a:p>
        </p:txBody>
      </p:sp>
      <p:sp>
        <p:nvSpPr>
          <p:cNvPr id="2" name="箭头: 右 1">
            <a:extLst>
              <a:ext uri="{FF2B5EF4-FFF2-40B4-BE49-F238E27FC236}">
                <a16:creationId xmlns:a16="http://schemas.microsoft.com/office/drawing/2014/main" id="{DB6194C4-FA3E-4411-AE98-17D8AE105BFF}"/>
              </a:ext>
            </a:extLst>
          </p:cNvPr>
          <p:cNvSpPr/>
          <p:nvPr/>
        </p:nvSpPr>
        <p:spPr>
          <a:xfrm>
            <a:off x="8401050" y="7300251"/>
            <a:ext cx="1104900" cy="1612583"/>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image 203">
            <a:extLst>
              <a:ext uri="{FF2B5EF4-FFF2-40B4-BE49-F238E27FC236}">
                <a16:creationId xmlns:a16="http://schemas.microsoft.com/office/drawing/2014/main" id="{50F55B7E-8337-4D36-8B2E-53ADD7EDB21B}"/>
              </a:ext>
            </a:extLst>
          </p:cNvPr>
          <p:cNvPicPr>
            <a:picLocks noChangeAspect="1"/>
          </p:cNvPicPr>
          <p:nvPr/>
        </p:nvPicPr>
        <p:blipFill>
          <a:blip r:embed="rId5"/>
          <a:srcRect/>
          <a:stretch>
            <a:fillRect/>
          </a:stretch>
        </p:blipFill>
        <p:spPr>
          <a:xfrm flipV="1">
            <a:off x="10131550" y="4898081"/>
            <a:ext cx="4763183" cy="59346"/>
          </a:xfrm>
          <a:prstGeom prst="rect">
            <a:avLst/>
          </a:prstGeom>
        </p:spPr>
      </p:pic>
      <p:sp>
        <p:nvSpPr>
          <p:cNvPr id="22" name="TextBox 3">
            <a:extLst>
              <a:ext uri="{FF2B5EF4-FFF2-40B4-BE49-F238E27FC236}">
                <a16:creationId xmlns:a16="http://schemas.microsoft.com/office/drawing/2014/main" id="{72A5025F-0315-41DA-BE6E-67EDE61F506E}"/>
              </a:ext>
            </a:extLst>
          </p:cNvPr>
          <p:cNvSpPr txBox="1"/>
          <p:nvPr/>
        </p:nvSpPr>
        <p:spPr>
          <a:xfrm>
            <a:off x="10090538" y="4205114"/>
            <a:ext cx="4763183" cy="646331"/>
          </a:xfrm>
          <a:prstGeom prst="rect">
            <a:avLst/>
          </a:prstGeom>
          <a:noFill/>
        </p:spPr>
        <p:txBody>
          <a:bodyPr wrap="square" rtlCol="0">
            <a:spAutoFit/>
          </a:bodyPr>
          <a:lstStyle/>
          <a:p>
            <a:r>
              <a:rPr lang="en-US" altLang="zh-CN" sz="3600" dirty="0">
                <a:solidFill>
                  <a:srgbClr val="222222"/>
                </a:solidFill>
                <a:latin typeface="Roboto Black" panose="02000000000000000000" pitchFamily="2" charset="0"/>
              </a:rPr>
              <a:t>Market Simulation</a:t>
            </a:r>
            <a:endParaRPr lang="en-US" sz="3200" dirty="0">
              <a:solidFill>
                <a:srgbClr val="222222"/>
              </a:solidFill>
              <a:latin typeface="Roboto Black" panose="02000000000000000000" pitchFamily="2" charset="0"/>
            </a:endParaRPr>
          </a:p>
        </p:txBody>
      </p:sp>
      <p:sp>
        <p:nvSpPr>
          <p:cNvPr id="23" name="Object 206">
            <a:extLst>
              <a:ext uri="{FF2B5EF4-FFF2-40B4-BE49-F238E27FC236}">
                <a16:creationId xmlns:a16="http://schemas.microsoft.com/office/drawing/2014/main" id="{1B3709C9-0F6E-41CD-9555-0E262E52D66A}"/>
              </a:ext>
            </a:extLst>
          </p:cNvPr>
          <p:cNvSpPr txBox="1"/>
          <p:nvPr/>
        </p:nvSpPr>
        <p:spPr>
          <a:xfrm>
            <a:off x="10474539" y="5723063"/>
            <a:ext cx="3508161"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Market Share</a:t>
            </a:r>
            <a:endParaRPr lang="zh-CN" altLang="en-US" dirty="0">
              <a:latin typeface="Roboto" panose="02000000000000000000" pitchFamily="2" charset="0"/>
            </a:endParaRPr>
          </a:p>
        </p:txBody>
      </p:sp>
      <p:sp>
        <p:nvSpPr>
          <p:cNvPr id="30" name="Object 206">
            <a:extLst>
              <a:ext uri="{FF2B5EF4-FFF2-40B4-BE49-F238E27FC236}">
                <a16:creationId xmlns:a16="http://schemas.microsoft.com/office/drawing/2014/main" id="{B03BE99D-AB44-40EE-87E0-D70912264FE3}"/>
              </a:ext>
            </a:extLst>
          </p:cNvPr>
          <p:cNvSpPr txBox="1"/>
          <p:nvPr/>
        </p:nvSpPr>
        <p:spPr>
          <a:xfrm>
            <a:off x="10474539" y="7770197"/>
            <a:ext cx="5089311"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Profitability</a:t>
            </a:r>
            <a:endParaRPr lang="zh-CN" altLang="en-US" dirty="0">
              <a:latin typeface="Roboto" panose="02000000000000000000" pitchFamily="2" charset="0"/>
            </a:endParaRPr>
          </a:p>
        </p:txBody>
      </p:sp>
      <p:sp>
        <p:nvSpPr>
          <p:cNvPr id="31" name="Object 206">
            <a:extLst>
              <a:ext uri="{FF2B5EF4-FFF2-40B4-BE49-F238E27FC236}">
                <a16:creationId xmlns:a16="http://schemas.microsoft.com/office/drawing/2014/main" id="{8FD8CA9B-D31B-494B-9BB9-40F6454397D4}"/>
              </a:ext>
            </a:extLst>
          </p:cNvPr>
          <p:cNvSpPr txBox="1"/>
          <p:nvPr/>
        </p:nvSpPr>
        <p:spPr>
          <a:xfrm>
            <a:off x="10474538" y="6712174"/>
            <a:ext cx="4763183"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Competitor’s Response</a:t>
            </a:r>
            <a:endParaRPr lang="zh-CN" altLang="en-US" dirty="0">
              <a:latin typeface="Roboto" panose="02000000000000000000" pitchFamily="2" charset="0"/>
            </a:endParaRPr>
          </a:p>
        </p:txBody>
      </p:sp>
      <p:pic>
        <p:nvPicPr>
          <p:cNvPr id="32" name="image 205">
            <a:extLst>
              <a:ext uri="{FF2B5EF4-FFF2-40B4-BE49-F238E27FC236}">
                <a16:creationId xmlns:a16="http://schemas.microsoft.com/office/drawing/2014/main" id="{6925FA70-9897-4242-8E8A-223456392B44}"/>
              </a:ext>
            </a:extLst>
          </p:cNvPr>
          <p:cNvPicPr>
            <a:picLocks noChangeAspect="1"/>
          </p:cNvPicPr>
          <p:nvPr/>
        </p:nvPicPr>
        <p:blipFill>
          <a:blip r:embed="rId6"/>
          <a:srcRect/>
          <a:stretch>
            <a:fillRect/>
          </a:stretch>
        </p:blipFill>
        <p:spPr>
          <a:xfrm flipH="1">
            <a:off x="10982064" y="8646134"/>
            <a:ext cx="266700" cy="266700"/>
          </a:xfrm>
          <a:prstGeom prst="rect">
            <a:avLst/>
          </a:prstGeom>
        </p:spPr>
      </p:pic>
      <p:sp>
        <p:nvSpPr>
          <p:cNvPr id="33" name="Object 206">
            <a:extLst>
              <a:ext uri="{FF2B5EF4-FFF2-40B4-BE49-F238E27FC236}">
                <a16:creationId xmlns:a16="http://schemas.microsoft.com/office/drawing/2014/main" id="{5FA038AE-243B-4F0C-8CC3-BA3244159B51}"/>
              </a:ext>
            </a:extLst>
          </p:cNvPr>
          <p:cNvSpPr txBox="1"/>
          <p:nvPr/>
        </p:nvSpPr>
        <p:spPr>
          <a:xfrm>
            <a:off x="11257975" y="8487384"/>
            <a:ext cx="2572326"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Short Run</a:t>
            </a:r>
            <a:endParaRPr lang="zh-CN" altLang="en-US" b="0" dirty="0">
              <a:latin typeface="Roboto" panose="02000000000000000000" pitchFamily="2" charset="0"/>
            </a:endParaRPr>
          </a:p>
        </p:txBody>
      </p:sp>
      <p:pic>
        <p:nvPicPr>
          <p:cNvPr id="34" name="image 205">
            <a:extLst>
              <a:ext uri="{FF2B5EF4-FFF2-40B4-BE49-F238E27FC236}">
                <a16:creationId xmlns:a16="http://schemas.microsoft.com/office/drawing/2014/main" id="{F9402B6D-ED44-4AB3-BE02-651AEDE894EE}"/>
              </a:ext>
            </a:extLst>
          </p:cNvPr>
          <p:cNvPicPr>
            <a:picLocks noChangeAspect="1"/>
          </p:cNvPicPr>
          <p:nvPr/>
        </p:nvPicPr>
        <p:blipFill>
          <a:blip r:embed="rId6"/>
          <a:srcRect/>
          <a:stretch>
            <a:fillRect/>
          </a:stretch>
        </p:blipFill>
        <p:spPr>
          <a:xfrm flipH="1">
            <a:off x="10972853" y="9383309"/>
            <a:ext cx="266700" cy="266700"/>
          </a:xfrm>
          <a:prstGeom prst="rect">
            <a:avLst/>
          </a:prstGeom>
        </p:spPr>
      </p:pic>
      <p:sp>
        <p:nvSpPr>
          <p:cNvPr id="35" name="Object 206">
            <a:extLst>
              <a:ext uri="{FF2B5EF4-FFF2-40B4-BE49-F238E27FC236}">
                <a16:creationId xmlns:a16="http://schemas.microsoft.com/office/drawing/2014/main" id="{D1ED575C-5541-4979-9ACC-530500E4541B}"/>
              </a:ext>
            </a:extLst>
          </p:cNvPr>
          <p:cNvSpPr txBox="1"/>
          <p:nvPr/>
        </p:nvSpPr>
        <p:spPr>
          <a:xfrm>
            <a:off x="11248764" y="9224559"/>
            <a:ext cx="2572326"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Long Run</a:t>
            </a:r>
            <a:endParaRPr lang="zh-CN" altLang="en-US" b="0" dirty="0">
              <a:latin typeface="Roboto" panose="02000000000000000000" pitchFamily="2" charset="0"/>
            </a:endParaRPr>
          </a:p>
        </p:txBody>
      </p:sp>
      <p:pic>
        <p:nvPicPr>
          <p:cNvPr id="36" name="image 203">
            <a:extLst>
              <a:ext uri="{FF2B5EF4-FFF2-40B4-BE49-F238E27FC236}">
                <a16:creationId xmlns:a16="http://schemas.microsoft.com/office/drawing/2014/main" id="{2D750BB3-AA45-4EBF-A373-B5BF9B302513}"/>
              </a:ext>
            </a:extLst>
          </p:cNvPr>
          <p:cNvPicPr>
            <a:picLocks noChangeAspect="1"/>
          </p:cNvPicPr>
          <p:nvPr/>
        </p:nvPicPr>
        <p:blipFill>
          <a:blip r:embed="rId5"/>
          <a:srcRect/>
          <a:stretch>
            <a:fillRect/>
          </a:stretch>
        </p:blipFill>
        <p:spPr>
          <a:xfrm flipV="1">
            <a:off x="16411859" y="4898081"/>
            <a:ext cx="4763183" cy="59346"/>
          </a:xfrm>
          <a:prstGeom prst="rect">
            <a:avLst/>
          </a:prstGeom>
        </p:spPr>
      </p:pic>
      <p:sp>
        <p:nvSpPr>
          <p:cNvPr id="37" name="TextBox 3">
            <a:extLst>
              <a:ext uri="{FF2B5EF4-FFF2-40B4-BE49-F238E27FC236}">
                <a16:creationId xmlns:a16="http://schemas.microsoft.com/office/drawing/2014/main" id="{227E6232-1222-47D8-B245-0C64298C173F}"/>
              </a:ext>
            </a:extLst>
          </p:cNvPr>
          <p:cNvSpPr txBox="1"/>
          <p:nvPr/>
        </p:nvSpPr>
        <p:spPr>
          <a:xfrm>
            <a:off x="16370847" y="4205114"/>
            <a:ext cx="4763183" cy="646331"/>
          </a:xfrm>
          <a:prstGeom prst="rect">
            <a:avLst/>
          </a:prstGeom>
          <a:noFill/>
        </p:spPr>
        <p:txBody>
          <a:bodyPr wrap="square" rtlCol="0">
            <a:spAutoFit/>
          </a:bodyPr>
          <a:lstStyle/>
          <a:p>
            <a:r>
              <a:rPr lang="en-US" sz="3600" dirty="0">
                <a:solidFill>
                  <a:srgbClr val="222222"/>
                </a:solidFill>
                <a:latin typeface="Roboto Black" panose="02000000000000000000" pitchFamily="2" charset="0"/>
              </a:rPr>
              <a:t>Product Profile</a:t>
            </a:r>
            <a:endParaRPr lang="en-US" sz="3200" dirty="0">
              <a:solidFill>
                <a:srgbClr val="222222"/>
              </a:solidFill>
              <a:latin typeface="Roboto Black" panose="02000000000000000000" pitchFamily="2" charset="0"/>
            </a:endParaRPr>
          </a:p>
        </p:txBody>
      </p:sp>
      <p:sp>
        <p:nvSpPr>
          <p:cNvPr id="38" name="Object 206">
            <a:extLst>
              <a:ext uri="{FF2B5EF4-FFF2-40B4-BE49-F238E27FC236}">
                <a16:creationId xmlns:a16="http://schemas.microsoft.com/office/drawing/2014/main" id="{3796B403-7811-4EE1-BC18-CD172911EF46}"/>
              </a:ext>
            </a:extLst>
          </p:cNvPr>
          <p:cNvSpPr txBox="1"/>
          <p:nvPr/>
        </p:nvSpPr>
        <p:spPr>
          <a:xfrm>
            <a:off x="16754848" y="5723063"/>
            <a:ext cx="6282725"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Profile 4</a:t>
            </a:r>
            <a:endParaRPr lang="zh-CN" altLang="en-US" dirty="0">
              <a:latin typeface="Roboto" panose="02000000000000000000" pitchFamily="2" charset="0"/>
            </a:endParaRPr>
          </a:p>
        </p:txBody>
      </p:sp>
      <p:sp>
        <p:nvSpPr>
          <p:cNvPr id="39" name="Object 206">
            <a:extLst>
              <a:ext uri="{FF2B5EF4-FFF2-40B4-BE49-F238E27FC236}">
                <a16:creationId xmlns:a16="http://schemas.microsoft.com/office/drawing/2014/main" id="{0F9F320A-AC04-4D47-B7F1-D932C8504050}"/>
              </a:ext>
            </a:extLst>
          </p:cNvPr>
          <p:cNvSpPr txBox="1"/>
          <p:nvPr/>
        </p:nvSpPr>
        <p:spPr>
          <a:xfrm>
            <a:off x="16754848" y="7997495"/>
            <a:ext cx="5089311"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dirty="0">
                <a:latin typeface="Roboto" panose="02000000000000000000" pitchFamily="2" charset="0"/>
                <a:ea typeface="Roboto" panose="02000000000000000000" pitchFamily="2" charset="0"/>
              </a:rPr>
              <a:t>Profile 6</a:t>
            </a:r>
            <a:endParaRPr lang="zh-CN" altLang="en-US" dirty="0">
              <a:latin typeface="Roboto" panose="02000000000000000000" pitchFamily="2" charset="0"/>
            </a:endParaRPr>
          </a:p>
        </p:txBody>
      </p:sp>
      <p:pic>
        <p:nvPicPr>
          <p:cNvPr id="41" name="image 205">
            <a:extLst>
              <a:ext uri="{FF2B5EF4-FFF2-40B4-BE49-F238E27FC236}">
                <a16:creationId xmlns:a16="http://schemas.microsoft.com/office/drawing/2014/main" id="{2E78A26B-CE1A-4E3E-92B4-7D15209AC1F5}"/>
              </a:ext>
            </a:extLst>
          </p:cNvPr>
          <p:cNvPicPr>
            <a:picLocks noChangeAspect="1"/>
          </p:cNvPicPr>
          <p:nvPr/>
        </p:nvPicPr>
        <p:blipFill>
          <a:blip r:embed="rId6"/>
          <a:srcRect/>
          <a:stretch>
            <a:fillRect/>
          </a:stretch>
        </p:blipFill>
        <p:spPr>
          <a:xfrm flipH="1">
            <a:off x="17274266" y="8900345"/>
            <a:ext cx="266700" cy="266700"/>
          </a:xfrm>
          <a:prstGeom prst="rect">
            <a:avLst/>
          </a:prstGeom>
        </p:spPr>
      </p:pic>
      <p:sp>
        <p:nvSpPr>
          <p:cNvPr id="42" name="Object 206">
            <a:extLst>
              <a:ext uri="{FF2B5EF4-FFF2-40B4-BE49-F238E27FC236}">
                <a16:creationId xmlns:a16="http://schemas.microsoft.com/office/drawing/2014/main" id="{5D464975-32BC-4408-8A41-84385C87357A}"/>
              </a:ext>
            </a:extLst>
          </p:cNvPr>
          <p:cNvSpPr txBox="1"/>
          <p:nvPr/>
        </p:nvSpPr>
        <p:spPr>
          <a:xfrm>
            <a:off x="17550177" y="8741595"/>
            <a:ext cx="3873916"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119.99 &amp; 18 inches</a:t>
            </a:r>
            <a:endParaRPr lang="zh-CN" altLang="en-US" b="0" dirty="0">
              <a:latin typeface="Roboto" panose="02000000000000000000" pitchFamily="2" charset="0"/>
            </a:endParaRPr>
          </a:p>
        </p:txBody>
      </p:sp>
      <p:pic>
        <p:nvPicPr>
          <p:cNvPr id="43" name="image 205">
            <a:extLst>
              <a:ext uri="{FF2B5EF4-FFF2-40B4-BE49-F238E27FC236}">
                <a16:creationId xmlns:a16="http://schemas.microsoft.com/office/drawing/2014/main" id="{B4A02383-F13B-4C90-ADC7-0C1A32B41C66}"/>
              </a:ext>
            </a:extLst>
          </p:cNvPr>
          <p:cNvPicPr>
            <a:picLocks noChangeAspect="1"/>
          </p:cNvPicPr>
          <p:nvPr/>
        </p:nvPicPr>
        <p:blipFill>
          <a:blip r:embed="rId6"/>
          <a:srcRect/>
          <a:stretch>
            <a:fillRect/>
          </a:stretch>
        </p:blipFill>
        <p:spPr>
          <a:xfrm flipH="1">
            <a:off x="17265055" y="9637520"/>
            <a:ext cx="266700" cy="266700"/>
          </a:xfrm>
          <a:prstGeom prst="rect">
            <a:avLst/>
          </a:prstGeom>
        </p:spPr>
      </p:pic>
      <p:sp>
        <p:nvSpPr>
          <p:cNvPr id="44" name="Object 206">
            <a:extLst>
              <a:ext uri="{FF2B5EF4-FFF2-40B4-BE49-F238E27FC236}">
                <a16:creationId xmlns:a16="http://schemas.microsoft.com/office/drawing/2014/main" id="{4E91F009-4AE6-4230-BEDD-3FEBEDBC8B60}"/>
              </a:ext>
            </a:extLst>
          </p:cNvPr>
          <p:cNvSpPr txBox="1"/>
          <p:nvPr/>
        </p:nvSpPr>
        <p:spPr>
          <a:xfrm>
            <a:off x="17540965" y="9478770"/>
            <a:ext cx="3422861"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Rocking &amp; Racing</a:t>
            </a:r>
            <a:endParaRPr lang="zh-CN" altLang="en-US" b="0" dirty="0">
              <a:latin typeface="Roboto" panose="02000000000000000000" pitchFamily="2" charset="0"/>
            </a:endParaRPr>
          </a:p>
        </p:txBody>
      </p:sp>
      <p:pic>
        <p:nvPicPr>
          <p:cNvPr id="45" name="image 205">
            <a:extLst>
              <a:ext uri="{FF2B5EF4-FFF2-40B4-BE49-F238E27FC236}">
                <a16:creationId xmlns:a16="http://schemas.microsoft.com/office/drawing/2014/main" id="{536EE938-4EFE-43B8-B952-86E2A31FE3BF}"/>
              </a:ext>
            </a:extLst>
          </p:cNvPr>
          <p:cNvPicPr>
            <a:picLocks noChangeAspect="1"/>
          </p:cNvPicPr>
          <p:nvPr/>
        </p:nvPicPr>
        <p:blipFill>
          <a:blip r:embed="rId6"/>
          <a:srcRect/>
          <a:stretch>
            <a:fillRect/>
          </a:stretch>
        </p:blipFill>
        <p:spPr>
          <a:xfrm flipH="1">
            <a:off x="17274266" y="6547754"/>
            <a:ext cx="266700" cy="266700"/>
          </a:xfrm>
          <a:prstGeom prst="rect">
            <a:avLst/>
          </a:prstGeom>
        </p:spPr>
      </p:pic>
      <p:sp>
        <p:nvSpPr>
          <p:cNvPr id="46" name="Object 206">
            <a:extLst>
              <a:ext uri="{FF2B5EF4-FFF2-40B4-BE49-F238E27FC236}">
                <a16:creationId xmlns:a16="http://schemas.microsoft.com/office/drawing/2014/main" id="{8632544D-6858-49C5-BC8B-0A63D1D1EF7E}"/>
              </a:ext>
            </a:extLst>
          </p:cNvPr>
          <p:cNvSpPr txBox="1"/>
          <p:nvPr/>
        </p:nvSpPr>
        <p:spPr>
          <a:xfrm>
            <a:off x="17550177" y="6389004"/>
            <a:ext cx="5722560"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rPr>
              <a:t>119.99 &amp; 26 inches</a:t>
            </a:r>
            <a:endParaRPr lang="zh-CN" altLang="en-US" b="0" dirty="0">
              <a:latin typeface="Roboto" panose="02000000000000000000" pitchFamily="2" charset="0"/>
            </a:endParaRPr>
          </a:p>
        </p:txBody>
      </p:sp>
      <p:pic>
        <p:nvPicPr>
          <p:cNvPr id="47" name="image 205">
            <a:extLst>
              <a:ext uri="{FF2B5EF4-FFF2-40B4-BE49-F238E27FC236}">
                <a16:creationId xmlns:a16="http://schemas.microsoft.com/office/drawing/2014/main" id="{A641AF7F-702E-4486-8E34-20595E8DB1E6}"/>
              </a:ext>
            </a:extLst>
          </p:cNvPr>
          <p:cNvPicPr>
            <a:picLocks noChangeAspect="1"/>
          </p:cNvPicPr>
          <p:nvPr/>
        </p:nvPicPr>
        <p:blipFill>
          <a:blip r:embed="rId6"/>
          <a:srcRect/>
          <a:stretch>
            <a:fillRect/>
          </a:stretch>
        </p:blipFill>
        <p:spPr>
          <a:xfrm flipH="1">
            <a:off x="17265055" y="7284929"/>
            <a:ext cx="266700" cy="266700"/>
          </a:xfrm>
          <a:prstGeom prst="rect">
            <a:avLst/>
          </a:prstGeom>
        </p:spPr>
      </p:pic>
      <p:sp>
        <p:nvSpPr>
          <p:cNvPr id="48" name="Object 206">
            <a:extLst>
              <a:ext uri="{FF2B5EF4-FFF2-40B4-BE49-F238E27FC236}">
                <a16:creationId xmlns:a16="http://schemas.microsoft.com/office/drawing/2014/main" id="{2CACA0E5-0953-4C32-B9C3-54F82A92D531}"/>
              </a:ext>
            </a:extLst>
          </p:cNvPr>
          <p:cNvSpPr txBox="1"/>
          <p:nvPr/>
        </p:nvSpPr>
        <p:spPr>
          <a:xfrm>
            <a:off x="17540966" y="7126179"/>
            <a:ext cx="3871234"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rPr>
              <a:t>Bouncing &amp; Racing</a:t>
            </a:r>
            <a:endParaRPr lang="zh-CN" altLang="en-US" b="0" dirty="0">
              <a:latin typeface="Roboto" panose="02000000000000000000" pitchFamily="2" charset="0"/>
            </a:endParaRPr>
          </a:p>
        </p:txBody>
      </p:sp>
      <p:sp>
        <p:nvSpPr>
          <p:cNvPr id="49" name="箭头: 右 48">
            <a:extLst>
              <a:ext uri="{FF2B5EF4-FFF2-40B4-BE49-F238E27FC236}">
                <a16:creationId xmlns:a16="http://schemas.microsoft.com/office/drawing/2014/main" id="{969B588D-AD65-4E88-849F-1BB56B54B2FC}"/>
              </a:ext>
            </a:extLst>
          </p:cNvPr>
          <p:cNvSpPr/>
          <p:nvPr/>
        </p:nvSpPr>
        <p:spPr>
          <a:xfrm>
            <a:off x="15062669" y="7300251"/>
            <a:ext cx="1104900" cy="1612583"/>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497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701" name="image 701"/>
          <p:cNvPicPr>
            <a:picLocks noChangeAspect="1"/>
          </p:cNvPicPr>
          <p:nvPr/>
        </p:nvPicPr>
        <p:blipFill>
          <a:blip r:embed="rId2"/>
          <a:srcRect/>
          <a:stretch>
            <a:fillRect/>
          </a:stretch>
        </p:blipFill>
        <p:spPr>
          <a:xfrm>
            <a:off x="149860" y="3728720"/>
            <a:ext cx="24409400" cy="5740400"/>
          </a:xfrm>
          <a:prstGeom prst="rect">
            <a:avLst/>
          </a:prstGeom>
        </p:spPr>
      </p:pic>
      <p:sp>
        <p:nvSpPr>
          <p:cNvPr id="702" name="Object 702"/>
          <p:cNvSpPr txBox="1"/>
          <p:nvPr/>
        </p:nvSpPr>
        <p:spPr>
          <a:xfrm>
            <a:off x="3674230" y="5531678"/>
            <a:ext cx="10497801" cy="1524000"/>
          </a:xfrm>
          <a:prstGeom prst="rect">
            <a:avLst/>
          </a:prstGeom>
        </p:spPr>
        <p:txBody>
          <a:bodyPr vert="horz" rtlCol="0" anchor="t" anchorCtr="0">
            <a:noAutofit/>
          </a:bodyPr>
          <a:lstStyle/>
          <a:p>
            <a:pPr algn="l">
              <a:lnSpc>
                <a:spcPct val="83333"/>
              </a:lnSpc>
            </a:pPr>
            <a:r>
              <a:rPr lang="zh-CN" sz="12000" b="0" i="0" dirty="0">
                <a:solidFill>
                  <a:srgbClr val="222222"/>
                </a:solidFill>
                <a:latin typeface="OPPOSans-H"/>
                <a:ea typeface="OPPOSans-H"/>
              </a:rPr>
              <a:t>THANKS</a:t>
            </a:r>
            <a:endParaRPr lang="zh-CN" altLang="en-US" dirty="0"/>
          </a:p>
        </p:txBody>
      </p:sp>
      <p:sp>
        <p:nvSpPr>
          <p:cNvPr id="703" name="Object 703"/>
          <p:cNvSpPr txBox="1"/>
          <p:nvPr/>
        </p:nvSpPr>
        <p:spPr>
          <a:xfrm>
            <a:off x="1898649" y="5588000"/>
            <a:ext cx="10002585" cy="1828800"/>
          </a:xfrm>
          <a:prstGeom prst="rect">
            <a:avLst/>
          </a:prstGeom>
        </p:spPr>
        <p:txBody>
          <a:bodyPr vert="horz" rtlCol="0" anchor="t" anchorCtr="0">
            <a:noAutofit/>
          </a:bodyPr>
          <a:lstStyle/>
          <a:p>
            <a:pPr algn="l">
              <a:lnSpc>
                <a:spcPct val="100000"/>
              </a:lnSpc>
            </a:pPr>
            <a:endParaRPr lang="zh-CN" altLang="en-US" dirty="0"/>
          </a:p>
        </p:txBody>
      </p:sp>
      <p:pic>
        <p:nvPicPr>
          <p:cNvPr id="704" name="image 704"/>
          <p:cNvPicPr>
            <a:picLocks noChangeAspect="1"/>
          </p:cNvPicPr>
          <p:nvPr/>
        </p:nvPicPr>
        <p:blipFill>
          <a:blip r:embed="rId3"/>
          <a:srcRect/>
          <a:stretch>
            <a:fillRect/>
          </a:stretch>
        </p:blipFill>
        <p:spPr>
          <a:xfrm>
            <a:off x="2932044" y="5384800"/>
            <a:ext cx="76200" cy="2489200"/>
          </a:xfrm>
          <a:prstGeom prst="rect">
            <a:avLst/>
          </a:prstGeom>
        </p:spPr>
      </p:pic>
      <p:pic>
        <p:nvPicPr>
          <p:cNvPr id="705" name="image 705"/>
          <p:cNvPicPr>
            <a:picLocks noChangeAspect="1"/>
          </p:cNvPicPr>
          <p:nvPr/>
        </p:nvPicPr>
        <p:blipFill>
          <a:blip r:embed="rId4"/>
          <a:srcRect/>
          <a:stretch>
            <a:fillRect/>
          </a:stretch>
        </p:blipFill>
        <p:spPr>
          <a:xfrm>
            <a:off x="1498600" y="1689100"/>
            <a:ext cx="1003300" cy="241300"/>
          </a:xfrm>
          <a:prstGeom prst="rect">
            <a:avLst/>
          </a:prstGeom>
        </p:spPr>
      </p:pic>
      <p:sp>
        <p:nvSpPr>
          <p:cNvPr id="708" name="Object 708"/>
          <p:cNvSpPr txBox="1"/>
          <p:nvPr/>
        </p:nvSpPr>
        <p:spPr>
          <a:xfrm>
            <a:off x="3831549" y="7178726"/>
            <a:ext cx="10497801" cy="647700"/>
          </a:xfrm>
          <a:prstGeom prst="rect">
            <a:avLst/>
          </a:prstGeom>
        </p:spPr>
        <p:txBody>
          <a:bodyPr vert="horz" rtlCol="0" anchor="t" anchorCtr="0">
            <a:noAutofit/>
          </a:bodyPr>
          <a:lstStyle/>
          <a:p>
            <a:pPr algn="l">
              <a:lnSpc>
                <a:spcPct val="83333"/>
              </a:lnSpc>
            </a:pPr>
            <a:r>
              <a:rPr lang="zh-CN" sz="5110" b="0" i="0" dirty="0">
                <a:solidFill>
                  <a:srgbClr val="222222"/>
                </a:solidFill>
                <a:latin typeface="OPPOSans-H"/>
                <a:ea typeface="OPPOSans-H"/>
              </a:rPr>
              <a:t>For Watching</a:t>
            </a:r>
            <a:endParaRPr lang="zh-CN" altLang="en-US" dirty="0"/>
          </a:p>
        </p:txBody>
      </p:sp>
      <p:sp>
        <p:nvSpPr>
          <p:cNvPr id="10" name="Object 106">
            <a:extLst>
              <a:ext uri="{FF2B5EF4-FFF2-40B4-BE49-F238E27FC236}">
                <a16:creationId xmlns:a16="http://schemas.microsoft.com/office/drawing/2014/main" id="{10EA1450-8B42-4E24-8DD2-D3ABAF22C9C9}"/>
              </a:ext>
            </a:extLst>
          </p:cNvPr>
          <p:cNvSpPr txBox="1"/>
          <p:nvPr/>
        </p:nvSpPr>
        <p:spPr>
          <a:xfrm>
            <a:off x="18521017" y="11178167"/>
            <a:ext cx="4358861" cy="431800"/>
          </a:xfrm>
          <a:prstGeom prst="rect">
            <a:avLst/>
          </a:prstGeom>
        </p:spPr>
        <p:txBody>
          <a:bodyPr vert="horz" rtlCol="0" anchor="t" anchorCtr="0">
            <a:noAutofit/>
          </a:bodyPr>
          <a:lstStyle/>
          <a:p>
            <a:pPr algn="l">
              <a:lnSpc>
                <a:spcPct val="100000"/>
              </a:lnSpc>
            </a:pPr>
            <a:r>
              <a:rPr lang="en-US" altLang="zh-CN" sz="3600" b="1" dirty="0">
                <a:latin typeface="Calibri" panose="020F0502020204030204" pitchFamily="34" charset="0"/>
                <a:cs typeface="Calibri" panose="020F0502020204030204" pitchFamily="34" charset="0"/>
              </a:rPr>
              <a:t>Dandelion Consulting</a:t>
            </a:r>
            <a:endParaRPr lang="zh-CN" altLang="en-US" sz="3600" b="1" dirty="0">
              <a:latin typeface="Calibri" panose="020F0502020204030204" pitchFamily="34" charset="0"/>
              <a:cs typeface="Calibri" panose="020F0502020204030204" pitchFamily="34" charset="0"/>
            </a:endParaRPr>
          </a:p>
        </p:txBody>
      </p:sp>
      <p:pic>
        <p:nvPicPr>
          <p:cNvPr id="11" name="image 107">
            <a:extLst>
              <a:ext uri="{FF2B5EF4-FFF2-40B4-BE49-F238E27FC236}">
                <a16:creationId xmlns:a16="http://schemas.microsoft.com/office/drawing/2014/main" id="{3870FFE9-96B7-4689-A9CE-8B7B99844921}"/>
              </a:ext>
            </a:extLst>
          </p:cNvPr>
          <p:cNvPicPr>
            <a:picLocks noChangeAspect="1"/>
          </p:cNvPicPr>
          <p:nvPr/>
        </p:nvPicPr>
        <p:blipFill>
          <a:blip r:embed="rId5"/>
          <a:srcRect/>
          <a:stretch>
            <a:fillRect/>
          </a:stretch>
        </p:blipFill>
        <p:spPr>
          <a:xfrm>
            <a:off x="18840976" y="12009209"/>
            <a:ext cx="3725393" cy="754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02">
            <a:extLst>
              <a:ext uri="{FF2B5EF4-FFF2-40B4-BE49-F238E27FC236}">
                <a16:creationId xmlns:a16="http://schemas.microsoft.com/office/drawing/2014/main" id="{876AA1B7-4C69-C44E-90F7-F58AF1FAD9F5}"/>
              </a:ext>
            </a:extLst>
          </p:cNvPr>
          <p:cNvSpPr txBox="1"/>
          <p:nvPr/>
        </p:nvSpPr>
        <p:spPr>
          <a:xfrm>
            <a:off x="1245354" y="1131127"/>
            <a:ext cx="22014696" cy="11584747"/>
          </a:xfrm>
          <a:prstGeom prst="rect">
            <a:avLst/>
          </a:prstGeom>
        </p:spPr>
        <p:txBody>
          <a:bodyPr vert="horz" rtlCol="0" anchor="t" anchorCtr="0">
            <a:noAutofit/>
          </a:bodyPr>
          <a:lstStyle/>
          <a:p>
            <a:pPr algn="l">
              <a:lnSpc>
                <a:spcPct val="83333"/>
              </a:lnSpc>
            </a:pPr>
            <a:r>
              <a:rPr lang="en-US" altLang="zh-CN" sz="4400" dirty="0">
                <a:latin typeface="Franklin Gothic Medium" panose="020B0603020102020204" pitchFamily="34" charset="0"/>
              </a:rPr>
              <a:t>Appendix</a:t>
            </a:r>
          </a:p>
          <a:p>
            <a:pPr algn="l">
              <a:lnSpc>
                <a:spcPct val="83333"/>
              </a:lnSpc>
            </a:pPr>
            <a:endParaRPr lang="en-US" altLang="zh-CN" sz="4400" dirty="0">
              <a:latin typeface="Franklin Gothic Medium" panose="020B0603020102020204" pitchFamily="34" charset="0"/>
            </a:endParaRPr>
          </a:p>
          <a:p>
            <a:pPr algn="l">
              <a:lnSpc>
                <a:spcPct val="83333"/>
              </a:lnSpc>
            </a:pPr>
            <a:r>
              <a:rPr lang="en-US" altLang="zh-CN" sz="4400" dirty="0">
                <a:latin typeface="Franklin Gothic Medium" panose="020B0603020102020204" pitchFamily="34" charset="0"/>
              </a:rPr>
              <a:t>Optimal number of Clusters</a:t>
            </a:r>
          </a:p>
          <a:p>
            <a:pPr algn="l">
              <a:lnSpc>
                <a:spcPct val="83333"/>
              </a:lnSpc>
            </a:pPr>
            <a:r>
              <a:rPr lang="en-US" altLang="zh-CN" sz="4400" dirty="0">
                <a:latin typeface="Franklin Gothic Medium" panose="020B0603020102020204" pitchFamily="34" charset="0"/>
              </a:rPr>
              <a:t> </a:t>
            </a:r>
          </a:p>
          <a:p>
            <a:pPr algn="l">
              <a:lnSpc>
                <a:spcPct val="83333"/>
              </a:lnSpc>
            </a:pPr>
            <a:r>
              <a:rPr lang="en-US" altLang="zh-CN" sz="4400" dirty="0">
                <a:latin typeface="Franklin Gothic Medium" panose="020B0603020102020204" pitchFamily="34" charset="0"/>
              </a:rPr>
              <a:t> </a:t>
            </a:r>
            <a:endParaRPr lang="zh-CN" altLang="en-US" sz="4400" dirty="0">
              <a:latin typeface="Franklin Gothic Medium" panose="020B0603020102020204" pitchFamily="34" charset="0"/>
            </a:endParaRPr>
          </a:p>
        </p:txBody>
      </p:sp>
      <p:pic>
        <p:nvPicPr>
          <p:cNvPr id="6" name="图片 5">
            <a:extLst>
              <a:ext uri="{FF2B5EF4-FFF2-40B4-BE49-F238E27FC236}">
                <a16:creationId xmlns:a16="http://schemas.microsoft.com/office/drawing/2014/main" id="{DC392DC8-A595-4DBB-AA49-AF868684C552}"/>
              </a:ext>
            </a:extLst>
          </p:cNvPr>
          <p:cNvPicPr>
            <a:picLocks noChangeAspect="1"/>
          </p:cNvPicPr>
          <p:nvPr/>
        </p:nvPicPr>
        <p:blipFill>
          <a:blip r:embed="rId2"/>
          <a:stretch>
            <a:fillRect/>
          </a:stretch>
        </p:blipFill>
        <p:spPr>
          <a:xfrm>
            <a:off x="662172" y="4181305"/>
            <a:ext cx="12385867" cy="7734590"/>
          </a:xfrm>
          <a:prstGeom prst="rect">
            <a:avLst/>
          </a:prstGeom>
        </p:spPr>
      </p:pic>
      <p:pic>
        <p:nvPicPr>
          <p:cNvPr id="8" name="图片 7">
            <a:extLst>
              <a:ext uri="{FF2B5EF4-FFF2-40B4-BE49-F238E27FC236}">
                <a16:creationId xmlns:a16="http://schemas.microsoft.com/office/drawing/2014/main" id="{A6A6A07D-C9A1-4709-AC29-8B9220C406F1}"/>
              </a:ext>
            </a:extLst>
          </p:cNvPr>
          <p:cNvPicPr>
            <a:picLocks noChangeAspect="1"/>
          </p:cNvPicPr>
          <p:nvPr/>
        </p:nvPicPr>
        <p:blipFill>
          <a:blip r:embed="rId3"/>
          <a:stretch>
            <a:fillRect/>
          </a:stretch>
        </p:blipFill>
        <p:spPr>
          <a:xfrm>
            <a:off x="11944350" y="4181305"/>
            <a:ext cx="12090591" cy="7432401"/>
          </a:xfrm>
          <a:prstGeom prst="rect">
            <a:avLst/>
          </a:prstGeom>
        </p:spPr>
      </p:pic>
    </p:spTree>
    <p:extLst>
      <p:ext uri="{BB962C8B-B14F-4D97-AF65-F5344CB8AC3E}">
        <p14:creationId xmlns:p14="http://schemas.microsoft.com/office/powerpoint/2010/main" val="335600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02">
            <a:extLst>
              <a:ext uri="{FF2B5EF4-FFF2-40B4-BE49-F238E27FC236}">
                <a16:creationId xmlns:a16="http://schemas.microsoft.com/office/drawing/2014/main" id="{876AA1B7-4C69-C44E-90F7-F58AF1FAD9F5}"/>
              </a:ext>
            </a:extLst>
          </p:cNvPr>
          <p:cNvSpPr txBox="1"/>
          <p:nvPr/>
        </p:nvSpPr>
        <p:spPr>
          <a:xfrm>
            <a:off x="1245354" y="1131127"/>
            <a:ext cx="22014696" cy="11584747"/>
          </a:xfrm>
          <a:prstGeom prst="rect">
            <a:avLst/>
          </a:prstGeom>
        </p:spPr>
        <p:txBody>
          <a:bodyPr vert="horz" rtlCol="0" anchor="t" anchorCtr="0">
            <a:noAutofit/>
          </a:bodyPr>
          <a:lstStyle/>
          <a:p>
            <a:pPr algn="l">
              <a:lnSpc>
                <a:spcPct val="83333"/>
              </a:lnSpc>
            </a:pPr>
            <a:r>
              <a:rPr lang="en-US" altLang="zh-CN" sz="4400" dirty="0">
                <a:latin typeface="Franklin Gothic Medium" panose="020B0603020102020204" pitchFamily="34" charset="0"/>
              </a:rPr>
              <a:t>Appendix</a:t>
            </a:r>
          </a:p>
          <a:p>
            <a:pPr algn="l">
              <a:lnSpc>
                <a:spcPct val="83333"/>
              </a:lnSpc>
            </a:pPr>
            <a:endParaRPr lang="en-US" altLang="zh-CN" sz="4400" dirty="0">
              <a:latin typeface="Franklin Gothic Medium" panose="020B0603020102020204" pitchFamily="34" charset="0"/>
            </a:endParaRPr>
          </a:p>
          <a:p>
            <a:pPr algn="l">
              <a:lnSpc>
                <a:spcPct val="83333"/>
              </a:lnSpc>
            </a:pPr>
            <a:r>
              <a:rPr lang="en-US" altLang="zh-CN" sz="4400" dirty="0">
                <a:latin typeface="Franklin Gothic Medium" panose="020B0603020102020204" pitchFamily="34" charset="0"/>
              </a:rPr>
              <a:t>Market profile of all scenarios </a:t>
            </a:r>
          </a:p>
          <a:p>
            <a:pPr algn="l">
              <a:lnSpc>
                <a:spcPct val="83333"/>
              </a:lnSpc>
            </a:pPr>
            <a:r>
              <a:rPr lang="en-US" altLang="zh-CN" sz="4400" dirty="0">
                <a:latin typeface="Franklin Gothic Medium" panose="020B0603020102020204" pitchFamily="34" charset="0"/>
              </a:rPr>
              <a:t> </a:t>
            </a:r>
            <a:endParaRPr lang="zh-CN" altLang="en-US" sz="4400" dirty="0">
              <a:latin typeface="Franklin Gothic Medium" panose="020B0603020102020204" pitchFamily="34" charset="0"/>
            </a:endParaRPr>
          </a:p>
        </p:txBody>
      </p:sp>
      <p:pic>
        <p:nvPicPr>
          <p:cNvPr id="4" name="图片 3">
            <a:extLst>
              <a:ext uri="{FF2B5EF4-FFF2-40B4-BE49-F238E27FC236}">
                <a16:creationId xmlns:a16="http://schemas.microsoft.com/office/drawing/2014/main" id="{CB88B5DD-A501-4F0D-8A72-D8691FE2DE5D}"/>
              </a:ext>
            </a:extLst>
          </p:cNvPr>
          <p:cNvPicPr>
            <a:picLocks noChangeAspect="1"/>
          </p:cNvPicPr>
          <p:nvPr/>
        </p:nvPicPr>
        <p:blipFill>
          <a:blip r:embed="rId2"/>
          <a:stretch>
            <a:fillRect/>
          </a:stretch>
        </p:blipFill>
        <p:spPr>
          <a:xfrm>
            <a:off x="1047750" y="4421445"/>
            <a:ext cx="22288500" cy="7592021"/>
          </a:xfrm>
          <a:prstGeom prst="rect">
            <a:avLst/>
          </a:prstGeom>
        </p:spPr>
      </p:pic>
    </p:spTree>
    <p:extLst>
      <p:ext uri="{BB962C8B-B14F-4D97-AF65-F5344CB8AC3E}">
        <p14:creationId xmlns:p14="http://schemas.microsoft.com/office/powerpoint/2010/main" val="363494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02">
            <a:extLst>
              <a:ext uri="{FF2B5EF4-FFF2-40B4-BE49-F238E27FC236}">
                <a16:creationId xmlns:a16="http://schemas.microsoft.com/office/drawing/2014/main" id="{876AA1B7-4C69-C44E-90F7-F58AF1FAD9F5}"/>
              </a:ext>
            </a:extLst>
          </p:cNvPr>
          <p:cNvSpPr txBox="1"/>
          <p:nvPr/>
        </p:nvSpPr>
        <p:spPr>
          <a:xfrm>
            <a:off x="1245354" y="1131127"/>
            <a:ext cx="22014696" cy="11584747"/>
          </a:xfrm>
          <a:prstGeom prst="rect">
            <a:avLst/>
          </a:prstGeom>
        </p:spPr>
        <p:txBody>
          <a:bodyPr vert="horz" rtlCol="0" anchor="t" anchorCtr="0">
            <a:noAutofit/>
          </a:bodyPr>
          <a:lstStyle/>
          <a:p>
            <a:pPr algn="l">
              <a:lnSpc>
                <a:spcPct val="83333"/>
              </a:lnSpc>
            </a:pPr>
            <a:r>
              <a:rPr lang="en-US" altLang="zh-CN" sz="4400" dirty="0">
                <a:latin typeface="Franklin Gothic Medium" panose="020B0603020102020204" pitchFamily="34" charset="0"/>
              </a:rPr>
              <a:t>Appendix</a:t>
            </a:r>
          </a:p>
          <a:p>
            <a:pPr algn="l">
              <a:lnSpc>
                <a:spcPct val="83333"/>
              </a:lnSpc>
            </a:pPr>
            <a:endParaRPr lang="en-US" altLang="zh-CN" sz="4400" dirty="0">
              <a:latin typeface="Franklin Gothic Medium" panose="020B0603020102020204" pitchFamily="34" charset="0"/>
            </a:endParaRPr>
          </a:p>
          <a:p>
            <a:pPr algn="l">
              <a:lnSpc>
                <a:spcPct val="83333"/>
              </a:lnSpc>
            </a:pPr>
            <a:r>
              <a:rPr lang="en-US" altLang="zh-CN" sz="4400" dirty="0">
                <a:latin typeface="Franklin Gothic Medium" panose="020B0603020102020204" pitchFamily="34" charset="0"/>
              </a:rPr>
              <a:t>Market profile of all scenarios </a:t>
            </a:r>
          </a:p>
          <a:p>
            <a:pPr algn="l">
              <a:lnSpc>
                <a:spcPct val="83333"/>
              </a:lnSpc>
            </a:pPr>
            <a:r>
              <a:rPr lang="en-US" altLang="zh-CN" sz="4400" dirty="0">
                <a:latin typeface="Franklin Gothic Medium" panose="020B0603020102020204" pitchFamily="34" charset="0"/>
              </a:rPr>
              <a:t> </a:t>
            </a:r>
            <a:endParaRPr lang="zh-CN" altLang="en-US" sz="4400" dirty="0">
              <a:latin typeface="Franklin Gothic Medium" panose="020B0603020102020204" pitchFamily="34" charset="0"/>
            </a:endParaRPr>
          </a:p>
        </p:txBody>
      </p:sp>
      <p:pic>
        <p:nvPicPr>
          <p:cNvPr id="5" name="图片 4">
            <a:extLst>
              <a:ext uri="{FF2B5EF4-FFF2-40B4-BE49-F238E27FC236}">
                <a16:creationId xmlns:a16="http://schemas.microsoft.com/office/drawing/2014/main" id="{F5F3CA2D-3C25-48DB-B9F5-C58ABF58CE01}"/>
              </a:ext>
            </a:extLst>
          </p:cNvPr>
          <p:cNvPicPr>
            <a:picLocks noChangeAspect="1"/>
          </p:cNvPicPr>
          <p:nvPr/>
        </p:nvPicPr>
        <p:blipFill>
          <a:blip r:embed="rId2"/>
          <a:stretch>
            <a:fillRect/>
          </a:stretch>
        </p:blipFill>
        <p:spPr>
          <a:xfrm>
            <a:off x="1245354" y="4008727"/>
            <a:ext cx="22414746" cy="8513953"/>
          </a:xfrm>
          <a:prstGeom prst="rect">
            <a:avLst/>
          </a:prstGeom>
        </p:spPr>
      </p:pic>
    </p:spTree>
    <p:extLst>
      <p:ext uri="{BB962C8B-B14F-4D97-AF65-F5344CB8AC3E}">
        <p14:creationId xmlns:p14="http://schemas.microsoft.com/office/powerpoint/2010/main" val="390151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02">
            <a:extLst>
              <a:ext uri="{FF2B5EF4-FFF2-40B4-BE49-F238E27FC236}">
                <a16:creationId xmlns:a16="http://schemas.microsoft.com/office/drawing/2014/main" id="{876AA1B7-4C69-C44E-90F7-F58AF1FAD9F5}"/>
              </a:ext>
            </a:extLst>
          </p:cNvPr>
          <p:cNvSpPr txBox="1"/>
          <p:nvPr/>
        </p:nvSpPr>
        <p:spPr>
          <a:xfrm>
            <a:off x="1245354" y="1131127"/>
            <a:ext cx="22014696" cy="11584747"/>
          </a:xfrm>
          <a:prstGeom prst="rect">
            <a:avLst/>
          </a:prstGeom>
        </p:spPr>
        <p:txBody>
          <a:bodyPr vert="horz" rtlCol="0" anchor="t" anchorCtr="0">
            <a:noAutofit/>
          </a:bodyPr>
          <a:lstStyle/>
          <a:p>
            <a:pPr algn="l">
              <a:lnSpc>
                <a:spcPct val="83333"/>
              </a:lnSpc>
            </a:pPr>
            <a:r>
              <a:rPr lang="en-US" altLang="zh-CN" sz="4400" dirty="0">
                <a:latin typeface="Franklin Gothic Medium" panose="020B0603020102020204" pitchFamily="34" charset="0"/>
              </a:rPr>
              <a:t>Appendix</a:t>
            </a:r>
          </a:p>
          <a:p>
            <a:pPr algn="l">
              <a:lnSpc>
                <a:spcPct val="83333"/>
              </a:lnSpc>
            </a:pPr>
            <a:r>
              <a:rPr lang="en-US" altLang="zh-CN" sz="4400" dirty="0">
                <a:latin typeface="Franklin Gothic Medium" panose="020B0603020102020204" pitchFamily="34" charset="0"/>
              </a:rPr>
              <a:t>Market profile of all scenarios </a:t>
            </a:r>
          </a:p>
          <a:p>
            <a:pPr algn="l">
              <a:lnSpc>
                <a:spcPct val="83333"/>
              </a:lnSpc>
            </a:pPr>
            <a:endParaRPr lang="en-US" altLang="zh-CN" sz="4400" dirty="0">
              <a:latin typeface="Franklin Gothic Medium" panose="020B0603020102020204" pitchFamily="34" charset="0"/>
            </a:endParaRPr>
          </a:p>
          <a:p>
            <a:pPr algn="l">
              <a:lnSpc>
                <a:spcPct val="83333"/>
              </a:lnSpc>
            </a:pPr>
            <a:r>
              <a:rPr lang="en-US" altLang="zh-CN" sz="4400" dirty="0">
                <a:latin typeface="Franklin Gothic Medium" panose="020B0603020102020204" pitchFamily="34" charset="0"/>
              </a:rPr>
              <a:t>  —— AFTER Competitor’s response</a:t>
            </a:r>
          </a:p>
          <a:p>
            <a:pPr algn="l">
              <a:lnSpc>
                <a:spcPct val="83333"/>
              </a:lnSpc>
            </a:pPr>
            <a:r>
              <a:rPr lang="en-US" altLang="zh-CN" sz="4400" dirty="0">
                <a:latin typeface="Franklin Gothic Medium" panose="020B0603020102020204" pitchFamily="34" charset="0"/>
              </a:rPr>
              <a:t> </a:t>
            </a:r>
            <a:endParaRPr lang="zh-CN" altLang="en-US" sz="4400" dirty="0">
              <a:latin typeface="Franklin Gothic Medium" panose="020B0603020102020204" pitchFamily="34" charset="0"/>
            </a:endParaRPr>
          </a:p>
        </p:txBody>
      </p:sp>
      <p:pic>
        <p:nvPicPr>
          <p:cNvPr id="7" name="图片 6">
            <a:extLst>
              <a:ext uri="{FF2B5EF4-FFF2-40B4-BE49-F238E27FC236}">
                <a16:creationId xmlns:a16="http://schemas.microsoft.com/office/drawing/2014/main" id="{E84C2341-6DC1-4387-81AB-BF4E8C3AB959}"/>
              </a:ext>
            </a:extLst>
          </p:cNvPr>
          <p:cNvPicPr>
            <a:picLocks noChangeAspect="1"/>
          </p:cNvPicPr>
          <p:nvPr/>
        </p:nvPicPr>
        <p:blipFill>
          <a:blip r:embed="rId2"/>
          <a:stretch>
            <a:fillRect/>
          </a:stretch>
        </p:blipFill>
        <p:spPr>
          <a:xfrm>
            <a:off x="1245354" y="3574154"/>
            <a:ext cx="20166846" cy="9010719"/>
          </a:xfrm>
          <a:prstGeom prst="rect">
            <a:avLst/>
          </a:prstGeom>
        </p:spPr>
      </p:pic>
    </p:spTree>
    <p:extLst>
      <p:ext uri="{BB962C8B-B14F-4D97-AF65-F5344CB8AC3E}">
        <p14:creationId xmlns:p14="http://schemas.microsoft.com/office/powerpoint/2010/main" val="297660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9">
            <a:extLst>
              <a:ext uri="{FF2B5EF4-FFF2-40B4-BE49-F238E27FC236}">
                <a16:creationId xmlns:a16="http://schemas.microsoft.com/office/drawing/2014/main" id="{21EBC29E-C4FD-9C4D-A7E5-D4F87B75190C}"/>
              </a:ext>
            </a:extLst>
          </p:cNvPr>
          <p:cNvGrpSpPr/>
          <p:nvPr/>
        </p:nvGrpSpPr>
        <p:grpSpPr>
          <a:xfrm>
            <a:off x="-12700" y="736600"/>
            <a:ext cx="1841500" cy="1422400"/>
            <a:chOff x="-12700" y="736600"/>
            <a:chExt cx="1841500" cy="1422400"/>
          </a:xfrm>
        </p:grpSpPr>
        <p:pic>
          <p:nvPicPr>
            <p:cNvPr id="3" name="image 2010">
              <a:extLst>
                <a:ext uri="{FF2B5EF4-FFF2-40B4-BE49-F238E27FC236}">
                  <a16:creationId xmlns:a16="http://schemas.microsoft.com/office/drawing/2014/main" id="{899AB3B8-EEE7-E243-9F55-EB81D62F24C7}"/>
                </a:ext>
              </a:extLst>
            </p:cNvPr>
            <p:cNvPicPr>
              <a:picLocks noChangeAspect="1"/>
            </p:cNvPicPr>
            <p:nvPr/>
          </p:nvPicPr>
          <p:blipFill>
            <a:blip r:embed="rId3"/>
            <a:srcRect/>
            <a:stretch>
              <a:fillRect/>
            </a:stretch>
          </p:blipFill>
          <p:spPr>
            <a:xfrm>
              <a:off x="-12700" y="736600"/>
              <a:ext cx="1308100" cy="1422400"/>
            </a:xfrm>
            <a:prstGeom prst="rect">
              <a:avLst/>
            </a:prstGeom>
          </p:spPr>
        </p:pic>
        <p:pic>
          <p:nvPicPr>
            <p:cNvPr id="4" name="image 2011">
              <a:extLst>
                <a:ext uri="{FF2B5EF4-FFF2-40B4-BE49-F238E27FC236}">
                  <a16:creationId xmlns:a16="http://schemas.microsoft.com/office/drawing/2014/main" id="{680B95AE-F156-F348-8AEE-FC2BD7FBCAC6}"/>
                </a:ext>
              </a:extLst>
            </p:cNvPr>
            <p:cNvPicPr>
              <a:picLocks noChangeAspect="1"/>
            </p:cNvPicPr>
            <p:nvPr/>
          </p:nvPicPr>
          <p:blipFill>
            <a:blip r:embed="rId4"/>
            <a:srcRect/>
            <a:stretch>
              <a:fillRect/>
            </a:stretch>
          </p:blipFill>
          <p:spPr>
            <a:xfrm>
              <a:off x="1587500" y="736600"/>
              <a:ext cx="241300" cy="1422400"/>
            </a:xfrm>
            <a:prstGeom prst="rect">
              <a:avLst/>
            </a:prstGeom>
          </p:spPr>
        </p:pic>
      </p:grpSp>
      <p:sp>
        <p:nvSpPr>
          <p:cNvPr id="5" name="Object 208">
            <a:extLst>
              <a:ext uri="{FF2B5EF4-FFF2-40B4-BE49-F238E27FC236}">
                <a16:creationId xmlns:a16="http://schemas.microsoft.com/office/drawing/2014/main" id="{9B7DA7DC-95A0-FC44-B0C1-6565F0A3B6B7}"/>
              </a:ext>
            </a:extLst>
          </p:cNvPr>
          <p:cNvSpPr txBox="1"/>
          <p:nvPr/>
        </p:nvSpPr>
        <p:spPr>
          <a:xfrm>
            <a:off x="2282509" y="819150"/>
            <a:ext cx="21080411" cy="1339850"/>
          </a:xfrm>
          <a:prstGeom prst="rect">
            <a:avLst/>
          </a:prstGeom>
        </p:spPr>
        <p:txBody>
          <a:bodyPr vert="horz" rtlCol="0" anchor="t" anchorCtr="0">
            <a:noAutofit/>
          </a:bodyPr>
          <a:lstStyle/>
          <a:p>
            <a:pPr algn="l">
              <a:lnSpc>
                <a:spcPct val="100000"/>
              </a:lnSpc>
            </a:pPr>
            <a:r>
              <a:rPr lang="en-US" altLang="zh-CN" sz="7200" dirty="0">
                <a:solidFill>
                  <a:srgbClr val="222222"/>
                </a:solidFill>
                <a:latin typeface="Roboto Black" panose="02000000000000000000" pitchFamily="2" charset="0"/>
              </a:rPr>
              <a:t>Summary (Key Insights &amp; Recommendation)</a:t>
            </a:r>
            <a:endParaRPr lang="zh-CN" altLang="en-US" dirty="0">
              <a:latin typeface="Roboto Black" panose="02000000000000000000" pitchFamily="2" charset="0"/>
            </a:endParaRPr>
          </a:p>
        </p:txBody>
      </p:sp>
      <p:pic>
        <p:nvPicPr>
          <p:cNvPr id="8" name="image 701">
            <a:extLst>
              <a:ext uri="{FF2B5EF4-FFF2-40B4-BE49-F238E27FC236}">
                <a16:creationId xmlns:a16="http://schemas.microsoft.com/office/drawing/2014/main" id="{D72F23B7-4E25-A04E-8036-269B85465C2E}"/>
              </a:ext>
            </a:extLst>
          </p:cNvPr>
          <p:cNvPicPr>
            <a:picLocks noChangeAspect="1"/>
          </p:cNvPicPr>
          <p:nvPr/>
        </p:nvPicPr>
        <p:blipFill>
          <a:blip r:embed="rId5"/>
          <a:srcRect/>
          <a:stretch>
            <a:fillRect/>
          </a:stretch>
        </p:blipFill>
        <p:spPr>
          <a:xfrm flipV="1">
            <a:off x="1295401" y="4286250"/>
            <a:ext cx="8210550" cy="6773376"/>
          </a:xfrm>
          <a:prstGeom prst="rect">
            <a:avLst/>
          </a:prstGeom>
        </p:spPr>
      </p:pic>
      <p:pic>
        <p:nvPicPr>
          <p:cNvPr id="9" name="image 401">
            <a:extLst>
              <a:ext uri="{FF2B5EF4-FFF2-40B4-BE49-F238E27FC236}">
                <a16:creationId xmlns:a16="http://schemas.microsoft.com/office/drawing/2014/main" id="{23D847E6-D71B-EF47-9EFD-1176D3F912FB}"/>
              </a:ext>
            </a:extLst>
          </p:cNvPr>
          <p:cNvPicPr>
            <a:picLocks noChangeAspect="1"/>
          </p:cNvPicPr>
          <p:nvPr/>
        </p:nvPicPr>
        <p:blipFill>
          <a:blip r:embed="rId6"/>
          <a:srcRect/>
          <a:stretch>
            <a:fillRect/>
          </a:stretch>
        </p:blipFill>
        <p:spPr>
          <a:xfrm>
            <a:off x="13057479" y="4286250"/>
            <a:ext cx="8792871" cy="6773376"/>
          </a:xfrm>
          <a:prstGeom prst="rect">
            <a:avLst/>
          </a:prstGeom>
        </p:spPr>
      </p:pic>
      <p:sp>
        <p:nvSpPr>
          <p:cNvPr id="10" name="Object 303">
            <a:extLst>
              <a:ext uri="{FF2B5EF4-FFF2-40B4-BE49-F238E27FC236}">
                <a16:creationId xmlns:a16="http://schemas.microsoft.com/office/drawing/2014/main" id="{1E6CE207-9C84-4B4C-B913-F51CA9D6788A}"/>
              </a:ext>
            </a:extLst>
          </p:cNvPr>
          <p:cNvSpPr txBox="1"/>
          <p:nvPr/>
        </p:nvSpPr>
        <p:spPr>
          <a:xfrm>
            <a:off x="13087668" y="3182285"/>
            <a:ext cx="7132692" cy="736600"/>
          </a:xfrm>
          <a:prstGeom prst="rect">
            <a:avLst/>
          </a:prstGeom>
        </p:spPr>
        <p:txBody>
          <a:bodyPr vert="horz" rtlCol="0" anchor="t" anchorCtr="0">
            <a:noAutofit/>
          </a:bodyPr>
          <a:lstStyle/>
          <a:p>
            <a:pPr algn="l">
              <a:lnSpc>
                <a:spcPct val="100000"/>
              </a:lnSpc>
            </a:pPr>
            <a:r>
              <a:rPr lang="en-US" altLang="zh-CN" sz="4800" b="1" i="0" dirty="0">
                <a:solidFill>
                  <a:srgbClr val="222222"/>
                </a:solidFill>
                <a:latin typeface="Roboto" panose="02000000000000000000" pitchFamily="2" charset="0"/>
                <a:ea typeface="Roboto" panose="02000000000000000000" pitchFamily="2" charset="0"/>
              </a:rPr>
              <a:t>Recommendation</a:t>
            </a:r>
            <a:endParaRPr lang="zh-CN" altLang="en-US" b="1" dirty="0">
              <a:latin typeface="Roboto" panose="02000000000000000000" pitchFamily="2" charset="0"/>
            </a:endParaRPr>
          </a:p>
        </p:txBody>
      </p:sp>
      <p:sp>
        <p:nvSpPr>
          <p:cNvPr id="11" name="Object 303">
            <a:extLst>
              <a:ext uri="{FF2B5EF4-FFF2-40B4-BE49-F238E27FC236}">
                <a16:creationId xmlns:a16="http://schemas.microsoft.com/office/drawing/2014/main" id="{31C61072-7116-F745-AA9E-465E2C970FBD}"/>
              </a:ext>
            </a:extLst>
          </p:cNvPr>
          <p:cNvSpPr txBox="1"/>
          <p:nvPr/>
        </p:nvSpPr>
        <p:spPr>
          <a:xfrm>
            <a:off x="1295401" y="3182285"/>
            <a:ext cx="7132692" cy="736600"/>
          </a:xfrm>
          <a:prstGeom prst="rect">
            <a:avLst/>
          </a:prstGeom>
        </p:spPr>
        <p:txBody>
          <a:bodyPr vert="horz" rtlCol="0" anchor="t" anchorCtr="0">
            <a:noAutofit/>
          </a:bodyPr>
          <a:lstStyle/>
          <a:p>
            <a:pPr algn="l">
              <a:lnSpc>
                <a:spcPct val="100000"/>
              </a:lnSpc>
            </a:pPr>
            <a:r>
              <a:rPr lang="en-US" altLang="zh-CN" sz="4800" b="1" i="0" dirty="0">
                <a:solidFill>
                  <a:srgbClr val="222222"/>
                </a:solidFill>
                <a:latin typeface="Roboto" panose="02000000000000000000" pitchFamily="2" charset="0"/>
                <a:ea typeface="Roboto" panose="02000000000000000000" pitchFamily="2" charset="0"/>
              </a:rPr>
              <a:t>Key Insights</a:t>
            </a:r>
            <a:endParaRPr lang="zh-CN" altLang="en-US" b="1" dirty="0">
              <a:latin typeface="Roboto" panose="02000000000000000000" pitchFamily="2" charset="0"/>
            </a:endParaRPr>
          </a:p>
        </p:txBody>
      </p:sp>
      <p:sp>
        <p:nvSpPr>
          <p:cNvPr id="14" name="Object 206">
            <a:extLst>
              <a:ext uri="{FF2B5EF4-FFF2-40B4-BE49-F238E27FC236}">
                <a16:creationId xmlns:a16="http://schemas.microsoft.com/office/drawing/2014/main" id="{D8619380-ED3A-6C40-87DF-4FE51B9EEA43}"/>
              </a:ext>
            </a:extLst>
          </p:cNvPr>
          <p:cNvSpPr txBox="1"/>
          <p:nvPr/>
        </p:nvSpPr>
        <p:spPr>
          <a:xfrm>
            <a:off x="1708150" y="4515910"/>
            <a:ext cx="7797800" cy="6017805"/>
          </a:xfrm>
          <a:prstGeom prst="rect">
            <a:avLst/>
          </a:prstGeom>
        </p:spPr>
        <p:txBody>
          <a:bodyPr vert="horz" rtlCol="0" anchor="t" anchorCtr="0">
            <a:noAutofit/>
          </a:bodyPr>
          <a:lstStyle/>
          <a:p>
            <a:pPr marL="914400" lvl="1" indent="-457200">
              <a:lnSpc>
                <a:spcPct val="113333"/>
              </a:lnSpc>
              <a:buFont typeface="Arial" panose="020B0604020202020204" pitchFamily="34" charset="0"/>
              <a:buChar char="•"/>
            </a:pPr>
            <a:endParaRPr lang="en-US" altLang="zh-CN" sz="3200" dirty="0">
              <a:latin typeface="Roboto" panose="02000000000000000000" pitchFamily="2" charset="0"/>
              <a:ea typeface="Roboto" panose="02000000000000000000" pitchFamily="2" charset="0"/>
            </a:endParaRPr>
          </a:p>
          <a:p>
            <a:pPr lvl="1">
              <a:lnSpc>
                <a:spcPct val="113333"/>
              </a:lnSpc>
            </a:pPr>
            <a:r>
              <a:rPr lang="en-US" altLang="zh-CN" sz="3200" dirty="0">
                <a:latin typeface="Roboto" panose="02000000000000000000" pitchFamily="2" charset="0"/>
                <a:ea typeface="Roboto" panose="02000000000000000000" pitchFamily="2" charset="0"/>
              </a:rPr>
              <a:t>Conjoint Analysis</a:t>
            </a:r>
          </a:p>
          <a:p>
            <a:pPr marL="1371600" lvl="2" indent="-457200">
              <a:lnSpc>
                <a:spcPct val="113333"/>
              </a:lnSpc>
              <a:buFont typeface="Arial" panose="020B0604020202020204" pitchFamily="34" charset="0"/>
              <a:buChar char="•"/>
            </a:pPr>
            <a:r>
              <a:rPr lang="en-US" sz="3200" dirty="0"/>
              <a:t>Four attributes: price, height, motion, and style</a:t>
            </a:r>
          </a:p>
          <a:p>
            <a:pPr marL="914400" lvl="1" indent="-457200">
              <a:lnSpc>
                <a:spcPct val="113333"/>
              </a:lnSpc>
              <a:buFont typeface="Arial" panose="020B0604020202020204" pitchFamily="34" charset="0"/>
              <a:buChar char="•"/>
            </a:pPr>
            <a:endParaRPr lang="en-US" altLang="zh-CN" sz="3200" dirty="0">
              <a:latin typeface="Roboto" panose="02000000000000000000" pitchFamily="2" charset="0"/>
              <a:ea typeface="Roboto" panose="02000000000000000000" pitchFamily="2" charset="0"/>
            </a:endParaRPr>
          </a:p>
          <a:p>
            <a:pPr lvl="1">
              <a:lnSpc>
                <a:spcPct val="113333"/>
              </a:lnSpc>
            </a:pPr>
            <a:r>
              <a:rPr lang="en-US" altLang="zh-CN" sz="3200" dirty="0">
                <a:latin typeface="Roboto" panose="02000000000000000000" pitchFamily="2" charset="0"/>
                <a:ea typeface="Roboto" panose="02000000000000000000" pitchFamily="2" charset="0"/>
              </a:rPr>
              <a:t>Competitor’s response is strong and effective enough to get market share back </a:t>
            </a:r>
          </a:p>
          <a:p>
            <a:pPr marL="1371600" lvl="2" indent="-457200">
              <a:lnSpc>
                <a:spcPct val="113333"/>
              </a:lnSpc>
              <a:buFont typeface="Arial" panose="020B0604020202020204" pitchFamily="34" charset="0"/>
              <a:buChar char="•"/>
            </a:pPr>
            <a:endParaRPr lang="en-US" altLang="zh-CN" sz="3200" dirty="0">
              <a:latin typeface="Roboto" panose="02000000000000000000" pitchFamily="2" charset="0"/>
              <a:ea typeface="Roboto" panose="02000000000000000000" pitchFamily="2" charset="0"/>
            </a:endParaRPr>
          </a:p>
          <a:p>
            <a:pPr algn="l">
              <a:lnSpc>
                <a:spcPct val="113333"/>
              </a:lnSpc>
            </a:pPr>
            <a:endParaRPr lang="en-US" altLang="zh-CN" sz="2800" dirty="0">
              <a:solidFill>
                <a:srgbClr val="222222"/>
              </a:solidFill>
              <a:latin typeface="Roboto" panose="02000000000000000000" pitchFamily="2" charset="0"/>
              <a:ea typeface="Roboto" panose="02000000000000000000" pitchFamily="2" charset="0"/>
            </a:endParaRPr>
          </a:p>
        </p:txBody>
      </p:sp>
      <p:sp>
        <p:nvSpPr>
          <p:cNvPr id="15" name="Object 206">
            <a:extLst>
              <a:ext uri="{FF2B5EF4-FFF2-40B4-BE49-F238E27FC236}">
                <a16:creationId xmlns:a16="http://schemas.microsoft.com/office/drawing/2014/main" id="{B4D2A858-F1DB-EE4F-9A0B-CB569CC4B4D9}"/>
              </a:ext>
            </a:extLst>
          </p:cNvPr>
          <p:cNvSpPr txBox="1"/>
          <p:nvPr/>
        </p:nvSpPr>
        <p:spPr>
          <a:xfrm>
            <a:off x="13677266" y="4539333"/>
            <a:ext cx="7487284" cy="6017805"/>
          </a:xfrm>
          <a:prstGeom prst="rect">
            <a:avLst/>
          </a:prstGeom>
        </p:spPr>
        <p:txBody>
          <a:bodyPr vert="horz" rtlCol="0" anchor="t" anchorCtr="0">
            <a:noAutofit/>
          </a:bodyPr>
          <a:lstStyle/>
          <a:p>
            <a:pPr marL="457200" indent="-457200" algn="l">
              <a:lnSpc>
                <a:spcPct val="113333"/>
              </a:lnSpc>
              <a:buFont typeface="Arial" panose="020B0604020202020204" pitchFamily="34" charset="0"/>
              <a:buChar char="•"/>
            </a:pPr>
            <a:endParaRPr lang="en-US" altLang="zh-CN" sz="3200" dirty="0">
              <a:solidFill>
                <a:schemeClr val="bg1"/>
              </a:solidFill>
              <a:latin typeface="Roboto" panose="02000000000000000000" pitchFamily="2" charset="0"/>
              <a:ea typeface="Roboto" panose="02000000000000000000" pitchFamily="2" charset="0"/>
            </a:endParaRPr>
          </a:p>
          <a:p>
            <a:pPr algn="l">
              <a:lnSpc>
                <a:spcPct val="113333"/>
              </a:lnSpc>
            </a:pPr>
            <a:r>
              <a:rPr lang="en-US" altLang="zh-CN" sz="3200" dirty="0">
                <a:solidFill>
                  <a:schemeClr val="bg1"/>
                </a:solidFill>
                <a:latin typeface="Roboto" panose="02000000000000000000" pitchFamily="2" charset="0"/>
                <a:ea typeface="Roboto" panose="02000000000000000000" pitchFamily="2" charset="0"/>
              </a:rPr>
              <a:t>Best product profile for </a:t>
            </a:r>
            <a:r>
              <a:rPr lang="en-US" altLang="zh-CN" sz="3200" dirty="0" err="1">
                <a:solidFill>
                  <a:schemeClr val="bg1"/>
                </a:solidFill>
                <a:latin typeface="Roboto" panose="02000000000000000000" pitchFamily="2" charset="0"/>
                <a:ea typeface="Roboto" panose="02000000000000000000" pitchFamily="2" charset="0"/>
              </a:rPr>
              <a:t>EarlyRider</a:t>
            </a:r>
            <a:endParaRPr lang="en-US" altLang="zh-CN" sz="3200" dirty="0">
              <a:solidFill>
                <a:schemeClr val="bg1"/>
              </a:solidFill>
              <a:latin typeface="Roboto" panose="02000000000000000000" pitchFamily="2" charset="0"/>
              <a:ea typeface="Roboto" panose="02000000000000000000" pitchFamily="2" charset="0"/>
            </a:endParaRPr>
          </a:p>
          <a:p>
            <a:pPr lvl="1">
              <a:lnSpc>
                <a:spcPct val="113333"/>
              </a:lnSpc>
            </a:pPr>
            <a:r>
              <a:rPr lang="en-US" altLang="zh-CN" sz="3200" dirty="0">
                <a:solidFill>
                  <a:schemeClr val="bg1"/>
                </a:solidFill>
                <a:latin typeface="Roboto" panose="02000000000000000000" pitchFamily="2" charset="0"/>
                <a:ea typeface="Roboto" panose="02000000000000000000" pitchFamily="2" charset="0"/>
              </a:rPr>
              <a:t>Launch P4 (119.99, 26 inches, Bouncing , Racing)  and P6 (119.99, 18 inches, Rocking Racing)</a:t>
            </a:r>
          </a:p>
          <a:p>
            <a:pPr lvl="1">
              <a:lnSpc>
                <a:spcPct val="113333"/>
              </a:lnSpc>
            </a:pPr>
            <a:endParaRPr lang="en-US" altLang="zh-CN" sz="3200" dirty="0">
              <a:solidFill>
                <a:schemeClr val="bg1"/>
              </a:solidFill>
              <a:latin typeface="Roboto" panose="02000000000000000000" pitchFamily="2" charset="0"/>
              <a:ea typeface="Roboto" panose="02000000000000000000" pitchFamily="2" charset="0"/>
            </a:endParaRPr>
          </a:p>
          <a:p>
            <a:pPr lvl="1">
              <a:lnSpc>
                <a:spcPct val="113333"/>
              </a:lnSpc>
            </a:pPr>
            <a:r>
              <a:rPr lang="en-US" altLang="zh-CN" sz="3200" dirty="0">
                <a:solidFill>
                  <a:schemeClr val="bg1"/>
                </a:solidFill>
                <a:latin typeface="Roboto" panose="02000000000000000000" pitchFamily="2" charset="0"/>
                <a:ea typeface="Roboto" panose="02000000000000000000" pitchFamily="2" charset="0"/>
              </a:rPr>
              <a:t>Maintain profile 4 and 6 even if after competitors' response</a:t>
            </a:r>
          </a:p>
        </p:txBody>
      </p:sp>
      <p:pic>
        <p:nvPicPr>
          <p:cNvPr id="12" name="image 205">
            <a:extLst>
              <a:ext uri="{FF2B5EF4-FFF2-40B4-BE49-F238E27FC236}">
                <a16:creationId xmlns:a16="http://schemas.microsoft.com/office/drawing/2014/main" id="{7A9E799B-E24A-4328-B236-68D84B22690B}"/>
              </a:ext>
            </a:extLst>
          </p:cNvPr>
          <p:cNvPicPr>
            <a:picLocks noChangeAspect="1"/>
          </p:cNvPicPr>
          <p:nvPr/>
        </p:nvPicPr>
        <p:blipFill>
          <a:blip r:embed="rId7"/>
          <a:srcRect/>
          <a:stretch>
            <a:fillRect/>
          </a:stretch>
        </p:blipFill>
        <p:spPr>
          <a:xfrm flipH="1">
            <a:off x="1828800" y="5255814"/>
            <a:ext cx="266700" cy="266700"/>
          </a:xfrm>
          <a:prstGeom prst="rect">
            <a:avLst/>
          </a:prstGeom>
        </p:spPr>
      </p:pic>
      <p:pic>
        <p:nvPicPr>
          <p:cNvPr id="13" name="image 205">
            <a:extLst>
              <a:ext uri="{FF2B5EF4-FFF2-40B4-BE49-F238E27FC236}">
                <a16:creationId xmlns:a16="http://schemas.microsoft.com/office/drawing/2014/main" id="{0A8769FC-B703-4409-A988-4078A9AF180F}"/>
              </a:ext>
            </a:extLst>
          </p:cNvPr>
          <p:cNvPicPr>
            <a:picLocks noChangeAspect="1"/>
          </p:cNvPicPr>
          <p:nvPr/>
        </p:nvPicPr>
        <p:blipFill>
          <a:blip r:embed="rId7"/>
          <a:srcRect/>
          <a:stretch>
            <a:fillRect/>
          </a:stretch>
        </p:blipFill>
        <p:spPr>
          <a:xfrm flipH="1">
            <a:off x="1828800" y="7524812"/>
            <a:ext cx="266700" cy="266700"/>
          </a:xfrm>
          <a:prstGeom prst="rect">
            <a:avLst/>
          </a:prstGeom>
        </p:spPr>
      </p:pic>
      <p:pic>
        <p:nvPicPr>
          <p:cNvPr id="17" name="image 205">
            <a:extLst>
              <a:ext uri="{FF2B5EF4-FFF2-40B4-BE49-F238E27FC236}">
                <a16:creationId xmlns:a16="http://schemas.microsoft.com/office/drawing/2014/main" id="{ED8BEF10-162E-42A3-9DF6-553929E41B38}"/>
              </a:ext>
            </a:extLst>
          </p:cNvPr>
          <p:cNvPicPr>
            <a:picLocks noChangeAspect="1"/>
          </p:cNvPicPr>
          <p:nvPr/>
        </p:nvPicPr>
        <p:blipFill>
          <a:blip r:embed="rId7">
            <a:duotone>
              <a:schemeClr val="accent6">
                <a:shade val="45000"/>
                <a:satMod val="135000"/>
              </a:schemeClr>
              <a:prstClr val="white"/>
            </a:duotone>
          </a:blip>
          <a:srcRect/>
          <a:stretch>
            <a:fillRect/>
          </a:stretch>
        </p:blipFill>
        <p:spPr>
          <a:xfrm flipH="1">
            <a:off x="13808714" y="5856018"/>
            <a:ext cx="266700" cy="266700"/>
          </a:xfrm>
          <a:prstGeom prst="rect">
            <a:avLst/>
          </a:prstGeom>
        </p:spPr>
      </p:pic>
      <p:pic>
        <p:nvPicPr>
          <p:cNvPr id="19" name="image 205">
            <a:extLst>
              <a:ext uri="{FF2B5EF4-FFF2-40B4-BE49-F238E27FC236}">
                <a16:creationId xmlns:a16="http://schemas.microsoft.com/office/drawing/2014/main" id="{BA6D8FBE-7169-461A-8C2D-C23640F7475D}"/>
              </a:ext>
            </a:extLst>
          </p:cNvPr>
          <p:cNvPicPr>
            <a:picLocks noChangeAspect="1"/>
          </p:cNvPicPr>
          <p:nvPr/>
        </p:nvPicPr>
        <p:blipFill>
          <a:blip r:embed="rId7">
            <a:duotone>
              <a:schemeClr val="accent6">
                <a:shade val="45000"/>
                <a:satMod val="135000"/>
              </a:schemeClr>
              <a:prstClr val="white"/>
            </a:duotone>
          </a:blip>
          <a:srcRect/>
          <a:stretch>
            <a:fillRect/>
          </a:stretch>
        </p:blipFill>
        <p:spPr>
          <a:xfrm flipH="1">
            <a:off x="13809982" y="8073228"/>
            <a:ext cx="266700" cy="266700"/>
          </a:xfrm>
          <a:prstGeom prst="rect">
            <a:avLst/>
          </a:prstGeom>
        </p:spPr>
      </p:pic>
    </p:spTree>
    <p:extLst>
      <p:ext uri="{BB962C8B-B14F-4D97-AF65-F5344CB8AC3E}">
        <p14:creationId xmlns:p14="http://schemas.microsoft.com/office/powerpoint/2010/main" val="225959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Object 201"/>
          <p:cNvSpPr txBox="1"/>
          <p:nvPr/>
        </p:nvSpPr>
        <p:spPr>
          <a:xfrm>
            <a:off x="641350" y="3796611"/>
            <a:ext cx="13170456" cy="7298026"/>
          </a:xfrm>
          <a:prstGeom prst="rect">
            <a:avLst/>
          </a:prstGeom>
        </p:spPr>
        <p:txBody>
          <a:bodyPr vert="horz" rtlCol="0" anchor="t" anchorCtr="0">
            <a:noAutofit/>
          </a:bodyPr>
          <a:lstStyle/>
          <a:p>
            <a:pPr algn="l">
              <a:lnSpc>
                <a:spcPct val="94166"/>
              </a:lnSpc>
            </a:pPr>
            <a:endParaRPr lang="zh-CN" altLang="en-US" sz="3200" dirty="0">
              <a:latin typeface="Roboto" panose="02000000000000000000" pitchFamily="2" charset="0"/>
            </a:endParaRPr>
          </a:p>
        </p:txBody>
      </p:sp>
      <p:sp>
        <p:nvSpPr>
          <p:cNvPr id="208" name="Object 208"/>
          <p:cNvSpPr txBox="1"/>
          <p:nvPr/>
        </p:nvSpPr>
        <p:spPr>
          <a:xfrm>
            <a:off x="2282509" y="819150"/>
            <a:ext cx="21309011" cy="1474374"/>
          </a:xfrm>
          <a:prstGeom prst="rect">
            <a:avLst/>
          </a:prstGeom>
        </p:spPr>
        <p:txBody>
          <a:bodyPr vert="horz" rtlCol="0" anchor="t" anchorCtr="0">
            <a:noAutofit/>
          </a:bodyPr>
          <a:lstStyle/>
          <a:p>
            <a:pPr algn="l">
              <a:lnSpc>
                <a:spcPct val="100000"/>
              </a:lnSpc>
            </a:pPr>
            <a:r>
              <a:rPr lang="en-US" altLang="zh-CN" sz="7200" b="0" i="0" dirty="0">
                <a:solidFill>
                  <a:srgbClr val="222222"/>
                </a:solidFill>
                <a:latin typeface="Roboto Black" panose="02000000000000000000" pitchFamily="2" charset="0"/>
                <a:ea typeface="Roboto Black" panose="02000000000000000000" pitchFamily="2" charset="0"/>
              </a:rPr>
              <a:t>Conjoint Analysis</a:t>
            </a:r>
            <a:endParaRPr lang="zh-CN" altLang="en-US" dirty="0">
              <a:latin typeface="Roboto Black" panose="02000000000000000000" pitchFamily="2" charset="0"/>
            </a:endParaRPr>
          </a:p>
        </p:txBody>
      </p:sp>
      <p:grpSp>
        <p:nvGrpSpPr>
          <p:cNvPr id="209" name="组合 209"/>
          <p:cNvGrpSpPr/>
          <p:nvPr/>
        </p:nvGrpSpPr>
        <p:grpSpPr>
          <a:xfrm>
            <a:off x="-12700" y="736600"/>
            <a:ext cx="1841500" cy="1422400"/>
            <a:chOff x="-12700" y="736600"/>
            <a:chExt cx="1841500" cy="1422400"/>
          </a:xfrm>
        </p:grpSpPr>
        <p:pic>
          <p:nvPicPr>
            <p:cNvPr id="2010" name="image 2010"/>
            <p:cNvPicPr>
              <a:picLocks noChangeAspect="1"/>
            </p:cNvPicPr>
            <p:nvPr/>
          </p:nvPicPr>
          <p:blipFill>
            <a:blip r:embed="rId3"/>
            <a:srcRect/>
            <a:stretch>
              <a:fillRect/>
            </a:stretch>
          </p:blipFill>
          <p:spPr>
            <a:xfrm>
              <a:off x="-12700" y="736600"/>
              <a:ext cx="1308100" cy="1422400"/>
            </a:xfrm>
            <a:prstGeom prst="rect">
              <a:avLst/>
            </a:prstGeom>
          </p:spPr>
        </p:pic>
        <p:pic>
          <p:nvPicPr>
            <p:cNvPr id="2011" name="image 2011"/>
            <p:cNvPicPr>
              <a:picLocks noChangeAspect="1"/>
            </p:cNvPicPr>
            <p:nvPr/>
          </p:nvPicPr>
          <p:blipFill>
            <a:blip r:embed="rId4"/>
            <a:srcRect/>
            <a:stretch>
              <a:fillRect/>
            </a:stretch>
          </p:blipFill>
          <p:spPr>
            <a:xfrm>
              <a:off x="1587500" y="736600"/>
              <a:ext cx="241300" cy="1422400"/>
            </a:xfrm>
            <a:prstGeom prst="rect">
              <a:avLst/>
            </a:prstGeom>
          </p:spPr>
        </p:pic>
      </p:grpSp>
      <p:pic>
        <p:nvPicPr>
          <p:cNvPr id="17" name="image 305">
            <a:extLst>
              <a:ext uri="{FF2B5EF4-FFF2-40B4-BE49-F238E27FC236}">
                <a16:creationId xmlns:a16="http://schemas.microsoft.com/office/drawing/2014/main" id="{ABC1A0E9-958B-A74C-B32B-883ACE19EBB1}"/>
              </a:ext>
            </a:extLst>
          </p:cNvPr>
          <p:cNvPicPr>
            <a:picLocks noChangeAspect="1"/>
          </p:cNvPicPr>
          <p:nvPr/>
        </p:nvPicPr>
        <p:blipFill>
          <a:blip r:embed="rId5"/>
          <a:srcRect/>
          <a:stretch>
            <a:fillRect/>
          </a:stretch>
        </p:blipFill>
        <p:spPr>
          <a:xfrm>
            <a:off x="934006" y="3662087"/>
            <a:ext cx="6360043" cy="8228692"/>
          </a:xfrm>
          <a:prstGeom prst="rect">
            <a:avLst/>
          </a:prstGeom>
        </p:spPr>
      </p:pic>
      <p:sp>
        <p:nvSpPr>
          <p:cNvPr id="206" name="Object 206"/>
          <p:cNvSpPr txBox="1"/>
          <p:nvPr/>
        </p:nvSpPr>
        <p:spPr>
          <a:xfrm>
            <a:off x="1346756" y="4515910"/>
            <a:ext cx="6067942" cy="6996636"/>
          </a:xfrm>
          <a:prstGeom prst="rect">
            <a:avLst/>
          </a:prstGeom>
        </p:spPr>
        <p:txBody>
          <a:bodyPr vert="horz" rtlCol="0" anchor="t" anchorCtr="0">
            <a:noAutofit/>
          </a:bodyPr>
          <a:lstStyle/>
          <a:p>
            <a:pPr marL="457200" indent="-457200">
              <a:lnSpc>
                <a:spcPct val="113333"/>
              </a:lnSpc>
              <a:buFont typeface="Arial" panose="020B0604020202020204" pitchFamily="34" charset="0"/>
              <a:buChar char="•"/>
            </a:pPr>
            <a:r>
              <a:rPr lang="en-US" altLang="zh-CN" sz="3000" b="1" spc="300" dirty="0">
                <a:latin typeface="Roboto" panose="02000000000000000000" pitchFamily="2" charset="0"/>
                <a:ea typeface="Roboto" panose="02000000000000000000" pitchFamily="2" charset="0"/>
              </a:rPr>
              <a:t>Analysis Goal</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Product revitalization</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Increase market share</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Long-Run Profitability</a:t>
            </a:r>
          </a:p>
          <a:p>
            <a:pPr marL="457200" indent="-457200" algn="l">
              <a:lnSpc>
                <a:spcPct val="113333"/>
              </a:lnSpc>
              <a:buFont typeface="Arial" panose="020B0604020202020204" pitchFamily="34" charset="0"/>
              <a:buChar char="•"/>
            </a:pPr>
            <a:r>
              <a:rPr lang="en-US" altLang="zh-CN" sz="3000" b="1" spc="300" dirty="0">
                <a:latin typeface="Roboto" panose="02000000000000000000" pitchFamily="2" charset="0"/>
                <a:ea typeface="Roboto" panose="02000000000000000000" pitchFamily="2" charset="0"/>
              </a:rPr>
              <a:t>Tool</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Conjoint Analysis</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Quantify consumer preferences</a:t>
            </a:r>
          </a:p>
          <a:p>
            <a:pPr marL="457200" indent="-457200" algn="l">
              <a:lnSpc>
                <a:spcPct val="113333"/>
              </a:lnSpc>
              <a:buFont typeface="Arial" panose="020B0604020202020204" pitchFamily="34" charset="0"/>
              <a:buChar char="•"/>
            </a:pPr>
            <a:r>
              <a:rPr lang="en-US" altLang="zh-CN" sz="3000" b="1" spc="300" dirty="0">
                <a:latin typeface="Roboto" panose="02000000000000000000" pitchFamily="2" charset="0"/>
                <a:ea typeface="Roboto" panose="02000000000000000000" pitchFamily="2" charset="0"/>
              </a:rPr>
              <a:t>Survey Data</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Sample size: 200</a:t>
            </a:r>
          </a:p>
          <a:p>
            <a:pPr marL="457200" indent="-457200" algn="l">
              <a:lnSpc>
                <a:spcPct val="113333"/>
              </a:lnSpc>
              <a:buFont typeface="Arial" panose="020B0604020202020204" pitchFamily="34" charset="0"/>
              <a:buChar char="•"/>
            </a:pPr>
            <a:r>
              <a:rPr lang="en-US" altLang="zh-CN" sz="3000" b="1" spc="300" dirty="0">
                <a:latin typeface="Roboto" panose="02000000000000000000" pitchFamily="2" charset="0"/>
                <a:ea typeface="Roboto" panose="02000000000000000000" pitchFamily="2" charset="0"/>
              </a:rPr>
              <a:t>Method</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A priori segmentation</a:t>
            </a:r>
          </a:p>
          <a:p>
            <a:pPr marL="914400" lvl="1" indent="-457200">
              <a:lnSpc>
                <a:spcPct val="113333"/>
              </a:lnSpc>
              <a:buFont typeface="Arial" panose="020B0604020202020204" pitchFamily="34" charset="0"/>
              <a:buChar char="•"/>
            </a:pPr>
            <a:r>
              <a:rPr lang="en-US" altLang="zh-CN" sz="3000" spc="300" dirty="0">
                <a:latin typeface="Roboto" panose="02000000000000000000" pitchFamily="2" charset="0"/>
                <a:ea typeface="Roboto" panose="02000000000000000000" pitchFamily="2" charset="0"/>
              </a:rPr>
              <a:t>Post-hoc segmentation</a:t>
            </a:r>
            <a:endParaRPr lang="en-US" altLang="zh-CN" sz="3200" dirty="0">
              <a:latin typeface="Roboto" panose="02000000000000000000" pitchFamily="2" charset="0"/>
              <a:ea typeface="Roboto" panose="02000000000000000000" pitchFamily="2" charset="0"/>
            </a:endParaRPr>
          </a:p>
          <a:p>
            <a:pPr algn="l">
              <a:lnSpc>
                <a:spcPct val="113333"/>
              </a:lnSpc>
            </a:pPr>
            <a:endParaRPr lang="en-US" altLang="zh-CN" sz="2800" dirty="0">
              <a:solidFill>
                <a:srgbClr val="222222"/>
              </a:solidFill>
              <a:latin typeface="Roboto" panose="02000000000000000000" pitchFamily="2" charset="0"/>
              <a:ea typeface="Roboto" panose="02000000000000000000" pitchFamily="2" charset="0"/>
            </a:endParaRPr>
          </a:p>
        </p:txBody>
      </p:sp>
      <p:graphicFrame>
        <p:nvGraphicFramePr>
          <p:cNvPr id="2" name="表格 2">
            <a:extLst>
              <a:ext uri="{FF2B5EF4-FFF2-40B4-BE49-F238E27FC236}">
                <a16:creationId xmlns:a16="http://schemas.microsoft.com/office/drawing/2014/main" id="{9BB6FE67-F82B-4F50-B52A-795C8D11E318}"/>
              </a:ext>
            </a:extLst>
          </p:cNvPr>
          <p:cNvGraphicFramePr>
            <a:graphicFrameLocks noGrp="1"/>
          </p:cNvGraphicFramePr>
          <p:nvPr>
            <p:extLst>
              <p:ext uri="{D42A27DB-BD31-4B8C-83A1-F6EECF244321}">
                <p14:modId xmlns:p14="http://schemas.microsoft.com/office/powerpoint/2010/main" val="2729239916"/>
              </p:ext>
            </p:extLst>
          </p:nvPr>
        </p:nvGraphicFramePr>
        <p:xfrm>
          <a:off x="7993593" y="4248734"/>
          <a:ext cx="9208056" cy="2886303"/>
        </p:xfrm>
        <a:graphic>
          <a:graphicData uri="http://schemas.openxmlformats.org/drawingml/2006/table">
            <a:tbl>
              <a:tblPr firstRow="1" bandRow="1">
                <a:tableStyleId>{5C22544A-7EE6-4342-B048-85BDC9FD1C3A}</a:tableStyleId>
              </a:tblPr>
              <a:tblGrid>
                <a:gridCol w="1752817">
                  <a:extLst>
                    <a:ext uri="{9D8B030D-6E8A-4147-A177-3AD203B41FA5}">
                      <a16:colId xmlns:a16="http://schemas.microsoft.com/office/drawing/2014/main" val="371401203"/>
                    </a:ext>
                  </a:extLst>
                </a:gridCol>
                <a:gridCol w="1752817">
                  <a:extLst>
                    <a:ext uri="{9D8B030D-6E8A-4147-A177-3AD203B41FA5}">
                      <a16:colId xmlns:a16="http://schemas.microsoft.com/office/drawing/2014/main" val="2547032325"/>
                    </a:ext>
                  </a:extLst>
                </a:gridCol>
                <a:gridCol w="1503956">
                  <a:extLst>
                    <a:ext uri="{9D8B030D-6E8A-4147-A177-3AD203B41FA5}">
                      <a16:colId xmlns:a16="http://schemas.microsoft.com/office/drawing/2014/main" val="565031267"/>
                    </a:ext>
                  </a:extLst>
                </a:gridCol>
                <a:gridCol w="2132554">
                  <a:extLst>
                    <a:ext uri="{9D8B030D-6E8A-4147-A177-3AD203B41FA5}">
                      <a16:colId xmlns:a16="http://schemas.microsoft.com/office/drawing/2014/main" val="316024279"/>
                    </a:ext>
                  </a:extLst>
                </a:gridCol>
                <a:gridCol w="2065912">
                  <a:extLst>
                    <a:ext uri="{9D8B030D-6E8A-4147-A177-3AD203B41FA5}">
                      <a16:colId xmlns:a16="http://schemas.microsoft.com/office/drawing/2014/main" val="4235567248"/>
                    </a:ext>
                  </a:extLst>
                </a:gridCol>
              </a:tblGrid>
              <a:tr h="867003">
                <a:tc>
                  <a:txBody>
                    <a:bodyPr/>
                    <a:lstStyle/>
                    <a:p>
                      <a:endParaRPr lang="zh-CN" altLang="en-US" dirty="0"/>
                    </a:p>
                  </a:txBody>
                  <a:tcPr>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solidFill>
                            <a:schemeClr val="tx1"/>
                          </a:solidFill>
                          <a:latin typeface="Roboto" panose="02000000000000000000" pitchFamily="2" charset="0"/>
                          <a:ea typeface="Roboto" panose="02000000000000000000" pitchFamily="2" charset="0"/>
                        </a:rPr>
                        <a:t>Price</a:t>
                      </a:r>
                    </a:p>
                  </a:txBody>
                  <a:tcPr>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solidFill>
                            <a:schemeClr val="tx1"/>
                          </a:solidFill>
                          <a:latin typeface="Roboto" panose="02000000000000000000" pitchFamily="2" charset="0"/>
                          <a:ea typeface="Roboto" panose="02000000000000000000" pitchFamily="2" charset="0"/>
                        </a:rPr>
                        <a:t>Size</a:t>
                      </a:r>
                    </a:p>
                  </a:txBody>
                  <a:tcPr>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solidFill>
                            <a:schemeClr val="tx1"/>
                          </a:solidFill>
                          <a:latin typeface="Roboto" panose="02000000000000000000" pitchFamily="2" charset="0"/>
                          <a:ea typeface="Roboto" panose="02000000000000000000" pitchFamily="2" charset="0"/>
                        </a:rPr>
                        <a:t>Motion</a:t>
                      </a:r>
                    </a:p>
                  </a:txBody>
                  <a:tcPr>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solidFill>
                            <a:schemeClr val="tx1"/>
                          </a:solidFill>
                          <a:latin typeface="Roboto" panose="02000000000000000000" pitchFamily="2" charset="0"/>
                          <a:ea typeface="Roboto" panose="02000000000000000000" pitchFamily="2" charset="0"/>
                        </a:rPr>
                        <a:t>Style</a:t>
                      </a:r>
                    </a:p>
                  </a:txBody>
                  <a:tcPr>
                    <a:lnB w="38100" cap="flat" cmpd="sng" algn="ctr">
                      <a:solidFill>
                        <a:srgbClr val="D9C428"/>
                      </a:solidFill>
                      <a:prstDash val="solid"/>
                      <a:round/>
                      <a:headEnd type="none" w="med" len="med"/>
                      <a:tailEnd type="none" w="med" len="med"/>
                    </a:lnB>
                    <a:noFill/>
                  </a:tcPr>
                </a:tc>
                <a:extLst>
                  <a:ext uri="{0D108BD9-81ED-4DB2-BD59-A6C34878D82A}">
                    <a16:rowId xmlns:a16="http://schemas.microsoft.com/office/drawing/2014/main" val="2397429869"/>
                  </a:ext>
                </a:extLst>
              </a:tr>
              <a:tr h="1009650">
                <a:tc>
                  <a:txBody>
                    <a:bodyPr/>
                    <a:lstStyle/>
                    <a:p>
                      <a:pPr algn="ctr">
                        <a:lnSpc>
                          <a:spcPct val="200000"/>
                        </a:lnSpc>
                      </a:pPr>
                      <a:r>
                        <a:rPr lang="en-US" altLang="zh-CN" sz="2800" dirty="0"/>
                        <a:t>0</a:t>
                      </a:r>
                      <a:endParaRPr lang="zh-CN" altLang="en-US" sz="2800" dirty="0"/>
                    </a:p>
                  </a:txBody>
                  <a:tcPr>
                    <a:lnT w="38100" cap="flat" cmpd="sng" algn="ctr">
                      <a:solidFill>
                        <a:srgbClr val="D9C428"/>
                      </a:solidFill>
                      <a:prstDash val="solid"/>
                      <a:round/>
                      <a:headEnd type="none" w="med" len="med"/>
                      <a:tailEnd type="none" w="med" len="med"/>
                    </a:lnT>
                    <a:lnB w="28575"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139.99</a:t>
                      </a:r>
                    </a:p>
                  </a:txBody>
                  <a:tcPr>
                    <a:lnT w="38100" cap="flat" cmpd="sng" algn="ctr">
                      <a:solidFill>
                        <a:srgbClr val="D9C428"/>
                      </a:solidFill>
                      <a:prstDash val="solid"/>
                      <a:round/>
                      <a:headEnd type="none" w="med" len="med"/>
                      <a:tailEnd type="none" w="med" len="med"/>
                    </a:lnT>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18”</a:t>
                      </a:r>
                    </a:p>
                  </a:txBody>
                  <a:tcPr>
                    <a:lnT w="38100" cap="flat" cmpd="sng" algn="ctr">
                      <a:solidFill>
                        <a:srgbClr val="D9C428"/>
                      </a:solidFill>
                      <a:prstDash val="solid"/>
                      <a:round/>
                      <a:headEnd type="none" w="med" len="med"/>
                      <a:tailEnd type="none" w="med" len="med"/>
                    </a:lnT>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Bouncing</a:t>
                      </a:r>
                    </a:p>
                  </a:txBody>
                  <a:tcPr>
                    <a:lnT w="38100" cap="flat" cmpd="sng" algn="ctr">
                      <a:solidFill>
                        <a:srgbClr val="D9C428"/>
                      </a:solidFill>
                      <a:prstDash val="solid"/>
                      <a:round/>
                      <a:headEnd type="none" w="med" len="med"/>
                      <a:tailEnd type="none" w="med" len="med"/>
                    </a:lnT>
                    <a:lnB w="38100" cap="flat" cmpd="sng" algn="ctr">
                      <a:solidFill>
                        <a:srgbClr val="D9C428"/>
                      </a:solidFill>
                      <a:prstDash val="solid"/>
                      <a:round/>
                      <a:headEnd type="none" w="med" len="med"/>
                      <a:tailEnd type="none" w="med" len="med"/>
                    </a:lnB>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Racing</a:t>
                      </a:r>
                    </a:p>
                  </a:txBody>
                  <a:tcPr>
                    <a:lnT w="38100" cap="flat" cmpd="sng" algn="ctr">
                      <a:solidFill>
                        <a:srgbClr val="D9C428"/>
                      </a:solidFill>
                      <a:prstDash val="solid"/>
                      <a:round/>
                      <a:headEnd type="none" w="med" len="med"/>
                      <a:tailEnd type="none" w="med" len="med"/>
                    </a:lnT>
                    <a:lnB w="38100" cap="flat" cmpd="sng" algn="ctr">
                      <a:solidFill>
                        <a:srgbClr val="D9C428"/>
                      </a:solidFill>
                      <a:prstDash val="solid"/>
                      <a:round/>
                      <a:headEnd type="none" w="med" len="med"/>
                      <a:tailEnd type="none" w="med" len="med"/>
                    </a:lnB>
                    <a:noFill/>
                  </a:tcPr>
                </a:tc>
                <a:extLst>
                  <a:ext uri="{0D108BD9-81ED-4DB2-BD59-A6C34878D82A}">
                    <a16:rowId xmlns:a16="http://schemas.microsoft.com/office/drawing/2014/main" val="1321187416"/>
                  </a:ext>
                </a:extLst>
              </a:tr>
              <a:tr h="1009650">
                <a:tc>
                  <a:txBody>
                    <a:bodyPr/>
                    <a:lstStyle/>
                    <a:p>
                      <a:pPr algn="ctr">
                        <a:lnSpc>
                          <a:spcPct val="200000"/>
                        </a:lnSpc>
                      </a:pPr>
                      <a:r>
                        <a:rPr lang="en-US" altLang="zh-CN" sz="2800" dirty="0"/>
                        <a:t>1</a:t>
                      </a:r>
                      <a:endParaRPr lang="zh-CN" altLang="en-US" sz="2800" dirty="0"/>
                    </a:p>
                  </a:txBody>
                  <a:tcPr>
                    <a:lnT w="28575" cap="flat" cmpd="sng" algn="ctr">
                      <a:solidFill>
                        <a:srgbClr val="D9C428"/>
                      </a:solidFill>
                      <a:prstDash val="solid"/>
                      <a:round/>
                      <a:headEnd type="none" w="med" len="med"/>
                      <a:tailEnd type="none" w="med" len="med"/>
                    </a:lnT>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119.99</a:t>
                      </a:r>
                    </a:p>
                  </a:txBody>
                  <a:tcPr>
                    <a:lnT w="38100" cap="flat" cmpd="sng" algn="ctr">
                      <a:solidFill>
                        <a:srgbClr val="D9C428"/>
                      </a:solidFill>
                      <a:prstDash val="solid"/>
                      <a:round/>
                      <a:headEnd type="none" w="med" len="med"/>
                      <a:tailEnd type="none" w="med" len="med"/>
                    </a:lnT>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26”</a:t>
                      </a:r>
                    </a:p>
                  </a:txBody>
                  <a:tcPr>
                    <a:lnT w="38100" cap="flat" cmpd="sng" algn="ctr">
                      <a:solidFill>
                        <a:srgbClr val="D9C428"/>
                      </a:solidFill>
                      <a:prstDash val="solid"/>
                      <a:round/>
                      <a:headEnd type="none" w="med" len="med"/>
                      <a:tailEnd type="none" w="med" len="med"/>
                    </a:lnT>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Rocking</a:t>
                      </a:r>
                    </a:p>
                  </a:txBody>
                  <a:tcPr>
                    <a:lnT w="38100" cap="flat" cmpd="sng" algn="ctr">
                      <a:solidFill>
                        <a:srgbClr val="D9C428"/>
                      </a:solidFill>
                      <a:prstDash val="solid"/>
                      <a:round/>
                      <a:headEnd type="none" w="med" len="med"/>
                      <a:tailEnd type="none" w="med" len="med"/>
                    </a:lnT>
                    <a:noFill/>
                  </a:tcPr>
                </a:tc>
                <a:tc>
                  <a:txBody>
                    <a:bodyPr/>
                    <a:lstStyle/>
                    <a:p>
                      <a:pPr lvl="1" algn="l">
                        <a:lnSpc>
                          <a:spcPct val="200000"/>
                        </a:lnSpc>
                      </a:pPr>
                      <a:r>
                        <a:rPr lang="en-US" sz="2800" dirty="0">
                          <a:latin typeface="Roboto" panose="02000000000000000000" pitchFamily="2" charset="0"/>
                          <a:ea typeface="Roboto" panose="02000000000000000000" pitchFamily="2" charset="0"/>
                        </a:rPr>
                        <a:t>Glamour</a:t>
                      </a:r>
                    </a:p>
                  </a:txBody>
                  <a:tcPr>
                    <a:lnT w="38100" cap="flat" cmpd="sng" algn="ctr">
                      <a:solidFill>
                        <a:srgbClr val="D9C428"/>
                      </a:solidFill>
                      <a:prstDash val="solid"/>
                      <a:round/>
                      <a:headEnd type="none" w="med" len="med"/>
                      <a:tailEnd type="none" w="med" len="med"/>
                    </a:lnT>
                    <a:noFill/>
                  </a:tcPr>
                </a:tc>
                <a:extLst>
                  <a:ext uri="{0D108BD9-81ED-4DB2-BD59-A6C34878D82A}">
                    <a16:rowId xmlns:a16="http://schemas.microsoft.com/office/drawing/2014/main" val="736195423"/>
                  </a:ext>
                </a:extLst>
              </a:tr>
            </a:tbl>
          </a:graphicData>
        </a:graphic>
      </p:graphicFrame>
      <p:sp>
        <p:nvSpPr>
          <p:cNvPr id="3" name="文本框 2">
            <a:extLst>
              <a:ext uri="{FF2B5EF4-FFF2-40B4-BE49-F238E27FC236}">
                <a16:creationId xmlns:a16="http://schemas.microsoft.com/office/drawing/2014/main" id="{FABBFE53-E613-4578-91DF-064D8732A600}"/>
              </a:ext>
            </a:extLst>
          </p:cNvPr>
          <p:cNvSpPr txBox="1"/>
          <p:nvPr/>
        </p:nvSpPr>
        <p:spPr>
          <a:xfrm>
            <a:off x="7993593" y="3663959"/>
            <a:ext cx="3466179"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Product Profiles</a:t>
            </a:r>
            <a:endParaRPr lang="zh-CN" altLang="en-US" sz="3200" b="1" dirty="0">
              <a:latin typeface="Roboto Black" panose="02000000000000000000" pitchFamily="2" charset="0"/>
            </a:endParaRPr>
          </a:p>
        </p:txBody>
      </p:sp>
      <p:pic>
        <p:nvPicPr>
          <p:cNvPr id="5" name="图片 4">
            <a:extLst>
              <a:ext uri="{FF2B5EF4-FFF2-40B4-BE49-F238E27FC236}">
                <a16:creationId xmlns:a16="http://schemas.microsoft.com/office/drawing/2014/main" id="{233DEA73-1A74-489D-9B4C-DDE585A7B7E0}"/>
              </a:ext>
            </a:extLst>
          </p:cNvPr>
          <p:cNvPicPr>
            <a:picLocks noChangeAspect="1"/>
          </p:cNvPicPr>
          <p:nvPr/>
        </p:nvPicPr>
        <p:blipFill>
          <a:blip r:embed="rId6"/>
          <a:stretch>
            <a:fillRect/>
          </a:stretch>
        </p:blipFill>
        <p:spPr>
          <a:xfrm>
            <a:off x="8299490" y="7776433"/>
            <a:ext cx="9208056" cy="4772534"/>
          </a:xfrm>
          <a:prstGeom prst="rect">
            <a:avLst/>
          </a:prstGeom>
        </p:spPr>
      </p:pic>
      <p:sp>
        <p:nvSpPr>
          <p:cNvPr id="16" name="文本框 15">
            <a:extLst>
              <a:ext uri="{FF2B5EF4-FFF2-40B4-BE49-F238E27FC236}">
                <a16:creationId xmlns:a16="http://schemas.microsoft.com/office/drawing/2014/main" id="{502D92B9-3921-43FD-85D8-9664A0337705}"/>
              </a:ext>
            </a:extLst>
          </p:cNvPr>
          <p:cNvSpPr txBox="1"/>
          <p:nvPr/>
        </p:nvSpPr>
        <p:spPr>
          <a:xfrm>
            <a:off x="17901194" y="3662087"/>
            <a:ext cx="5328932"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Sample Data visualization</a:t>
            </a:r>
            <a:endParaRPr lang="zh-CN" altLang="en-US" sz="3200" b="1" dirty="0">
              <a:latin typeface="Roboto Black" panose="02000000000000000000" pitchFamily="2" charset="0"/>
            </a:endParaRPr>
          </a:p>
        </p:txBody>
      </p:sp>
      <p:sp>
        <p:nvSpPr>
          <p:cNvPr id="18" name="文本框 17">
            <a:extLst>
              <a:ext uri="{FF2B5EF4-FFF2-40B4-BE49-F238E27FC236}">
                <a16:creationId xmlns:a16="http://schemas.microsoft.com/office/drawing/2014/main" id="{F5269316-56E3-4F68-80AB-2CB1CB844E11}"/>
              </a:ext>
            </a:extLst>
          </p:cNvPr>
          <p:cNvSpPr txBox="1"/>
          <p:nvPr/>
        </p:nvSpPr>
        <p:spPr>
          <a:xfrm>
            <a:off x="1346756" y="3796611"/>
            <a:ext cx="4838762"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Why is Conjoint Analysis</a:t>
            </a:r>
            <a:endParaRPr lang="zh-CN" altLang="en-US" sz="3200" b="1" dirty="0">
              <a:latin typeface="Roboto Black" panose="02000000000000000000" pitchFamily="2" charset="0"/>
            </a:endParaRPr>
          </a:p>
        </p:txBody>
      </p:sp>
      <p:graphicFrame>
        <p:nvGraphicFramePr>
          <p:cNvPr id="19" name="Chart 6">
            <a:extLst>
              <a:ext uri="{FF2B5EF4-FFF2-40B4-BE49-F238E27FC236}">
                <a16:creationId xmlns:a16="http://schemas.microsoft.com/office/drawing/2014/main" id="{48A081EC-9773-491D-8F0E-EAEEE8198822}"/>
              </a:ext>
            </a:extLst>
          </p:cNvPr>
          <p:cNvGraphicFramePr/>
          <p:nvPr>
            <p:extLst>
              <p:ext uri="{D42A27DB-BD31-4B8C-83A1-F6EECF244321}">
                <p14:modId xmlns:p14="http://schemas.microsoft.com/office/powerpoint/2010/main" val="2565093047"/>
              </p:ext>
            </p:extLst>
          </p:nvPr>
        </p:nvGraphicFramePr>
        <p:xfrm>
          <a:off x="18159274" y="4515910"/>
          <a:ext cx="4567932" cy="383561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2" name="Chart 6">
            <a:extLst>
              <a:ext uri="{FF2B5EF4-FFF2-40B4-BE49-F238E27FC236}">
                <a16:creationId xmlns:a16="http://schemas.microsoft.com/office/drawing/2014/main" id="{ACED7293-E355-4A67-AF20-A512427DDAA8}"/>
              </a:ext>
            </a:extLst>
          </p:cNvPr>
          <p:cNvGraphicFramePr/>
          <p:nvPr>
            <p:extLst>
              <p:ext uri="{D42A27DB-BD31-4B8C-83A1-F6EECF244321}">
                <p14:modId xmlns:p14="http://schemas.microsoft.com/office/powerpoint/2010/main" val="4093753896"/>
              </p:ext>
            </p:extLst>
          </p:nvPr>
        </p:nvGraphicFramePr>
        <p:xfrm>
          <a:off x="18159274" y="8055169"/>
          <a:ext cx="4860588" cy="3835610"/>
        </p:xfrm>
        <a:graphic>
          <a:graphicData uri="http://schemas.openxmlformats.org/drawingml/2006/chart">
            <c:chart xmlns:c="http://schemas.openxmlformats.org/drawingml/2006/chart" xmlns:r="http://schemas.openxmlformats.org/officeDocument/2006/relationships" r:id="rId8"/>
          </a:graphicData>
        </a:graphic>
      </p:graphicFrame>
      <p:sp>
        <p:nvSpPr>
          <p:cNvPr id="6" name="文本框 5">
            <a:extLst>
              <a:ext uri="{FF2B5EF4-FFF2-40B4-BE49-F238E27FC236}">
                <a16:creationId xmlns:a16="http://schemas.microsoft.com/office/drawing/2014/main" id="{31412A1C-F996-40B4-84EE-8A8004B00E64}"/>
              </a:ext>
            </a:extLst>
          </p:cNvPr>
          <p:cNvSpPr txBox="1"/>
          <p:nvPr/>
        </p:nvSpPr>
        <p:spPr>
          <a:xfrm>
            <a:off x="18708978" y="6054707"/>
            <a:ext cx="812800" cy="461665"/>
          </a:xfrm>
          <a:prstGeom prst="rect">
            <a:avLst/>
          </a:prstGeom>
          <a:noFill/>
        </p:spPr>
        <p:txBody>
          <a:bodyPr wrap="square" rtlCol="0">
            <a:spAutoFit/>
          </a:bodyPr>
          <a:lstStyle/>
          <a:p>
            <a:r>
              <a:rPr lang="en-US" altLang="zh-CN" sz="2400" dirty="0">
                <a:solidFill>
                  <a:schemeClr val="bg1"/>
                </a:solidFill>
                <a:latin typeface="Roboto Black" panose="02000000000000000000" pitchFamily="2" charset="0"/>
                <a:ea typeface="Roboto Black" panose="02000000000000000000" pitchFamily="2" charset="0"/>
              </a:rPr>
              <a:t>63%</a:t>
            </a:r>
            <a:endParaRPr lang="zh-CN" altLang="en-US" sz="2400" dirty="0">
              <a:solidFill>
                <a:schemeClr val="bg1"/>
              </a:solidFill>
              <a:latin typeface="Roboto Black" panose="02000000000000000000" pitchFamily="2" charset="0"/>
            </a:endParaRPr>
          </a:p>
        </p:txBody>
      </p:sp>
      <p:sp>
        <p:nvSpPr>
          <p:cNvPr id="23" name="文本框 22">
            <a:extLst>
              <a:ext uri="{FF2B5EF4-FFF2-40B4-BE49-F238E27FC236}">
                <a16:creationId xmlns:a16="http://schemas.microsoft.com/office/drawing/2014/main" id="{8824C1C1-006D-4EF6-A260-6DAFB5ECB8FD}"/>
              </a:ext>
            </a:extLst>
          </p:cNvPr>
          <p:cNvSpPr txBox="1"/>
          <p:nvPr/>
        </p:nvSpPr>
        <p:spPr>
          <a:xfrm>
            <a:off x="18708978" y="9659484"/>
            <a:ext cx="812800" cy="461665"/>
          </a:xfrm>
          <a:prstGeom prst="rect">
            <a:avLst/>
          </a:prstGeom>
          <a:noFill/>
        </p:spPr>
        <p:txBody>
          <a:bodyPr wrap="square" rtlCol="0">
            <a:spAutoFit/>
          </a:bodyPr>
          <a:lstStyle/>
          <a:p>
            <a:r>
              <a:rPr lang="en-US" altLang="zh-CN" sz="2400" dirty="0">
                <a:solidFill>
                  <a:schemeClr val="bg1"/>
                </a:solidFill>
                <a:latin typeface="Roboto Black" panose="02000000000000000000" pitchFamily="2" charset="0"/>
                <a:ea typeface="Roboto Black" panose="02000000000000000000" pitchFamily="2" charset="0"/>
              </a:rPr>
              <a:t>48%</a:t>
            </a:r>
            <a:endParaRPr lang="zh-CN" altLang="en-US" sz="2400" dirty="0">
              <a:solidFill>
                <a:schemeClr val="bg1"/>
              </a:solidFill>
              <a:latin typeface="Roboto Black" panose="02000000000000000000" pitchFamily="2" charset="0"/>
            </a:endParaRPr>
          </a:p>
        </p:txBody>
      </p:sp>
      <p:sp>
        <p:nvSpPr>
          <p:cNvPr id="24" name="文本框 23">
            <a:extLst>
              <a:ext uri="{FF2B5EF4-FFF2-40B4-BE49-F238E27FC236}">
                <a16:creationId xmlns:a16="http://schemas.microsoft.com/office/drawing/2014/main" id="{E03099E0-2FB2-4042-B804-8715DEE9D208}"/>
              </a:ext>
            </a:extLst>
          </p:cNvPr>
          <p:cNvSpPr txBox="1"/>
          <p:nvPr/>
        </p:nvSpPr>
        <p:spPr>
          <a:xfrm>
            <a:off x="20072948" y="9709430"/>
            <a:ext cx="812800" cy="461665"/>
          </a:xfrm>
          <a:prstGeom prst="rect">
            <a:avLst/>
          </a:prstGeom>
          <a:noFill/>
        </p:spPr>
        <p:txBody>
          <a:bodyPr wrap="square" rtlCol="0">
            <a:spAutoFit/>
          </a:bodyPr>
          <a:lstStyle/>
          <a:p>
            <a:r>
              <a:rPr lang="en-US" altLang="zh-CN" sz="2400" dirty="0">
                <a:solidFill>
                  <a:schemeClr val="bg1"/>
                </a:solidFill>
                <a:latin typeface="Roboto Black" panose="02000000000000000000" pitchFamily="2" charset="0"/>
                <a:ea typeface="Roboto Black" panose="02000000000000000000" pitchFamily="2" charset="0"/>
              </a:rPr>
              <a:t>52%</a:t>
            </a:r>
            <a:endParaRPr lang="zh-CN" altLang="en-US" sz="2400" dirty="0">
              <a:solidFill>
                <a:schemeClr val="bg1"/>
              </a:solidFill>
              <a:latin typeface="Roboto Black" panose="02000000000000000000" pitchFamily="2" charset="0"/>
            </a:endParaRPr>
          </a:p>
        </p:txBody>
      </p:sp>
      <p:sp>
        <p:nvSpPr>
          <p:cNvPr id="25" name="文本框 24">
            <a:extLst>
              <a:ext uri="{FF2B5EF4-FFF2-40B4-BE49-F238E27FC236}">
                <a16:creationId xmlns:a16="http://schemas.microsoft.com/office/drawing/2014/main" id="{793FE618-FB73-4203-8BBB-BCB185DCFC45}"/>
              </a:ext>
            </a:extLst>
          </p:cNvPr>
          <p:cNvSpPr txBox="1"/>
          <p:nvPr/>
        </p:nvSpPr>
        <p:spPr>
          <a:xfrm>
            <a:off x="20089340" y="6102006"/>
            <a:ext cx="812800" cy="461665"/>
          </a:xfrm>
          <a:prstGeom prst="rect">
            <a:avLst/>
          </a:prstGeom>
          <a:noFill/>
        </p:spPr>
        <p:txBody>
          <a:bodyPr wrap="square" rtlCol="0">
            <a:spAutoFit/>
          </a:bodyPr>
          <a:lstStyle/>
          <a:p>
            <a:r>
              <a:rPr lang="en-US" altLang="zh-CN" sz="2400" dirty="0">
                <a:solidFill>
                  <a:schemeClr val="bg1"/>
                </a:solidFill>
                <a:latin typeface="Roboto Black" panose="02000000000000000000" pitchFamily="2" charset="0"/>
                <a:ea typeface="Roboto Black" panose="02000000000000000000" pitchFamily="2" charset="0"/>
              </a:rPr>
              <a:t>37%</a:t>
            </a:r>
            <a:endParaRPr lang="zh-CN" altLang="en-US" sz="2400" dirty="0">
              <a:solidFill>
                <a:schemeClr val="bg1"/>
              </a:solidFill>
              <a:latin typeface="Roboto Black" panose="02000000000000000000" pitchFamily="2" charset="0"/>
            </a:endParaRPr>
          </a:p>
        </p:txBody>
      </p:sp>
    </p:spTree>
    <p:extLst>
      <p:ext uri="{BB962C8B-B14F-4D97-AF65-F5344CB8AC3E}">
        <p14:creationId xmlns:p14="http://schemas.microsoft.com/office/powerpoint/2010/main" val="256149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301">
            <a:extLst>
              <a:ext uri="{FF2B5EF4-FFF2-40B4-BE49-F238E27FC236}">
                <a16:creationId xmlns:a16="http://schemas.microsoft.com/office/drawing/2014/main" id="{88077935-2A60-4987-ACEA-34E252F68DE4}"/>
              </a:ext>
            </a:extLst>
          </p:cNvPr>
          <p:cNvPicPr>
            <a:picLocks noChangeAspect="1"/>
          </p:cNvPicPr>
          <p:nvPr/>
        </p:nvPicPr>
        <p:blipFill>
          <a:blip r:embed="rId3"/>
          <a:srcRect/>
          <a:stretch>
            <a:fillRect/>
          </a:stretch>
        </p:blipFill>
        <p:spPr>
          <a:xfrm>
            <a:off x="792480" y="3223463"/>
            <a:ext cx="6510242" cy="654050"/>
          </a:xfrm>
          <a:prstGeom prst="rect">
            <a:avLst/>
          </a:prstGeom>
        </p:spPr>
      </p:pic>
      <p:grpSp>
        <p:nvGrpSpPr>
          <p:cNvPr id="209" name="组合 209"/>
          <p:cNvGrpSpPr/>
          <p:nvPr/>
        </p:nvGrpSpPr>
        <p:grpSpPr>
          <a:xfrm>
            <a:off x="-12700" y="736600"/>
            <a:ext cx="1841500" cy="1422400"/>
            <a:chOff x="-12700" y="736600"/>
            <a:chExt cx="1841500" cy="1422400"/>
          </a:xfrm>
        </p:grpSpPr>
        <p:pic>
          <p:nvPicPr>
            <p:cNvPr id="2010" name="image 2010"/>
            <p:cNvPicPr>
              <a:picLocks noChangeAspect="1"/>
            </p:cNvPicPr>
            <p:nvPr/>
          </p:nvPicPr>
          <p:blipFill>
            <a:blip r:embed="rId4"/>
            <a:srcRect/>
            <a:stretch>
              <a:fillRect/>
            </a:stretch>
          </p:blipFill>
          <p:spPr>
            <a:xfrm>
              <a:off x="-12700" y="736600"/>
              <a:ext cx="1308100" cy="1422400"/>
            </a:xfrm>
            <a:prstGeom prst="rect">
              <a:avLst/>
            </a:prstGeom>
          </p:spPr>
        </p:pic>
        <p:pic>
          <p:nvPicPr>
            <p:cNvPr id="2011" name="image 2011"/>
            <p:cNvPicPr>
              <a:picLocks noChangeAspect="1"/>
            </p:cNvPicPr>
            <p:nvPr/>
          </p:nvPicPr>
          <p:blipFill>
            <a:blip r:embed="rId5"/>
            <a:srcRect/>
            <a:stretch>
              <a:fillRect/>
            </a:stretch>
          </p:blipFill>
          <p:spPr>
            <a:xfrm>
              <a:off x="1587500" y="736600"/>
              <a:ext cx="241300" cy="1422400"/>
            </a:xfrm>
            <a:prstGeom prst="rect">
              <a:avLst/>
            </a:prstGeom>
          </p:spPr>
        </p:pic>
      </p:grpSp>
      <p:graphicFrame>
        <p:nvGraphicFramePr>
          <p:cNvPr id="8" name="Table 8">
            <a:extLst>
              <a:ext uri="{FF2B5EF4-FFF2-40B4-BE49-F238E27FC236}">
                <a16:creationId xmlns:a16="http://schemas.microsoft.com/office/drawing/2014/main" id="{5024E1FA-44FA-1348-90AE-EFCE51EA9207}"/>
              </a:ext>
            </a:extLst>
          </p:cNvPr>
          <p:cNvGraphicFramePr>
            <a:graphicFrameLocks noGrp="1"/>
          </p:cNvGraphicFramePr>
          <p:nvPr>
            <p:extLst>
              <p:ext uri="{D42A27DB-BD31-4B8C-83A1-F6EECF244321}">
                <p14:modId xmlns:p14="http://schemas.microsoft.com/office/powerpoint/2010/main" val="291891063"/>
              </p:ext>
            </p:extLst>
          </p:nvPr>
        </p:nvGraphicFramePr>
        <p:xfrm>
          <a:off x="1078435" y="5060457"/>
          <a:ext cx="6165851" cy="3107285"/>
        </p:xfrm>
        <a:graphic>
          <a:graphicData uri="http://schemas.openxmlformats.org/drawingml/2006/table">
            <a:tbl>
              <a:tblPr firstRow="1" bandRow="1">
                <a:tableStyleId>{5C22544A-7EE6-4342-B048-85BDC9FD1C3A}</a:tableStyleId>
              </a:tblPr>
              <a:tblGrid>
                <a:gridCol w="3384551">
                  <a:extLst>
                    <a:ext uri="{9D8B030D-6E8A-4147-A177-3AD203B41FA5}">
                      <a16:colId xmlns:a16="http://schemas.microsoft.com/office/drawing/2014/main" val="352002555"/>
                    </a:ext>
                  </a:extLst>
                </a:gridCol>
                <a:gridCol w="2781300">
                  <a:extLst>
                    <a:ext uri="{9D8B030D-6E8A-4147-A177-3AD203B41FA5}">
                      <a16:colId xmlns:a16="http://schemas.microsoft.com/office/drawing/2014/main" val="2835835683"/>
                    </a:ext>
                  </a:extLst>
                </a:gridCol>
              </a:tblGrid>
              <a:tr h="621457">
                <a:tc>
                  <a:txBody>
                    <a:bodyPr/>
                    <a:lstStyle/>
                    <a:p>
                      <a:pPr marL="0" algn="l" defTabSz="914400" rtl="0" eaLnBrk="1" latinLnBrk="0" hangingPunct="1"/>
                      <a:r>
                        <a:rPr lang="en-US" altLang="zh-CN" sz="3000" b="1" kern="1200" dirty="0">
                          <a:solidFill>
                            <a:schemeClr val="tx1"/>
                          </a:solidFill>
                          <a:latin typeface="Roboto" panose="02000000000000000000" pitchFamily="2" charset="0"/>
                          <a:ea typeface="Roboto" panose="02000000000000000000" pitchFamily="2" charset="0"/>
                          <a:cs typeface="+mn-cs"/>
                        </a:rPr>
                        <a:t>Coefficient</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B w="12700" cap="flat" cmpd="sng" algn="ctr">
                      <a:noFill/>
                      <a:prstDash val="solid"/>
                      <a:round/>
                      <a:headEnd type="none" w="med" len="med"/>
                      <a:tailEnd type="none" w="med" len="med"/>
                    </a:lnB>
                    <a:solidFill>
                      <a:schemeClr val="bg1"/>
                    </a:solidFill>
                  </a:tcPr>
                </a:tc>
                <a:tc>
                  <a:txBody>
                    <a:bodyPr/>
                    <a:lstStyle/>
                    <a:p>
                      <a:r>
                        <a:rPr lang="en-US" altLang="zh-CN" sz="3000" dirty="0">
                          <a:solidFill>
                            <a:schemeClr val="tx1"/>
                          </a:solidFill>
                          <a:latin typeface="Roboto" panose="02000000000000000000" pitchFamily="2" charset="0"/>
                          <a:ea typeface="Roboto" panose="02000000000000000000" pitchFamily="2" charset="0"/>
                        </a:rPr>
                        <a:t>P-Value</a:t>
                      </a:r>
                      <a:endParaRPr lang="en-US" sz="3000" dirty="0">
                        <a:solidFill>
                          <a:schemeClr val="tx1"/>
                        </a:solidFill>
                        <a:latin typeface="Roboto" panose="02000000000000000000" pitchFamily="2" charset="0"/>
                        <a:ea typeface="Roboto" panose="02000000000000000000" pitchFamily="2" charset="0"/>
                      </a:endParaRPr>
                    </a:p>
                  </a:txBody>
                  <a:tcPr>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72708809"/>
                  </a:ext>
                </a:extLst>
              </a:tr>
              <a:tr h="621457">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price:gender</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0.85651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5459031"/>
                  </a:ext>
                </a:extLst>
              </a:tr>
              <a:tr h="621457">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size:gender</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000" b="1" kern="1200" dirty="0">
                          <a:solidFill>
                            <a:schemeClr val="tx1"/>
                          </a:solidFill>
                          <a:latin typeface="Roboto" panose="02000000000000000000" pitchFamily="2" charset="0"/>
                          <a:ea typeface="Roboto" panose="02000000000000000000" pitchFamily="2" charset="0"/>
                          <a:cs typeface="+mn-cs"/>
                        </a:rPr>
                        <a:t>0.03783 *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8314764"/>
                  </a:ext>
                </a:extLst>
              </a:tr>
              <a:tr h="621457">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motion:gender</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0.14016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7183656"/>
                  </a:ext>
                </a:extLst>
              </a:tr>
              <a:tr h="621457">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style:gender</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0.69041</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745618"/>
                  </a:ext>
                </a:extLst>
              </a:tr>
            </a:tbl>
          </a:graphicData>
        </a:graphic>
      </p:graphicFrame>
      <p:graphicFrame>
        <p:nvGraphicFramePr>
          <p:cNvPr id="30" name="Table 8">
            <a:extLst>
              <a:ext uri="{FF2B5EF4-FFF2-40B4-BE49-F238E27FC236}">
                <a16:creationId xmlns:a16="http://schemas.microsoft.com/office/drawing/2014/main" id="{DFD43027-8A3F-B64F-85C0-307D1826A858}"/>
              </a:ext>
            </a:extLst>
          </p:cNvPr>
          <p:cNvGraphicFramePr>
            <a:graphicFrameLocks noGrp="1"/>
          </p:cNvGraphicFramePr>
          <p:nvPr>
            <p:extLst>
              <p:ext uri="{D42A27DB-BD31-4B8C-83A1-F6EECF244321}">
                <p14:modId xmlns:p14="http://schemas.microsoft.com/office/powerpoint/2010/main" val="2293035761"/>
              </p:ext>
            </p:extLst>
          </p:nvPr>
        </p:nvGraphicFramePr>
        <p:xfrm>
          <a:off x="1019997" y="9552381"/>
          <a:ext cx="6282725" cy="2916610"/>
        </p:xfrm>
        <a:graphic>
          <a:graphicData uri="http://schemas.openxmlformats.org/drawingml/2006/table">
            <a:tbl>
              <a:tblPr firstRow="1" bandRow="1">
                <a:tableStyleId>{5C22544A-7EE6-4342-B048-85BDC9FD1C3A}</a:tableStyleId>
              </a:tblPr>
              <a:tblGrid>
                <a:gridCol w="3349025">
                  <a:extLst>
                    <a:ext uri="{9D8B030D-6E8A-4147-A177-3AD203B41FA5}">
                      <a16:colId xmlns:a16="http://schemas.microsoft.com/office/drawing/2014/main" val="352002555"/>
                    </a:ext>
                  </a:extLst>
                </a:gridCol>
                <a:gridCol w="2933700">
                  <a:extLst>
                    <a:ext uri="{9D8B030D-6E8A-4147-A177-3AD203B41FA5}">
                      <a16:colId xmlns:a16="http://schemas.microsoft.com/office/drawing/2014/main" val="2835835683"/>
                    </a:ext>
                  </a:extLst>
                </a:gridCol>
              </a:tblGrid>
              <a:tr h="583322">
                <a:tc>
                  <a:txBody>
                    <a:bodyPr/>
                    <a:lstStyle/>
                    <a:p>
                      <a:pPr marL="0" algn="l" defTabSz="914400" rtl="0" eaLnBrk="1" latinLnBrk="0" hangingPunct="1"/>
                      <a:r>
                        <a:rPr lang="en-US" altLang="zh-CN" sz="3000" b="1" kern="1200" dirty="0">
                          <a:solidFill>
                            <a:schemeClr val="tx1"/>
                          </a:solidFill>
                          <a:latin typeface="Roboto" panose="02000000000000000000" pitchFamily="2" charset="0"/>
                          <a:ea typeface="Roboto" panose="02000000000000000000" pitchFamily="2" charset="0"/>
                          <a:cs typeface="+mn-cs"/>
                        </a:rPr>
                        <a:t>Interactions</a:t>
                      </a:r>
                      <a:endParaRPr lang="en-US" sz="3000" b="1" kern="1200" dirty="0">
                        <a:solidFill>
                          <a:schemeClr val="tx1"/>
                        </a:solidFill>
                        <a:latin typeface="Roboto" panose="02000000000000000000" pitchFamily="2" charset="0"/>
                        <a:ea typeface="Roboto" panose="02000000000000000000" pitchFamily="2" charset="0"/>
                        <a:cs typeface="+mn-cs"/>
                      </a:endParaRPr>
                    </a:p>
                  </a:txBody>
                  <a:tcPr>
                    <a:noFill/>
                  </a:tcPr>
                </a:tc>
                <a:tc>
                  <a:txBody>
                    <a:bodyPr/>
                    <a:lstStyle/>
                    <a:p>
                      <a:r>
                        <a:rPr lang="en-US" altLang="zh-CN" sz="3000" dirty="0">
                          <a:solidFill>
                            <a:schemeClr val="tx1"/>
                          </a:solidFill>
                          <a:latin typeface="Roboto" panose="02000000000000000000" pitchFamily="2" charset="0"/>
                          <a:ea typeface="Roboto" panose="02000000000000000000" pitchFamily="2" charset="0"/>
                        </a:rPr>
                        <a:t>P-Value</a:t>
                      </a:r>
                      <a:endParaRPr lang="en-US" sz="3000" dirty="0">
                        <a:solidFill>
                          <a:schemeClr val="tx1"/>
                        </a:solidFill>
                        <a:latin typeface="Roboto" panose="02000000000000000000" pitchFamily="2" charset="0"/>
                        <a:ea typeface="Roboto" panose="02000000000000000000" pitchFamily="2" charset="0"/>
                      </a:endParaRPr>
                    </a:p>
                  </a:txBody>
                  <a:tcPr>
                    <a:noFill/>
                  </a:tcPr>
                </a:tc>
                <a:extLst>
                  <a:ext uri="{0D108BD9-81ED-4DB2-BD59-A6C34878D82A}">
                    <a16:rowId xmlns:a16="http://schemas.microsoft.com/office/drawing/2014/main" val="1672708809"/>
                  </a:ext>
                </a:extLst>
              </a:tr>
              <a:tr h="583322">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price:age</a:t>
                      </a:r>
                      <a:r>
                        <a:rPr lang="en-US" sz="3000" b="1" kern="1200" dirty="0">
                          <a:solidFill>
                            <a:schemeClr val="tx1"/>
                          </a:solidFill>
                          <a:latin typeface="Roboto" panose="02000000000000000000" pitchFamily="2" charset="0"/>
                          <a:ea typeface="Roboto" panose="02000000000000000000" pitchFamily="2" charset="0"/>
                          <a:cs typeface="+mn-cs"/>
                        </a:rPr>
                        <a:t> </a:t>
                      </a:r>
                    </a:p>
                  </a:txBody>
                  <a:tcPr>
                    <a:solidFill>
                      <a:srgbClr val="FFFFB9"/>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0.0462 * </a:t>
                      </a:r>
                    </a:p>
                  </a:txBody>
                  <a:tcPr>
                    <a:solidFill>
                      <a:srgbClr val="FFFFB9"/>
                    </a:solidFill>
                  </a:tcPr>
                </a:tc>
                <a:extLst>
                  <a:ext uri="{0D108BD9-81ED-4DB2-BD59-A6C34878D82A}">
                    <a16:rowId xmlns:a16="http://schemas.microsoft.com/office/drawing/2014/main" val="2465459031"/>
                  </a:ext>
                </a:extLst>
              </a:tr>
              <a:tr h="583322">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size:age</a:t>
                      </a:r>
                      <a:r>
                        <a:rPr lang="en-US" sz="3000" b="1" kern="1200" dirty="0">
                          <a:solidFill>
                            <a:schemeClr val="tx1"/>
                          </a:solidFill>
                          <a:latin typeface="Roboto" panose="02000000000000000000" pitchFamily="2" charset="0"/>
                          <a:ea typeface="Roboto" panose="02000000000000000000" pitchFamily="2" charset="0"/>
                          <a:cs typeface="+mn-cs"/>
                        </a:rPr>
                        <a:t> </a:t>
                      </a:r>
                    </a:p>
                  </a:txBody>
                  <a:tcPr>
                    <a:solidFill>
                      <a:srgbClr val="FFFFB9"/>
                    </a:solidFill>
                  </a:tcPr>
                </a:tc>
                <a:tc>
                  <a:txBody>
                    <a:bodyPr/>
                    <a:lstStyle/>
                    <a:p>
                      <a:r>
                        <a:rPr lang="en-US" sz="3000" b="1" kern="1200" dirty="0">
                          <a:solidFill>
                            <a:schemeClr val="tx1"/>
                          </a:solidFill>
                          <a:latin typeface="Roboto" panose="02000000000000000000" pitchFamily="2" charset="0"/>
                          <a:ea typeface="Roboto" panose="02000000000000000000" pitchFamily="2" charset="0"/>
                          <a:cs typeface="+mn-cs"/>
                        </a:rPr>
                        <a:t>&lt; 2e-16 ***</a:t>
                      </a:r>
                    </a:p>
                  </a:txBody>
                  <a:tcPr>
                    <a:solidFill>
                      <a:srgbClr val="FFFFB9"/>
                    </a:solidFill>
                  </a:tcPr>
                </a:tc>
                <a:extLst>
                  <a:ext uri="{0D108BD9-81ED-4DB2-BD59-A6C34878D82A}">
                    <a16:rowId xmlns:a16="http://schemas.microsoft.com/office/drawing/2014/main" val="3988314764"/>
                  </a:ext>
                </a:extLst>
              </a:tr>
              <a:tr h="583322">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motion:age</a:t>
                      </a:r>
                      <a:endParaRPr lang="en-US" sz="3000" b="1" kern="1200" dirty="0">
                        <a:solidFill>
                          <a:schemeClr val="tx1"/>
                        </a:solidFill>
                        <a:latin typeface="Roboto" panose="02000000000000000000" pitchFamily="2" charset="0"/>
                        <a:ea typeface="Roboto" panose="02000000000000000000" pitchFamily="2" charset="0"/>
                        <a:cs typeface="+mn-cs"/>
                      </a:endParaRPr>
                    </a:p>
                  </a:txBody>
                  <a:tcPr>
                    <a:solidFill>
                      <a:srgbClr val="FFFFB9"/>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&lt; 2e-16 *** </a:t>
                      </a:r>
                    </a:p>
                  </a:txBody>
                  <a:tcPr>
                    <a:solidFill>
                      <a:srgbClr val="FFFFB9"/>
                    </a:solidFill>
                  </a:tcPr>
                </a:tc>
                <a:extLst>
                  <a:ext uri="{0D108BD9-81ED-4DB2-BD59-A6C34878D82A}">
                    <a16:rowId xmlns:a16="http://schemas.microsoft.com/office/drawing/2014/main" val="2837183656"/>
                  </a:ext>
                </a:extLst>
              </a:tr>
              <a:tr h="583322">
                <a:tc>
                  <a:txBody>
                    <a:bodyPr/>
                    <a:lstStyle/>
                    <a:p>
                      <a:pPr marL="0" algn="l" defTabSz="914400" rtl="0" eaLnBrk="1" latinLnBrk="0" hangingPunct="1"/>
                      <a:r>
                        <a:rPr lang="en-US" sz="3000" b="1" kern="1200" dirty="0" err="1">
                          <a:solidFill>
                            <a:schemeClr val="tx1"/>
                          </a:solidFill>
                          <a:latin typeface="Roboto" panose="02000000000000000000" pitchFamily="2" charset="0"/>
                          <a:ea typeface="Roboto" panose="02000000000000000000" pitchFamily="2" charset="0"/>
                          <a:cs typeface="+mn-cs"/>
                        </a:rPr>
                        <a:t>style:age</a:t>
                      </a:r>
                      <a:endParaRPr lang="en-US" sz="3000" b="1" kern="1200" dirty="0">
                        <a:solidFill>
                          <a:schemeClr val="tx1"/>
                        </a:solidFill>
                        <a:latin typeface="Roboto" panose="02000000000000000000" pitchFamily="2" charset="0"/>
                        <a:ea typeface="Roboto" panose="02000000000000000000" pitchFamily="2" charset="0"/>
                        <a:cs typeface="+mn-cs"/>
                      </a:endParaRPr>
                    </a:p>
                  </a:txBody>
                  <a:tcPr>
                    <a:no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0.3795 </a:t>
                      </a:r>
                    </a:p>
                  </a:txBody>
                  <a:tcPr>
                    <a:noFill/>
                  </a:tcPr>
                </a:tc>
                <a:extLst>
                  <a:ext uri="{0D108BD9-81ED-4DB2-BD59-A6C34878D82A}">
                    <a16:rowId xmlns:a16="http://schemas.microsoft.com/office/drawing/2014/main" val="319745618"/>
                  </a:ext>
                </a:extLst>
              </a:tr>
            </a:tbl>
          </a:graphicData>
        </a:graphic>
      </p:graphicFrame>
      <p:cxnSp>
        <p:nvCxnSpPr>
          <p:cNvPr id="16" name="直接连接符 15">
            <a:extLst>
              <a:ext uri="{FF2B5EF4-FFF2-40B4-BE49-F238E27FC236}">
                <a16:creationId xmlns:a16="http://schemas.microsoft.com/office/drawing/2014/main" id="{45585F59-1C6D-44F5-9F6B-D9D8D720B768}"/>
              </a:ext>
            </a:extLst>
          </p:cNvPr>
          <p:cNvCxnSpPr>
            <a:cxnSpLocks/>
          </p:cNvCxnSpPr>
          <p:nvPr/>
        </p:nvCxnSpPr>
        <p:spPr>
          <a:xfrm>
            <a:off x="1078435" y="4796958"/>
            <a:ext cx="2123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84189E0-293D-4CDD-912A-13D86204A4B4}"/>
              </a:ext>
            </a:extLst>
          </p:cNvPr>
          <p:cNvCxnSpPr>
            <a:cxnSpLocks/>
          </p:cNvCxnSpPr>
          <p:nvPr/>
        </p:nvCxnSpPr>
        <p:spPr>
          <a:xfrm>
            <a:off x="1078435" y="9083211"/>
            <a:ext cx="2123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1DD90C6-07F9-455F-B799-C1F2F1FB0F7B}"/>
              </a:ext>
            </a:extLst>
          </p:cNvPr>
          <p:cNvSpPr txBox="1"/>
          <p:nvPr/>
        </p:nvSpPr>
        <p:spPr>
          <a:xfrm>
            <a:off x="909189" y="3258101"/>
            <a:ext cx="5328932"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Demographic Variable</a:t>
            </a:r>
            <a:endParaRPr lang="zh-CN" altLang="en-US" sz="3200" b="1" dirty="0">
              <a:latin typeface="Roboto Black" panose="02000000000000000000" pitchFamily="2" charset="0"/>
            </a:endParaRPr>
          </a:p>
        </p:txBody>
      </p:sp>
      <p:sp>
        <p:nvSpPr>
          <p:cNvPr id="24" name="文本框 23">
            <a:extLst>
              <a:ext uri="{FF2B5EF4-FFF2-40B4-BE49-F238E27FC236}">
                <a16:creationId xmlns:a16="http://schemas.microsoft.com/office/drawing/2014/main" id="{6A66F6CB-72CE-40D1-9F72-9A52BA9AF05E}"/>
              </a:ext>
            </a:extLst>
          </p:cNvPr>
          <p:cNvSpPr txBox="1"/>
          <p:nvPr/>
        </p:nvSpPr>
        <p:spPr>
          <a:xfrm>
            <a:off x="1019997" y="4195915"/>
            <a:ext cx="2391230"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Gender</a:t>
            </a:r>
            <a:endParaRPr lang="zh-CN" altLang="en-US" sz="3200" b="1" dirty="0">
              <a:latin typeface="Roboto Black" panose="02000000000000000000" pitchFamily="2" charset="0"/>
            </a:endParaRPr>
          </a:p>
        </p:txBody>
      </p:sp>
      <p:sp>
        <p:nvSpPr>
          <p:cNvPr id="25" name="文本框 24">
            <a:extLst>
              <a:ext uri="{FF2B5EF4-FFF2-40B4-BE49-F238E27FC236}">
                <a16:creationId xmlns:a16="http://schemas.microsoft.com/office/drawing/2014/main" id="{A96C62F9-FECE-41DC-B39A-034B67009497}"/>
              </a:ext>
            </a:extLst>
          </p:cNvPr>
          <p:cNvSpPr txBox="1"/>
          <p:nvPr/>
        </p:nvSpPr>
        <p:spPr>
          <a:xfrm>
            <a:off x="1019997" y="8480985"/>
            <a:ext cx="2391230"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Age</a:t>
            </a:r>
            <a:endParaRPr lang="zh-CN" altLang="en-US" sz="3200" b="1" dirty="0">
              <a:latin typeface="Roboto Black" panose="02000000000000000000" pitchFamily="2" charset="0"/>
            </a:endParaRPr>
          </a:p>
        </p:txBody>
      </p:sp>
      <p:pic>
        <p:nvPicPr>
          <p:cNvPr id="26" name="image 301">
            <a:extLst>
              <a:ext uri="{FF2B5EF4-FFF2-40B4-BE49-F238E27FC236}">
                <a16:creationId xmlns:a16="http://schemas.microsoft.com/office/drawing/2014/main" id="{B73586EE-B700-448E-98C4-C00327708ED9}"/>
              </a:ext>
            </a:extLst>
          </p:cNvPr>
          <p:cNvPicPr>
            <a:picLocks noChangeAspect="1"/>
          </p:cNvPicPr>
          <p:nvPr/>
        </p:nvPicPr>
        <p:blipFill>
          <a:blip r:embed="rId3"/>
          <a:srcRect/>
          <a:stretch>
            <a:fillRect/>
          </a:stretch>
        </p:blipFill>
        <p:spPr>
          <a:xfrm>
            <a:off x="8909081" y="3223463"/>
            <a:ext cx="6510242" cy="654050"/>
          </a:xfrm>
          <a:prstGeom prst="rect">
            <a:avLst/>
          </a:prstGeom>
        </p:spPr>
      </p:pic>
      <p:sp>
        <p:nvSpPr>
          <p:cNvPr id="27" name="文本框 26">
            <a:extLst>
              <a:ext uri="{FF2B5EF4-FFF2-40B4-BE49-F238E27FC236}">
                <a16:creationId xmlns:a16="http://schemas.microsoft.com/office/drawing/2014/main" id="{F396CF58-2347-443D-AB01-1910C2627E81}"/>
              </a:ext>
            </a:extLst>
          </p:cNvPr>
          <p:cNvSpPr txBox="1"/>
          <p:nvPr/>
        </p:nvSpPr>
        <p:spPr>
          <a:xfrm>
            <a:off x="9025790" y="3258101"/>
            <a:ext cx="5328932"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Subgroup of Age</a:t>
            </a:r>
            <a:endParaRPr lang="zh-CN" altLang="en-US" sz="3200" b="1" dirty="0">
              <a:latin typeface="Roboto Black" panose="02000000000000000000" pitchFamily="2" charset="0"/>
            </a:endParaRPr>
          </a:p>
        </p:txBody>
      </p:sp>
      <p:sp>
        <p:nvSpPr>
          <p:cNvPr id="28" name="Object 208">
            <a:extLst>
              <a:ext uri="{FF2B5EF4-FFF2-40B4-BE49-F238E27FC236}">
                <a16:creationId xmlns:a16="http://schemas.microsoft.com/office/drawing/2014/main" id="{21D9710D-A0DE-4026-8ABE-544AEF6D2610}"/>
              </a:ext>
            </a:extLst>
          </p:cNvPr>
          <p:cNvSpPr txBox="1"/>
          <p:nvPr/>
        </p:nvSpPr>
        <p:spPr>
          <a:xfrm>
            <a:off x="2282509" y="819150"/>
            <a:ext cx="21309011" cy="1474374"/>
          </a:xfrm>
          <a:prstGeom prst="rect">
            <a:avLst/>
          </a:prstGeom>
        </p:spPr>
        <p:txBody>
          <a:bodyPr vert="horz" rtlCol="0" anchor="t" anchorCtr="0">
            <a:noAutofit/>
          </a:bodyPr>
          <a:lstStyle/>
          <a:p>
            <a:pPr algn="l">
              <a:lnSpc>
                <a:spcPct val="100000"/>
              </a:lnSpc>
            </a:pPr>
            <a:r>
              <a:rPr lang="en-US" altLang="zh-CN" sz="7200" b="0" i="0" dirty="0">
                <a:solidFill>
                  <a:srgbClr val="222222"/>
                </a:solidFill>
                <a:latin typeface="Roboto Black" panose="02000000000000000000" pitchFamily="2" charset="0"/>
                <a:ea typeface="Roboto Black" panose="02000000000000000000" pitchFamily="2" charset="0"/>
              </a:rPr>
              <a:t>A </a:t>
            </a:r>
            <a:r>
              <a:rPr lang="en-US" altLang="zh-CN" sz="7200" dirty="0">
                <a:solidFill>
                  <a:srgbClr val="222222"/>
                </a:solidFill>
                <a:latin typeface="Roboto Black" panose="02000000000000000000" pitchFamily="2" charset="0"/>
                <a:ea typeface="Roboto Black" panose="02000000000000000000" pitchFamily="2" charset="0"/>
              </a:rPr>
              <a:t>P</a:t>
            </a:r>
            <a:r>
              <a:rPr lang="en-US" altLang="zh-CN" sz="7200" b="0" i="0" dirty="0">
                <a:solidFill>
                  <a:srgbClr val="222222"/>
                </a:solidFill>
                <a:latin typeface="Roboto Black" panose="02000000000000000000" pitchFamily="2" charset="0"/>
                <a:ea typeface="Roboto Black" panose="02000000000000000000" pitchFamily="2" charset="0"/>
              </a:rPr>
              <a:t>riori Segmentation: Demographic information</a:t>
            </a:r>
            <a:endParaRPr lang="zh-CN" altLang="en-US" dirty="0">
              <a:latin typeface="Roboto Black" panose="02000000000000000000" pitchFamily="2" charset="0"/>
            </a:endParaRPr>
          </a:p>
        </p:txBody>
      </p:sp>
      <p:pic>
        <p:nvPicPr>
          <p:cNvPr id="31" name="image 205">
            <a:extLst>
              <a:ext uri="{FF2B5EF4-FFF2-40B4-BE49-F238E27FC236}">
                <a16:creationId xmlns:a16="http://schemas.microsoft.com/office/drawing/2014/main" id="{4F2135C6-FA76-453C-8585-0377E1BED341}"/>
              </a:ext>
            </a:extLst>
          </p:cNvPr>
          <p:cNvPicPr>
            <a:picLocks noChangeAspect="1"/>
          </p:cNvPicPr>
          <p:nvPr/>
        </p:nvPicPr>
        <p:blipFill>
          <a:blip r:embed="rId6"/>
          <a:srcRect/>
          <a:stretch>
            <a:fillRect/>
          </a:stretch>
        </p:blipFill>
        <p:spPr>
          <a:xfrm flipH="1">
            <a:off x="17197987" y="4341414"/>
            <a:ext cx="266700" cy="266700"/>
          </a:xfrm>
          <a:prstGeom prst="rect">
            <a:avLst/>
          </a:prstGeom>
        </p:spPr>
      </p:pic>
      <p:sp>
        <p:nvSpPr>
          <p:cNvPr id="32" name="Object 206">
            <a:extLst>
              <a:ext uri="{FF2B5EF4-FFF2-40B4-BE49-F238E27FC236}">
                <a16:creationId xmlns:a16="http://schemas.microsoft.com/office/drawing/2014/main" id="{FC9560D2-B255-430C-B5CA-E5A954F548A6}"/>
              </a:ext>
            </a:extLst>
          </p:cNvPr>
          <p:cNvSpPr txBox="1"/>
          <p:nvPr/>
        </p:nvSpPr>
        <p:spPr>
          <a:xfrm>
            <a:off x="17473897" y="4182664"/>
            <a:ext cx="6282725" cy="1077218"/>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Gender</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and</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Age</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segmentation are</a:t>
            </a:r>
            <a:r>
              <a:rPr lang="zh-CN" altLang="en-US" dirty="0">
                <a:latin typeface="Roboto" panose="02000000000000000000" pitchFamily="2" charset="0"/>
              </a:rPr>
              <a:t> </a:t>
            </a:r>
            <a:r>
              <a:rPr lang="en-US" altLang="zh-CN" dirty="0">
                <a:latin typeface="Roboto" panose="02000000000000000000" pitchFamily="2" charset="0"/>
                <a:ea typeface="Roboto" panose="02000000000000000000" pitchFamily="2" charset="0"/>
              </a:rPr>
              <a:t>insignificant</a:t>
            </a:r>
            <a:r>
              <a:rPr lang="zh-CN" altLang="en-US" dirty="0">
                <a:latin typeface="Roboto" panose="02000000000000000000" pitchFamily="2" charset="0"/>
              </a:rPr>
              <a:t> </a:t>
            </a:r>
            <a:r>
              <a:rPr lang="en-US" altLang="zh-CN" b="0" dirty="0">
                <a:latin typeface="Roboto" panose="02000000000000000000" pitchFamily="2" charset="0"/>
                <a:ea typeface="Roboto" panose="02000000000000000000" pitchFamily="2" charset="0"/>
              </a:rPr>
              <a:t>on</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style</a:t>
            </a:r>
            <a:endParaRPr lang="zh-CN" altLang="en-US" b="0" dirty="0">
              <a:latin typeface="Roboto" panose="02000000000000000000" pitchFamily="2" charset="0"/>
            </a:endParaRPr>
          </a:p>
        </p:txBody>
      </p:sp>
      <p:pic>
        <p:nvPicPr>
          <p:cNvPr id="33" name="image 301">
            <a:extLst>
              <a:ext uri="{FF2B5EF4-FFF2-40B4-BE49-F238E27FC236}">
                <a16:creationId xmlns:a16="http://schemas.microsoft.com/office/drawing/2014/main" id="{108E392A-3153-4AB6-AE2C-606A56BDEEDF}"/>
              </a:ext>
            </a:extLst>
          </p:cNvPr>
          <p:cNvPicPr>
            <a:picLocks noChangeAspect="1"/>
          </p:cNvPicPr>
          <p:nvPr/>
        </p:nvPicPr>
        <p:blipFill>
          <a:blip r:embed="rId3"/>
          <a:srcRect/>
          <a:stretch>
            <a:fillRect/>
          </a:stretch>
        </p:blipFill>
        <p:spPr>
          <a:xfrm>
            <a:off x="17081278" y="3210235"/>
            <a:ext cx="6510242" cy="654050"/>
          </a:xfrm>
          <a:prstGeom prst="rect">
            <a:avLst/>
          </a:prstGeom>
        </p:spPr>
      </p:pic>
      <p:sp>
        <p:nvSpPr>
          <p:cNvPr id="34" name="文本框 33">
            <a:extLst>
              <a:ext uri="{FF2B5EF4-FFF2-40B4-BE49-F238E27FC236}">
                <a16:creationId xmlns:a16="http://schemas.microsoft.com/office/drawing/2014/main" id="{40E8FCAF-BA76-404A-8844-A780A4FD12BC}"/>
              </a:ext>
            </a:extLst>
          </p:cNvPr>
          <p:cNvSpPr txBox="1"/>
          <p:nvPr/>
        </p:nvSpPr>
        <p:spPr>
          <a:xfrm>
            <a:off x="17197987" y="3244873"/>
            <a:ext cx="5328932"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Findings</a:t>
            </a:r>
            <a:endParaRPr lang="zh-CN" altLang="en-US" sz="3200" b="1" dirty="0">
              <a:latin typeface="Roboto Black" panose="02000000000000000000" pitchFamily="2" charset="0"/>
            </a:endParaRPr>
          </a:p>
        </p:txBody>
      </p:sp>
      <p:pic>
        <p:nvPicPr>
          <p:cNvPr id="35" name="image 205">
            <a:extLst>
              <a:ext uri="{FF2B5EF4-FFF2-40B4-BE49-F238E27FC236}">
                <a16:creationId xmlns:a16="http://schemas.microsoft.com/office/drawing/2014/main" id="{CCEB71A5-1893-473A-8FEB-52C96C246309}"/>
              </a:ext>
            </a:extLst>
          </p:cNvPr>
          <p:cNvPicPr>
            <a:picLocks noChangeAspect="1"/>
          </p:cNvPicPr>
          <p:nvPr/>
        </p:nvPicPr>
        <p:blipFill>
          <a:blip r:embed="rId6"/>
          <a:srcRect/>
          <a:stretch>
            <a:fillRect/>
          </a:stretch>
        </p:blipFill>
        <p:spPr>
          <a:xfrm flipH="1">
            <a:off x="17197987" y="6209518"/>
            <a:ext cx="266700" cy="266700"/>
          </a:xfrm>
          <a:prstGeom prst="rect">
            <a:avLst/>
          </a:prstGeom>
        </p:spPr>
      </p:pic>
      <p:sp>
        <p:nvSpPr>
          <p:cNvPr id="36" name="Object 206">
            <a:extLst>
              <a:ext uri="{FF2B5EF4-FFF2-40B4-BE49-F238E27FC236}">
                <a16:creationId xmlns:a16="http://schemas.microsoft.com/office/drawing/2014/main" id="{F9FF6D8D-587B-45D0-BC7E-F230B91073E0}"/>
              </a:ext>
            </a:extLst>
          </p:cNvPr>
          <p:cNvSpPr txBox="1"/>
          <p:nvPr/>
        </p:nvSpPr>
        <p:spPr>
          <a:xfrm>
            <a:off x="17473897" y="6050768"/>
            <a:ext cx="6282725" cy="1077218"/>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Gender</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segmentation is </a:t>
            </a:r>
            <a:r>
              <a:rPr lang="zh-CN" altLang="en-US" dirty="0">
                <a:latin typeface="Roboto" panose="02000000000000000000" pitchFamily="2" charset="0"/>
              </a:rPr>
              <a:t> </a:t>
            </a:r>
            <a:r>
              <a:rPr lang="en-US" altLang="zh-CN" dirty="0">
                <a:latin typeface="Roboto" panose="02000000000000000000" pitchFamily="2" charset="0"/>
              </a:rPr>
              <a:t>in</a:t>
            </a:r>
            <a:r>
              <a:rPr lang="en-US" altLang="zh-CN" dirty="0">
                <a:latin typeface="Roboto" panose="02000000000000000000" pitchFamily="2" charset="0"/>
                <a:ea typeface="Roboto" panose="02000000000000000000" pitchFamily="2" charset="0"/>
              </a:rPr>
              <a:t>significant</a:t>
            </a:r>
            <a:r>
              <a:rPr lang="zh-CN" altLang="en-US" dirty="0">
                <a:latin typeface="Roboto" panose="02000000000000000000" pitchFamily="2" charset="0"/>
              </a:rPr>
              <a:t> </a:t>
            </a:r>
            <a:endParaRPr lang="zh-CN" altLang="en-US" b="0" dirty="0">
              <a:latin typeface="Roboto" panose="02000000000000000000" pitchFamily="2" charset="0"/>
            </a:endParaRPr>
          </a:p>
        </p:txBody>
      </p:sp>
      <p:pic>
        <p:nvPicPr>
          <p:cNvPr id="37" name="image 205">
            <a:extLst>
              <a:ext uri="{FF2B5EF4-FFF2-40B4-BE49-F238E27FC236}">
                <a16:creationId xmlns:a16="http://schemas.microsoft.com/office/drawing/2014/main" id="{66F18CFE-90DF-41A8-BC8C-53B57093BDBB}"/>
              </a:ext>
            </a:extLst>
          </p:cNvPr>
          <p:cNvPicPr>
            <a:picLocks noChangeAspect="1"/>
          </p:cNvPicPr>
          <p:nvPr/>
        </p:nvPicPr>
        <p:blipFill>
          <a:blip r:embed="rId6"/>
          <a:srcRect/>
          <a:stretch>
            <a:fillRect/>
          </a:stretch>
        </p:blipFill>
        <p:spPr>
          <a:xfrm flipH="1">
            <a:off x="17197987" y="8076260"/>
            <a:ext cx="266700" cy="266700"/>
          </a:xfrm>
          <a:prstGeom prst="rect">
            <a:avLst/>
          </a:prstGeom>
        </p:spPr>
      </p:pic>
      <p:sp>
        <p:nvSpPr>
          <p:cNvPr id="38" name="Object 206">
            <a:extLst>
              <a:ext uri="{FF2B5EF4-FFF2-40B4-BE49-F238E27FC236}">
                <a16:creationId xmlns:a16="http://schemas.microsoft.com/office/drawing/2014/main" id="{3429327F-8162-4010-BECB-4C3F64379F99}"/>
              </a:ext>
            </a:extLst>
          </p:cNvPr>
          <p:cNvSpPr txBox="1"/>
          <p:nvPr/>
        </p:nvSpPr>
        <p:spPr>
          <a:xfrm>
            <a:off x="17473897" y="7917510"/>
            <a:ext cx="6282725" cy="584775"/>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Age</a:t>
            </a:r>
            <a:r>
              <a:rPr lang="zh-CN" altLang="en-US" b="0" dirty="0">
                <a:latin typeface="Roboto" panose="02000000000000000000" pitchFamily="2" charset="0"/>
              </a:rPr>
              <a:t> </a:t>
            </a:r>
            <a:r>
              <a:rPr lang="en-US" altLang="zh-CN" b="0" dirty="0">
                <a:latin typeface="Roboto" panose="02000000000000000000" pitchFamily="2" charset="0"/>
                <a:ea typeface="Roboto" panose="02000000000000000000" pitchFamily="2" charset="0"/>
              </a:rPr>
              <a:t>segmentation is </a:t>
            </a:r>
            <a:r>
              <a:rPr lang="en-US" altLang="zh-CN" dirty="0">
                <a:latin typeface="Roboto" panose="02000000000000000000" pitchFamily="2" charset="0"/>
                <a:ea typeface="Roboto" panose="02000000000000000000" pitchFamily="2" charset="0"/>
              </a:rPr>
              <a:t>significant</a:t>
            </a:r>
            <a:r>
              <a:rPr lang="zh-CN" altLang="en-US" dirty="0">
                <a:latin typeface="Roboto" panose="02000000000000000000" pitchFamily="2" charset="0"/>
              </a:rPr>
              <a:t> </a:t>
            </a:r>
            <a:endParaRPr lang="zh-CN" altLang="en-US" b="0" dirty="0">
              <a:latin typeface="Roboto" panose="02000000000000000000" pitchFamily="2" charset="0"/>
            </a:endParaRPr>
          </a:p>
        </p:txBody>
      </p:sp>
      <p:graphicFrame>
        <p:nvGraphicFramePr>
          <p:cNvPr id="39" name="Table 8">
            <a:extLst>
              <a:ext uri="{FF2B5EF4-FFF2-40B4-BE49-F238E27FC236}">
                <a16:creationId xmlns:a16="http://schemas.microsoft.com/office/drawing/2014/main" id="{2BB57905-934C-44BC-8F7D-9EC8A9D003FD}"/>
              </a:ext>
            </a:extLst>
          </p:cNvPr>
          <p:cNvGraphicFramePr>
            <a:graphicFrameLocks noGrp="1"/>
          </p:cNvGraphicFramePr>
          <p:nvPr>
            <p:extLst>
              <p:ext uri="{D42A27DB-BD31-4B8C-83A1-F6EECF244321}">
                <p14:modId xmlns:p14="http://schemas.microsoft.com/office/powerpoint/2010/main" val="262121537"/>
              </p:ext>
            </p:extLst>
          </p:nvPr>
        </p:nvGraphicFramePr>
        <p:xfrm>
          <a:off x="9078243" y="5062539"/>
          <a:ext cx="6165851" cy="3107285"/>
        </p:xfrm>
        <a:graphic>
          <a:graphicData uri="http://schemas.openxmlformats.org/drawingml/2006/table">
            <a:tbl>
              <a:tblPr firstRow="1" bandRow="1">
                <a:tableStyleId>{5C22544A-7EE6-4342-B048-85BDC9FD1C3A}</a:tableStyleId>
              </a:tblPr>
              <a:tblGrid>
                <a:gridCol w="3384551">
                  <a:extLst>
                    <a:ext uri="{9D8B030D-6E8A-4147-A177-3AD203B41FA5}">
                      <a16:colId xmlns:a16="http://schemas.microsoft.com/office/drawing/2014/main" val="352002555"/>
                    </a:ext>
                  </a:extLst>
                </a:gridCol>
                <a:gridCol w="2781300">
                  <a:extLst>
                    <a:ext uri="{9D8B030D-6E8A-4147-A177-3AD203B41FA5}">
                      <a16:colId xmlns:a16="http://schemas.microsoft.com/office/drawing/2014/main" val="2835835683"/>
                    </a:ext>
                  </a:extLst>
                </a:gridCol>
              </a:tblGrid>
              <a:tr h="621457">
                <a:tc>
                  <a:txBody>
                    <a:bodyPr/>
                    <a:lstStyle/>
                    <a:p>
                      <a:pPr marL="0" algn="l" defTabSz="914400" rtl="0" eaLnBrk="1" latinLnBrk="0" hangingPunct="1"/>
                      <a:r>
                        <a:rPr lang="en-US" altLang="zh-CN" sz="3000" b="1" kern="1200" dirty="0">
                          <a:solidFill>
                            <a:schemeClr val="tx1"/>
                          </a:solidFill>
                          <a:latin typeface="Roboto" panose="02000000000000000000" pitchFamily="2" charset="0"/>
                          <a:ea typeface="Roboto" panose="02000000000000000000" pitchFamily="2" charset="0"/>
                          <a:cs typeface="+mn-cs"/>
                        </a:rPr>
                        <a:t>Coefficient</a:t>
                      </a:r>
                      <a:endParaRPr lang="en-US" sz="3000" b="1" kern="1200" dirty="0">
                        <a:solidFill>
                          <a:schemeClr val="tx1"/>
                        </a:solidFill>
                        <a:latin typeface="Roboto" panose="02000000000000000000" pitchFamily="2" charset="0"/>
                        <a:ea typeface="Roboto" panose="02000000000000000000" pitchFamily="2" charset="0"/>
                        <a:cs typeface="+mn-cs"/>
                      </a:endParaRPr>
                    </a:p>
                  </a:txBody>
                  <a:tcPr>
                    <a:lnB w="12700" cap="flat" cmpd="sng" algn="ctr">
                      <a:noFill/>
                      <a:prstDash val="solid"/>
                      <a:round/>
                      <a:headEnd type="none" w="med" len="med"/>
                      <a:tailEnd type="none" w="med" len="med"/>
                    </a:lnB>
                    <a:solidFill>
                      <a:schemeClr val="bg1"/>
                    </a:solidFill>
                  </a:tcPr>
                </a:tc>
                <a:tc>
                  <a:txBody>
                    <a:bodyPr/>
                    <a:lstStyle/>
                    <a:p>
                      <a:r>
                        <a:rPr lang="en-US" altLang="zh-CN" sz="3000" dirty="0">
                          <a:solidFill>
                            <a:schemeClr val="tx1"/>
                          </a:solidFill>
                          <a:latin typeface="Roboto" panose="02000000000000000000" pitchFamily="2" charset="0"/>
                          <a:ea typeface="Roboto" panose="02000000000000000000" pitchFamily="2" charset="0"/>
                        </a:rPr>
                        <a:t>P-Value</a:t>
                      </a:r>
                      <a:endParaRPr lang="en-US" sz="3000" dirty="0">
                        <a:solidFill>
                          <a:schemeClr val="tx1"/>
                        </a:solidFill>
                        <a:latin typeface="Roboto" panose="02000000000000000000" pitchFamily="2" charset="0"/>
                        <a:ea typeface="Roboto" panose="02000000000000000000" pitchFamily="2" charset="0"/>
                      </a:endParaRPr>
                    </a:p>
                  </a:txBody>
                  <a:tcPr>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72708809"/>
                  </a:ext>
                </a:extLst>
              </a:tr>
              <a:tr h="621457">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Price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&lt; 2e-16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5459031"/>
                  </a:ext>
                </a:extLst>
              </a:tr>
              <a:tr h="621457">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Size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000" b="1" kern="1200" dirty="0">
                          <a:solidFill>
                            <a:schemeClr val="tx1"/>
                          </a:solidFill>
                          <a:latin typeface="Roboto" panose="02000000000000000000" pitchFamily="2" charset="0"/>
                          <a:ea typeface="Roboto" panose="02000000000000000000" pitchFamily="2" charset="0"/>
                          <a:cs typeface="+mn-cs"/>
                        </a:rPr>
                        <a:t>0.403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8314764"/>
                  </a:ext>
                </a:extLst>
              </a:tr>
              <a:tr h="621457">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Motion</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000" b="1" kern="1200" dirty="0">
                          <a:solidFill>
                            <a:schemeClr val="tx1"/>
                          </a:solidFill>
                          <a:latin typeface="Roboto" panose="02000000000000000000" pitchFamily="2" charset="0"/>
                          <a:ea typeface="Roboto" panose="02000000000000000000" pitchFamily="2" charset="0"/>
                          <a:cs typeface="+mn-cs"/>
                        </a:rPr>
                        <a:t>&lt; 2e-16   ***</a:t>
                      </a:r>
                      <a:r>
                        <a:rPr lang="en-US" sz="3000" b="1" kern="1200" dirty="0">
                          <a:solidFill>
                            <a:schemeClr val="tx1"/>
                          </a:solidFill>
                          <a:latin typeface="Roboto" panose="02000000000000000000" pitchFamily="2" charset="0"/>
                          <a:ea typeface="Roboto" panose="02000000000000000000" pitchFamily="2" charset="0"/>
                          <a:cs typeface="+mn-cs"/>
                        </a:rPr>
                        <a:t> </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7183656"/>
                  </a:ext>
                </a:extLst>
              </a:tr>
              <a:tr h="621457">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Style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2.08e-06 ***</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745618"/>
                  </a:ext>
                </a:extLst>
              </a:tr>
            </a:tbl>
          </a:graphicData>
        </a:graphic>
      </p:graphicFrame>
      <p:graphicFrame>
        <p:nvGraphicFramePr>
          <p:cNvPr id="40" name="Table 8">
            <a:extLst>
              <a:ext uri="{FF2B5EF4-FFF2-40B4-BE49-F238E27FC236}">
                <a16:creationId xmlns:a16="http://schemas.microsoft.com/office/drawing/2014/main" id="{C03DF86F-4E6C-462D-9961-1438F304C503}"/>
              </a:ext>
            </a:extLst>
          </p:cNvPr>
          <p:cNvGraphicFramePr>
            <a:graphicFrameLocks noGrp="1"/>
          </p:cNvGraphicFramePr>
          <p:nvPr>
            <p:extLst>
              <p:ext uri="{D42A27DB-BD31-4B8C-83A1-F6EECF244321}">
                <p14:modId xmlns:p14="http://schemas.microsoft.com/office/powerpoint/2010/main" val="2396292089"/>
              </p:ext>
            </p:extLst>
          </p:nvPr>
        </p:nvGraphicFramePr>
        <p:xfrm>
          <a:off x="9019805" y="9554463"/>
          <a:ext cx="6282725" cy="2916610"/>
        </p:xfrm>
        <a:graphic>
          <a:graphicData uri="http://schemas.openxmlformats.org/drawingml/2006/table">
            <a:tbl>
              <a:tblPr firstRow="1" bandRow="1">
                <a:tableStyleId>{5C22544A-7EE6-4342-B048-85BDC9FD1C3A}</a:tableStyleId>
              </a:tblPr>
              <a:tblGrid>
                <a:gridCol w="3349025">
                  <a:extLst>
                    <a:ext uri="{9D8B030D-6E8A-4147-A177-3AD203B41FA5}">
                      <a16:colId xmlns:a16="http://schemas.microsoft.com/office/drawing/2014/main" val="352002555"/>
                    </a:ext>
                  </a:extLst>
                </a:gridCol>
                <a:gridCol w="2933700">
                  <a:extLst>
                    <a:ext uri="{9D8B030D-6E8A-4147-A177-3AD203B41FA5}">
                      <a16:colId xmlns:a16="http://schemas.microsoft.com/office/drawing/2014/main" val="2835835683"/>
                    </a:ext>
                  </a:extLst>
                </a:gridCol>
              </a:tblGrid>
              <a:tr h="583322">
                <a:tc>
                  <a:txBody>
                    <a:bodyPr/>
                    <a:lstStyle/>
                    <a:p>
                      <a:pPr marL="0" algn="l" defTabSz="914400" rtl="0" eaLnBrk="1" latinLnBrk="0" hangingPunct="1"/>
                      <a:r>
                        <a:rPr lang="en-US" altLang="zh-CN" sz="3000" b="1" kern="1200" dirty="0">
                          <a:solidFill>
                            <a:schemeClr val="tx1"/>
                          </a:solidFill>
                          <a:latin typeface="Roboto" panose="02000000000000000000" pitchFamily="2" charset="0"/>
                          <a:ea typeface="Roboto" panose="02000000000000000000" pitchFamily="2" charset="0"/>
                          <a:cs typeface="+mn-cs"/>
                        </a:rPr>
                        <a:t>Interactions</a:t>
                      </a:r>
                      <a:endParaRPr lang="en-US" sz="3000" b="1" kern="1200" dirty="0">
                        <a:solidFill>
                          <a:schemeClr val="tx1"/>
                        </a:solidFill>
                        <a:latin typeface="Roboto" panose="02000000000000000000" pitchFamily="2" charset="0"/>
                        <a:ea typeface="Roboto" panose="02000000000000000000" pitchFamily="2" charset="0"/>
                        <a:cs typeface="+mn-cs"/>
                      </a:endParaRPr>
                    </a:p>
                  </a:txBody>
                  <a:tcPr>
                    <a:noFill/>
                  </a:tcPr>
                </a:tc>
                <a:tc>
                  <a:txBody>
                    <a:bodyPr/>
                    <a:lstStyle/>
                    <a:p>
                      <a:r>
                        <a:rPr lang="en-US" altLang="zh-CN" sz="3000" dirty="0">
                          <a:solidFill>
                            <a:schemeClr val="tx1"/>
                          </a:solidFill>
                          <a:latin typeface="Roboto" panose="02000000000000000000" pitchFamily="2" charset="0"/>
                          <a:ea typeface="Roboto" panose="02000000000000000000" pitchFamily="2" charset="0"/>
                        </a:rPr>
                        <a:t>P-Value</a:t>
                      </a:r>
                      <a:endParaRPr lang="en-US" sz="3000" dirty="0">
                        <a:solidFill>
                          <a:schemeClr val="tx1"/>
                        </a:solidFill>
                        <a:latin typeface="Roboto" panose="02000000000000000000" pitchFamily="2" charset="0"/>
                        <a:ea typeface="Roboto" panose="02000000000000000000" pitchFamily="2" charset="0"/>
                      </a:endParaRPr>
                    </a:p>
                  </a:txBody>
                  <a:tcPr>
                    <a:noFill/>
                  </a:tcPr>
                </a:tc>
                <a:extLst>
                  <a:ext uri="{0D108BD9-81ED-4DB2-BD59-A6C34878D82A}">
                    <a16:rowId xmlns:a16="http://schemas.microsoft.com/office/drawing/2014/main" val="1672708809"/>
                  </a:ext>
                </a:extLst>
              </a:tr>
              <a:tr h="583322">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Price</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000" b="1" kern="1200" dirty="0">
                          <a:solidFill>
                            <a:schemeClr val="tx1"/>
                          </a:solidFill>
                          <a:latin typeface="Roboto" panose="02000000000000000000" pitchFamily="2" charset="0"/>
                          <a:ea typeface="Roboto" panose="02000000000000000000" pitchFamily="2" charset="0"/>
                          <a:cs typeface="+mn-cs"/>
                        </a:rPr>
                        <a:t>&lt; 2e-16 ***</a:t>
                      </a:r>
                    </a:p>
                  </a:txBody>
                  <a:tcPr>
                    <a:solidFill>
                      <a:schemeClr val="bg1"/>
                    </a:solidFill>
                  </a:tcPr>
                </a:tc>
                <a:extLst>
                  <a:ext uri="{0D108BD9-81ED-4DB2-BD59-A6C34878D82A}">
                    <a16:rowId xmlns:a16="http://schemas.microsoft.com/office/drawing/2014/main" val="2465459031"/>
                  </a:ext>
                </a:extLst>
              </a:tr>
              <a:tr h="583322">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size </a:t>
                      </a:r>
                    </a:p>
                  </a:txBody>
                  <a:tcPr>
                    <a:solidFill>
                      <a:schemeClr val="bg1"/>
                    </a:solidFill>
                  </a:tcPr>
                </a:tc>
                <a:tc>
                  <a:txBody>
                    <a:bodyPr/>
                    <a:lstStyle/>
                    <a:p>
                      <a:r>
                        <a:rPr lang="en-US" sz="3000" b="1" kern="1200" dirty="0">
                          <a:solidFill>
                            <a:schemeClr val="tx1"/>
                          </a:solidFill>
                          <a:latin typeface="Roboto" panose="02000000000000000000" pitchFamily="2" charset="0"/>
                          <a:ea typeface="Roboto" panose="02000000000000000000" pitchFamily="2" charset="0"/>
                          <a:cs typeface="+mn-cs"/>
                        </a:rPr>
                        <a:t>&lt; 2e-16 ***</a:t>
                      </a:r>
                    </a:p>
                  </a:txBody>
                  <a:tcPr>
                    <a:solidFill>
                      <a:schemeClr val="bg1"/>
                    </a:solidFill>
                  </a:tcPr>
                </a:tc>
                <a:extLst>
                  <a:ext uri="{0D108BD9-81ED-4DB2-BD59-A6C34878D82A}">
                    <a16:rowId xmlns:a16="http://schemas.microsoft.com/office/drawing/2014/main" val="3988314764"/>
                  </a:ext>
                </a:extLst>
              </a:tr>
              <a:tr h="583322">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Motion</a:t>
                      </a:r>
                    </a:p>
                  </a:txBody>
                  <a:tcPr>
                    <a:solidFill>
                      <a:schemeClr val="bg1"/>
                    </a:solid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1.90e-06 ***</a:t>
                      </a:r>
                    </a:p>
                  </a:txBody>
                  <a:tcPr>
                    <a:solidFill>
                      <a:schemeClr val="bg1"/>
                    </a:solidFill>
                  </a:tcPr>
                </a:tc>
                <a:extLst>
                  <a:ext uri="{0D108BD9-81ED-4DB2-BD59-A6C34878D82A}">
                    <a16:rowId xmlns:a16="http://schemas.microsoft.com/office/drawing/2014/main" val="2837183656"/>
                  </a:ext>
                </a:extLst>
              </a:tr>
              <a:tr h="583322">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style</a:t>
                      </a:r>
                    </a:p>
                  </a:txBody>
                  <a:tcPr>
                    <a:noFill/>
                  </a:tcPr>
                </a:tc>
                <a:tc>
                  <a:txBody>
                    <a:bodyPr/>
                    <a:lstStyle/>
                    <a:p>
                      <a:pPr marL="0" algn="l" defTabSz="914400" rtl="0" eaLnBrk="1" latinLnBrk="0" hangingPunct="1"/>
                      <a:r>
                        <a:rPr lang="en-US" sz="3000" b="1" kern="1200" dirty="0">
                          <a:solidFill>
                            <a:schemeClr val="tx1"/>
                          </a:solidFill>
                          <a:latin typeface="Roboto" panose="02000000000000000000" pitchFamily="2" charset="0"/>
                          <a:ea typeface="Roboto" panose="02000000000000000000" pitchFamily="2" charset="0"/>
                          <a:cs typeface="+mn-cs"/>
                        </a:rPr>
                        <a:t>8.73e-06 ***</a:t>
                      </a:r>
                    </a:p>
                  </a:txBody>
                  <a:tcPr>
                    <a:noFill/>
                  </a:tcPr>
                </a:tc>
                <a:extLst>
                  <a:ext uri="{0D108BD9-81ED-4DB2-BD59-A6C34878D82A}">
                    <a16:rowId xmlns:a16="http://schemas.microsoft.com/office/drawing/2014/main" val="319745618"/>
                  </a:ext>
                </a:extLst>
              </a:tr>
            </a:tbl>
          </a:graphicData>
        </a:graphic>
      </p:graphicFrame>
      <p:cxnSp>
        <p:nvCxnSpPr>
          <p:cNvPr id="41" name="直接连接符 40">
            <a:extLst>
              <a:ext uri="{FF2B5EF4-FFF2-40B4-BE49-F238E27FC236}">
                <a16:creationId xmlns:a16="http://schemas.microsoft.com/office/drawing/2014/main" id="{6A4B8C63-BF83-407A-B08A-D0F00F249671}"/>
              </a:ext>
            </a:extLst>
          </p:cNvPr>
          <p:cNvCxnSpPr>
            <a:cxnSpLocks/>
          </p:cNvCxnSpPr>
          <p:nvPr/>
        </p:nvCxnSpPr>
        <p:spPr>
          <a:xfrm>
            <a:off x="9078243" y="4799040"/>
            <a:ext cx="2123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ED23B2F-F55C-471E-AE7D-59CA343C1CE4}"/>
              </a:ext>
            </a:extLst>
          </p:cNvPr>
          <p:cNvCxnSpPr>
            <a:cxnSpLocks/>
          </p:cNvCxnSpPr>
          <p:nvPr/>
        </p:nvCxnSpPr>
        <p:spPr>
          <a:xfrm>
            <a:off x="9078243" y="9085293"/>
            <a:ext cx="2123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2A29442-A939-40F6-AF0F-EDF53E4B0279}"/>
              </a:ext>
            </a:extLst>
          </p:cNvPr>
          <p:cNvSpPr txBox="1"/>
          <p:nvPr/>
        </p:nvSpPr>
        <p:spPr>
          <a:xfrm>
            <a:off x="9019805" y="4197997"/>
            <a:ext cx="2391230"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Age = 0 (2)</a:t>
            </a:r>
            <a:endParaRPr lang="zh-CN" altLang="en-US" sz="3200" b="1" dirty="0">
              <a:latin typeface="Roboto Black" panose="02000000000000000000" pitchFamily="2" charset="0"/>
            </a:endParaRPr>
          </a:p>
        </p:txBody>
      </p:sp>
      <p:sp>
        <p:nvSpPr>
          <p:cNvPr id="44" name="文本框 43">
            <a:extLst>
              <a:ext uri="{FF2B5EF4-FFF2-40B4-BE49-F238E27FC236}">
                <a16:creationId xmlns:a16="http://schemas.microsoft.com/office/drawing/2014/main" id="{A3DDADBE-F4AB-4E9F-B65A-1134C846BA76}"/>
              </a:ext>
            </a:extLst>
          </p:cNvPr>
          <p:cNvSpPr txBox="1"/>
          <p:nvPr/>
        </p:nvSpPr>
        <p:spPr>
          <a:xfrm>
            <a:off x="9019805" y="8483067"/>
            <a:ext cx="2391230" cy="584775"/>
          </a:xfrm>
          <a:prstGeom prst="rect">
            <a:avLst/>
          </a:prstGeom>
          <a:noFill/>
        </p:spPr>
        <p:txBody>
          <a:bodyPr wrap="square" rtlCol="0">
            <a:spAutoFit/>
          </a:bodyPr>
          <a:lstStyle/>
          <a:p>
            <a:r>
              <a:rPr lang="en-US" altLang="zh-CN" sz="3200" b="1" dirty="0">
                <a:latin typeface="Roboto Black" panose="02000000000000000000" pitchFamily="2" charset="0"/>
                <a:ea typeface="Roboto Black" panose="02000000000000000000" pitchFamily="2" charset="0"/>
              </a:rPr>
              <a:t>Age =1 (3-4)</a:t>
            </a:r>
            <a:endParaRPr lang="zh-CN" altLang="en-US" sz="3200" b="1" dirty="0">
              <a:latin typeface="Roboto Black" panose="02000000000000000000" pitchFamily="2" charset="0"/>
            </a:endParaRPr>
          </a:p>
        </p:txBody>
      </p:sp>
      <p:pic>
        <p:nvPicPr>
          <p:cNvPr id="45" name="image 205">
            <a:extLst>
              <a:ext uri="{FF2B5EF4-FFF2-40B4-BE49-F238E27FC236}">
                <a16:creationId xmlns:a16="http://schemas.microsoft.com/office/drawing/2014/main" id="{EE2005B9-3245-4D22-8631-E294DED0649D}"/>
              </a:ext>
            </a:extLst>
          </p:cNvPr>
          <p:cNvPicPr>
            <a:picLocks noChangeAspect="1"/>
          </p:cNvPicPr>
          <p:nvPr/>
        </p:nvPicPr>
        <p:blipFill>
          <a:blip r:embed="rId6"/>
          <a:srcRect/>
          <a:stretch>
            <a:fillRect/>
          </a:stretch>
        </p:blipFill>
        <p:spPr>
          <a:xfrm flipH="1">
            <a:off x="17197987" y="9656312"/>
            <a:ext cx="266700" cy="266700"/>
          </a:xfrm>
          <a:prstGeom prst="rect">
            <a:avLst/>
          </a:prstGeom>
        </p:spPr>
      </p:pic>
      <p:sp>
        <p:nvSpPr>
          <p:cNvPr id="46" name="Object 206">
            <a:extLst>
              <a:ext uri="{FF2B5EF4-FFF2-40B4-BE49-F238E27FC236}">
                <a16:creationId xmlns:a16="http://schemas.microsoft.com/office/drawing/2014/main" id="{C9E36557-9181-46B6-9CC4-67D0E9BC55F6}"/>
              </a:ext>
            </a:extLst>
          </p:cNvPr>
          <p:cNvSpPr txBox="1"/>
          <p:nvPr/>
        </p:nvSpPr>
        <p:spPr>
          <a:xfrm>
            <a:off x="17473897" y="9497562"/>
            <a:ext cx="6282725" cy="1077218"/>
          </a:xfrm>
          <a:prstGeom prst="rect">
            <a:avLst/>
          </a:prstGeom>
          <a:noFill/>
        </p:spPr>
        <p:txBody>
          <a:bodyPr wrap="square" rtlCol="0">
            <a:spAutoFit/>
          </a:bodyPr>
          <a:lstStyle>
            <a:lvl1pPr>
              <a:defRPr sz="3200" b="1">
                <a:latin typeface="Roboto Black" panose="02000000000000000000" pitchFamily="2" charset="0"/>
                <a:ea typeface="Roboto Black" panose="02000000000000000000" pitchFamily="2" charset="0"/>
              </a:defRPr>
            </a:lvl1pPr>
          </a:lstStyle>
          <a:p>
            <a:r>
              <a:rPr lang="en-US" altLang="zh-CN" b="0" dirty="0">
                <a:latin typeface="Roboto" panose="02000000000000000000" pitchFamily="2" charset="0"/>
                <a:ea typeface="Roboto" panose="02000000000000000000" pitchFamily="2" charset="0"/>
              </a:rPr>
              <a:t>Subgroup of age as the result of a priori segmentation</a:t>
            </a:r>
            <a:endParaRPr lang="zh-CN" altLang="en-US" b="0" dirty="0">
              <a:latin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08" name="Object 208"/>
          <p:cNvSpPr txBox="1"/>
          <p:nvPr/>
        </p:nvSpPr>
        <p:spPr>
          <a:xfrm>
            <a:off x="2282509" y="819150"/>
            <a:ext cx="21309011" cy="1474374"/>
          </a:xfrm>
          <a:prstGeom prst="rect">
            <a:avLst/>
          </a:prstGeom>
        </p:spPr>
        <p:txBody>
          <a:bodyPr vert="horz" rtlCol="0" anchor="t" anchorCtr="0">
            <a:noAutofit/>
          </a:bodyPr>
          <a:lstStyle/>
          <a:p>
            <a:pPr algn="l">
              <a:lnSpc>
                <a:spcPct val="100000"/>
              </a:lnSpc>
            </a:pPr>
            <a:r>
              <a:rPr lang="en-US" altLang="zh-CN" sz="7200" b="0" i="0" dirty="0">
                <a:solidFill>
                  <a:srgbClr val="222222"/>
                </a:solidFill>
                <a:latin typeface="Roboto Black" panose="02000000000000000000" pitchFamily="2" charset="0"/>
                <a:ea typeface="Roboto Black" panose="02000000000000000000" pitchFamily="2" charset="0"/>
              </a:rPr>
              <a:t>Post-</a:t>
            </a:r>
            <a:r>
              <a:rPr lang="en-US" altLang="zh-CN" sz="7200" dirty="0">
                <a:solidFill>
                  <a:srgbClr val="222222"/>
                </a:solidFill>
                <a:latin typeface="Roboto Black" panose="02000000000000000000" pitchFamily="2" charset="0"/>
                <a:ea typeface="Roboto Black" panose="02000000000000000000" pitchFamily="2" charset="0"/>
              </a:rPr>
              <a:t>hoc Segmentation: </a:t>
            </a:r>
            <a:r>
              <a:rPr lang="en-US" altLang="zh-CN" sz="7200" b="0" i="0" dirty="0">
                <a:solidFill>
                  <a:srgbClr val="222222"/>
                </a:solidFill>
                <a:latin typeface="Roboto Black" panose="02000000000000000000" pitchFamily="2" charset="0"/>
                <a:ea typeface="Roboto Black" panose="02000000000000000000" pitchFamily="2" charset="0"/>
              </a:rPr>
              <a:t>Cluster </a:t>
            </a:r>
            <a:r>
              <a:rPr lang="en-US" altLang="zh-CN" sz="7200" dirty="0">
                <a:solidFill>
                  <a:srgbClr val="222222"/>
                </a:solidFill>
                <a:latin typeface="Roboto Black" panose="02000000000000000000" pitchFamily="2" charset="0"/>
                <a:ea typeface="Roboto Black" panose="02000000000000000000" pitchFamily="2" charset="0"/>
              </a:rPr>
              <a:t>Analysis</a:t>
            </a:r>
            <a:endParaRPr lang="zh-CN" altLang="en-US" dirty="0">
              <a:latin typeface="Roboto Black" panose="02000000000000000000" pitchFamily="2" charset="0"/>
            </a:endParaRPr>
          </a:p>
        </p:txBody>
      </p:sp>
      <p:grpSp>
        <p:nvGrpSpPr>
          <p:cNvPr id="209" name="组合 209"/>
          <p:cNvGrpSpPr/>
          <p:nvPr/>
        </p:nvGrpSpPr>
        <p:grpSpPr>
          <a:xfrm>
            <a:off x="-12700" y="736600"/>
            <a:ext cx="1841500" cy="1422400"/>
            <a:chOff x="-12700" y="736600"/>
            <a:chExt cx="1841500" cy="1422400"/>
          </a:xfrm>
        </p:grpSpPr>
        <p:pic>
          <p:nvPicPr>
            <p:cNvPr id="2010" name="image 2010"/>
            <p:cNvPicPr>
              <a:picLocks noChangeAspect="1"/>
            </p:cNvPicPr>
            <p:nvPr/>
          </p:nvPicPr>
          <p:blipFill>
            <a:blip r:embed="rId3"/>
            <a:srcRect/>
            <a:stretch>
              <a:fillRect/>
            </a:stretch>
          </p:blipFill>
          <p:spPr>
            <a:xfrm>
              <a:off x="-12700" y="736600"/>
              <a:ext cx="1308100" cy="1422400"/>
            </a:xfrm>
            <a:prstGeom prst="rect">
              <a:avLst/>
            </a:prstGeom>
          </p:spPr>
        </p:pic>
        <p:pic>
          <p:nvPicPr>
            <p:cNvPr id="2011" name="image 2011"/>
            <p:cNvPicPr>
              <a:picLocks noChangeAspect="1"/>
            </p:cNvPicPr>
            <p:nvPr/>
          </p:nvPicPr>
          <p:blipFill>
            <a:blip r:embed="rId4"/>
            <a:srcRect/>
            <a:stretch>
              <a:fillRect/>
            </a:stretch>
          </p:blipFill>
          <p:spPr>
            <a:xfrm>
              <a:off x="1587500" y="736600"/>
              <a:ext cx="241300" cy="1422400"/>
            </a:xfrm>
            <a:prstGeom prst="rect">
              <a:avLst/>
            </a:prstGeom>
          </p:spPr>
        </p:pic>
      </p:grpSp>
      <p:grpSp>
        <p:nvGrpSpPr>
          <p:cNvPr id="2" name="组合 1">
            <a:extLst>
              <a:ext uri="{FF2B5EF4-FFF2-40B4-BE49-F238E27FC236}">
                <a16:creationId xmlns:a16="http://schemas.microsoft.com/office/drawing/2014/main" id="{8159A538-E5F3-4A49-8B6A-B64E8FBD1CB6}"/>
              </a:ext>
            </a:extLst>
          </p:cNvPr>
          <p:cNvGrpSpPr/>
          <p:nvPr/>
        </p:nvGrpSpPr>
        <p:grpSpPr>
          <a:xfrm>
            <a:off x="13609320" y="3345780"/>
            <a:ext cx="9982200" cy="692150"/>
            <a:chOff x="13435575" y="3369910"/>
            <a:chExt cx="9982200" cy="692150"/>
          </a:xfrm>
        </p:grpSpPr>
        <p:pic>
          <p:nvPicPr>
            <p:cNvPr id="21" name="image 301">
              <a:extLst>
                <a:ext uri="{FF2B5EF4-FFF2-40B4-BE49-F238E27FC236}">
                  <a16:creationId xmlns:a16="http://schemas.microsoft.com/office/drawing/2014/main" id="{8769DBFF-641E-5147-B4B6-941DBD822B77}"/>
                </a:ext>
              </a:extLst>
            </p:cNvPr>
            <p:cNvPicPr>
              <a:picLocks noChangeAspect="1"/>
            </p:cNvPicPr>
            <p:nvPr/>
          </p:nvPicPr>
          <p:blipFill>
            <a:blip r:embed="rId5"/>
            <a:srcRect/>
            <a:stretch>
              <a:fillRect/>
            </a:stretch>
          </p:blipFill>
          <p:spPr>
            <a:xfrm>
              <a:off x="13609320" y="3369910"/>
              <a:ext cx="9728764" cy="654050"/>
            </a:xfrm>
            <a:prstGeom prst="rect">
              <a:avLst/>
            </a:prstGeom>
          </p:spPr>
        </p:pic>
        <p:sp>
          <p:nvSpPr>
            <p:cNvPr id="22" name="Object 302">
              <a:extLst>
                <a:ext uri="{FF2B5EF4-FFF2-40B4-BE49-F238E27FC236}">
                  <a16:creationId xmlns:a16="http://schemas.microsoft.com/office/drawing/2014/main" id="{DB65F704-F022-1845-A9D9-2E7F2A8EC084}"/>
                </a:ext>
              </a:extLst>
            </p:cNvPr>
            <p:cNvSpPr txBox="1"/>
            <p:nvPr/>
          </p:nvSpPr>
          <p:spPr>
            <a:xfrm>
              <a:off x="13435575" y="3408010"/>
              <a:ext cx="9982200" cy="654050"/>
            </a:xfrm>
            <a:prstGeom prst="rect">
              <a:avLst/>
            </a:prstGeom>
          </p:spPr>
          <p:txBody>
            <a:bodyPr vert="horz" rtlCol="0" anchor="t" anchorCtr="0">
              <a:noAutofit/>
            </a:bodyPr>
            <a:lstStyle/>
            <a:p>
              <a:pPr algn="ctr">
                <a:lnSpc>
                  <a:spcPct val="100000"/>
                </a:lnSpc>
              </a:pPr>
              <a:r>
                <a:rPr lang="en-US" altLang="zh-CN" sz="3600" b="1" spc="200" dirty="0">
                  <a:solidFill>
                    <a:srgbClr val="333333"/>
                  </a:solidFill>
                  <a:latin typeface="Roboto" panose="02000000000000000000" pitchFamily="2" charset="0"/>
                  <a:ea typeface="Roboto" panose="02000000000000000000" pitchFamily="2" charset="0"/>
                </a:rPr>
                <a:t>Cluster Segmentation Percentages </a:t>
              </a:r>
              <a:endParaRPr lang="zh-CN" altLang="en-US" sz="2400" b="1" dirty="0">
                <a:latin typeface="Roboto" panose="02000000000000000000" pitchFamily="2" charset="0"/>
              </a:endParaRPr>
            </a:p>
          </p:txBody>
        </p:sp>
      </p:grpSp>
      <p:graphicFrame>
        <p:nvGraphicFramePr>
          <p:cNvPr id="17" name="Chart 6">
            <a:extLst>
              <a:ext uri="{FF2B5EF4-FFF2-40B4-BE49-F238E27FC236}">
                <a16:creationId xmlns:a16="http://schemas.microsoft.com/office/drawing/2014/main" id="{164F6589-F79A-42A7-BB31-8608F864DB64}"/>
              </a:ext>
            </a:extLst>
          </p:cNvPr>
          <p:cNvGraphicFramePr/>
          <p:nvPr>
            <p:extLst>
              <p:ext uri="{D42A27DB-BD31-4B8C-83A1-F6EECF244321}">
                <p14:modId xmlns:p14="http://schemas.microsoft.com/office/powerpoint/2010/main" val="628332475"/>
              </p:ext>
            </p:extLst>
          </p:nvPr>
        </p:nvGraphicFramePr>
        <p:xfrm>
          <a:off x="14136407" y="5176546"/>
          <a:ext cx="9022080" cy="5405120"/>
        </p:xfrm>
        <a:graphic>
          <a:graphicData uri="http://schemas.openxmlformats.org/drawingml/2006/chart">
            <c:chart xmlns:c="http://schemas.openxmlformats.org/drawingml/2006/chart" xmlns:r="http://schemas.openxmlformats.org/officeDocument/2006/relationships" r:id="rId6"/>
          </a:graphicData>
        </a:graphic>
      </p:graphicFrame>
      <p:pic>
        <p:nvPicPr>
          <p:cNvPr id="23" name="图片 22">
            <a:extLst>
              <a:ext uri="{FF2B5EF4-FFF2-40B4-BE49-F238E27FC236}">
                <a16:creationId xmlns:a16="http://schemas.microsoft.com/office/drawing/2014/main" id="{885692AE-65A1-4B52-98B9-5DD80504B316}"/>
              </a:ext>
            </a:extLst>
          </p:cNvPr>
          <p:cNvPicPr>
            <a:picLocks noChangeAspect="1"/>
          </p:cNvPicPr>
          <p:nvPr/>
        </p:nvPicPr>
        <p:blipFill>
          <a:blip r:embed="rId7"/>
          <a:stretch>
            <a:fillRect/>
          </a:stretch>
        </p:blipFill>
        <p:spPr>
          <a:xfrm>
            <a:off x="962148" y="4614336"/>
            <a:ext cx="11229852" cy="6930422"/>
          </a:xfrm>
          <a:prstGeom prst="rect">
            <a:avLst/>
          </a:prstGeom>
        </p:spPr>
      </p:pic>
      <p:grpSp>
        <p:nvGrpSpPr>
          <p:cNvPr id="3" name="组合 2">
            <a:extLst>
              <a:ext uri="{FF2B5EF4-FFF2-40B4-BE49-F238E27FC236}">
                <a16:creationId xmlns:a16="http://schemas.microsoft.com/office/drawing/2014/main" id="{60FFDDD2-5A60-4701-B96B-D3F237774390}"/>
              </a:ext>
            </a:extLst>
          </p:cNvPr>
          <p:cNvGrpSpPr/>
          <p:nvPr/>
        </p:nvGrpSpPr>
        <p:grpSpPr>
          <a:xfrm>
            <a:off x="962148" y="3345780"/>
            <a:ext cx="9982200" cy="692150"/>
            <a:chOff x="597903" y="3345780"/>
            <a:chExt cx="9982200" cy="692150"/>
          </a:xfrm>
        </p:grpSpPr>
        <p:pic>
          <p:nvPicPr>
            <p:cNvPr id="24" name="image 301">
              <a:extLst>
                <a:ext uri="{FF2B5EF4-FFF2-40B4-BE49-F238E27FC236}">
                  <a16:creationId xmlns:a16="http://schemas.microsoft.com/office/drawing/2014/main" id="{DA4ECF1D-8D25-44B4-BF9A-6C857AB0F371}"/>
                </a:ext>
              </a:extLst>
            </p:cNvPr>
            <p:cNvPicPr>
              <a:picLocks noChangeAspect="1"/>
            </p:cNvPicPr>
            <p:nvPr/>
          </p:nvPicPr>
          <p:blipFill>
            <a:blip r:embed="rId5"/>
            <a:srcRect/>
            <a:stretch>
              <a:fillRect/>
            </a:stretch>
          </p:blipFill>
          <p:spPr>
            <a:xfrm>
              <a:off x="771648" y="3345780"/>
              <a:ext cx="9728764" cy="654050"/>
            </a:xfrm>
            <a:prstGeom prst="rect">
              <a:avLst/>
            </a:prstGeom>
          </p:spPr>
        </p:pic>
        <p:sp>
          <p:nvSpPr>
            <p:cNvPr id="25" name="Object 302">
              <a:extLst>
                <a:ext uri="{FF2B5EF4-FFF2-40B4-BE49-F238E27FC236}">
                  <a16:creationId xmlns:a16="http://schemas.microsoft.com/office/drawing/2014/main" id="{05E5E022-2048-4784-8F1C-8432E61FF693}"/>
                </a:ext>
              </a:extLst>
            </p:cNvPr>
            <p:cNvSpPr txBox="1"/>
            <p:nvPr/>
          </p:nvSpPr>
          <p:spPr>
            <a:xfrm>
              <a:off x="597903" y="3383880"/>
              <a:ext cx="9982200" cy="654050"/>
            </a:xfrm>
            <a:prstGeom prst="rect">
              <a:avLst/>
            </a:prstGeom>
          </p:spPr>
          <p:txBody>
            <a:bodyPr vert="horz" rtlCol="0" anchor="t" anchorCtr="0">
              <a:noAutofit/>
            </a:bodyPr>
            <a:lstStyle/>
            <a:p>
              <a:pPr algn="ctr">
                <a:lnSpc>
                  <a:spcPct val="100000"/>
                </a:lnSpc>
              </a:pPr>
              <a:r>
                <a:rPr lang="en-US" altLang="zh-CN" sz="3600" b="1" spc="200" dirty="0">
                  <a:latin typeface="Roboto" panose="02000000000000000000" pitchFamily="2" charset="0"/>
                  <a:ea typeface="Roboto" panose="02000000000000000000" pitchFamily="2" charset="0"/>
                </a:rPr>
                <a:t>Optimal number of Cluster is 3</a:t>
              </a:r>
              <a:endParaRPr lang="zh-CN" altLang="en-US" sz="2400" b="1" dirty="0">
                <a:latin typeface="Roboto" panose="02000000000000000000" pitchFamily="2"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03" name="Object 303"/>
          <p:cNvSpPr txBox="1"/>
          <p:nvPr/>
        </p:nvSpPr>
        <p:spPr>
          <a:xfrm>
            <a:off x="14400168" y="3353735"/>
            <a:ext cx="7132692" cy="736600"/>
          </a:xfrm>
          <a:prstGeom prst="rect">
            <a:avLst/>
          </a:prstGeom>
        </p:spPr>
        <p:txBody>
          <a:bodyPr vert="horz" rtlCol="0" anchor="t" anchorCtr="0">
            <a:noAutofit/>
          </a:bodyPr>
          <a:lstStyle/>
          <a:p>
            <a:pPr algn="ctr">
              <a:lnSpc>
                <a:spcPct val="100000"/>
              </a:lnSpc>
            </a:pPr>
            <a:r>
              <a:rPr lang="en-US" altLang="zh-CN" sz="4800" b="1" dirty="0">
                <a:latin typeface="Roboto" panose="02000000000000000000" pitchFamily="2" charset="0"/>
                <a:ea typeface="Roboto" panose="02000000000000000000" pitchFamily="2" charset="0"/>
              </a:rPr>
              <a:t>Post-hoc Segmentation</a:t>
            </a:r>
            <a:endParaRPr lang="zh-CN" altLang="en-US" b="1" dirty="0">
              <a:latin typeface="Roboto" panose="02000000000000000000" pitchFamily="2" charset="0"/>
            </a:endParaRPr>
          </a:p>
        </p:txBody>
      </p:sp>
      <p:pic>
        <p:nvPicPr>
          <p:cNvPr id="304" name="image 304"/>
          <p:cNvPicPr>
            <a:picLocks noChangeAspect="1"/>
          </p:cNvPicPr>
          <p:nvPr/>
        </p:nvPicPr>
        <p:blipFill>
          <a:blip r:embed="rId2"/>
          <a:srcRect/>
          <a:stretch>
            <a:fillRect/>
          </a:stretch>
        </p:blipFill>
        <p:spPr>
          <a:xfrm>
            <a:off x="13396277" y="4320798"/>
            <a:ext cx="8661400" cy="50800"/>
          </a:xfrm>
          <a:prstGeom prst="rect">
            <a:avLst/>
          </a:prstGeom>
        </p:spPr>
      </p:pic>
      <p:grpSp>
        <p:nvGrpSpPr>
          <p:cNvPr id="3012" name="组合 3012"/>
          <p:cNvGrpSpPr/>
          <p:nvPr/>
        </p:nvGrpSpPr>
        <p:grpSpPr>
          <a:xfrm>
            <a:off x="-12700" y="736600"/>
            <a:ext cx="1841500" cy="1422400"/>
            <a:chOff x="-12700" y="736600"/>
            <a:chExt cx="1841500" cy="1422400"/>
          </a:xfrm>
        </p:grpSpPr>
        <p:pic>
          <p:nvPicPr>
            <p:cNvPr id="3013" name="image 3013"/>
            <p:cNvPicPr>
              <a:picLocks noChangeAspect="1"/>
            </p:cNvPicPr>
            <p:nvPr/>
          </p:nvPicPr>
          <p:blipFill>
            <a:blip r:embed="rId3"/>
            <a:srcRect/>
            <a:stretch>
              <a:fillRect/>
            </a:stretch>
          </p:blipFill>
          <p:spPr>
            <a:xfrm>
              <a:off x="-12700" y="736600"/>
              <a:ext cx="1308100" cy="1422400"/>
            </a:xfrm>
            <a:prstGeom prst="rect">
              <a:avLst/>
            </a:prstGeom>
          </p:spPr>
        </p:pic>
        <p:pic>
          <p:nvPicPr>
            <p:cNvPr id="3014" name="image 3014"/>
            <p:cNvPicPr>
              <a:picLocks noChangeAspect="1"/>
            </p:cNvPicPr>
            <p:nvPr/>
          </p:nvPicPr>
          <p:blipFill>
            <a:blip r:embed="rId4"/>
            <a:srcRect/>
            <a:stretch>
              <a:fillRect/>
            </a:stretch>
          </p:blipFill>
          <p:spPr>
            <a:xfrm>
              <a:off x="1587500" y="736600"/>
              <a:ext cx="241300" cy="1422400"/>
            </a:xfrm>
            <a:prstGeom prst="rect">
              <a:avLst/>
            </a:prstGeom>
          </p:spPr>
        </p:pic>
      </p:grpSp>
      <p:sp>
        <p:nvSpPr>
          <p:cNvPr id="16" name="Object 208">
            <a:extLst>
              <a:ext uri="{FF2B5EF4-FFF2-40B4-BE49-F238E27FC236}">
                <a16:creationId xmlns:a16="http://schemas.microsoft.com/office/drawing/2014/main" id="{51ABC0D0-7512-4ECC-A8B4-600A4904CB74}"/>
              </a:ext>
            </a:extLst>
          </p:cNvPr>
          <p:cNvSpPr txBox="1"/>
          <p:nvPr/>
        </p:nvSpPr>
        <p:spPr>
          <a:xfrm>
            <a:off x="2282508" y="819150"/>
            <a:ext cx="21910991" cy="1092200"/>
          </a:xfrm>
          <a:prstGeom prst="rect">
            <a:avLst/>
          </a:prstGeom>
        </p:spPr>
        <p:txBody>
          <a:bodyPr vert="horz" rtlCol="0" anchor="t" anchorCtr="0">
            <a:noAutofit/>
          </a:bodyPr>
          <a:lstStyle/>
          <a:p>
            <a:pPr algn="l">
              <a:lnSpc>
                <a:spcPct val="100000"/>
              </a:lnSpc>
            </a:pPr>
            <a:r>
              <a:rPr lang="en-US" altLang="zh-CN" sz="7200" dirty="0">
                <a:solidFill>
                  <a:srgbClr val="222222"/>
                </a:solidFill>
                <a:latin typeface="Roboto Black" panose="02000000000000000000" pitchFamily="2" charset="0"/>
                <a:ea typeface="Roboto Black" panose="02000000000000000000" pitchFamily="2" charset="0"/>
              </a:rPr>
              <a:t>Ideal product profile in Priori &amp; Post</a:t>
            </a:r>
            <a:r>
              <a:rPr lang="en-US" altLang="zh-CN" sz="7200" b="0" i="0" dirty="0">
                <a:solidFill>
                  <a:srgbClr val="222222"/>
                </a:solidFill>
                <a:latin typeface="Roboto Black" panose="02000000000000000000" pitchFamily="2" charset="0"/>
                <a:ea typeface="Roboto Black" panose="02000000000000000000" pitchFamily="2" charset="0"/>
              </a:rPr>
              <a:t> Segmentation</a:t>
            </a:r>
            <a:endParaRPr lang="zh-CN" altLang="en-US" dirty="0">
              <a:latin typeface="Roboto Black" panose="02000000000000000000" pitchFamily="2" charset="0"/>
            </a:endParaRPr>
          </a:p>
        </p:txBody>
      </p:sp>
      <p:grpSp>
        <p:nvGrpSpPr>
          <p:cNvPr id="2" name="组合 1">
            <a:extLst>
              <a:ext uri="{FF2B5EF4-FFF2-40B4-BE49-F238E27FC236}">
                <a16:creationId xmlns:a16="http://schemas.microsoft.com/office/drawing/2014/main" id="{28054FC5-D3C3-4DA5-A71E-817E1EDCD034}"/>
              </a:ext>
            </a:extLst>
          </p:cNvPr>
          <p:cNvGrpSpPr/>
          <p:nvPr/>
        </p:nvGrpSpPr>
        <p:grpSpPr>
          <a:xfrm>
            <a:off x="11939302" y="4568448"/>
            <a:ext cx="11113387" cy="7433484"/>
            <a:chOff x="12679110" y="4811870"/>
            <a:chExt cx="11113387" cy="7244037"/>
          </a:xfrm>
        </p:grpSpPr>
        <p:graphicFrame>
          <p:nvGraphicFramePr>
            <p:cNvPr id="19" name="Chart 18">
              <a:extLst>
                <a:ext uri="{FF2B5EF4-FFF2-40B4-BE49-F238E27FC236}">
                  <a16:creationId xmlns:a16="http://schemas.microsoft.com/office/drawing/2014/main" id="{38C68FA5-D1BD-9E40-A45C-C01E4A3C525E}"/>
                </a:ext>
              </a:extLst>
            </p:cNvPr>
            <p:cNvGraphicFramePr/>
            <p:nvPr>
              <p:extLst>
                <p:ext uri="{D42A27DB-BD31-4B8C-83A1-F6EECF244321}">
                  <p14:modId xmlns:p14="http://schemas.microsoft.com/office/powerpoint/2010/main" val="1052675219"/>
                </p:ext>
              </p:extLst>
            </p:nvPr>
          </p:nvGraphicFramePr>
          <p:xfrm>
            <a:off x="12679110" y="4811870"/>
            <a:ext cx="11113387" cy="7244037"/>
          </p:xfrm>
          <a:graphic>
            <a:graphicData uri="http://schemas.openxmlformats.org/drawingml/2006/chart">
              <c:chart xmlns:c="http://schemas.openxmlformats.org/drawingml/2006/chart" xmlns:r="http://schemas.openxmlformats.org/officeDocument/2006/relationships" r:id="rId5"/>
            </a:graphicData>
          </a:graphic>
        </p:graphicFrame>
        <p:sp>
          <p:nvSpPr>
            <p:cNvPr id="20" name="Object 302">
              <a:extLst>
                <a:ext uri="{FF2B5EF4-FFF2-40B4-BE49-F238E27FC236}">
                  <a16:creationId xmlns:a16="http://schemas.microsoft.com/office/drawing/2014/main" id="{A61C7043-466A-484A-8482-3C216CCD4A2E}"/>
                </a:ext>
              </a:extLst>
            </p:cNvPr>
            <p:cNvSpPr txBox="1"/>
            <p:nvPr/>
          </p:nvSpPr>
          <p:spPr>
            <a:xfrm>
              <a:off x="15564025" y="5278818"/>
              <a:ext cx="1382855" cy="457200"/>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Price</a:t>
              </a:r>
              <a:endParaRPr lang="zh-CN" altLang="en-US" dirty="0">
                <a:latin typeface="Roboto" panose="02000000000000000000" pitchFamily="2" charset="0"/>
              </a:endParaRPr>
            </a:p>
          </p:txBody>
        </p:sp>
        <p:sp>
          <p:nvSpPr>
            <p:cNvPr id="21" name="Object 302">
              <a:extLst>
                <a:ext uri="{FF2B5EF4-FFF2-40B4-BE49-F238E27FC236}">
                  <a16:creationId xmlns:a16="http://schemas.microsoft.com/office/drawing/2014/main" id="{30B21C91-39C7-4514-8D2F-25FDE2A8513A}"/>
                </a:ext>
              </a:extLst>
            </p:cNvPr>
            <p:cNvSpPr txBox="1"/>
            <p:nvPr/>
          </p:nvSpPr>
          <p:spPr>
            <a:xfrm>
              <a:off x="17687465" y="5278818"/>
              <a:ext cx="1382855" cy="457200"/>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Size</a:t>
              </a:r>
              <a:endParaRPr lang="zh-CN" altLang="en-US" dirty="0">
                <a:latin typeface="Roboto" panose="02000000000000000000" pitchFamily="2" charset="0"/>
              </a:endParaRPr>
            </a:p>
          </p:txBody>
        </p:sp>
        <p:sp>
          <p:nvSpPr>
            <p:cNvPr id="22" name="Object 302">
              <a:extLst>
                <a:ext uri="{FF2B5EF4-FFF2-40B4-BE49-F238E27FC236}">
                  <a16:creationId xmlns:a16="http://schemas.microsoft.com/office/drawing/2014/main" id="{4FA2E38E-6AA7-4575-853F-E2025DD7D301}"/>
                </a:ext>
              </a:extLst>
            </p:cNvPr>
            <p:cNvSpPr txBox="1"/>
            <p:nvPr/>
          </p:nvSpPr>
          <p:spPr>
            <a:xfrm>
              <a:off x="19810905" y="5315076"/>
              <a:ext cx="1545415" cy="457200"/>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Motion</a:t>
              </a:r>
              <a:endParaRPr lang="zh-CN" altLang="en-US" dirty="0">
                <a:latin typeface="Roboto" panose="02000000000000000000" pitchFamily="2" charset="0"/>
              </a:endParaRPr>
            </a:p>
          </p:txBody>
        </p:sp>
        <p:sp>
          <p:nvSpPr>
            <p:cNvPr id="23" name="Object 302">
              <a:extLst>
                <a:ext uri="{FF2B5EF4-FFF2-40B4-BE49-F238E27FC236}">
                  <a16:creationId xmlns:a16="http://schemas.microsoft.com/office/drawing/2014/main" id="{5CDFCFC7-D0D2-44AF-A9FC-B04A98DA491A}"/>
                </a:ext>
              </a:extLst>
            </p:cNvPr>
            <p:cNvSpPr txBox="1"/>
            <p:nvPr/>
          </p:nvSpPr>
          <p:spPr>
            <a:xfrm>
              <a:off x="21801701" y="5278818"/>
              <a:ext cx="1545415" cy="457200"/>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Styling</a:t>
              </a:r>
              <a:endParaRPr lang="zh-CN" altLang="en-US" dirty="0">
                <a:latin typeface="Roboto" panose="02000000000000000000" pitchFamily="2" charset="0"/>
              </a:endParaRPr>
            </a:p>
          </p:txBody>
        </p:sp>
      </p:grpSp>
      <p:sp>
        <p:nvSpPr>
          <p:cNvPr id="3" name="文本框 2">
            <a:extLst>
              <a:ext uri="{FF2B5EF4-FFF2-40B4-BE49-F238E27FC236}">
                <a16:creationId xmlns:a16="http://schemas.microsoft.com/office/drawing/2014/main" id="{2FD8F53A-315D-4E1D-B92A-909F877341F0}"/>
              </a:ext>
            </a:extLst>
          </p:cNvPr>
          <p:cNvSpPr txBox="1"/>
          <p:nvPr/>
        </p:nvSpPr>
        <p:spPr>
          <a:xfrm>
            <a:off x="15058991" y="6073881"/>
            <a:ext cx="3942080" cy="584775"/>
          </a:xfrm>
          <a:prstGeom prst="rect">
            <a:avLst/>
          </a:prstGeom>
          <a:noFill/>
        </p:spPr>
        <p:txBody>
          <a:bodyPr wrap="square" rtlCol="0">
            <a:spAutoFit/>
          </a:bodyPr>
          <a:lstStyle/>
          <a:p>
            <a:r>
              <a:rPr lang="en-US" altLang="zh-CN" sz="3200" dirty="0">
                <a:latin typeface="Roboto Black" panose="02000000000000000000" pitchFamily="2" charset="0"/>
                <a:ea typeface="Roboto Black" panose="02000000000000000000" pitchFamily="2" charset="0"/>
              </a:rPr>
              <a:t>Product profiles: </a:t>
            </a:r>
          </a:p>
        </p:txBody>
      </p:sp>
      <p:sp>
        <p:nvSpPr>
          <p:cNvPr id="24" name="文本框 23">
            <a:extLst>
              <a:ext uri="{FF2B5EF4-FFF2-40B4-BE49-F238E27FC236}">
                <a16:creationId xmlns:a16="http://schemas.microsoft.com/office/drawing/2014/main" id="{3500A45F-610A-4C6E-9C4E-398836E60330}"/>
              </a:ext>
            </a:extLst>
          </p:cNvPr>
          <p:cNvSpPr txBox="1"/>
          <p:nvPr/>
        </p:nvSpPr>
        <p:spPr>
          <a:xfrm>
            <a:off x="18820732" y="6073512"/>
            <a:ext cx="3591560" cy="1384995"/>
          </a:xfrm>
          <a:prstGeom prst="rect">
            <a:avLst/>
          </a:prstGeom>
          <a:noFill/>
        </p:spPr>
        <p:txBody>
          <a:bodyPr wrap="square">
            <a:spAutoFit/>
          </a:bodyPr>
          <a:lstStyle/>
          <a:p>
            <a:pPr marL="457200" indent="-457200">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Segment 1: </a:t>
            </a:r>
            <a:r>
              <a:rPr lang="en-US" altLang="zh-CN" sz="2800" b="1" dirty="0">
                <a:solidFill>
                  <a:srgbClr val="FFC500"/>
                </a:solidFill>
                <a:latin typeface="Roboto" panose="02000000000000000000" pitchFamily="2" charset="0"/>
                <a:ea typeface="Roboto" panose="02000000000000000000" pitchFamily="2" charset="0"/>
              </a:rPr>
              <a:t>P9</a:t>
            </a:r>
          </a:p>
          <a:p>
            <a:pPr marL="457200" indent="-457200">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Segment 2: </a:t>
            </a:r>
            <a:r>
              <a:rPr lang="en-US" altLang="zh-CN" sz="2800" b="1" dirty="0">
                <a:solidFill>
                  <a:srgbClr val="FFC500"/>
                </a:solidFill>
                <a:latin typeface="Roboto" panose="02000000000000000000" pitchFamily="2" charset="0"/>
                <a:ea typeface="Roboto" panose="02000000000000000000" pitchFamily="2" charset="0"/>
              </a:rPr>
              <a:t>P11</a:t>
            </a:r>
          </a:p>
          <a:p>
            <a:pPr marL="457200" indent="-457200">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Segment 3: </a:t>
            </a:r>
            <a:r>
              <a:rPr lang="en-US" altLang="zh-CN" sz="2800" b="1" dirty="0">
                <a:solidFill>
                  <a:srgbClr val="FFC500"/>
                </a:solidFill>
                <a:latin typeface="Roboto" panose="02000000000000000000" pitchFamily="2" charset="0"/>
                <a:ea typeface="Roboto" panose="02000000000000000000" pitchFamily="2" charset="0"/>
              </a:rPr>
              <a:t>P5</a:t>
            </a:r>
            <a:endParaRPr lang="zh-CN" altLang="en-US" sz="2800" b="1" dirty="0">
              <a:solidFill>
                <a:srgbClr val="FFC500"/>
              </a:solidFill>
              <a:latin typeface="Roboto" panose="02000000000000000000" pitchFamily="2" charset="0"/>
            </a:endParaRPr>
          </a:p>
        </p:txBody>
      </p:sp>
      <p:sp>
        <p:nvSpPr>
          <p:cNvPr id="25" name="Object 303">
            <a:extLst>
              <a:ext uri="{FF2B5EF4-FFF2-40B4-BE49-F238E27FC236}">
                <a16:creationId xmlns:a16="http://schemas.microsoft.com/office/drawing/2014/main" id="{9C30B995-699C-41AD-B387-17F4602FBD6A}"/>
              </a:ext>
            </a:extLst>
          </p:cNvPr>
          <p:cNvSpPr txBox="1"/>
          <p:nvPr/>
        </p:nvSpPr>
        <p:spPr>
          <a:xfrm>
            <a:off x="2642191" y="3353735"/>
            <a:ext cx="7132692" cy="736600"/>
          </a:xfrm>
          <a:prstGeom prst="rect">
            <a:avLst/>
          </a:prstGeom>
        </p:spPr>
        <p:txBody>
          <a:bodyPr vert="horz" rtlCol="0" anchor="t" anchorCtr="0">
            <a:noAutofit/>
          </a:bodyPr>
          <a:lstStyle/>
          <a:p>
            <a:pPr algn="ctr">
              <a:lnSpc>
                <a:spcPct val="100000"/>
              </a:lnSpc>
            </a:pPr>
            <a:r>
              <a:rPr lang="en-US" altLang="zh-CN" sz="4800" b="1" dirty="0">
                <a:latin typeface="Roboto" panose="02000000000000000000" pitchFamily="2" charset="0"/>
                <a:ea typeface="Roboto" panose="02000000000000000000" pitchFamily="2" charset="0"/>
              </a:rPr>
              <a:t>A Priori Segmentation</a:t>
            </a:r>
          </a:p>
        </p:txBody>
      </p:sp>
      <p:pic>
        <p:nvPicPr>
          <p:cNvPr id="26" name="image 304">
            <a:extLst>
              <a:ext uri="{FF2B5EF4-FFF2-40B4-BE49-F238E27FC236}">
                <a16:creationId xmlns:a16="http://schemas.microsoft.com/office/drawing/2014/main" id="{FF73A659-E401-4D99-8038-5CA698684B75}"/>
              </a:ext>
            </a:extLst>
          </p:cNvPr>
          <p:cNvPicPr>
            <a:picLocks noChangeAspect="1"/>
          </p:cNvPicPr>
          <p:nvPr/>
        </p:nvPicPr>
        <p:blipFill>
          <a:blip r:embed="rId2"/>
          <a:srcRect/>
          <a:stretch>
            <a:fillRect/>
          </a:stretch>
        </p:blipFill>
        <p:spPr>
          <a:xfrm>
            <a:off x="1638300" y="4320798"/>
            <a:ext cx="8661400" cy="50800"/>
          </a:xfrm>
          <a:prstGeom prst="rect">
            <a:avLst/>
          </a:prstGeom>
        </p:spPr>
      </p:pic>
      <p:graphicFrame>
        <p:nvGraphicFramePr>
          <p:cNvPr id="27" name="Chart 21">
            <a:extLst>
              <a:ext uri="{FF2B5EF4-FFF2-40B4-BE49-F238E27FC236}">
                <a16:creationId xmlns:a16="http://schemas.microsoft.com/office/drawing/2014/main" id="{EDB7462C-E1A3-40DC-8A10-3FE960B894EA}"/>
              </a:ext>
            </a:extLst>
          </p:cNvPr>
          <p:cNvGraphicFramePr>
            <a:graphicFrameLocks/>
          </p:cNvGraphicFramePr>
          <p:nvPr>
            <p:extLst>
              <p:ext uri="{D42A27DB-BD31-4B8C-83A1-F6EECF244321}">
                <p14:modId xmlns:p14="http://schemas.microsoft.com/office/powerpoint/2010/main" val="4022134525"/>
              </p:ext>
            </p:extLst>
          </p:nvPr>
        </p:nvGraphicFramePr>
        <p:xfrm>
          <a:off x="1021985" y="4568448"/>
          <a:ext cx="10389021" cy="7294279"/>
        </p:xfrm>
        <a:graphic>
          <a:graphicData uri="http://schemas.openxmlformats.org/drawingml/2006/chart">
            <c:chart xmlns:c="http://schemas.openxmlformats.org/drawingml/2006/chart" xmlns:r="http://schemas.openxmlformats.org/officeDocument/2006/relationships" r:id="rId6"/>
          </a:graphicData>
        </a:graphic>
      </p:graphicFrame>
      <p:sp>
        <p:nvSpPr>
          <p:cNvPr id="34" name="Object 302">
            <a:extLst>
              <a:ext uri="{FF2B5EF4-FFF2-40B4-BE49-F238E27FC236}">
                <a16:creationId xmlns:a16="http://schemas.microsoft.com/office/drawing/2014/main" id="{6E7605B4-4562-429A-84E8-86DE51FEA2FB}"/>
              </a:ext>
            </a:extLst>
          </p:cNvPr>
          <p:cNvSpPr txBox="1"/>
          <p:nvPr/>
        </p:nvSpPr>
        <p:spPr>
          <a:xfrm>
            <a:off x="3563079" y="5125940"/>
            <a:ext cx="1382855" cy="469157"/>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Price</a:t>
            </a:r>
            <a:endParaRPr lang="zh-CN" altLang="en-US" dirty="0">
              <a:latin typeface="Roboto" panose="02000000000000000000" pitchFamily="2" charset="0"/>
            </a:endParaRPr>
          </a:p>
        </p:txBody>
      </p:sp>
      <p:sp>
        <p:nvSpPr>
          <p:cNvPr id="35" name="Object 302">
            <a:extLst>
              <a:ext uri="{FF2B5EF4-FFF2-40B4-BE49-F238E27FC236}">
                <a16:creationId xmlns:a16="http://schemas.microsoft.com/office/drawing/2014/main" id="{FAAA1F38-824B-47E8-980D-AE532FEAADE2}"/>
              </a:ext>
            </a:extLst>
          </p:cNvPr>
          <p:cNvSpPr txBox="1"/>
          <p:nvPr/>
        </p:nvSpPr>
        <p:spPr>
          <a:xfrm>
            <a:off x="5557401" y="5163146"/>
            <a:ext cx="1382855" cy="469157"/>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Size</a:t>
            </a:r>
            <a:endParaRPr lang="zh-CN" altLang="en-US" dirty="0">
              <a:latin typeface="Roboto" panose="02000000000000000000" pitchFamily="2" charset="0"/>
            </a:endParaRPr>
          </a:p>
        </p:txBody>
      </p:sp>
      <p:sp>
        <p:nvSpPr>
          <p:cNvPr id="36" name="Object 302">
            <a:extLst>
              <a:ext uri="{FF2B5EF4-FFF2-40B4-BE49-F238E27FC236}">
                <a16:creationId xmlns:a16="http://schemas.microsoft.com/office/drawing/2014/main" id="{89DB241B-BC6B-442A-A9B3-2CC91F890DA5}"/>
              </a:ext>
            </a:extLst>
          </p:cNvPr>
          <p:cNvSpPr txBox="1"/>
          <p:nvPr/>
        </p:nvSpPr>
        <p:spPr>
          <a:xfrm>
            <a:off x="7385637" y="5163146"/>
            <a:ext cx="1545415" cy="469157"/>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Motion</a:t>
            </a:r>
            <a:endParaRPr lang="zh-CN" altLang="en-US" dirty="0">
              <a:latin typeface="Roboto" panose="02000000000000000000" pitchFamily="2" charset="0"/>
            </a:endParaRPr>
          </a:p>
        </p:txBody>
      </p:sp>
      <p:sp>
        <p:nvSpPr>
          <p:cNvPr id="37" name="Object 302">
            <a:extLst>
              <a:ext uri="{FF2B5EF4-FFF2-40B4-BE49-F238E27FC236}">
                <a16:creationId xmlns:a16="http://schemas.microsoft.com/office/drawing/2014/main" id="{8F4F5126-CA34-49CE-94A9-94D8F98B6181}"/>
              </a:ext>
            </a:extLst>
          </p:cNvPr>
          <p:cNvSpPr txBox="1"/>
          <p:nvPr/>
        </p:nvSpPr>
        <p:spPr>
          <a:xfrm>
            <a:off x="9376433" y="5163146"/>
            <a:ext cx="1545415" cy="469157"/>
          </a:xfrm>
          <a:prstGeom prst="rect">
            <a:avLst/>
          </a:prstGeom>
        </p:spPr>
        <p:txBody>
          <a:bodyPr vert="horz" rtlCol="0" anchor="t" anchorCtr="0">
            <a:noAutofit/>
          </a:bodyPr>
          <a:lstStyle/>
          <a:p>
            <a:pPr algn="ctr">
              <a:lnSpc>
                <a:spcPct val="100000"/>
              </a:lnSpc>
            </a:pPr>
            <a:r>
              <a:rPr lang="en-US" altLang="zh-CN" sz="3000" spc="200" dirty="0">
                <a:solidFill>
                  <a:srgbClr val="333333"/>
                </a:solidFill>
                <a:latin typeface="Roboto" panose="02000000000000000000" pitchFamily="2" charset="0"/>
                <a:ea typeface="Roboto" panose="02000000000000000000" pitchFamily="2" charset="0"/>
              </a:rPr>
              <a:t>Styling</a:t>
            </a:r>
            <a:endParaRPr lang="zh-CN" altLang="en-US" dirty="0">
              <a:latin typeface="Roboto" panose="02000000000000000000" pitchFamily="2" charset="0"/>
            </a:endParaRPr>
          </a:p>
        </p:txBody>
      </p:sp>
      <p:cxnSp>
        <p:nvCxnSpPr>
          <p:cNvPr id="38" name="直接连接符 37">
            <a:extLst>
              <a:ext uri="{FF2B5EF4-FFF2-40B4-BE49-F238E27FC236}">
                <a16:creationId xmlns:a16="http://schemas.microsoft.com/office/drawing/2014/main" id="{C9686400-FA2D-4149-9712-D6102C9FBA54}"/>
              </a:ext>
            </a:extLst>
          </p:cNvPr>
          <p:cNvCxnSpPr>
            <a:cxnSpLocks/>
          </p:cNvCxnSpPr>
          <p:nvPr/>
        </p:nvCxnSpPr>
        <p:spPr>
          <a:xfrm>
            <a:off x="1559019" y="10214293"/>
            <a:ext cx="95567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DFCE7B72-9EB9-4822-BE2A-E0E505694029}"/>
              </a:ext>
            </a:extLst>
          </p:cNvPr>
          <p:cNvSpPr txBox="1"/>
          <p:nvPr/>
        </p:nvSpPr>
        <p:spPr>
          <a:xfrm>
            <a:off x="3466596" y="6190164"/>
            <a:ext cx="3942080" cy="584775"/>
          </a:xfrm>
          <a:prstGeom prst="rect">
            <a:avLst/>
          </a:prstGeom>
          <a:noFill/>
        </p:spPr>
        <p:txBody>
          <a:bodyPr wrap="square" rtlCol="0">
            <a:spAutoFit/>
          </a:bodyPr>
          <a:lstStyle/>
          <a:p>
            <a:r>
              <a:rPr lang="en-US" altLang="zh-CN" sz="3200" dirty="0">
                <a:latin typeface="Roboto Black" panose="02000000000000000000" pitchFamily="2" charset="0"/>
                <a:ea typeface="Roboto Black" panose="02000000000000000000" pitchFamily="2" charset="0"/>
              </a:rPr>
              <a:t>Product profiles: </a:t>
            </a:r>
          </a:p>
        </p:txBody>
      </p:sp>
      <p:sp>
        <p:nvSpPr>
          <p:cNvPr id="40" name="文本框 39">
            <a:extLst>
              <a:ext uri="{FF2B5EF4-FFF2-40B4-BE49-F238E27FC236}">
                <a16:creationId xmlns:a16="http://schemas.microsoft.com/office/drawing/2014/main" id="{424BDFF2-2F3E-466C-9980-9637622B5DA1}"/>
              </a:ext>
            </a:extLst>
          </p:cNvPr>
          <p:cNvSpPr txBox="1"/>
          <p:nvPr/>
        </p:nvSpPr>
        <p:spPr>
          <a:xfrm>
            <a:off x="7228337" y="6189795"/>
            <a:ext cx="3591560" cy="954107"/>
          </a:xfrm>
          <a:prstGeom prst="rect">
            <a:avLst/>
          </a:prstGeom>
          <a:noFill/>
        </p:spPr>
        <p:txBody>
          <a:bodyPr wrap="square">
            <a:spAutoFit/>
          </a:bodyPr>
          <a:lstStyle/>
          <a:p>
            <a:pPr marL="457200" indent="-457200">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2    </a:t>
            </a:r>
            <a:r>
              <a:rPr lang="en-US" altLang="zh-CN" sz="2800" dirty="0" err="1">
                <a:latin typeface="Roboto" panose="02000000000000000000" pitchFamily="2" charset="0"/>
                <a:ea typeface="Roboto" panose="02000000000000000000" pitchFamily="2" charset="0"/>
              </a:rPr>
              <a:t>yrs</a:t>
            </a:r>
            <a:r>
              <a:rPr lang="en-US" altLang="zh-CN" sz="2800" dirty="0">
                <a:latin typeface="Roboto" panose="02000000000000000000" pitchFamily="2" charset="0"/>
                <a:ea typeface="Roboto" panose="02000000000000000000" pitchFamily="2" charset="0"/>
              </a:rPr>
              <a:t>: </a:t>
            </a:r>
            <a:r>
              <a:rPr lang="en-US" altLang="zh-CN" sz="2800" b="1" dirty="0">
                <a:solidFill>
                  <a:srgbClr val="FFC500"/>
                </a:solidFill>
                <a:latin typeface="Roboto" panose="02000000000000000000" pitchFamily="2" charset="0"/>
                <a:ea typeface="Roboto" panose="02000000000000000000" pitchFamily="2" charset="0"/>
              </a:rPr>
              <a:t>P6</a:t>
            </a:r>
          </a:p>
          <a:p>
            <a:pPr marL="457200" indent="-457200">
              <a:buFont typeface="Arial" panose="020B0604020202020204" pitchFamily="34" charset="0"/>
              <a:buChar char="•"/>
            </a:pPr>
            <a:r>
              <a:rPr lang="en-US" altLang="zh-CN" sz="2800" dirty="0">
                <a:latin typeface="Roboto" panose="02000000000000000000" pitchFamily="2" charset="0"/>
                <a:ea typeface="Roboto" panose="02000000000000000000" pitchFamily="2" charset="0"/>
              </a:rPr>
              <a:t>3-4 </a:t>
            </a:r>
            <a:r>
              <a:rPr lang="en-US" altLang="zh-CN" sz="2800" dirty="0" err="1">
                <a:latin typeface="Roboto" panose="02000000000000000000" pitchFamily="2" charset="0"/>
                <a:ea typeface="Roboto" panose="02000000000000000000" pitchFamily="2" charset="0"/>
              </a:rPr>
              <a:t>yrs</a:t>
            </a:r>
            <a:r>
              <a:rPr lang="en-US" altLang="zh-CN" sz="2800" dirty="0">
                <a:latin typeface="Roboto" panose="02000000000000000000" pitchFamily="2" charset="0"/>
                <a:ea typeface="Roboto" panose="02000000000000000000" pitchFamily="2" charset="0"/>
              </a:rPr>
              <a:t>: </a:t>
            </a:r>
            <a:r>
              <a:rPr lang="en-US" altLang="zh-CN" sz="2800" b="1" dirty="0">
                <a:solidFill>
                  <a:srgbClr val="FFC500"/>
                </a:solidFill>
                <a:latin typeface="Roboto" panose="02000000000000000000" pitchFamily="2" charset="0"/>
                <a:ea typeface="Roboto" panose="02000000000000000000" pitchFamily="2" charset="0"/>
              </a:rPr>
              <a:t>P4</a:t>
            </a:r>
          </a:p>
        </p:txBody>
      </p:sp>
      <p:cxnSp>
        <p:nvCxnSpPr>
          <p:cNvPr id="7" name="直接连接符 6">
            <a:extLst>
              <a:ext uri="{FF2B5EF4-FFF2-40B4-BE49-F238E27FC236}">
                <a16:creationId xmlns:a16="http://schemas.microsoft.com/office/drawing/2014/main" id="{188B5B8D-616D-437D-AE2B-CA55EB3508C5}"/>
              </a:ext>
            </a:extLst>
          </p:cNvPr>
          <p:cNvCxnSpPr>
            <a:cxnSpLocks/>
          </p:cNvCxnSpPr>
          <p:nvPr/>
        </p:nvCxnSpPr>
        <p:spPr>
          <a:xfrm>
            <a:off x="11753850" y="3587750"/>
            <a:ext cx="0" cy="855345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 305">
            <a:extLst>
              <a:ext uri="{FF2B5EF4-FFF2-40B4-BE49-F238E27FC236}">
                <a16:creationId xmlns:a16="http://schemas.microsoft.com/office/drawing/2014/main" id="{397120F6-77A7-448F-90CE-C8AAF08D8F5E}"/>
              </a:ext>
            </a:extLst>
          </p:cNvPr>
          <p:cNvPicPr>
            <a:picLocks noChangeAspect="1"/>
          </p:cNvPicPr>
          <p:nvPr/>
        </p:nvPicPr>
        <p:blipFill>
          <a:blip r:embed="rId3"/>
          <a:srcRect/>
          <a:stretch>
            <a:fillRect/>
          </a:stretch>
        </p:blipFill>
        <p:spPr>
          <a:xfrm>
            <a:off x="1828800" y="7628365"/>
            <a:ext cx="8077200" cy="2511089"/>
          </a:xfrm>
          <a:prstGeom prst="rect">
            <a:avLst/>
          </a:prstGeom>
        </p:spPr>
      </p:pic>
      <p:pic>
        <p:nvPicPr>
          <p:cNvPr id="34" name="image 305">
            <a:extLst>
              <a:ext uri="{FF2B5EF4-FFF2-40B4-BE49-F238E27FC236}">
                <a16:creationId xmlns:a16="http://schemas.microsoft.com/office/drawing/2014/main" id="{AE53C498-CBF9-4E79-AD6C-4F92FE3EF325}"/>
              </a:ext>
            </a:extLst>
          </p:cNvPr>
          <p:cNvPicPr>
            <a:picLocks noChangeAspect="1"/>
          </p:cNvPicPr>
          <p:nvPr/>
        </p:nvPicPr>
        <p:blipFill>
          <a:blip r:embed="rId3"/>
          <a:srcRect/>
          <a:stretch>
            <a:fillRect/>
          </a:stretch>
        </p:blipFill>
        <p:spPr>
          <a:xfrm>
            <a:off x="1828801" y="2764489"/>
            <a:ext cx="8077200" cy="4429441"/>
          </a:xfrm>
          <a:prstGeom prst="rect">
            <a:avLst/>
          </a:prstGeom>
        </p:spPr>
      </p:pic>
      <p:grpSp>
        <p:nvGrpSpPr>
          <p:cNvPr id="4010" name="组合 4010"/>
          <p:cNvGrpSpPr/>
          <p:nvPr/>
        </p:nvGrpSpPr>
        <p:grpSpPr>
          <a:xfrm>
            <a:off x="-12700" y="736600"/>
            <a:ext cx="1841500" cy="1422400"/>
            <a:chOff x="-12700" y="736600"/>
            <a:chExt cx="1841500" cy="1422400"/>
          </a:xfrm>
        </p:grpSpPr>
        <p:pic>
          <p:nvPicPr>
            <p:cNvPr id="4011" name="image 4011"/>
            <p:cNvPicPr>
              <a:picLocks noChangeAspect="1"/>
            </p:cNvPicPr>
            <p:nvPr/>
          </p:nvPicPr>
          <p:blipFill>
            <a:blip r:embed="rId4"/>
            <a:srcRect/>
            <a:stretch>
              <a:fillRect/>
            </a:stretch>
          </p:blipFill>
          <p:spPr>
            <a:xfrm>
              <a:off x="-12700" y="736600"/>
              <a:ext cx="1308100" cy="1422400"/>
            </a:xfrm>
            <a:prstGeom prst="rect">
              <a:avLst/>
            </a:prstGeom>
          </p:spPr>
        </p:pic>
        <p:pic>
          <p:nvPicPr>
            <p:cNvPr id="4012" name="image 4012"/>
            <p:cNvPicPr>
              <a:picLocks noChangeAspect="1"/>
            </p:cNvPicPr>
            <p:nvPr/>
          </p:nvPicPr>
          <p:blipFill>
            <a:blip r:embed="rId5"/>
            <a:srcRect/>
            <a:stretch>
              <a:fillRect/>
            </a:stretch>
          </p:blipFill>
          <p:spPr>
            <a:xfrm>
              <a:off x="1587500" y="736600"/>
              <a:ext cx="241300" cy="1422400"/>
            </a:xfrm>
            <a:prstGeom prst="rect">
              <a:avLst/>
            </a:prstGeom>
          </p:spPr>
        </p:pic>
      </p:grpSp>
      <p:sp>
        <p:nvSpPr>
          <p:cNvPr id="22" name="TextBox 4">
            <a:extLst>
              <a:ext uri="{FF2B5EF4-FFF2-40B4-BE49-F238E27FC236}">
                <a16:creationId xmlns:a16="http://schemas.microsoft.com/office/drawing/2014/main" id="{4696A163-E9E6-4472-B7BE-C4E8B31EE30E}"/>
              </a:ext>
            </a:extLst>
          </p:cNvPr>
          <p:cNvSpPr txBox="1"/>
          <p:nvPr/>
        </p:nvSpPr>
        <p:spPr>
          <a:xfrm>
            <a:off x="1977770" y="8391264"/>
            <a:ext cx="7449709" cy="156966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Calibri" panose="020F0502020204030204" pitchFamily="34" charset="0"/>
              </a:rPr>
              <a:t>Scenario 2 with </a:t>
            </a:r>
            <a:r>
              <a:rPr lang="en-US" altLang="zh-CN" sz="3200" dirty="0">
                <a:latin typeface="Roboto" panose="02000000000000000000" pitchFamily="2" charset="0"/>
                <a:ea typeface="Roboto" panose="02000000000000000000" pitchFamily="2" charset="0"/>
                <a:cs typeface="Calibri" panose="020F0502020204030204" pitchFamily="34" charset="0"/>
              </a:rPr>
              <a:t>Profile 4 &amp; 6 </a:t>
            </a:r>
            <a:r>
              <a:rPr lang="en-US" sz="3200" dirty="0">
                <a:latin typeface="Roboto" panose="02000000000000000000" pitchFamily="2" charset="0"/>
                <a:ea typeface="Roboto" panose="02000000000000000000" pitchFamily="2" charset="0"/>
                <a:cs typeface="Calibri" panose="020F0502020204030204" pitchFamily="34" charset="0"/>
              </a:rPr>
              <a:t>steal the most of competitor’s share.</a:t>
            </a:r>
            <a:r>
              <a:rPr lang="zh-CN" altLang="en-US" sz="3200" dirty="0">
                <a:latin typeface="Roboto" panose="02000000000000000000" pitchFamily="2" charset="0"/>
                <a:ea typeface="Roboto" panose="02000000000000000000" pitchFamily="2" charset="0"/>
                <a:cs typeface="Calibri" panose="020F0502020204030204" pitchFamily="34" charset="0"/>
              </a:rPr>
              <a:t> </a:t>
            </a:r>
            <a:r>
              <a:rPr lang="en-US" altLang="zh-CN" sz="3200" dirty="0">
                <a:latin typeface="Roboto" panose="02000000000000000000" pitchFamily="2" charset="0"/>
                <a:ea typeface="Roboto" panose="02000000000000000000" pitchFamily="2" charset="0"/>
                <a:cs typeface="Calibri" panose="020F0502020204030204" pitchFamily="34" charset="0"/>
              </a:rPr>
              <a:t>It increase market share to 92%</a:t>
            </a:r>
            <a:endParaRPr lang="en-US" sz="3200" dirty="0">
              <a:latin typeface="Roboto" panose="02000000000000000000" pitchFamily="2" charset="0"/>
              <a:ea typeface="Roboto" panose="02000000000000000000" pitchFamily="2" charset="0"/>
              <a:cs typeface="Calibri" panose="020F0502020204030204" pitchFamily="34" charset="0"/>
            </a:endParaRPr>
          </a:p>
        </p:txBody>
      </p:sp>
      <p:grpSp>
        <p:nvGrpSpPr>
          <p:cNvPr id="4" name="组合 3">
            <a:extLst>
              <a:ext uri="{FF2B5EF4-FFF2-40B4-BE49-F238E27FC236}">
                <a16:creationId xmlns:a16="http://schemas.microsoft.com/office/drawing/2014/main" id="{5B1051C7-A17F-47DD-95B5-E45F2BCDB911}"/>
              </a:ext>
            </a:extLst>
          </p:cNvPr>
          <p:cNvGrpSpPr/>
          <p:nvPr/>
        </p:nvGrpSpPr>
        <p:grpSpPr>
          <a:xfrm>
            <a:off x="10698056" y="2539554"/>
            <a:ext cx="12836269" cy="7976124"/>
            <a:chOff x="10134599" y="4000894"/>
            <a:chExt cx="12836269" cy="7976124"/>
          </a:xfrm>
        </p:grpSpPr>
        <p:graphicFrame>
          <p:nvGraphicFramePr>
            <p:cNvPr id="16" name="图表 15">
              <a:extLst>
                <a:ext uri="{FF2B5EF4-FFF2-40B4-BE49-F238E27FC236}">
                  <a16:creationId xmlns:a16="http://schemas.microsoft.com/office/drawing/2014/main" id="{E3911B8F-BE33-4921-99CF-D14500484AF3}"/>
                </a:ext>
              </a:extLst>
            </p:cNvPr>
            <p:cNvGraphicFramePr/>
            <p:nvPr>
              <p:extLst>
                <p:ext uri="{D42A27DB-BD31-4B8C-83A1-F6EECF244321}">
                  <p14:modId xmlns:p14="http://schemas.microsoft.com/office/powerpoint/2010/main" val="1287809427"/>
                </p:ext>
              </p:extLst>
            </p:nvPr>
          </p:nvGraphicFramePr>
          <p:xfrm>
            <a:off x="10134599" y="4000894"/>
            <a:ext cx="12836269" cy="7976124"/>
          </p:xfrm>
          <a:graphic>
            <a:graphicData uri="http://schemas.openxmlformats.org/drawingml/2006/chart">
              <c:chart xmlns:c="http://schemas.openxmlformats.org/drawingml/2006/chart" xmlns:r="http://schemas.openxmlformats.org/officeDocument/2006/relationships" r:id="rId6"/>
            </a:graphicData>
          </a:graphic>
        </p:graphicFrame>
        <p:sp>
          <p:nvSpPr>
            <p:cNvPr id="30" name="矩形 29">
              <a:extLst>
                <a:ext uri="{FF2B5EF4-FFF2-40B4-BE49-F238E27FC236}">
                  <a16:creationId xmlns:a16="http://schemas.microsoft.com/office/drawing/2014/main" id="{570D11ED-9BD1-4AD7-962F-7DA907A369C6}"/>
                </a:ext>
              </a:extLst>
            </p:cNvPr>
            <p:cNvSpPr/>
            <p:nvPr/>
          </p:nvSpPr>
          <p:spPr>
            <a:xfrm>
              <a:off x="13281496" y="5100311"/>
              <a:ext cx="1737947" cy="5758191"/>
            </a:xfrm>
            <a:prstGeom prst="rect">
              <a:avLst/>
            </a:prstGeom>
            <a:noFill/>
            <a:ln w="57150">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Object 208">
            <a:extLst>
              <a:ext uri="{FF2B5EF4-FFF2-40B4-BE49-F238E27FC236}">
                <a16:creationId xmlns:a16="http://schemas.microsoft.com/office/drawing/2014/main" id="{EADB948D-DF7C-4CC1-95D7-6DEF12E29739}"/>
              </a:ext>
            </a:extLst>
          </p:cNvPr>
          <p:cNvSpPr txBox="1"/>
          <p:nvPr/>
        </p:nvSpPr>
        <p:spPr>
          <a:xfrm>
            <a:off x="2282508" y="819150"/>
            <a:ext cx="8267701" cy="1092200"/>
          </a:xfrm>
          <a:prstGeom prst="rect">
            <a:avLst/>
          </a:prstGeom>
        </p:spPr>
        <p:txBody>
          <a:bodyPr vert="horz" rtlCol="0" anchor="t" anchorCtr="0">
            <a:noAutofit/>
          </a:bodyPr>
          <a:lstStyle/>
          <a:p>
            <a:pPr algn="l">
              <a:lnSpc>
                <a:spcPct val="100000"/>
              </a:lnSpc>
            </a:pPr>
            <a:r>
              <a:rPr lang="en-US" altLang="zh-CN" sz="7200" dirty="0">
                <a:solidFill>
                  <a:srgbClr val="222222"/>
                </a:solidFill>
                <a:latin typeface="Roboto Black" panose="02000000000000000000" pitchFamily="2" charset="0"/>
                <a:ea typeface="Roboto Black" panose="02000000000000000000" pitchFamily="2" charset="0"/>
              </a:rPr>
              <a:t>Market Simulation</a:t>
            </a:r>
            <a:endParaRPr lang="zh-CN" altLang="en-US" dirty="0">
              <a:latin typeface="Roboto Black" panose="02000000000000000000" pitchFamily="2" charset="0"/>
            </a:endParaRPr>
          </a:p>
        </p:txBody>
      </p:sp>
      <p:sp>
        <p:nvSpPr>
          <p:cNvPr id="20" name="文本框 19">
            <a:extLst>
              <a:ext uri="{FF2B5EF4-FFF2-40B4-BE49-F238E27FC236}">
                <a16:creationId xmlns:a16="http://schemas.microsoft.com/office/drawing/2014/main" id="{858C38C2-1996-4255-B0F3-CC5DA550B34C}"/>
              </a:ext>
            </a:extLst>
          </p:cNvPr>
          <p:cNvSpPr txBox="1"/>
          <p:nvPr/>
        </p:nvSpPr>
        <p:spPr>
          <a:xfrm>
            <a:off x="2032263" y="2929063"/>
            <a:ext cx="5328932" cy="646331"/>
          </a:xfrm>
          <a:prstGeom prst="rect">
            <a:avLst/>
          </a:prstGeom>
          <a:noFill/>
        </p:spPr>
        <p:txBody>
          <a:bodyPr wrap="square" rtlCol="0">
            <a:spAutoFit/>
          </a:bodyPr>
          <a:lstStyle/>
          <a:p>
            <a:r>
              <a:rPr lang="en-US" altLang="zh-CN" sz="3600" b="1" dirty="0">
                <a:latin typeface="Roboto Black" panose="02000000000000000000" pitchFamily="2" charset="0"/>
                <a:ea typeface="Roboto Black" panose="02000000000000000000" pitchFamily="2" charset="0"/>
              </a:rPr>
              <a:t>Methodology:</a:t>
            </a:r>
            <a:endParaRPr lang="zh-CN" altLang="en-US" sz="3600" b="1" dirty="0">
              <a:latin typeface="Roboto Black" panose="02000000000000000000" pitchFamily="2" charset="0"/>
            </a:endParaRPr>
          </a:p>
        </p:txBody>
      </p:sp>
      <p:grpSp>
        <p:nvGrpSpPr>
          <p:cNvPr id="3" name="组合 2">
            <a:extLst>
              <a:ext uri="{FF2B5EF4-FFF2-40B4-BE49-F238E27FC236}">
                <a16:creationId xmlns:a16="http://schemas.microsoft.com/office/drawing/2014/main" id="{654EA176-03BD-4C40-BE73-200BE53DAF70}"/>
              </a:ext>
            </a:extLst>
          </p:cNvPr>
          <p:cNvGrpSpPr/>
          <p:nvPr/>
        </p:nvGrpSpPr>
        <p:grpSpPr>
          <a:xfrm>
            <a:off x="13329626" y="2359059"/>
            <a:ext cx="7645400" cy="1022789"/>
            <a:chOff x="13172432" y="2763084"/>
            <a:chExt cx="7645400" cy="1022789"/>
          </a:xfrm>
        </p:grpSpPr>
        <p:pic>
          <p:nvPicPr>
            <p:cNvPr id="25" name="image 203">
              <a:extLst>
                <a:ext uri="{FF2B5EF4-FFF2-40B4-BE49-F238E27FC236}">
                  <a16:creationId xmlns:a16="http://schemas.microsoft.com/office/drawing/2014/main" id="{1E41971F-E3E1-8743-9E22-223E94B35175}"/>
                </a:ext>
              </a:extLst>
            </p:cNvPr>
            <p:cNvPicPr>
              <a:picLocks noChangeAspect="1"/>
            </p:cNvPicPr>
            <p:nvPr/>
          </p:nvPicPr>
          <p:blipFill>
            <a:blip r:embed="rId7"/>
            <a:srcRect/>
            <a:stretch>
              <a:fillRect/>
            </a:stretch>
          </p:blipFill>
          <p:spPr>
            <a:xfrm>
              <a:off x="13172432" y="3735073"/>
              <a:ext cx="7645400" cy="50800"/>
            </a:xfrm>
            <a:prstGeom prst="rect">
              <a:avLst/>
            </a:prstGeom>
          </p:spPr>
        </p:pic>
        <p:sp>
          <p:nvSpPr>
            <p:cNvPr id="28" name="Object 303">
              <a:extLst>
                <a:ext uri="{FF2B5EF4-FFF2-40B4-BE49-F238E27FC236}">
                  <a16:creationId xmlns:a16="http://schemas.microsoft.com/office/drawing/2014/main" id="{445463C2-336C-4167-85DC-4C2104AF94E8}"/>
                </a:ext>
              </a:extLst>
            </p:cNvPr>
            <p:cNvSpPr txBox="1"/>
            <p:nvPr/>
          </p:nvSpPr>
          <p:spPr>
            <a:xfrm>
              <a:off x="13172432" y="2763084"/>
              <a:ext cx="7645400" cy="736600"/>
            </a:xfrm>
            <a:prstGeom prst="rect">
              <a:avLst/>
            </a:prstGeom>
          </p:spPr>
          <p:txBody>
            <a:bodyPr vert="horz" rtlCol="0" anchor="t" anchorCtr="0">
              <a:noAutofit/>
            </a:bodyPr>
            <a:lstStyle/>
            <a:p>
              <a:pPr algn="ctr">
                <a:lnSpc>
                  <a:spcPct val="100000"/>
                </a:lnSpc>
              </a:pPr>
              <a:r>
                <a:rPr lang="en-US" altLang="zh-CN" sz="4800" b="1" dirty="0">
                  <a:latin typeface="Roboto" panose="02000000000000000000" pitchFamily="2" charset="0"/>
                  <a:ea typeface="Roboto" panose="02000000000000000000" pitchFamily="2" charset="0"/>
                </a:rPr>
                <a:t>Toy Horse Market Share</a:t>
              </a:r>
              <a:endParaRPr lang="zh-CN" altLang="en-US" b="1" dirty="0">
                <a:latin typeface="Roboto" panose="02000000000000000000" pitchFamily="2" charset="0"/>
              </a:endParaRPr>
            </a:p>
          </p:txBody>
        </p:sp>
      </p:grpSp>
      <p:sp>
        <p:nvSpPr>
          <p:cNvPr id="31" name="文本框 30">
            <a:extLst>
              <a:ext uri="{FF2B5EF4-FFF2-40B4-BE49-F238E27FC236}">
                <a16:creationId xmlns:a16="http://schemas.microsoft.com/office/drawing/2014/main" id="{2A1D0945-D2EA-4DD3-B114-E0B1F813A69D}"/>
              </a:ext>
            </a:extLst>
          </p:cNvPr>
          <p:cNvSpPr txBox="1"/>
          <p:nvPr/>
        </p:nvSpPr>
        <p:spPr>
          <a:xfrm>
            <a:off x="9001720" y="12198209"/>
            <a:ext cx="6380559" cy="1200329"/>
          </a:xfrm>
          <a:prstGeom prst="rect">
            <a:avLst/>
          </a:prstGeom>
          <a:noFill/>
        </p:spPr>
        <p:txBody>
          <a:bodyPr wrap="square">
            <a:spAutoFit/>
          </a:bodyPr>
          <a:lstStyle/>
          <a:p>
            <a:pPr algn="ctr"/>
            <a:r>
              <a:rPr lang="en-US" altLang="zh-CN" sz="3600" dirty="0">
                <a:solidFill>
                  <a:srgbClr val="222222"/>
                </a:solidFill>
                <a:latin typeface="Roboto Black" panose="02000000000000000000" pitchFamily="2" charset="0"/>
              </a:rPr>
              <a:t>Scenario 2 is the best option </a:t>
            </a:r>
          </a:p>
          <a:p>
            <a:pPr algn="ctr"/>
            <a:endParaRPr lang="zh-CN" altLang="en-US" sz="3600" dirty="0"/>
          </a:p>
        </p:txBody>
      </p:sp>
      <p:sp>
        <p:nvSpPr>
          <p:cNvPr id="33" name="TextBox 4">
            <a:extLst>
              <a:ext uri="{FF2B5EF4-FFF2-40B4-BE49-F238E27FC236}">
                <a16:creationId xmlns:a16="http://schemas.microsoft.com/office/drawing/2014/main" id="{5BC58B04-6067-46B9-BAEB-AF51EA03658A}"/>
              </a:ext>
            </a:extLst>
          </p:cNvPr>
          <p:cNvSpPr txBox="1"/>
          <p:nvPr/>
        </p:nvSpPr>
        <p:spPr>
          <a:xfrm>
            <a:off x="2032263" y="3614947"/>
            <a:ext cx="7873738" cy="353943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Calibri" panose="020F0502020204030204" pitchFamily="34" charset="0"/>
              </a:rPr>
              <a:t>Simulate market share into 5 scenarios</a:t>
            </a:r>
          </a:p>
          <a:p>
            <a:pPr marL="514350" indent="-514350">
              <a:buFont typeface="+mj-lt"/>
              <a:buAutoNum type="arabicPeriod"/>
            </a:pPr>
            <a:r>
              <a:rPr lang="en-US" sz="3200" dirty="0">
                <a:latin typeface="Roboto" panose="02000000000000000000" pitchFamily="2" charset="0"/>
                <a:ea typeface="Roboto" panose="02000000000000000000" pitchFamily="2" charset="0"/>
                <a:cs typeface="Calibri" panose="020F0502020204030204" pitchFamily="34" charset="0"/>
              </a:rPr>
              <a:t>Profile 5 &amp; 13 is status-quo market</a:t>
            </a:r>
          </a:p>
          <a:p>
            <a:pPr marL="514350" indent="-514350">
              <a:buFont typeface="+mj-lt"/>
              <a:buAutoNum type="arabicPeriod"/>
            </a:pPr>
            <a:r>
              <a:rPr lang="en-US" sz="3200" dirty="0">
                <a:latin typeface="Roboto" panose="02000000000000000000" pitchFamily="2" charset="0"/>
                <a:ea typeface="Roboto" panose="02000000000000000000" pitchFamily="2" charset="0"/>
                <a:cs typeface="Calibri" panose="020F0502020204030204" pitchFamily="34" charset="0"/>
              </a:rPr>
              <a:t>Profile 4 &amp; 6 is priori segmentation</a:t>
            </a:r>
          </a:p>
          <a:p>
            <a:pPr marL="514350" indent="-514350">
              <a:buFont typeface="+mj-lt"/>
              <a:buAutoNum type="arabicPeriod"/>
            </a:pPr>
            <a:r>
              <a:rPr lang="en-US" sz="3200" dirty="0">
                <a:latin typeface="Roboto" panose="02000000000000000000" pitchFamily="2" charset="0"/>
                <a:ea typeface="Roboto" panose="02000000000000000000" pitchFamily="2" charset="0"/>
                <a:cs typeface="Calibri" panose="020F0502020204030204" pitchFamily="34" charset="0"/>
              </a:rPr>
              <a:t>Profile 5 &amp; 11 &amp; 9 is post- hoc analysis</a:t>
            </a:r>
          </a:p>
          <a:p>
            <a:pPr lvl="1"/>
            <a:r>
              <a:rPr lang="en-US" sz="3200" dirty="0">
                <a:latin typeface="Roboto" panose="02000000000000000000" pitchFamily="2" charset="0"/>
                <a:ea typeface="Roboto" panose="02000000000000000000" pitchFamily="2" charset="0"/>
                <a:cs typeface="Calibri" panose="020F0502020204030204" pitchFamily="34" charset="0"/>
              </a:rPr>
              <a:t>Scenario 3: 5 </a:t>
            </a:r>
            <a:r>
              <a:rPr lang="en-US" altLang="zh-CN" sz="3200" dirty="0">
                <a:latin typeface="Roboto" panose="02000000000000000000" pitchFamily="2" charset="0"/>
                <a:ea typeface="Roboto" panose="02000000000000000000" pitchFamily="2" charset="0"/>
                <a:cs typeface="Calibri" panose="020F0502020204030204" pitchFamily="34" charset="0"/>
              </a:rPr>
              <a:t>&amp; 9</a:t>
            </a:r>
          </a:p>
          <a:p>
            <a:pPr lvl="1"/>
            <a:r>
              <a:rPr lang="en-US" altLang="zh-CN" sz="3200" dirty="0">
                <a:latin typeface="Roboto" panose="02000000000000000000" pitchFamily="2" charset="0"/>
                <a:ea typeface="Roboto" panose="02000000000000000000" pitchFamily="2" charset="0"/>
                <a:cs typeface="Calibri" panose="020F0502020204030204" pitchFamily="34" charset="0"/>
              </a:rPr>
              <a:t>Scenario 4: 5 &amp; 11</a:t>
            </a:r>
          </a:p>
          <a:p>
            <a:pPr lvl="1"/>
            <a:r>
              <a:rPr lang="en-US" altLang="zh-CN" sz="3200" dirty="0">
                <a:latin typeface="Roboto" panose="02000000000000000000" pitchFamily="2" charset="0"/>
                <a:ea typeface="Roboto" panose="02000000000000000000" pitchFamily="2" charset="0"/>
                <a:cs typeface="Calibri" panose="020F0502020204030204" pitchFamily="34" charset="0"/>
              </a:rPr>
              <a:t>Scenario 5: 11&amp; 9</a:t>
            </a:r>
          </a:p>
        </p:txBody>
      </p:sp>
      <p:sp>
        <p:nvSpPr>
          <p:cNvPr id="36" name="箭头: 右 35">
            <a:extLst>
              <a:ext uri="{FF2B5EF4-FFF2-40B4-BE49-F238E27FC236}">
                <a16:creationId xmlns:a16="http://schemas.microsoft.com/office/drawing/2014/main" id="{48BD71AC-EF81-4B9E-AA45-F429C9A5841D}"/>
              </a:ext>
            </a:extLst>
          </p:cNvPr>
          <p:cNvSpPr/>
          <p:nvPr/>
        </p:nvSpPr>
        <p:spPr>
          <a:xfrm rot="5400000">
            <a:off x="11591835" y="9486119"/>
            <a:ext cx="1200330" cy="3741649"/>
          </a:xfrm>
          <a:prstGeom prst="rightArrow">
            <a:avLst>
              <a:gd name="adj1" fmla="val 2658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3C54A5B6-4CE5-4EBE-9DAA-E2F309769876}"/>
              </a:ext>
            </a:extLst>
          </p:cNvPr>
          <p:cNvSpPr txBox="1"/>
          <p:nvPr/>
        </p:nvSpPr>
        <p:spPr>
          <a:xfrm>
            <a:off x="1977770" y="7773542"/>
            <a:ext cx="5328932" cy="646331"/>
          </a:xfrm>
          <a:prstGeom prst="rect">
            <a:avLst/>
          </a:prstGeom>
          <a:noFill/>
        </p:spPr>
        <p:txBody>
          <a:bodyPr wrap="square" rtlCol="0">
            <a:spAutoFit/>
          </a:bodyPr>
          <a:lstStyle/>
          <a:p>
            <a:r>
              <a:rPr lang="en-US" altLang="zh-CN" sz="3600" b="1" dirty="0">
                <a:latin typeface="Roboto Black" panose="02000000000000000000" pitchFamily="2" charset="0"/>
                <a:ea typeface="Roboto Black" panose="02000000000000000000" pitchFamily="2" charset="0"/>
              </a:rPr>
              <a:t>Finding:</a:t>
            </a:r>
            <a:endParaRPr lang="zh-CN" altLang="en-US" sz="3600" b="1" dirty="0">
              <a:latin typeface="Roboto Black" panose="02000000000000000000" pitchFamily="2" charset="0"/>
            </a:endParaRPr>
          </a:p>
        </p:txBody>
      </p:sp>
    </p:spTree>
    <p:extLst>
      <p:ext uri="{BB962C8B-B14F-4D97-AF65-F5344CB8AC3E}">
        <p14:creationId xmlns:p14="http://schemas.microsoft.com/office/powerpoint/2010/main" val="375147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305">
            <a:extLst>
              <a:ext uri="{FF2B5EF4-FFF2-40B4-BE49-F238E27FC236}">
                <a16:creationId xmlns:a16="http://schemas.microsoft.com/office/drawing/2014/main" id="{1F05E773-CA38-4AFA-A7B0-CB82A6C620A7}"/>
              </a:ext>
            </a:extLst>
          </p:cNvPr>
          <p:cNvPicPr>
            <a:picLocks noChangeAspect="1"/>
          </p:cNvPicPr>
          <p:nvPr/>
        </p:nvPicPr>
        <p:blipFill>
          <a:blip r:embed="rId3"/>
          <a:srcRect/>
          <a:stretch>
            <a:fillRect/>
          </a:stretch>
        </p:blipFill>
        <p:spPr>
          <a:xfrm>
            <a:off x="1981200" y="2933700"/>
            <a:ext cx="18912840" cy="1695450"/>
          </a:xfrm>
          <a:prstGeom prst="rect">
            <a:avLst/>
          </a:prstGeom>
        </p:spPr>
      </p:pic>
      <p:graphicFrame>
        <p:nvGraphicFramePr>
          <p:cNvPr id="12" name="图表 11">
            <a:extLst>
              <a:ext uri="{FF2B5EF4-FFF2-40B4-BE49-F238E27FC236}">
                <a16:creationId xmlns:a16="http://schemas.microsoft.com/office/drawing/2014/main" id="{609EE357-7C17-4092-8227-7F6A00E51479}"/>
              </a:ext>
            </a:extLst>
          </p:cNvPr>
          <p:cNvGraphicFramePr/>
          <p:nvPr>
            <p:extLst>
              <p:ext uri="{D42A27DB-BD31-4B8C-83A1-F6EECF244321}">
                <p14:modId xmlns:p14="http://schemas.microsoft.com/office/powerpoint/2010/main" val="2524556472"/>
              </p:ext>
            </p:extLst>
          </p:nvPr>
        </p:nvGraphicFramePr>
        <p:xfrm>
          <a:off x="12192000" y="6234366"/>
          <a:ext cx="9475843" cy="65608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a:extLst>
              <a:ext uri="{FF2B5EF4-FFF2-40B4-BE49-F238E27FC236}">
                <a16:creationId xmlns:a16="http://schemas.microsoft.com/office/drawing/2014/main" id="{D35256D7-EF19-4EF3-9C1D-02D5EA34EAB5}"/>
              </a:ext>
            </a:extLst>
          </p:cNvPr>
          <p:cNvGraphicFramePr/>
          <p:nvPr>
            <p:extLst>
              <p:ext uri="{D42A27DB-BD31-4B8C-83A1-F6EECF244321}">
                <p14:modId xmlns:p14="http://schemas.microsoft.com/office/powerpoint/2010/main" val="3759853429"/>
              </p:ext>
            </p:extLst>
          </p:nvPr>
        </p:nvGraphicFramePr>
        <p:xfrm>
          <a:off x="1295400" y="5952239"/>
          <a:ext cx="9915814" cy="6662484"/>
        </p:xfrm>
        <a:graphic>
          <a:graphicData uri="http://schemas.openxmlformats.org/drawingml/2006/chart">
            <c:chart xmlns:c="http://schemas.openxmlformats.org/drawingml/2006/chart" xmlns:r="http://schemas.openxmlformats.org/officeDocument/2006/relationships" r:id="rId5"/>
          </a:graphicData>
        </a:graphic>
      </p:graphicFrame>
      <p:grpSp>
        <p:nvGrpSpPr>
          <p:cNvPr id="6" name="组合 4010">
            <a:extLst>
              <a:ext uri="{FF2B5EF4-FFF2-40B4-BE49-F238E27FC236}">
                <a16:creationId xmlns:a16="http://schemas.microsoft.com/office/drawing/2014/main" id="{171DA1A0-A7F0-49B5-AAD0-A97AA1A9F95B}"/>
              </a:ext>
            </a:extLst>
          </p:cNvPr>
          <p:cNvGrpSpPr/>
          <p:nvPr/>
        </p:nvGrpSpPr>
        <p:grpSpPr>
          <a:xfrm>
            <a:off x="-12700" y="736600"/>
            <a:ext cx="1841500" cy="1422400"/>
            <a:chOff x="-12700" y="736600"/>
            <a:chExt cx="1841500" cy="1422400"/>
          </a:xfrm>
        </p:grpSpPr>
        <p:pic>
          <p:nvPicPr>
            <p:cNvPr id="7" name="image 4011">
              <a:extLst>
                <a:ext uri="{FF2B5EF4-FFF2-40B4-BE49-F238E27FC236}">
                  <a16:creationId xmlns:a16="http://schemas.microsoft.com/office/drawing/2014/main" id="{EBFF5283-D3A9-4BBA-8F39-271EE6CD812A}"/>
                </a:ext>
              </a:extLst>
            </p:cNvPr>
            <p:cNvPicPr>
              <a:picLocks noChangeAspect="1"/>
            </p:cNvPicPr>
            <p:nvPr/>
          </p:nvPicPr>
          <p:blipFill>
            <a:blip r:embed="rId6"/>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542C89C7-C373-4073-88B6-27640B54689E}"/>
                </a:ext>
              </a:extLst>
            </p:cNvPr>
            <p:cNvPicPr>
              <a:picLocks noChangeAspect="1"/>
            </p:cNvPicPr>
            <p:nvPr/>
          </p:nvPicPr>
          <p:blipFill>
            <a:blip r:embed="rId7"/>
            <a:srcRect/>
            <a:stretch>
              <a:fillRect/>
            </a:stretch>
          </p:blipFill>
          <p:spPr>
            <a:xfrm>
              <a:off x="1587500" y="736600"/>
              <a:ext cx="241300" cy="1422400"/>
            </a:xfrm>
            <a:prstGeom prst="rect">
              <a:avLst/>
            </a:prstGeom>
          </p:spPr>
        </p:pic>
      </p:grpSp>
      <p:pic>
        <p:nvPicPr>
          <p:cNvPr id="13" name="image 203">
            <a:extLst>
              <a:ext uri="{FF2B5EF4-FFF2-40B4-BE49-F238E27FC236}">
                <a16:creationId xmlns:a16="http://schemas.microsoft.com/office/drawing/2014/main" id="{DBE293C6-468B-4897-93C4-D5ECE6629500}"/>
              </a:ext>
            </a:extLst>
          </p:cNvPr>
          <p:cNvPicPr>
            <a:picLocks noChangeAspect="1"/>
          </p:cNvPicPr>
          <p:nvPr/>
        </p:nvPicPr>
        <p:blipFill>
          <a:blip r:embed="rId8"/>
          <a:srcRect/>
          <a:stretch>
            <a:fillRect/>
          </a:stretch>
        </p:blipFill>
        <p:spPr>
          <a:xfrm>
            <a:off x="2579690" y="5952239"/>
            <a:ext cx="7645400" cy="50800"/>
          </a:xfrm>
          <a:prstGeom prst="rect">
            <a:avLst/>
          </a:prstGeom>
        </p:spPr>
      </p:pic>
      <p:sp>
        <p:nvSpPr>
          <p:cNvPr id="17" name="TextBox 4">
            <a:extLst>
              <a:ext uri="{FF2B5EF4-FFF2-40B4-BE49-F238E27FC236}">
                <a16:creationId xmlns:a16="http://schemas.microsoft.com/office/drawing/2014/main" id="{7E3DFB89-5FCD-4521-9A4E-5B56D519CC03}"/>
              </a:ext>
            </a:extLst>
          </p:cNvPr>
          <p:cNvSpPr txBox="1"/>
          <p:nvPr/>
        </p:nvSpPr>
        <p:spPr>
          <a:xfrm>
            <a:off x="2282508" y="3156185"/>
            <a:ext cx="18611532" cy="1323439"/>
          </a:xfrm>
          <a:prstGeom prst="rect">
            <a:avLst/>
          </a:prstGeom>
          <a:noFill/>
        </p:spPr>
        <p:txBody>
          <a:bodyPr wrap="square" rtlCol="0">
            <a:spAutoFit/>
          </a:bodyPr>
          <a:lstStyle/>
          <a:p>
            <a:r>
              <a:rPr lang="en-US" altLang="zh-CN" sz="4000" dirty="0">
                <a:latin typeface="Roboto" panose="02000000000000000000" pitchFamily="2" charset="0"/>
                <a:ea typeface="Roboto" panose="02000000000000000000" pitchFamily="2" charset="0"/>
                <a:cs typeface="Calibri" panose="020F0502020204030204" pitchFamily="34" charset="0"/>
              </a:rPr>
              <a:t>By launching profile 4 and profile 6</a:t>
            </a:r>
          </a:p>
          <a:p>
            <a:r>
              <a:rPr lang="en-US" altLang="zh-CN" sz="4000" dirty="0">
                <a:latin typeface="Roboto" panose="02000000000000000000" pitchFamily="2" charset="0"/>
                <a:ea typeface="Roboto" panose="02000000000000000000" pitchFamily="2" charset="0"/>
                <a:cs typeface="Calibri" panose="020F0502020204030204" pitchFamily="34" charset="0"/>
              </a:rPr>
              <a:t>the market share of </a:t>
            </a:r>
            <a:r>
              <a:rPr lang="en-US" altLang="zh-CN" sz="4000" dirty="0" err="1">
                <a:latin typeface="Roboto" panose="02000000000000000000" pitchFamily="2" charset="0"/>
                <a:ea typeface="Roboto" panose="02000000000000000000" pitchFamily="2" charset="0"/>
                <a:cs typeface="Calibri" panose="020F0502020204030204" pitchFamily="34" charset="0"/>
              </a:rPr>
              <a:t>EarlyRiders</a:t>
            </a:r>
            <a:r>
              <a:rPr lang="en-US" altLang="zh-CN" sz="4000" dirty="0">
                <a:latin typeface="Roboto" panose="02000000000000000000" pitchFamily="2" charset="0"/>
                <a:ea typeface="Roboto" panose="02000000000000000000" pitchFamily="2" charset="0"/>
                <a:cs typeface="Calibri" panose="020F0502020204030204" pitchFamily="34" charset="0"/>
              </a:rPr>
              <a:t> is estimated to increase from 32.9% to 92.1%</a:t>
            </a:r>
            <a:endParaRPr lang="en-US" sz="4000" dirty="0">
              <a:latin typeface="Roboto" panose="02000000000000000000" pitchFamily="2" charset="0"/>
              <a:ea typeface="Roboto" panose="02000000000000000000" pitchFamily="2" charset="0"/>
              <a:cs typeface="Calibri" panose="020F0502020204030204" pitchFamily="34" charset="0"/>
            </a:endParaRPr>
          </a:p>
        </p:txBody>
      </p:sp>
      <p:sp>
        <p:nvSpPr>
          <p:cNvPr id="2" name="文本框 1">
            <a:extLst>
              <a:ext uri="{FF2B5EF4-FFF2-40B4-BE49-F238E27FC236}">
                <a16:creationId xmlns:a16="http://schemas.microsoft.com/office/drawing/2014/main" id="{B8157BD5-3546-4862-BE30-F98EF347C7FA}"/>
              </a:ext>
            </a:extLst>
          </p:cNvPr>
          <p:cNvSpPr txBox="1"/>
          <p:nvPr/>
        </p:nvSpPr>
        <p:spPr>
          <a:xfrm>
            <a:off x="3723984" y="5257007"/>
            <a:ext cx="5356811" cy="646331"/>
          </a:xfrm>
          <a:prstGeom prst="rect">
            <a:avLst/>
          </a:prstGeom>
          <a:noFill/>
        </p:spPr>
        <p:txBody>
          <a:bodyPr wrap="square" rtlCol="0">
            <a:spAutoFit/>
          </a:bodyPr>
          <a:lstStyle/>
          <a:p>
            <a:pPr algn="ctr"/>
            <a:r>
              <a:rPr lang="en-US" altLang="zh-CN" sz="3600" b="1" dirty="0">
                <a:latin typeface="Roboto" panose="02000000000000000000" pitchFamily="2" charset="0"/>
                <a:ea typeface="Roboto" panose="02000000000000000000" pitchFamily="2" charset="0"/>
              </a:rPr>
              <a:t>Status quo Market Share</a:t>
            </a:r>
            <a:endParaRPr lang="zh-CN" altLang="en-US" sz="3600" b="1" dirty="0">
              <a:latin typeface="Roboto" panose="02000000000000000000" pitchFamily="2" charset="0"/>
            </a:endParaRPr>
          </a:p>
        </p:txBody>
      </p:sp>
      <p:sp>
        <p:nvSpPr>
          <p:cNvPr id="20" name="Object 208">
            <a:extLst>
              <a:ext uri="{FF2B5EF4-FFF2-40B4-BE49-F238E27FC236}">
                <a16:creationId xmlns:a16="http://schemas.microsoft.com/office/drawing/2014/main" id="{81796ACA-3AE4-4313-9458-9D74C87DACA8}"/>
              </a:ext>
            </a:extLst>
          </p:cNvPr>
          <p:cNvSpPr txBox="1"/>
          <p:nvPr/>
        </p:nvSpPr>
        <p:spPr>
          <a:xfrm>
            <a:off x="2282508" y="819150"/>
            <a:ext cx="19872642" cy="1092200"/>
          </a:xfrm>
          <a:prstGeom prst="rect">
            <a:avLst/>
          </a:prstGeom>
        </p:spPr>
        <p:txBody>
          <a:bodyPr vert="horz" rtlCol="0" anchor="t" anchorCtr="0">
            <a:noAutofit/>
          </a:bodyPr>
          <a:lstStyle/>
          <a:p>
            <a:pPr algn="l">
              <a:lnSpc>
                <a:spcPct val="100000"/>
              </a:lnSpc>
            </a:pPr>
            <a:r>
              <a:rPr lang="en-US" altLang="zh-CN" sz="7200" dirty="0">
                <a:solidFill>
                  <a:srgbClr val="222222"/>
                </a:solidFill>
                <a:latin typeface="Roboto Black" panose="02000000000000000000" pitchFamily="2" charset="0"/>
                <a:ea typeface="Roboto Black" panose="02000000000000000000" pitchFamily="2" charset="0"/>
              </a:rPr>
              <a:t>Scenario 2: Launch Profile 4 and 6 </a:t>
            </a:r>
          </a:p>
        </p:txBody>
      </p:sp>
      <p:pic>
        <p:nvPicPr>
          <p:cNvPr id="21" name="image 203">
            <a:extLst>
              <a:ext uri="{FF2B5EF4-FFF2-40B4-BE49-F238E27FC236}">
                <a16:creationId xmlns:a16="http://schemas.microsoft.com/office/drawing/2014/main" id="{740507AB-C2BE-4281-B66B-D940D0E5EAFD}"/>
              </a:ext>
            </a:extLst>
          </p:cNvPr>
          <p:cNvPicPr>
            <a:picLocks noChangeAspect="1"/>
          </p:cNvPicPr>
          <p:nvPr/>
        </p:nvPicPr>
        <p:blipFill>
          <a:blip r:embed="rId8"/>
          <a:srcRect/>
          <a:stretch>
            <a:fillRect/>
          </a:stretch>
        </p:blipFill>
        <p:spPr>
          <a:xfrm>
            <a:off x="12468463" y="5952239"/>
            <a:ext cx="7645400" cy="50800"/>
          </a:xfrm>
          <a:prstGeom prst="rect">
            <a:avLst/>
          </a:prstGeom>
        </p:spPr>
      </p:pic>
      <p:sp>
        <p:nvSpPr>
          <p:cNvPr id="22" name="文本框 21">
            <a:extLst>
              <a:ext uri="{FF2B5EF4-FFF2-40B4-BE49-F238E27FC236}">
                <a16:creationId xmlns:a16="http://schemas.microsoft.com/office/drawing/2014/main" id="{B658363E-A49D-4A7C-8D3B-694A6AA0A2D3}"/>
              </a:ext>
            </a:extLst>
          </p:cNvPr>
          <p:cNvSpPr txBox="1"/>
          <p:nvPr/>
        </p:nvSpPr>
        <p:spPr>
          <a:xfrm>
            <a:off x="11790666" y="5257007"/>
            <a:ext cx="9475843" cy="646331"/>
          </a:xfrm>
          <a:prstGeom prst="rect">
            <a:avLst/>
          </a:prstGeom>
          <a:noFill/>
        </p:spPr>
        <p:txBody>
          <a:bodyPr wrap="square" rtlCol="0">
            <a:spAutoFit/>
          </a:bodyPr>
          <a:lstStyle/>
          <a:p>
            <a:pPr algn="ctr"/>
            <a:r>
              <a:rPr lang="it-IT" altLang="zh-CN" sz="3600" b="1" dirty="0">
                <a:latin typeface="Roboto" panose="02000000000000000000" pitchFamily="2" charset="0"/>
                <a:ea typeface="Roboto" panose="02000000000000000000" pitchFamily="2" charset="0"/>
              </a:rPr>
              <a:t>Scenario 2 (before competitor’s response)</a:t>
            </a:r>
          </a:p>
        </p:txBody>
      </p:sp>
    </p:spTree>
    <p:extLst>
      <p:ext uri="{BB962C8B-B14F-4D97-AF65-F5344CB8AC3E}">
        <p14:creationId xmlns:p14="http://schemas.microsoft.com/office/powerpoint/2010/main" val="346923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E9C511FB-E287-408C-B3E5-8FED51F92F13}"/>
              </a:ext>
            </a:extLst>
          </p:cNvPr>
          <p:cNvGraphicFramePr/>
          <p:nvPr>
            <p:extLst>
              <p:ext uri="{D42A27DB-BD31-4B8C-83A1-F6EECF244321}">
                <p14:modId xmlns:p14="http://schemas.microsoft.com/office/powerpoint/2010/main" val="637527850"/>
              </p:ext>
            </p:extLst>
          </p:nvPr>
        </p:nvGraphicFramePr>
        <p:xfrm>
          <a:off x="10452791" y="3317134"/>
          <a:ext cx="11395534" cy="8989166"/>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组合 4010">
            <a:extLst>
              <a:ext uri="{FF2B5EF4-FFF2-40B4-BE49-F238E27FC236}">
                <a16:creationId xmlns:a16="http://schemas.microsoft.com/office/drawing/2014/main" id="{15A19187-CE46-47C4-BFD8-EB7539B2DB73}"/>
              </a:ext>
            </a:extLst>
          </p:cNvPr>
          <p:cNvGrpSpPr/>
          <p:nvPr/>
        </p:nvGrpSpPr>
        <p:grpSpPr>
          <a:xfrm>
            <a:off x="-12700" y="736600"/>
            <a:ext cx="1841500" cy="1422400"/>
            <a:chOff x="-12700" y="736600"/>
            <a:chExt cx="1841500" cy="1422400"/>
          </a:xfrm>
        </p:grpSpPr>
        <p:pic>
          <p:nvPicPr>
            <p:cNvPr id="9" name="image 4011">
              <a:extLst>
                <a:ext uri="{FF2B5EF4-FFF2-40B4-BE49-F238E27FC236}">
                  <a16:creationId xmlns:a16="http://schemas.microsoft.com/office/drawing/2014/main" id="{6E986FF0-7326-4EF8-BD75-D15213EC5037}"/>
                </a:ext>
              </a:extLst>
            </p:cNvPr>
            <p:cNvPicPr>
              <a:picLocks noChangeAspect="1"/>
            </p:cNvPicPr>
            <p:nvPr/>
          </p:nvPicPr>
          <p:blipFill>
            <a:blip r:embed="rId4"/>
            <a:srcRect/>
            <a:stretch>
              <a:fillRect/>
            </a:stretch>
          </p:blipFill>
          <p:spPr>
            <a:xfrm>
              <a:off x="-12700" y="736600"/>
              <a:ext cx="1308100" cy="1422400"/>
            </a:xfrm>
            <a:prstGeom prst="rect">
              <a:avLst/>
            </a:prstGeom>
          </p:spPr>
        </p:pic>
        <p:pic>
          <p:nvPicPr>
            <p:cNvPr id="10" name="image 4012">
              <a:extLst>
                <a:ext uri="{FF2B5EF4-FFF2-40B4-BE49-F238E27FC236}">
                  <a16:creationId xmlns:a16="http://schemas.microsoft.com/office/drawing/2014/main" id="{D6E302A9-4109-4737-AF24-DD85663E98D0}"/>
                </a:ext>
              </a:extLst>
            </p:cNvPr>
            <p:cNvPicPr>
              <a:picLocks noChangeAspect="1"/>
            </p:cNvPicPr>
            <p:nvPr/>
          </p:nvPicPr>
          <p:blipFill>
            <a:blip r:embed="rId5"/>
            <a:srcRect/>
            <a:stretch>
              <a:fillRect/>
            </a:stretch>
          </p:blipFill>
          <p:spPr>
            <a:xfrm>
              <a:off x="1587500" y="736600"/>
              <a:ext cx="241300" cy="1422400"/>
            </a:xfrm>
            <a:prstGeom prst="rect">
              <a:avLst/>
            </a:prstGeom>
          </p:spPr>
        </p:pic>
      </p:grpSp>
      <p:sp>
        <p:nvSpPr>
          <p:cNvPr id="11" name="Object 208">
            <a:extLst>
              <a:ext uri="{FF2B5EF4-FFF2-40B4-BE49-F238E27FC236}">
                <a16:creationId xmlns:a16="http://schemas.microsoft.com/office/drawing/2014/main" id="{7EA3F13D-6F05-4E79-9A70-192B96F115A6}"/>
              </a:ext>
            </a:extLst>
          </p:cNvPr>
          <p:cNvSpPr txBox="1"/>
          <p:nvPr/>
        </p:nvSpPr>
        <p:spPr>
          <a:xfrm>
            <a:off x="2282510" y="952500"/>
            <a:ext cx="20513992" cy="1092200"/>
          </a:xfrm>
          <a:prstGeom prst="rect">
            <a:avLst/>
          </a:prstGeom>
        </p:spPr>
        <p:txBody>
          <a:bodyPr vert="horz" rtlCol="0" anchor="t" anchorCtr="0">
            <a:noAutofit/>
          </a:bodyPr>
          <a:lstStyle/>
          <a:p>
            <a:r>
              <a:rPr lang="en-US" altLang="zh-CN" sz="7200" dirty="0">
                <a:solidFill>
                  <a:srgbClr val="222222"/>
                </a:solidFill>
                <a:latin typeface="Roboto Black" panose="02000000000000000000" pitchFamily="2" charset="0"/>
              </a:rPr>
              <a:t>No competitive response to the launch of P4 &amp; 6</a:t>
            </a:r>
            <a:endParaRPr lang="zh-CN" altLang="en-US" sz="7200" dirty="0">
              <a:solidFill>
                <a:srgbClr val="222222"/>
              </a:solidFill>
              <a:latin typeface="Roboto Black" panose="02000000000000000000" pitchFamily="2" charset="0"/>
            </a:endParaRPr>
          </a:p>
        </p:txBody>
      </p:sp>
      <p:pic>
        <p:nvPicPr>
          <p:cNvPr id="12" name="image 203">
            <a:extLst>
              <a:ext uri="{FF2B5EF4-FFF2-40B4-BE49-F238E27FC236}">
                <a16:creationId xmlns:a16="http://schemas.microsoft.com/office/drawing/2014/main" id="{8CDAC456-82F0-4D4B-8A9C-9C5BBADBA34E}"/>
              </a:ext>
            </a:extLst>
          </p:cNvPr>
          <p:cNvPicPr>
            <a:picLocks noChangeAspect="1"/>
          </p:cNvPicPr>
          <p:nvPr/>
        </p:nvPicPr>
        <p:blipFill>
          <a:blip r:embed="rId6"/>
          <a:srcRect/>
          <a:stretch>
            <a:fillRect/>
          </a:stretch>
        </p:blipFill>
        <p:spPr>
          <a:xfrm>
            <a:off x="1587500" y="7692331"/>
            <a:ext cx="8489950" cy="56412"/>
          </a:xfrm>
          <a:prstGeom prst="rect">
            <a:avLst/>
          </a:prstGeom>
        </p:spPr>
      </p:pic>
      <p:sp>
        <p:nvSpPr>
          <p:cNvPr id="13" name="TextBox 3">
            <a:extLst>
              <a:ext uri="{FF2B5EF4-FFF2-40B4-BE49-F238E27FC236}">
                <a16:creationId xmlns:a16="http://schemas.microsoft.com/office/drawing/2014/main" id="{3A6DB527-2AA6-48D2-AA87-1FF7D54058F0}"/>
              </a:ext>
            </a:extLst>
          </p:cNvPr>
          <p:cNvSpPr txBox="1"/>
          <p:nvPr/>
        </p:nvSpPr>
        <p:spPr>
          <a:xfrm>
            <a:off x="1587500" y="4152901"/>
            <a:ext cx="9099550" cy="3539430"/>
          </a:xfrm>
          <a:prstGeom prst="rect">
            <a:avLst/>
          </a:prstGeom>
          <a:noFill/>
        </p:spPr>
        <p:txBody>
          <a:bodyPr wrap="square" rtlCol="0">
            <a:spAutoFit/>
          </a:bodyPr>
          <a:lstStyle/>
          <a:p>
            <a:r>
              <a:rPr lang="en-US" sz="3200" dirty="0" err="1">
                <a:solidFill>
                  <a:srgbClr val="222222"/>
                </a:solidFill>
                <a:latin typeface="Roboto Black" panose="02000000000000000000" pitchFamily="2" charset="0"/>
              </a:rPr>
              <a:t>EarlyRiders</a:t>
            </a:r>
            <a:r>
              <a:rPr lang="en-US" sz="3200" dirty="0">
                <a:solidFill>
                  <a:srgbClr val="222222"/>
                </a:solidFill>
                <a:latin typeface="Roboto Black" panose="02000000000000000000" pitchFamily="2" charset="0"/>
              </a:rPr>
              <a:t>’ product:</a:t>
            </a:r>
          </a:p>
          <a:p>
            <a:r>
              <a:rPr lang="en-US" sz="3200" dirty="0">
                <a:solidFill>
                  <a:srgbClr val="222222"/>
                </a:solidFill>
                <a:latin typeface="Roboto" panose="02000000000000000000" pitchFamily="2" charset="0"/>
                <a:ea typeface="Roboto" panose="02000000000000000000" pitchFamily="2" charset="0"/>
              </a:rPr>
              <a:t>Profile 4: 26”</a:t>
            </a:r>
            <a:r>
              <a:rPr lang="zh-CN" altLang="en-US" sz="3200" dirty="0">
                <a:solidFill>
                  <a:srgbClr val="222222"/>
                </a:solidFill>
                <a:latin typeface="Roboto" panose="02000000000000000000" pitchFamily="2" charset="0"/>
                <a:ea typeface="Roboto" panose="02000000000000000000" pitchFamily="2" charset="0"/>
              </a:rPr>
              <a:t> </a:t>
            </a:r>
            <a:r>
              <a:rPr lang="en-US" altLang="zh-CN" sz="3200" dirty="0">
                <a:solidFill>
                  <a:srgbClr val="222222"/>
                </a:solidFill>
                <a:latin typeface="Roboto" panose="02000000000000000000" pitchFamily="2" charset="0"/>
                <a:ea typeface="Roboto" panose="02000000000000000000" pitchFamily="2" charset="0"/>
              </a:rPr>
              <a:t>Bouncing Racing horse at 119.99    </a:t>
            </a:r>
          </a:p>
          <a:p>
            <a:r>
              <a:rPr lang="en-US" sz="3200" dirty="0">
                <a:solidFill>
                  <a:srgbClr val="222222"/>
                </a:solidFill>
                <a:latin typeface="Roboto" panose="02000000000000000000" pitchFamily="2" charset="0"/>
                <a:ea typeface="Roboto" panose="02000000000000000000" pitchFamily="2" charset="0"/>
              </a:rPr>
              <a:t>Profile 6: 18” Rocking Racing horse at 119.99</a:t>
            </a:r>
          </a:p>
          <a:p>
            <a:endParaRPr lang="en-US" sz="3200" dirty="0">
              <a:solidFill>
                <a:srgbClr val="222222"/>
              </a:solidFill>
              <a:latin typeface="Roboto Black" panose="02000000000000000000" pitchFamily="2" charset="0"/>
            </a:endParaRPr>
          </a:p>
          <a:p>
            <a:r>
              <a:rPr lang="en-US" sz="3200" dirty="0">
                <a:solidFill>
                  <a:srgbClr val="222222"/>
                </a:solidFill>
                <a:latin typeface="Roboto Black" panose="02000000000000000000" pitchFamily="2" charset="0"/>
              </a:rPr>
              <a:t>Competitors’ product: </a:t>
            </a:r>
          </a:p>
          <a:p>
            <a:r>
              <a:rPr lang="en-US" sz="3200" dirty="0"/>
              <a:t>Profile 7: </a:t>
            </a:r>
            <a:r>
              <a:rPr lang="en-US" sz="3200" dirty="0">
                <a:solidFill>
                  <a:srgbClr val="222222"/>
                </a:solidFill>
                <a:latin typeface="Roboto" panose="02000000000000000000" pitchFamily="2" charset="0"/>
                <a:ea typeface="Roboto" panose="02000000000000000000" pitchFamily="2" charset="0"/>
              </a:rPr>
              <a:t>26</a:t>
            </a:r>
            <a:r>
              <a:rPr lang="en-US" altLang="zh-CN" sz="3200" dirty="0">
                <a:solidFill>
                  <a:srgbClr val="222222"/>
                </a:solidFill>
                <a:latin typeface="Roboto" panose="02000000000000000000" pitchFamily="2" charset="0"/>
                <a:ea typeface="Roboto" panose="02000000000000000000" pitchFamily="2" charset="0"/>
              </a:rPr>
              <a:t>” Rocking Racing horse at 139.99</a:t>
            </a:r>
            <a:endParaRPr lang="en-US" sz="3200" dirty="0"/>
          </a:p>
          <a:p>
            <a:endParaRPr lang="en-US" sz="3200" dirty="0"/>
          </a:p>
        </p:txBody>
      </p:sp>
      <p:sp>
        <p:nvSpPr>
          <p:cNvPr id="15" name="TextBox 4">
            <a:extLst>
              <a:ext uri="{FF2B5EF4-FFF2-40B4-BE49-F238E27FC236}">
                <a16:creationId xmlns:a16="http://schemas.microsoft.com/office/drawing/2014/main" id="{96EAED06-F277-4AAF-82AC-319AFE4F4FE6}"/>
              </a:ext>
            </a:extLst>
          </p:cNvPr>
          <p:cNvSpPr txBox="1"/>
          <p:nvPr/>
        </p:nvSpPr>
        <p:spPr>
          <a:xfrm>
            <a:off x="1587500" y="8184647"/>
            <a:ext cx="8489950" cy="2739211"/>
          </a:xfrm>
          <a:prstGeom prst="rect">
            <a:avLst/>
          </a:prstGeom>
          <a:noFill/>
        </p:spPr>
        <p:txBody>
          <a:bodyPr wrap="square" rtlCol="0">
            <a:spAutoFit/>
          </a:bodyPr>
          <a:lstStyle/>
          <a:p>
            <a:r>
              <a:rPr lang="en-US" sz="3200" b="1" dirty="0">
                <a:latin typeface="Roboto" panose="02000000000000000000" pitchFamily="2" charset="0"/>
                <a:ea typeface="Roboto" panose="02000000000000000000" pitchFamily="2" charset="0"/>
                <a:cs typeface="Calibri" panose="020F0502020204030204" pitchFamily="34" charset="0"/>
              </a:rPr>
              <a:t>Finding:</a:t>
            </a:r>
          </a:p>
          <a:p>
            <a:pPr marL="457200" indent="-457200">
              <a:buFont typeface="Arial" panose="020B0604020202020204" pitchFamily="34" charset="0"/>
              <a:buChar char="•"/>
            </a:pPr>
            <a:r>
              <a:rPr lang="en-US" sz="2800" dirty="0" err="1">
                <a:latin typeface="Roboto" panose="02000000000000000000" pitchFamily="2" charset="0"/>
                <a:ea typeface="Roboto" panose="02000000000000000000" pitchFamily="2" charset="0"/>
                <a:cs typeface="Calibri" panose="020F0502020204030204" pitchFamily="34" charset="0"/>
              </a:rPr>
              <a:t>EarlyRiders</a:t>
            </a:r>
            <a:r>
              <a:rPr lang="en-US" sz="2800" dirty="0">
                <a:latin typeface="Roboto" panose="02000000000000000000" pitchFamily="2" charset="0"/>
                <a:ea typeface="Roboto" panose="02000000000000000000" pitchFamily="2" charset="0"/>
                <a:cs typeface="Calibri" panose="020F0502020204030204" pitchFamily="34" charset="0"/>
              </a:rPr>
              <a:t> will make huge profit if the competitor does not response to the launch of P4 &amp; 6</a:t>
            </a:r>
          </a:p>
          <a:p>
            <a:endParaRPr lang="en-US" sz="2800" dirty="0">
              <a:latin typeface="Roboto" panose="02000000000000000000" pitchFamily="2" charset="0"/>
              <a:ea typeface="Roboto" panose="02000000000000000000" pitchFamily="2" charset="0"/>
              <a:cs typeface="Calibri" panose="020F0502020204030204" pitchFamily="34" charset="0"/>
            </a:endParaRPr>
          </a:p>
          <a:p>
            <a:pPr marL="457200" indent="-457200">
              <a:buFont typeface="Arial" panose="020B0604020202020204" pitchFamily="34" charset="0"/>
              <a:buChar char="•"/>
            </a:pPr>
            <a:r>
              <a:rPr lang="en-US" sz="2800" dirty="0">
                <a:latin typeface="Roboto" panose="02000000000000000000" pitchFamily="2" charset="0"/>
                <a:ea typeface="Roboto" panose="02000000000000000000" pitchFamily="2" charset="0"/>
                <a:cs typeface="Calibri" panose="020F0502020204030204" pitchFamily="34" charset="0"/>
              </a:rPr>
              <a:t>Total profit of </a:t>
            </a:r>
            <a:r>
              <a:rPr lang="en-US" sz="2800" dirty="0" err="1">
                <a:latin typeface="Roboto" panose="02000000000000000000" pitchFamily="2" charset="0"/>
                <a:ea typeface="Roboto" panose="02000000000000000000" pitchFamily="2" charset="0"/>
                <a:cs typeface="Calibri" panose="020F0502020204030204" pitchFamily="34" charset="0"/>
              </a:rPr>
              <a:t>EarlyRiders</a:t>
            </a:r>
            <a:r>
              <a:rPr lang="en-US" sz="2800" dirty="0">
                <a:latin typeface="Roboto" panose="02000000000000000000" pitchFamily="2" charset="0"/>
                <a:ea typeface="Roboto" panose="02000000000000000000" pitchFamily="2" charset="0"/>
                <a:cs typeface="Calibri" panose="020F0502020204030204" pitchFamily="34" charset="0"/>
              </a:rPr>
              <a:t> in the first 2 years will be $ 311,454</a:t>
            </a:r>
          </a:p>
        </p:txBody>
      </p:sp>
    </p:spTree>
    <p:extLst>
      <p:ext uri="{BB962C8B-B14F-4D97-AF65-F5344CB8AC3E}">
        <p14:creationId xmlns:p14="http://schemas.microsoft.com/office/powerpoint/2010/main" val="3303611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1148</Words>
  <Application>Microsoft Office PowerPoint</Application>
  <PresentationFormat>自定义</PresentationFormat>
  <Paragraphs>253</Paragraphs>
  <Slides>19</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Franklin Gothic Heavy</vt:lpstr>
      <vt:lpstr>Franklin Gothic Medium</vt:lpstr>
      <vt:lpstr>Roboto Black</vt:lpstr>
      <vt:lpstr>Roboto</vt:lpstr>
      <vt:lpstr>OPPOSans-H</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subject>www.gaoding.com</dc:subject>
  <dc:creator>稿定设计</dc:creator>
  <cp:lastModifiedBy>Wang, Lili</cp:lastModifiedBy>
  <cp:revision>31</cp:revision>
  <dcterms:created xsi:type="dcterms:W3CDTF">2021-12-02T16:45:21Z</dcterms:created>
  <dcterms:modified xsi:type="dcterms:W3CDTF">2021-12-06T22:21:44Z</dcterms:modified>
</cp:coreProperties>
</file>