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7" r:id="rId4"/>
    <p:sldId id="270" r:id="rId5"/>
    <p:sldId id="267" r:id="rId6"/>
    <p:sldId id="271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8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85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9" autoAdjust="0"/>
    <p:restoredTop sz="95703" autoAdjust="0"/>
  </p:normalViewPr>
  <p:slideViewPr>
    <p:cSldViewPr snapToGrid="0" showGuides="1">
      <p:cViewPr>
        <p:scale>
          <a:sx n="42" d="100"/>
          <a:sy n="42" d="100"/>
        </p:scale>
        <p:origin x="2337" y="1200"/>
      </p:cViewPr>
      <p:guideLst>
        <p:guide pos="416"/>
        <p:guide pos="7248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F40B3-8132-4EDA-85A9-DC9FC2CF5872}" type="doc">
      <dgm:prSet loTypeId="urn:microsoft.com/office/officeart/2005/8/layout/gear1" loCatId="relationship" qsTypeId="urn:microsoft.com/office/officeart/2005/8/quickstyle/simple1" qsCatId="simple" csTypeId="urn:microsoft.com/office/officeart/2005/8/colors/accent2_5" csCatId="accent2" phldr="1"/>
      <dgm:spPr/>
    </dgm:pt>
    <dgm:pt modelId="{3C552C0D-45A3-4182-8259-928DA3286F93}">
      <dgm:prSet phldrT="[Text]" custT="1"/>
      <dgm:spPr/>
      <dgm:t>
        <a:bodyPr/>
        <a:lstStyle/>
        <a:p>
          <a:endParaRPr lang="en-US" sz="1800" b="1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FA53AB24-F912-4ED4-BD24-4D7487FE4C1C}" type="parTrans" cxnId="{00D7A591-2606-4F40-8F45-A46420BB04AD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681FF2A-6023-44FA-86C4-25080C725C51}" type="sibTrans" cxnId="{00D7A591-2606-4F40-8F45-A46420BB04AD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CE6F5A5-7D3D-4D9C-92B9-F588FE17EBC9}">
      <dgm:prSet phldrT="[Text]" custT="1"/>
      <dgm:spPr/>
      <dgm:t>
        <a:bodyPr/>
        <a:lstStyle/>
        <a:p>
          <a:endParaRPr lang="en-US" sz="1600" b="1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F6A72CF0-791C-4FD0-864B-3B8B83A495F0}" type="parTrans" cxnId="{C8638216-9CD8-46DC-B9D7-CFE0C352FF02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910D5B0-1359-4C75-9C44-A873C950A57A}" type="sibTrans" cxnId="{C8638216-9CD8-46DC-B9D7-CFE0C352FF02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3DCD586-339F-4155-B560-97F132DE63D9}">
      <dgm:prSet phldrT="[Text]" custT="1"/>
      <dgm:spPr/>
      <dgm:t>
        <a:bodyPr/>
        <a:lstStyle/>
        <a:p>
          <a:endParaRPr lang="en-US" sz="1400" b="1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9B6C957C-B5C8-4380-8FEB-33B5F2AD91BF}" type="parTrans" cxnId="{8EC08429-1783-420B-8EFD-249DED671BFC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1AB03D29-57E3-4520-8E4B-3077FAFB7C5B}" type="sibTrans" cxnId="{8EC08429-1783-420B-8EFD-249DED671BFC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90D14DD-186F-4CD1-A2F4-1784FB616C1C}" type="pres">
      <dgm:prSet presAssocID="{D70F40B3-8132-4EDA-85A9-DC9FC2CF587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7C14EC8-000E-4118-BADF-7D9D151148F9}" type="pres">
      <dgm:prSet presAssocID="{3C552C0D-45A3-4182-8259-928DA3286F93}" presName="gear1" presStyleLbl="node1" presStyleIdx="0" presStyleCnt="3" custAng="21139017" custLinFactNeighborX="3642" custLinFactNeighborY="1339">
        <dgm:presLayoutVars>
          <dgm:chMax val="1"/>
          <dgm:bulletEnabled val="1"/>
        </dgm:presLayoutVars>
      </dgm:prSet>
      <dgm:spPr/>
    </dgm:pt>
    <dgm:pt modelId="{C83B967B-D1A7-4724-B5B1-5E57637417D2}" type="pres">
      <dgm:prSet presAssocID="{3C552C0D-45A3-4182-8259-928DA3286F93}" presName="gear1srcNode" presStyleLbl="node1" presStyleIdx="0" presStyleCnt="3"/>
      <dgm:spPr/>
    </dgm:pt>
    <dgm:pt modelId="{5322EFD6-79A7-460A-8B7D-75941A8E518A}" type="pres">
      <dgm:prSet presAssocID="{3C552C0D-45A3-4182-8259-928DA3286F93}" presName="gear1dstNode" presStyleLbl="node1" presStyleIdx="0" presStyleCnt="3"/>
      <dgm:spPr/>
    </dgm:pt>
    <dgm:pt modelId="{C1BE6587-D0C3-44CC-BCF1-453A82A42BB5}" type="pres">
      <dgm:prSet presAssocID="{CCE6F5A5-7D3D-4D9C-92B9-F588FE17EBC9}" presName="gear2" presStyleLbl="node1" presStyleIdx="1" presStyleCnt="3" custAng="3561368" custScaleX="118441" custScaleY="118441" custLinFactNeighborX="-4434" custLinFactNeighborY="-1877">
        <dgm:presLayoutVars>
          <dgm:chMax val="1"/>
          <dgm:bulletEnabled val="1"/>
        </dgm:presLayoutVars>
      </dgm:prSet>
      <dgm:spPr/>
    </dgm:pt>
    <dgm:pt modelId="{3F4B76D9-EAA5-4218-BA0E-533B5F7A61A5}" type="pres">
      <dgm:prSet presAssocID="{CCE6F5A5-7D3D-4D9C-92B9-F588FE17EBC9}" presName="gear2srcNode" presStyleLbl="node1" presStyleIdx="1" presStyleCnt="3"/>
      <dgm:spPr/>
    </dgm:pt>
    <dgm:pt modelId="{604E4744-A775-4FF3-992A-FFDD2971CAA3}" type="pres">
      <dgm:prSet presAssocID="{CCE6F5A5-7D3D-4D9C-92B9-F588FE17EBC9}" presName="gear2dstNode" presStyleLbl="node1" presStyleIdx="1" presStyleCnt="3"/>
      <dgm:spPr/>
    </dgm:pt>
    <dgm:pt modelId="{66D872F4-40EB-4EFD-AD43-8C1E7C782B3F}" type="pres">
      <dgm:prSet presAssocID="{43DCD586-339F-4155-B560-97F132DE63D9}" presName="gear3" presStyleLbl="node1" presStyleIdx="2" presStyleCnt="3" custAng="1947835" custScaleX="116071" custScaleY="118560" custLinFactNeighborX="23086" custLinFactNeighborY="7014"/>
      <dgm:spPr/>
    </dgm:pt>
    <dgm:pt modelId="{E458A76D-8ABF-450E-B362-E0D40A2B27AE}" type="pres">
      <dgm:prSet presAssocID="{43DCD586-339F-4155-B560-97F132DE63D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FFC96D2-B887-48B6-B2A5-5AAE66F47401}" type="pres">
      <dgm:prSet presAssocID="{43DCD586-339F-4155-B560-97F132DE63D9}" presName="gear3srcNode" presStyleLbl="node1" presStyleIdx="2" presStyleCnt="3"/>
      <dgm:spPr/>
    </dgm:pt>
    <dgm:pt modelId="{42ED1685-9A2D-4634-83C0-9F2F6B30984B}" type="pres">
      <dgm:prSet presAssocID="{43DCD586-339F-4155-B560-97F132DE63D9}" presName="gear3dstNode" presStyleLbl="node1" presStyleIdx="2" presStyleCnt="3"/>
      <dgm:spPr/>
    </dgm:pt>
    <dgm:pt modelId="{AE58D452-0B13-4642-BF2A-EF16B55E3B8C}" type="pres">
      <dgm:prSet presAssocID="{A681FF2A-6023-44FA-86C4-25080C725C51}" presName="connector1" presStyleLbl="sibTrans2D1" presStyleIdx="0" presStyleCnt="3" custAng="2388173" custLinFactNeighborX="682" custLinFactNeighborY="1858"/>
      <dgm:spPr/>
    </dgm:pt>
    <dgm:pt modelId="{1B46C58D-AA2F-4F93-87C2-CC2F4344B0FA}" type="pres">
      <dgm:prSet presAssocID="{C910D5B0-1359-4C75-9C44-A873C950A57A}" presName="connector2" presStyleLbl="sibTrans2D1" presStyleIdx="1" presStyleCnt="3" custAng="20953439" custLinFactNeighborX="-6691" custLinFactNeighborY="-3933"/>
      <dgm:spPr/>
    </dgm:pt>
    <dgm:pt modelId="{E46E7182-041E-4182-88BB-774F609D790F}" type="pres">
      <dgm:prSet presAssocID="{1AB03D29-57E3-4520-8E4B-3077FAFB7C5B}" presName="connector3" presStyleLbl="sibTrans2D1" presStyleIdx="2" presStyleCnt="3" custAng="329124" custLinFactNeighborX="19291" custLinFactNeighborY="-2571"/>
      <dgm:spPr/>
    </dgm:pt>
  </dgm:ptLst>
  <dgm:cxnLst>
    <dgm:cxn modelId="{E7E11D0E-C116-47C4-B5E8-94903CBCF778}" type="presOf" srcId="{A681FF2A-6023-44FA-86C4-25080C725C51}" destId="{AE58D452-0B13-4642-BF2A-EF16B55E3B8C}" srcOrd="0" destOrd="0" presId="urn:microsoft.com/office/officeart/2005/8/layout/gear1"/>
    <dgm:cxn modelId="{596D2914-B32D-4DCF-BFCE-D85DD9C5D645}" type="presOf" srcId="{3C552C0D-45A3-4182-8259-928DA3286F93}" destId="{67C14EC8-000E-4118-BADF-7D9D151148F9}" srcOrd="0" destOrd="0" presId="urn:microsoft.com/office/officeart/2005/8/layout/gear1"/>
    <dgm:cxn modelId="{C8638216-9CD8-46DC-B9D7-CFE0C352FF02}" srcId="{D70F40B3-8132-4EDA-85A9-DC9FC2CF5872}" destId="{CCE6F5A5-7D3D-4D9C-92B9-F588FE17EBC9}" srcOrd="1" destOrd="0" parTransId="{F6A72CF0-791C-4FD0-864B-3B8B83A495F0}" sibTransId="{C910D5B0-1359-4C75-9C44-A873C950A57A}"/>
    <dgm:cxn modelId="{8EC08429-1783-420B-8EFD-249DED671BFC}" srcId="{D70F40B3-8132-4EDA-85A9-DC9FC2CF5872}" destId="{43DCD586-339F-4155-B560-97F132DE63D9}" srcOrd="2" destOrd="0" parTransId="{9B6C957C-B5C8-4380-8FEB-33B5F2AD91BF}" sibTransId="{1AB03D29-57E3-4520-8E4B-3077FAFB7C5B}"/>
    <dgm:cxn modelId="{43DC8A2A-83BB-4198-A61D-525A6993B7AE}" type="presOf" srcId="{CCE6F5A5-7D3D-4D9C-92B9-F588FE17EBC9}" destId="{604E4744-A775-4FF3-992A-FFDD2971CAA3}" srcOrd="2" destOrd="0" presId="urn:microsoft.com/office/officeart/2005/8/layout/gear1"/>
    <dgm:cxn modelId="{F90CA02B-EE25-4C66-B30A-0DECE04A68D1}" type="presOf" srcId="{43DCD586-339F-4155-B560-97F132DE63D9}" destId="{42ED1685-9A2D-4634-83C0-9F2F6B30984B}" srcOrd="3" destOrd="0" presId="urn:microsoft.com/office/officeart/2005/8/layout/gear1"/>
    <dgm:cxn modelId="{788E602F-183B-4372-91C9-4ACF3CCCBB8F}" type="presOf" srcId="{1AB03D29-57E3-4520-8E4B-3077FAFB7C5B}" destId="{E46E7182-041E-4182-88BB-774F609D790F}" srcOrd="0" destOrd="0" presId="urn:microsoft.com/office/officeart/2005/8/layout/gear1"/>
    <dgm:cxn modelId="{C21A993C-7CFF-412B-9A52-7A8EB5A674E0}" type="presOf" srcId="{43DCD586-339F-4155-B560-97F132DE63D9}" destId="{E458A76D-8ABF-450E-B362-E0D40A2B27AE}" srcOrd="1" destOrd="0" presId="urn:microsoft.com/office/officeart/2005/8/layout/gear1"/>
    <dgm:cxn modelId="{37630140-D53D-431D-9FE4-1982D2A30EA1}" type="presOf" srcId="{43DCD586-339F-4155-B560-97F132DE63D9}" destId="{1FFC96D2-B887-48B6-B2A5-5AAE66F47401}" srcOrd="2" destOrd="0" presId="urn:microsoft.com/office/officeart/2005/8/layout/gear1"/>
    <dgm:cxn modelId="{75DD1C67-FC53-470D-BEE3-30D4489859F1}" type="presOf" srcId="{CCE6F5A5-7D3D-4D9C-92B9-F588FE17EBC9}" destId="{3F4B76D9-EAA5-4218-BA0E-533B5F7A61A5}" srcOrd="1" destOrd="0" presId="urn:microsoft.com/office/officeart/2005/8/layout/gear1"/>
    <dgm:cxn modelId="{0699506A-2F7D-48B4-9AE6-804EFE60129B}" type="presOf" srcId="{CCE6F5A5-7D3D-4D9C-92B9-F588FE17EBC9}" destId="{C1BE6587-D0C3-44CC-BCF1-453A82A42BB5}" srcOrd="0" destOrd="0" presId="urn:microsoft.com/office/officeart/2005/8/layout/gear1"/>
    <dgm:cxn modelId="{21C5DF78-E611-4F96-AF8E-CE94345348E8}" type="presOf" srcId="{3C552C0D-45A3-4182-8259-928DA3286F93}" destId="{C83B967B-D1A7-4724-B5B1-5E57637417D2}" srcOrd="1" destOrd="0" presId="urn:microsoft.com/office/officeart/2005/8/layout/gear1"/>
    <dgm:cxn modelId="{E748EA89-124D-4E9A-9872-1FA6E797ACFC}" type="presOf" srcId="{C910D5B0-1359-4C75-9C44-A873C950A57A}" destId="{1B46C58D-AA2F-4F93-87C2-CC2F4344B0FA}" srcOrd="0" destOrd="0" presId="urn:microsoft.com/office/officeart/2005/8/layout/gear1"/>
    <dgm:cxn modelId="{9CEAB68E-90EA-453A-9C75-D48ED6E8CB4D}" type="presOf" srcId="{D70F40B3-8132-4EDA-85A9-DC9FC2CF5872}" destId="{790D14DD-186F-4CD1-A2F4-1784FB616C1C}" srcOrd="0" destOrd="0" presId="urn:microsoft.com/office/officeart/2005/8/layout/gear1"/>
    <dgm:cxn modelId="{00D7A591-2606-4F40-8F45-A46420BB04AD}" srcId="{D70F40B3-8132-4EDA-85A9-DC9FC2CF5872}" destId="{3C552C0D-45A3-4182-8259-928DA3286F93}" srcOrd="0" destOrd="0" parTransId="{FA53AB24-F912-4ED4-BD24-4D7487FE4C1C}" sibTransId="{A681FF2A-6023-44FA-86C4-25080C725C51}"/>
    <dgm:cxn modelId="{61F3E69F-F919-457F-B836-47D5DD5FD04E}" type="presOf" srcId="{3C552C0D-45A3-4182-8259-928DA3286F93}" destId="{5322EFD6-79A7-460A-8B7D-75941A8E518A}" srcOrd="2" destOrd="0" presId="urn:microsoft.com/office/officeart/2005/8/layout/gear1"/>
    <dgm:cxn modelId="{80472CA3-83A7-481B-99E0-F5B55FC1A4BA}" type="presOf" srcId="{43DCD586-339F-4155-B560-97F132DE63D9}" destId="{66D872F4-40EB-4EFD-AD43-8C1E7C782B3F}" srcOrd="0" destOrd="0" presId="urn:microsoft.com/office/officeart/2005/8/layout/gear1"/>
    <dgm:cxn modelId="{7715123E-EC9C-46C3-8648-DAB04CA207D3}" type="presParOf" srcId="{790D14DD-186F-4CD1-A2F4-1784FB616C1C}" destId="{67C14EC8-000E-4118-BADF-7D9D151148F9}" srcOrd="0" destOrd="0" presId="urn:microsoft.com/office/officeart/2005/8/layout/gear1"/>
    <dgm:cxn modelId="{E90A93D4-A8FA-4056-8A9A-5B2365611197}" type="presParOf" srcId="{790D14DD-186F-4CD1-A2F4-1784FB616C1C}" destId="{C83B967B-D1A7-4724-B5B1-5E57637417D2}" srcOrd="1" destOrd="0" presId="urn:microsoft.com/office/officeart/2005/8/layout/gear1"/>
    <dgm:cxn modelId="{D760A457-E17F-45C3-B175-6BE8BEA9E5F1}" type="presParOf" srcId="{790D14DD-186F-4CD1-A2F4-1784FB616C1C}" destId="{5322EFD6-79A7-460A-8B7D-75941A8E518A}" srcOrd="2" destOrd="0" presId="urn:microsoft.com/office/officeart/2005/8/layout/gear1"/>
    <dgm:cxn modelId="{8F7DE9F6-4805-4458-9EFF-C140F3636047}" type="presParOf" srcId="{790D14DD-186F-4CD1-A2F4-1784FB616C1C}" destId="{C1BE6587-D0C3-44CC-BCF1-453A82A42BB5}" srcOrd="3" destOrd="0" presId="urn:microsoft.com/office/officeart/2005/8/layout/gear1"/>
    <dgm:cxn modelId="{76445B19-47E4-428C-88A6-FCE75BEEE573}" type="presParOf" srcId="{790D14DD-186F-4CD1-A2F4-1784FB616C1C}" destId="{3F4B76D9-EAA5-4218-BA0E-533B5F7A61A5}" srcOrd="4" destOrd="0" presId="urn:microsoft.com/office/officeart/2005/8/layout/gear1"/>
    <dgm:cxn modelId="{2275A578-E27A-4AE3-8889-FA5DB9B81EA9}" type="presParOf" srcId="{790D14DD-186F-4CD1-A2F4-1784FB616C1C}" destId="{604E4744-A775-4FF3-992A-FFDD2971CAA3}" srcOrd="5" destOrd="0" presId="urn:microsoft.com/office/officeart/2005/8/layout/gear1"/>
    <dgm:cxn modelId="{830DD22B-2DBC-46FE-B636-76ABCB63D4DA}" type="presParOf" srcId="{790D14DD-186F-4CD1-A2F4-1784FB616C1C}" destId="{66D872F4-40EB-4EFD-AD43-8C1E7C782B3F}" srcOrd="6" destOrd="0" presId="urn:microsoft.com/office/officeart/2005/8/layout/gear1"/>
    <dgm:cxn modelId="{D605102C-8705-4AA7-A68D-709533D76FA8}" type="presParOf" srcId="{790D14DD-186F-4CD1-A2F4-1784FB616C1C}" destId="{E458A76D-8ABF-450E-B362-E0D40A2B27AE}" srcOrd="7" destOrd="0" presId="urn:microsoft.com/office/officeart/2005/8/layout/gear1"/>
    <dgm:cxn modelId="{05611680-4690-4AE9-B62A-77A1C038843B}" type="presParOf" srcId="{790D14DD-186F-4CD1-A2F4-1784FB616C1C}" destId="{1FFC96D2-B887-48B6-B2A5-5AAE66F47401}" srcOrd="8" destOrd="0" presId="urn:microsoft.com/office/officeart/2005/8/layout/gear1"/>
    <dgm:cxn modelId="{1E19B3B2-A8B8-4931-8B6F-E887B3CA2820}" type="presParOf" srcId="{790D14DD-186F-4CD1-A2F4-1784FB616C1C}" destId="{42ED1685-9A2D-4634-83C0-9F2F6B30984B}" srcOrd="9" destOrd="0" presId="urn:microsoft.com/office/officeart/2005/8/layout/gear1"/>
    <dgm:cxn modelId="{0934D1FD-21F7-4ABC-BF93-70FD1037070D}" type="presParOf" srcId="{790D14DD-186F-4CD1-A2F4-1784FB616C1C}" destId="{AE58D452-0B13-4642-BF2A-EF16B55E3B8C}" srcOrd="10" destOrd="0" presId="urn:microsoft.com/office/officeart/2005/8/layout/gear1"/>
    <dgm:cxn modelId="{B29FD546-DA1B-482A-BE79-A6D10F5F9DA8}" type="presParOf" srcId="{790D14DD-186F-4CD1-A2F4-1784FB616C1C}" destId="{1B46C58D-AA2F-4F93-87C2-CC2F4344B0FA}" srcOrd="11" destOrd="0" presId="urn:microsoft.com/office/officeart/2005/8/layout/gear1"/>
    <dgm:cxn modelId="{213A5DA5-6AC0-4435-9872-28737D0490FD}" type="presParOf" srcId="{790D14DD-186F-4CD1-A2F4-1784FB616C1C}" destId="{E46E7182-041E-4182-88BB-774F609D790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14EC8-000E-4118-BADF-7D9D151148F9}">
      <dsp:nvSpPr>
        <dsp:cNvPr id="0" name=""/>
        <dsp:cNvSpPr/>
      </dsp:nvSpPr>
      <dsp:spPr>
        <a:xfrm rot="21139017">
          <a:off x="1837801" y="1681048"/>
          <a:ext cx="1927660" cy="1927660"/>
        </a:xfrm>
        <a:prstGeom prst="gear9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2223092" y="2132744"/>
        <a:ext cx="1152570" cy="990857"/>
      </dsp:txXfrm>
    </dsp:sp>
    <dsp:sp modelId="{C1BE6587-D0C3-44CC-BCF1-453A82A42BB5}">
      <dsp:nvSpPr>
        <dsp:cNvPr id="0" name=""/>
        <dsp:cNvSpPr/>
      </dsp:nvSpPr>
      <dsp:spPr>
        <a:xfrm rot="3561368">
          <a:off x="454620" y="1044028"/>
          <a:ext cx="1660466" cy="1660466"/>
        </a:xfrm>
        <a:prstGeom prst="gear6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872647" y="1464582"/>
        <a:ext cx="824412" cy="819358"/>
      </dsp:txXfrm>
    </dsp:sp>
    <dsp:sp modelId="{66D872F4-40EB-4EFD-AD43-8C1E7C782B3F}">
      <dsp:nvSpPr>
        <dsp:cNvPr id="0" name=""/>
        <dsp:cNvSpPr/>
      </dsp:nvSpPr>
      <dsp:spPr>
        <a:xfrm rot="1047835">
          <a:off x="1715535" y="216685"/>
          <a:ext cx="1581849" cy="1641066"/>
        </a:xfrm>
        <a:prstGeom prst="gear6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 rot="900000">
        <a:off x="2058969" y="580133"/>
        <a:ext cx="894982" cy="914173"/>
      </dsp:txXfrm>
    </dsp:sp>
    <dsp:sp modelId="{AE58D452-0B13-4642-BF2A-EF16B55E3B8C}">
      <dsp:nvSpPr>
        <dsp:cNvPr id="0" name=""/>
        <dsp:cNvSpPr/>
      </dsp:nvSpPr>
      <dsp:spPr>
        <a:xfrm rot="2388173">
          <a:off x="1628777" y="1414397"/>
          <a:ext cx="2467405" cy="2467405"/>
        </a:xfrm>
        <a:prstGeom prst="circularArrow">
          <a:avLst>
            <a:gd name="adj1" fmla="val 4688"/>
            <a:gd name="adj2" fmla="val 299029"/>
            <a:gd name="adj3" fmla="val 2497244"/>
            <a:gd name="adj4" fmla="val 15902657"/>
            <a:gd name="adj5" fmla="val 5469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6C58D-AA2F-4F93-87C2-CC2F4344B0FA}">
      <dsp:nvSpPr>
        <dsp:cNvPr id="0" name=""/>
        <dsp:cNvSpPr/>
      </dsp:nvSpPr>
      <dsp:spPr>
        <a:xfrm rot="20953439">
          <a:off x="277816" y="821863"/>
          <a:ext cx="1792724" cy="17927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207713"/>
            <a:satOff val="-4436"/>
            <a:lumOff val="165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E7182-041E-4182-88BB-774F609D790F}">
      <dsp:nvSpPr>
        <dsp:cNvPr id="0" name=""/>
        <dsp:cNvSpPr/>
      </dsp:nvSpPr>
      <dsp:spPr>
        <a:xfrm rot="329124">
          <a:off x="1486423" y="-115193"/>
          <a:ext cx="1932918" cy="193291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31087-B46F-42BA-9D17-26ABAF387070}" type="datetimeFigureOut">
              <a:rPr lang="en-US" smtClean="0"/>
              <a:t>04/28/2022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E4206-7E30-495E-9B26-2A44331C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we did not use demographic features to segment</a:t>
            </a:r>
          </a:p>
          <a:p>
            <a:r>
              <a:rPr lang="en-US" dirty="0"/>
              <a:t>although C has willingness to pay. but when 8 and 7 are both available, C will choose 8, the cheaper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E4206-7E30-495E-9B26-2A44331CF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0141D9-9602-4DAD-B4F0-CCC1FA0F56CE}"/>
              </a:ext>
            </a:extLst>
          </p:cNvPr>
          <p:cNvSpPr/>
          <p:nvPr userDrawn="1"/>
        </p:nvSpPr>
        <p:spPr>
          <a:xfrm>
            <a:off x="2236135" y="0"/>
            <a:ext cx="9955865" cy="6858000"/>
          </a:xfrm>
          <a:prstGeom prst="rect">
            <a:avLst/>
          </a:prstGeom>
          <a:solidFill>
            <a:srgbClr val="183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9F27-AF18-472B-B5D1-70DFD205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6783"/>
            <a:ext cx="2743200" cy="365125"/>
          </a:xfrm>
        </p:spPr>
        <p:txBody>
          <a:bodyPr/>
          <a:lstStyle/>
          <a:p>
            <a:fld id="{CE6555F5-007F-4656-A925-1020545DE8C1}" type="datetime1">
              <a:rPr lang="en-US" smtClean="0"/>
              <a:t>04/28/2022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D925-492E-4A0C-9F7E-C0B85AEB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C6F6-A16A-4BD7-8D16-CB2966F0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7260"/>
            <a:ext cx="2743200" cy="365125"/>
          </a:xfrm>
        </p:spPr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EE564313-68C4-4A8F-B4CE-BBBC2371E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8" y="5928705"/>
            <a:ext cx="1705236" cy="5580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301186-A99C-4B90-8CA9-CE232C977B0C}"/>
              </a:ext>
            </a:extLst>
          </p:cNvPr>
          <p:cNvSpPr/>
          <p:nvPr userDrawn="1"/>
        </p:nvSpPr>
        <p:spPr>
          <a:xfrm>
            <a:off x="2877753" y="945086"/>
            <a:ext cx="1332169" cy="250806"/>
          </a:xfrm>
          <a:prstGeom prst="rect">
            <a:avLst/>
          </a:prstGeom>
          <a:solidFill>
            <a:srgbClr val="F9CA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A56D45-4D13-44EB-8FCA-FC1165A70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7753" y="1623537"/>
            <a:ext cx="7508875" cy="35861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kern="1200" spc="300" dirty="0" smtClean="0">
                <a:solidFill>
                  <a:srgbClr val="447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buNone/>
              <a:defRPr lang="en-US" sz="2400" b="1" kern="1200" spc="300" dirty="0" smtClean="0">
                <a:solidFill>
                  <a:srgbClr val="447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buNone/>
              <a:defRPr lang="en-US" sz="2400" b="1" kern="1200" spc="300" dirty="0" smtClean="0">
                <a:solidFill>
                  <a:srgbClr val="447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buNone/>
              <a:defRPr lang="en-US" sz="2400" b="1" kern="1200" spc="300" dirty="0" smtClean="0">
                <a:solidFill>
                  <a:srgbClr val="447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buNone/>
              <a:defRPr lang="en-US" sz="2400" b="1" kern="1200" spc="300" dirty="0">
                <a:solidFill>
                  <a:srgbClr val="447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r>
              <a:rPr lang="en-US" sz="2400" b="1" spc="3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GBA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3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424.12B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FALL </a:t>
            </a:r>
            <a:r>
              <a:rPr lang="en-US" altLang="zh-CN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300" dirty="0">
                <a:solidFill>
                  <a:srgbClr val="4472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r>
              <a:rPr lang="en-US" altLang="zh-CN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spc="3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endParaRPr lang="en-US" sz="240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E7D62E-5190-41D7-9258-07D2E58A39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12829" y="2482303"/>
            <a:ext cx="7854378" cy="17543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5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buNone/>
              <a:defRPr lang="en-US" sz="5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buNone/>
              <a:defRPr lang="en-US" sz="5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buNone/>
              <a:defRPr lang="en-US" sz="5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buNone/>
              <a:defRPr lang="en-US" sz="5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Project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AB35341-A5FA-4BF0-9282-C0826C276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245" y="4890053"/>
            <a:ext cx="8665275" cy="80940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October 31</a:t>
            </a:r>
            <a:r>
              <a:rPr kumimoji="0" lang="en-US" altLang="zh-CN" sz="1800" b="0" i="1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5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D9EB-4D9E-4399-B8A9-4EBBBD80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59CBE-8801-486B-8F9D-E7BE5F41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91E5-3F08-436E-882D-8684A6BD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3F55-8B11-4F2F-B4B7-4C99D4634F0F}" type="datetime1">
              <a:rPr lang="en-US" smtClean="0"/>
              <a:t>04/28/2022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1C85-FFB8-4586-922A-1C55FBA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5C26-9297-40DD-BE7F-989F9C30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FECA1-0571-4AA9-A1E9-EDD82417F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471E-E3DD-4287-8F7F-C08BF03A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B9F6-4BCA-4331-B60B-75D2E976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72F0-421B-43DD-890E-1B10B67B51A7}" type="datetime1">
              <a:rPr lang="en-US" smtClean="0"/>
              <a:t>04/28/2022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F8A2-711D-4DD9-AE1A-34821268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134D6-E860-4C75-B11E-4814E3B7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2DA43-773D-4EE8-9851-D5BD6781F6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17876">
            <a:off x="11627922" y="-867173"/>
            <a:ext cx="2848089" cy="529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A0160-B4BF-4D59-A16D-BF50D2FE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78BD-BCB1-4089-B463-D8B4AC34B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82147"/>
            <a:ext cx="10515600" cy="4194816"/>
          </a:xfrm>
        </p:spPr>
        <p:txBody>
          <a:bodyPr/>
          <a:lstStyle>
            <a:lvl1pPr>
              <a:defRPr spc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30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MARKET GROWTH RATE &amp; SALES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1998 Growth Rate =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9.07%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Sales estimated from taxes and market shares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183859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PRICING STRATEGY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Astro as a premium brand: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$3.2 ~ $3.44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85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per 6-pack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AA08-BF4C-445C-8E7E-C3087F06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B499-C3B2-4DF0-9A07-59AB51E42557}" type="datetime1">
              <a:rPr lang="en-US" smtClean="0"/>
              <a:t>04/28/2022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E777-00E7-4EF5-B560-B16B9B11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7E3A-3854-4A36-BB16-5E7EB2B9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535" y="-25413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45F9463-9EED-46DF-ACD7-A0F70CCAB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B6807-CD30-405A-83E5-81E069B3C1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0300"/>
            <a:ext cx="9342901" cy="515938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b="0" kern="1200" dirty="0" smtClean="0">
                <a:solidFill>
                  <a:srgbClr val="4472C4"/>
                </a:solidFill>
                <a:latin typeface="Garamond" panose="02020404030301010803" pitchFamily="18" charset="0"/>
                <a:ea typeface="+mj-ea"/>
                <a:cs typeface="Times New Roman" panose="02020603050405020304" pitchFamily="18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b="0" kern="1200" dirty="0" smtClean="0">
                <a:solidFill>
                  <a:srgbClr val="4472C4"/>
                </a:solidFill>
                <a:latin typeface="Garamond" panose="02020404030301010803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b="0" kern="1200" dirty="0" smtClean="0">
                <a:solidFill>
                  <a:srgbClr val="4472C4"/>
                </a:solidFill>
                <a:latin typeface="Garamond" panose="02020404030301010803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b="0" kern="1200" dirty="0" smtClean="0">
                <a:solidFill>
                  <a:srgbClr val="4472C4"/>
                </a:solidFill>
                <a:latin typeface="Garamond" panose="02020404030301010803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00" b="0" kern="1200" dirty="0" smtClean="0">
                <a:solidFill>
                  <a:srgbClr val="4472C4"/>
                </a:solidFill>
                <a:latin typeface="Garamond" panose="02020404030301010803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sub-title styles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6780583-5CC4-4ACD-9583-05E724ABE1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369" y="6380194"/>
            <a:ext cx="1008816" cy="330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26906B-94C8-4624-92C1-842952F1E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6451645">
            <a:off x="-1891954" y="7529179"/>
            <a:ext cx="2848089" cy="5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9A15-2594-4A8E-AF3E-B5293CFA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FFF97-D827-414F-830F-5D318147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CF64-7599-43D2-AF5D-AB7B998F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60BD-3B11-403C-9B54-D040BC7CEA69}" type="datetime1">
              <a:rPr lang="en-US" smtClean="0"/>
              <a:t>04/28/2022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5D5A-BD54-47FD-ACB2-3007B5C2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7111-3A4C-45F7-B3B0-5D316A76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057A-7E92-4D35-92DE-E22D507B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DA9B-7AF0-4977-BC1B-3BE862922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EF73-DAB4-4C6E-A924-5DBD874F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C51CB-D18A-4E7F-A4BF-E0E1B31D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5BED-636F-46D0-96CF-C61497C4ED76}" type="datetime1">
              <a:rPr lang="en-US" smtClean="0"/>
              <a:t>04/28/2022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AED68-855A-4DAD-83D7-106DF64A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79C53-88CD-486B-AA6C-F43F1FA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EB42-BF3C-4161-917B-8E1421E2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7D694-99F1-4324-8AAB-A3D444E5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D60E-DA48-4889-80EB-E9354F19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9F151-3218-431A-BB12-AD889763C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5B3B9-3178-41C5-AF03-65820B33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74569-D04A-4EE3-992C-2A7C290B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DDAE-F63A-48FB-A99E-5C836328C96F}" type="datetime1">
              <a:rPr lang="en-US" smtClean="0"/>
              <a:t>04/28/2022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2F318-1CB6-401C-9BD9-2819276E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01504-8EAA-435B-BF1B-05CFDB20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066-6842-450B-8A08-FD7F8C3F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E639F-A85B-495B-88FD-CA9ED05D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B23A-7570-46DC-9656-E83B999F41CB}" type="datetime1">
              <a:rPr lang="en-US" smtClean="0"/>
              <a:t>04/28/2022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5C031-A07A-46AC-A332-A753BA2C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67FE0-0D6F-4080-A3DA-F7F53FB7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0593A-29EB-4D63-B346-2BD2C0B3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3E36-C27A-4DB2-8BF3-83BA0330754F}" type="datetime1">
              <a:rPr lang="en-US" smtClean="0"/>
              <a:t>04/28/2022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AC029-15A2-4215-ACEB-9FB1906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9AF59-0E9F-473B-A5A8-CE3F97BC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F2CB-8255-4D5D-AA61-90305A6C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2DD3-7DCC-4129-8E8F-33317446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0E2C3-E9D3-4769-99AE-7FE89C21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B34E-BDBB-4575-B988-74094FBD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FE1-6271-4539-B445-AA6B48F784E7}" type="datetime1">
              <a:rPr lang="en-US" smtClean="0"/>
              <a:t>04/28/2022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B519-8BB3-410C-A748-96C942C0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E6A9C-2210-42CA-8C3F-6B6EE9C5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5EBA-306C-4369-B0A4-BBE6107E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28CD1-10DE-4EA0-BA2F-1452D7744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1BF14-C8DC-4785-913F-FFF2F466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348F-29BB-4637-A14F-04F7BABE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B426-4CB8-4F0A-8C0F-B662F75D49D8}" type="datetime1">
              <a:rPr lang="en-US" smtClean="0"/>
              <a:t>04/28/2022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6705-561D-46E6-AE25-6A0BD32A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5650-A86D-429C-AAB4-327BEEE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559C5-2C48-43BA-8BC2-5E1EE14C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D2F71-00BF-4CBB-B81E-6A44C1FA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9D85-1D9D-46B0-84B1-A488BDCA4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AC3F-A784-46C2-A614-B2EDFDF8B7D5}" type="datetime1">
              <a:rPr lang="en-US" smtClean="0"/>
              <a:t>04/28/2022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37C1-E8BB-4795-A5A7-CB8563C03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A70C-1AF1-43DF-B95E-A1B031DA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9463-9EED-46DF-ACD7-A0F70CCA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 smtClean="0">
          <a:solidFill>
            <a:srgbClr val="1838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717C94-9E60-42D2-B657-CF4086A7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 423 – SPRING </a:t>
            </a:r>
            <a:r>
              <a:rPr lang="en-US" altLang="zh-CN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300" dirty="0">
                <a:solidFill>
                  <a:srgbClr val="4472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40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1F90-A2EB-48DF-8EC5-3F0E146494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2828" y="2612785"/>
            <a:ext cx="9379172" cy="1675027"/>
          </a:xfrm>
        </p:spPr>
        <p:txBody>
          <a:bodyPr/>
          <a:lstStyle/>
          <a:p>
            <a:pPr>
              <a:defRPr/>
            </a:pPr>
            <a:r>
              <a:rPr lang="en-US" altLang="zh-CN" sz="4800" b="1" kern="0" dirty="0">
                <a:latin typeface="Arial"/>
                <a:cs typeface="Arial"/>
                <a:sym typeface="Arial" panose="020B0604020202020204" pitchFamily="34" charset="0"/>
              </a:rPr>
              <a:t>DECISION SUPPORT SYSTEM</a:t>
            </a:r>
          </a:p>
          <a:p>
            <a:pPr>
              <a:defRPr/>
            </a:pPr>
            <a:r>
              <a:rPr lang="en-US" sz="4800" kern="0" dirty="0">
                <a:latin typeface="Arial"/>
                <a:cs typeface="Arial"/>
                <a:sym typeface="Arial" panose="020B0604020202020204" pitchFamily="34" charset="0"/>
              </a:rPr>
              <a:t>for HELOC Case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1E8FC-BFE6-4B72-A903-14E5986524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7753" y="4918450"/>
            <a:ext cx="8665275" cy="738335"/>
          </a:xfrm>
        </p:spPr>
        <p:txBody>
          <a:bodyPr>
            <a:normAutofit/>
          </a:bodyPr>
          <a:lstStyle/>
          <a:p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28th, 2022</a:t>
            </a:r>
            <a:endParaRPr lang="en-US" sz="1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Shiwei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Chen, 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Yicheng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Gao, 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Aijia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Li, Lili Wang, Tianyao Xin</a:t>
            </a:r>
            <a:endParaRPr lang="zh-CN" altLang="en-US" sz="1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3F8D-663D-4EB8-BEC8-CB395DE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BDE7-E336-4999-8F39-BE16492F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146"/>
            <a:ext cx="10515600" cy="419715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CASE OBJECTIVES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DATA DESCRIPTION</a:t>
            </a:r>
            <a:br>
              <a:rPr lang="en-US" sz="2000" b="1" spc="300" dirty="0">
                <a:solidFill>
                  <a:schemeClr val="accent1"/>
                </a:solidFill>
              </a:rPr>
            </a:br>
            <a:r>
              <a:rPr lang="en-US" sz="2000" b="1" spc="300" dirty="0">
                <a:solidFill>
                  <a:schemeClr val="accent1"/>
                </a:solidFill>
              </a:rPr>
              <a:t>MODEL SELECTION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INTERACTION INTERFACE</a:t>
            </a:r>
            <a:br>
              <a:rPr lang="en-US" sz="2000" b="1" spc="300" dirty="0">
                <a:solidFill>
                  <a:schemeClr val="accent1"/>
                </a:solidFill>
              </a:rPr>
            </a:br>
            <a:r>
              <a:rPr lang="en-US" sz="2000" b="1" spc="300" dirty="0">
                <a:solidFill>
                  <a:schemeClr val="accent1"/>
                </a:solidFill>
              </a:rPr>
              <a:t>LESSONS LEARNED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04AF-0A5A-4452-AD09-42CB368D9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Giving an overview of our project and system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6D56C-D244-4465-A9F8-8D1E315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96F0A-8CEE-4704-BA3B-C50355AEAE9C}"/>
              </a:ext>
            </a:extLst>
          </p:cNvPr>
          <p:cNvGrpSpPr/>
          <p:nvPr/>
        </p:nvGrpSpPr>
        <p:grpSpPr>
          <a:xfrm>
            <a:off x="7414987" y="1829928"/>
            <a:ext cx="3885675" cy="3504838"/>
            <a:chOff x="6713607" y="1895474"/>
            <a:chExt cx="4694187" cy="4234107"/>
          </a:xfrm>
        </p:grpSpPr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33272CC6-0E98-4555-9AF8-1B3691F03AAB}"/>
                </a:ext>
              </a:extLst>
            </p:cNvPr>
            <p:cNvGraphicFramePr/>
            <p:nvPr/>
          </p:nvGraphicFramePr>
          <p:xfrm>
            <a:off x="6713607" y="1895474"/>
            <a:ext cx="4694187" cy="42341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667BAE-4917-4BCA-957C-D5B14303DEAF}"/>
                </a:ext>
              </a:extLst>
            </p:cNvPr>
            <p:cNvSpPr txBox="1"/>
            <p:nvPr/>
          </p:nvSpPr>
          <p:spPr>
            <a:xfrm>
              <a:off x="7783199" y="3955264"/>
              <a:ext cx="1532801" cy="390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5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7A63D0-BE6C-4E3E-9BD8-45BFA7287829}"/>
                </a:ext>
              </a:extLst>
            </p:cNvPr>
            <p:cNvSpPr txBox="1"/>
            <p:nvPr/>
          </p:nvSpPr>
          <p:spPr>
            <a:xfrm>
              <a:off x="9316000" y="2928829"/>
              <a:ext cx="1074604" cy="446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0B84D0-181C-4701-BE01-C4FA4638E278}"/>
                </a:ext>
              </a:extLst>
            </p:cNvPr>
            <p:cNvSpPr txBox="1"/>
            <p:nvPr/>
          </p:nvSpPr>
          <p:spPr>
            <a:xfrm>
              <a:off x="9253996" y="4768511"/>
              <a:ext cx="1532801" cy="7808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Decision</a:t>
              </a:r>
            </a:p>
            <a:p>
              <a:pPr lvl="0" algn="ctr"/>
              <a:r>
                <a:rPr lang="en-US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5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3F8D-663D-4EB8-BEC8-CB395DE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BDE7-E336-4999-8F39-BE16492F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146"/>
            <a:ext cx="10515600" cy="419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PREDICTIVE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A data-driven credit risk model in 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Predict probabilities of default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 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of borrowers.</a:t>
            </a:r>
            <a:endParaRPr lang="zh-CN" altLang="en-US" sz="21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spc="3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INTERACTIVE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Build an interactive interface to sales representatives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Input features, outputs decisions and reasons</a:t>
            </a:r>
            <a:endParaRPr lang="zh-CN" altLang="en-US" sz="21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04AF-0A5A-4452-AD09-42CB368D9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business intuitive behind models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6D56C-D244-4465-A9F8-8D1E315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3F8D-663D-4EB8-BEC8-CB395DE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BDE7-E336-4999-8F39-BE16492F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146"/>
            <a:ext cx="10515600" cy="419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DATA</a:t>
            </a:r>
            <a:r>
              <a:rPr lang="en-US" altLang="zh-CN" sz="2000" b="1" spc="300" dirty="0">
                <a:solidFill>
                  <a:schemeClr val="accent1"/>
                </a:solidFill>
              </a:rPr>
              <a:t> PROFILE</a:t>
            </a:r>
            <a:endParaRPr lang="en-US" sz="2000" b="1" spc="3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Data size:  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10,459 observations</a:t>
            </a:r>
            <a:endParaRPr lang="zh-CN" altLang="en-US" sz="21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Feature: 23 features</a:t>
            </a:r>
            <a:endParaRPr lang="zh-CN" altLang="en-US" sz="21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Measure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banking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activities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of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applicants</a:t>
            </a:r>
          </a:p>
          <a:p>
            <a:pPr marL="0" indent="0">
              <a:buNone/>
            </a:pPr>
            <a:endParaRPr lang="en-US" sz="2000" b="1" spc="3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b="1" spc="300" dirty="0">
                <a:solidFill>
                  <a:schemeClr val="accent1"/>
                </a:solidFill>
              </a:rPr>
              <a:t>TRANSFORMATIONS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Process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the m</a:t>
            </a: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issing value == 34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Generate the dummy variable for risk performance</a:t>
            </a:r>
            <a:endParaRPr lang="zh-CN" altLang="en-US" sz="21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1700" dirty="0">
                <a:solidFill>
                  <a:schemeClr val="accent1"/>
                </a:solidFill>
                <a:sym typeface="Arial" panose="020B0604020202020204" pitchFamily="34" charset="0"/>
              </a:rPr>
              <a:t>Target = 0, "Good"</a:t>
            </a:r>
            <a:endParaRPr lang="zh-CN" altLang="en-US" sz="17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zh-CN" sz="1700" dirty="0">
                <a:solidFill>
                  <a:schemeClr val="accent1"/>
                </a:solidFill>
                <a:sym typeface="Arial" panose="020B0604020202020204" pitchFamily="34" charset="0"/>
              </a:rPr>
              <a:t>Target = 1, "Bad"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04AF-0A5A-4452-AD09-42CB368D9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Transforming features for better model performance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6D56C-D244-4465-A9F8-8D1E315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图片 25" descr="图片包含 图示&#10;&#10;已自动生成说明">
            <a:extLst>
              <a:ext uri="{FF2B5EF4-FFF2-40B4-BE49-F238E27FC236}">
                <a16:creationId xmlns:a16="http://schemas.microsoft.com/office/drawing/2014/main" id="{AFC8F1BF-55FF-41BD-AAB6-DC1DF6CD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63" y="1646238"/>
            <a:ext cx="4810882" cy="4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4204-7E57-4A07-B335-4CEF1F9F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--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DA23D-29E9-48D1-B1F4-7C9B5B4E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5338-1384-4488-9043-A55ED6311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30300"/>
            <a:ext cx="10680700" cy="515938"/>
          </a:xfrm>
        </p:spPr>
        <p:txBody>
          <a:bodyPr/>
          <a:lstStyle/>
          <a:p>
            <a:r>
              <a:rPr lang="en-US" dirty="0"/>
              <a:t>Understanding models to capture features’ information</a:t>
            </a:r>
          </a:p>
        </p:txBody>
      </p:sp>
      <p:graphicFrame>
        <p:nvGraphicFramePr>
          <p:cNvPr id="17" name="表格 149">
            <a:extLst>
              <a:ext uri="{FF2B5EF4-FFF2-40B4-BE49-F238E27FC236}">
                <a16:creationId xmlns:a16="http://schemas.microsoft.com/office/drawing/2014/main" id="{4D30538A-290E-4D6B-96ED-2430D78DE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9447"/>
              </p:ext>
            </p:extLst>
          </p:nvPr>
        </p:nvGraphicFramePr>
        <p:xfrm>
          <a:off x="584836" y="1767916"/>
          <a:ext cx="10768964" cy="489302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784901">
                  <a:extLst>
                    <a:ext uri="{9D8B030D-6E8A-4147-A177-3AD203B41FA5}">
                      <a16:colId xmlns:a16="http://schemas.microsoft.com/office/drawing/2014/main" val="88038187"/>
                    </a:ext>
                  </a:extLst>
                </a:gridCol>
                <a:gridCol w="2006050">
                  <a:extLst>
                    <a:ext uri="{9D8B030D-6E8A-4147-A177-3AD203B41FA5}">
                      <a16:colId xmlns:a16="http://schemas.microsoft.com/office/drawing/2014/main" val="392955721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4365886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698313797"/>
                    </a:ext>
                  </a:extLst>
                </a:gridCol>
                <a:gridCol w="2600323">
                  <a:extLst>
                    <a:ext uri="{9D8B030D-6E8A-4147-A177-3AD203B41FA5}">
                      <a16:colId xmlns:a16="http://schemas.microsoft.com/office/drawing/2014/main" val="1990140127"/>
                    </a:ext>
                  </a:extLst>
                </a:gridCol>
              </a:tblGrid>
              <a:tr h="395577">
                <a:tc>
                  <a:txBody>
                    <a:bodyPr/>
                    <a:lstStyle/>
                    <a:p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Decision Tree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Random Forest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LGBM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Logistic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3728244"/>
                  </a:ext>
                </a:extLst>
              </a:tr>
              <a:tr h="57785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Basic logic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Split a population of data into smaller segments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Bagging and ensemble learning techniques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Histogram-based algorithm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Stochastic gradient descent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775731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Overfitting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More prone to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More prone to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Less prone to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Less prone to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68234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Noise influence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Very sensitive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Not sensitive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Not sensitive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Not sensitive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4322331"/>
                  </a:ext>
                </a:extLst>
              </a:tr>
              <a:tr h="20166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Data requirement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sym typeface="Arial" panose="020B0604020202020204" pitchFamily="34" charset="0"/>
                        </a:rPr>
                        <a:t>Low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Low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Low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High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1837017"/>
                  </a:ext>
                </a:extLst>
              </a:tr>
              <a:tr h="20166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Time consumption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Long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Medium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Short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Short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1597928"/>
                  </a:ext>
                </a:extLst>
              </a:tr>
              <a:tr h="20166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Interpretation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Medium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Hard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Medium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Easy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68595"/>
                  </a:ext>
                </a:extLst>
              </a:tr>
              <a:tr h="96309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Limitation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Instable model; High variance; Fail to perform equally well on new data.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Training time and computational resources grow with the number of trees created.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Generate a very complex tree; Overfitting on small datasets.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Requires a large data set; Sensitive to outliers; Requires each training example to be independent.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4776584"/>
                  </a:ext>
                </a:extLst>
              </a:tr>
              <a:tr h="96309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Advantage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Less affected by missing values.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Less affected by the introduction of new data points.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sym typeface="Arial" panose="020B0604020202020204" pitchFamily="34" charset="0"/>
                        </a:rPr>
                        <a:t>Lower memory usage; Performs equally well on large datasets with less training time.</a:t>
                      </a:r>
                      <a:endParaRPr lang="en-US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sym typeface="Arial" panose="020B0604020202020204" pitchFamily="34" charset="0"/>
                        </a:rPr>
                        <a:t>Easily updated to reflect new data; Outputs well-calibrated probabilities along with classification results.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94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4" descr="图表, 树状图&#10;&#10;已自动生成说明">
            <a:extLst>
              <a:ext uri="{FF2B5EF4-FFF2-40B4-BE49-F238E27FC236}">
                <a16:creationId xmlns:a16="http://schemas.microsoft.com/office/drawing/2014/main" id="{E122FC39-3050-45FC-BC5D-028DAF2A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750" y="2058504"/>
            <a:ext cx="4362449" cy="3373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33F8D-663D-4EB8-BEC8-CB395DE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 --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BDE7-E336-4999-8F39-BE16492F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5"/>
            <a:ext cx="6134100" cy="2607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b="1" spc="300" dirty="0">
                <a:solidFill>
                  <a:schemeClr val="accent1"/>
                </a:solidFill>
                <a:sym typeface="Arial" panose="020B0604020202020204" pitchFamily="34" charset="0"/>
              </a:rPr>
              <a:t>IMPORTANT METRICS</a:t>
            </a:r>
            <a:endParaRPr lang="en-US" altLang="zh-CN" sz="2000" b="1" spc="3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False Negative: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If the model has predicted the client will repay the loan but he has defaulted. 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2100" b="1" dirty="0">
                <a:solidFill>
                  <a:schemeClr val="accent1"/>
                </a:solidFill>
                <a:sym typeface="Arial" panose="020B0604020202020204" pitchFamily="34" charset="0"/>
              </a:rPr>
              <a:t>False Psitive: </a:t>
            </a:r>
            <a:r>
              <a:rPr lang="en-US" altLang="zh-CN" sz="2100" dirty="0">
                <a:solidFill>
                  <a:schemeClr val="accent1"/>
                </a:solidFill>
                <a:sym typeface="Arial" panose="020B0604020202020204" pitchFamily="34" charset="0"/>
              </a:rPr>
              <a:t>If the model has predicted the client will default but he can pay the loan, the bank will loss in return interest.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04AF-0A5A-4452-AD09-42CB368D9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Accuracy and two types of error are our benchmarks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6D56C-D244-4465-A9F8-8D1E315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表格 49">
            <a:extLst>
              <a:ext uri="{FF2B5EF4-FFF2-40B4-BE49-F238E27FC236}">
                <a16:creationId xmlns:a16="http://schemas.microsoft.com/office/drawing/2014/main" id="{AA3EA70B-4C71-4244-A501-41AF2EA51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5033"/>
              </p:ext>
            </p:extLst>
          </p:nvPr>
        </p:nvGraphicFramePr>
        <p:xfrm>
          <a:off x="838200" y="4569777"/>
          <a:ext cx="6389369" cy="15277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65171">
                  <a:extLst>
                    <a:ext uri="{9D8B030D-6E8A-4147-A177-3AD203B41FA5}">
                      <a16:colId xmlns:a16="http://schemas.microsoft.com/office/drawing/2014/main" val="2940597006"/>
                    </a:ext>
                  </a:extLst>
                </a:gridCol>
                <a:gridCol w="1659462">
                  <a:extLst>
                    <a:ext uri="{9D8B030D-6E8A-4147-A177-3AD203B41FA5}">
                      <a16:colId xmlns:a16="http://schemas.microsoft.com/office/drawing/2014/main" val="2776679063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853976347"/>
                    </a:ext>
                  </a:extLst>
                </a:gridCol>
              </a:tblGrid>
              <a:tr h="30574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Model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ROC-AUC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Cross-Validation Accuracy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301"/>
                  </a:ext>
                </a:extLst>
              </a:tr>
              <a:tr h="30574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Decision Tree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  <a:sym typeface="Arial" panose="020B0604020202020204" pitchFamily="34" charset="0"/>
                        </a:rPr>
                        <a:t>0.78 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  <a:sym typeface="Arial" panose="020B0604020202020204" pitchFamily="34" charset="0"/>
                        </a:rPr>
                        <a:t>0.713 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38373"/>
                  </a:ext>
                </a:extLst>
              </a:tr>
              <a:tr h="30574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Random Forest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0.80 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0.728 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59221"/>
                  </a:ext>
                </a:extLst>
              </a:tr>
              <a:tr h="22481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LGBM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  <a:sym typeface="Arial" panose="020B0604020202020204" pitchFamily="34" charset="0"/>
                        </a:rPr>
                        <a:t>0.81 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0.735 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50062"/>
                  </a:ext>
                </a:extLst>
              </a:tr>
              <a:tr h="30574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Logit Regression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  <a:sym typeface="Arial" panose="020B0604020202020204" pitchFamily="34" charset="0"/>
                        </a:rPr>
                        <a:t>0.81 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  <a:sym typeface="Arial" panose="020B0604020202020204" pitchFamily="34" charset="0"/>
                        </a:rPr>
                        <a:t>0.738 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6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4204-7E57-4A07-B335-4CEF1F9F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DA23D-29E9-48D1-B1F4-7C9B5B4E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5338-1384-4488-9043-A55ED6311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30300"/>
            <a:ext cx="10680700" cy="515938"/>
          </a:xfrm>
        </p:spPr>
        <p:txBody>
          <a:bodyPr/>
          <a:lstStyle/>
          <a:p>
            <a:r>
              <a:rPr lang="en-US" dirty="0"/>
              <a:t>The system generates simple outputs for decision making</a:t>
            </a:r>
          </a:p>
        </p:txBody>
      </p:sp>
      <p:grpSp>
        <p:nvGrpSpPr>
          <p:cNvPr id="9" name="组合 55">
            <a:extLst>
              <a:ext uri="{FF2B5EF4-FFF2-40B4-BE49-F238E27FC236}">
                <a16:creationId xmlns:a16="http://schemas.microsoft.com/office/drawing/2014/main" id="{EBA741B7-5D64-43C5-9E25-5294389A4A3F}"/>
              </a:ext>
            </a:extLst>
          </p:cNvPr>
          <p:cNvGrpSpPr/>
          <p:nvPr/>
        </p:nvGrpSpPr>
        <p:grpSpPr>
          <a:xfrm>
            <a:off x="1965401" y="2411412"/>
            <a:ext cx="1575819" cy="1230879"/>
            <a:chOff x="2028478" y="2259378"/>
            <a:chExt cx="1575819" cy="1230879"/>
          </a:xfrm>
        </p:grpSpPr>
        <p:sp>
          <p:nvSpPr>
            <p:cNvPr id="10" name="椭圆 38">
              <a:extLst>
                <a:ext uri="{FF2B5EF4-FFF2-40B4-BE49-F238E27FC236}">
                  <a16:creationId xmlns:a16="http://schemas.microsoft.com/office/drawing/2014/main" id="{4AA07059-6C6E-4F3C-AFB8-1DE69C7B8664}"/>
                </a:ext>
              </a:extLst>
            </p:cNvPr>
            <p:cNvSpPr/>
            <p:nvPr/>
          </p:nvSpPr>
          <p:spPr>
            <a:xfrm>
              <a:off x="2200949" y="2259378"/>
              <a:ext cx="1230879" cy="1230879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文本框 40">
              <a:extLst>
                <a:ext uri="{FF2B5EF4-FFF2-40B4-BE49-F238E27FC236}">
                  <a16:creationId xmlns:a16="http://schemas.microsoft.com/office/drawing/2014/main" id="{A11C7CEB-56BC-467B-8ADA-0B5ACEE8782F}"/>
                </a:ext>
              </a:extLst>
            </p:cNvPr>
            <p:cNvSpPr txBox="1"/>
            <p:nvPr/>
          </p:nvSpPr>
          <p:spPr>
            <a:xfrm>
              <a:off x="2028478" y="2673217"/>
              <a:ext cx="157581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zh-CN" altLang="en-US" sz="2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Inputs</a:t>
              </a:r>
            </a:p>
          </p:txBody>
        </p:sp>
      </p:grpSp>
      <p:sp>
        <p:nvSpPr>
          <p:cNvPr id="12" name="矩形: 圆角 51">
            <a:extLst>
              <a:ext uri="{FF2B5EF4-FFF2-40B4-BE49-F238E27FC236}">
                <a16:creationId xmlns:a16="http://schemas.microsoft.com/office/drawing/2014/main" id="{8CF3B129-593F-4BD1-A7C5-C937A3462791}"/>
              </a:ext>
            </a:extLst>
          </p:cNvPr>
          <p:cNvSpPr/>
          <p:nvPr/>
        </p:nvSpPr>
        <p:spPr>
          <a:xfrm>
            <a:off x="4669790" y="2573501"/>
            <a:ext cx="24892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Process</a:t>
            </a:r>
          </a:p>
        </p:txBody>
      </p:sp>
      <p:sp>
        <p:nvSpPr>
          <p:cNvPr id="13" name="箭头: 右 52">
            <a:extLst>
              <a:ext uri="{FF2B5EF4-FFF2-40B4-BE49-F238E27FC236}">
                <a16:creationId xmlns:a16="http://schemas.microsoft.com/office/drawing/2014/main" id="{6BEE3E9E-EF31-4C6A-8E4D-FB6894D7A13A}"/>
              </a:ext>
            </a:extLst>
          </p:cNvPr>
          <p:cNvSpPr/>
          <p:nvPr/>
        </p:nvSpPr>
        <p:spPr>
          <a:xfrm>
            <a:off x="3764659" y="2821193"/>
            <a:ext cx="694267" cy="4826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箭头: 右 54">
            <a:extLst>
              <a:ext uri="{FF2B5EF4-FFF2-40B4-BE49-F238E27FC236}">
                <a16:creationId xmlns:a16="http://schemas.microsoft.com/office/drawing/2014/main" id="{0EB2B584-FDA8-42A6-94D5-2A9F776F1983}"/>
              </a:ext>
            </a:extLst>
          </p:cNvPr>
          <p:cNvSpPr/>
          <p:nvPr/>
        </p:nvSpPr>
        <p:spPr>
          <a:xfrm>
            <a:off x="7439192" y="2778859"/>
            <a:ext cx="694267" cy="48260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: 圆角 57">
            <a:extLst>
              <a:ext uri="{FF2B5EF4-FFF2-40B4-BE49-F238E27FC236}">
                <a16:creationId xmlns:a16="http://schemas.microsoft.com/office/drawing/2014/main" id="{229221D1-722D-4491-97B3-92A70E5BD0FE}"/>
              </a:ext>
            </a:extLst>
          </p:cNvPr>
          <p:cNvSpPr/>
          <p:nvPr/>
        </p:nvSpPr>
        <p:spPr>
          <a:xfrm>
            <a:off x="4718474" y="3875249"/>
            <a:ext cx="2396065" cy="16425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: 圆角 58">
            <a:extLst>
              <a:ext uri="{FF2B5EF4-FFF2-40B4-BE49-F238E27FC236}">
                <a16:creationId xmlns:a16="http://schemas.microsoft.com/office/drawing/2014/main" id="{22E54BA1-5159-4AC7-A9EE-EBCA3B519938}"/>
              </a:ext>
            </a:extLst>
          </p:cNvPr>
          <p:cNvSpPr/>
          <p:nvPr/>
        </p:nvSpPr>
        <p:spPr>
          <a:xfrm>
            <a:off x="7749539" y="3875249"/>
            <a:ext cx="3006091" cy="16425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B5CACA3C-2E42-4E3A-B495-C9C3E393A1A3}"/>
              </a:ext>
            </a:extLst>
          </p:cNvPr>
          <p:cNvSpPr txBox="1"/>
          <p:nvPr/>
        </p:nvSpPr>
        <p:spPr>
          <a:xfrm>
            <a:off x="1535005" y="4403162"/>
            <a:ext cx="3040588" cy="674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Features of existing / potential borrowers</a:t>
            </a:r>
          </a:p>
        </p:txBody>
      </p:sp>
      <p:sp>
        <p:nvSpPr>
          <p:cNvPr id="19" name="文本框 60">
            <a:extLst>
              <a:ext uri="{FF2B5EF4-FFF2-40B4-BE49-F238E27FC236}">
                <a16:creationId xmlns:a16="http://schemas.microsoft.com/office/drawing/2014/main" id="{D3BA01A8-D7E7-435C-B50F-56D432F8379E}"/>
              </a:ext>
            </a:extLst>
          </p:cNvPr>
          <p:cNvSpPr txBox="1"/>
          <p:nvPr/>
        </p:nvSpPr>
        <p:spPr>
          <a:xfrm>
            <a:off x="4851400" y="4548587"/>
            <a:ext cx="2489200" cy="3831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Logit Regression</a:t>
            </a:r>
          </a:p>
        </p:txBody>
      </p:sp>
      <p:sp>
        <p:nvSpPr>
          <p:cNvPr id="20" name="文本框 61">
            <a:extLst>
              <a:ext uri="{FF2B5EF4-FFF2-40B4-BE49-F238E27FC236}">
                <a16:creationId xmlns:a16="http://schemas.microsoft.com/office/drawing/2014/main" id="{C6AE0FC4-A85B-4CFB-954C-EF95642DC7B9}"/>
              </a:ext>
            </a:extLst>
          </p:cNvPr>
          <p:cNvSpPr txBox="1"/>
          <p:nvPr/>
        </p:nvSpPr>
        <p:spPr>
          <a:xfrm>
            <a:off x="7841614" y="3984074"/>
            <a:ext cx="2914016" cy="1512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Overall Score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Probability of risk performance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zh-CN" altLang="en-US" sz="2100" dirty="0">
                <a:solidFill>
                  <a:schemeClr val="accent1"/>
                </a:solidFill>
                <a:sym typeface="Arial" panose="020B0604020202020204" pitchFamily="34" charset="0"/>
              </a:rPr>
              <a:t>Similar Candidates</a:t>
            </a: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81F97CD2-A4AE-4241-B921-2C27B7B50E6B}"/>
              </a:ext>
            </a:extLst>
          </p:cNvPr>
          <p:cNvSpPr/>
          <p:nvPr/>
        </p:nvSpPr>
        <p:spPr>
          <a:xfrm>
            <a:off x="1535005" y="3875249"/>
            <a:ext cx="2774530" cy="16425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2" name="组合 55">
            <a:extLst>
              <a:ext uri="{FF2B5EF4-FFF2-40B4-BE49-F238E27FC236}">
                <a16:creationId xmlns:a16="http://schemas.microsoft.com/office/drawing/2014/main" id="{8BDA1D7A-247F-4EBA-B7B1-D32875295F6A}"/>
              </a:ext>
            </a:extLst>
          </p:cNvPr>
          <p:cNvGrpSpPr/>
          <p:nvPr/>
        </p:nvGrpSpPr>
        <p:grpSpPr>
          <a:xfrm>
            <a:off x="8264437" y="2404719"/>
            <a:ext cx="1575819" cy="1230879"/>
            <a:chOff x="2028478" y="2259378"/>
            <a:chExt cx="1575819" cy="1230879"/>
          </a:xfrm>
        </p:grpSpPr>
        <p:sp>
          <p:nvSpPr>
            <p:cNvPr id="23" name="椭圆 38">
              <a:extLst>
                <a:ext uri="{FF2B5EF4-FFF2-40B4-BE49-F238E27FC236}">
                  <a16:creationId xmlns:a16="http://schemas.microsoft.com/office/drawing/2014/main" id="{D558F868-F7DB-46CF-BA2B-8C3FDFD6395E}"/>
                </a:ext>
              </a:extLst>
            </p:cNvPr>
            <p:cNvSpPr/>
            <p:nvPr/>
          </p:nvSpPr>
          <p:spPr>
            <a:xfrm>
              <a:off x="2200949" y="2259378"/>
              <a:ext cx="1230879" cy="1230879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文本框 40">
              <a:extLst>
                <a:ext uri="{FF2B5EF4-FFF2-40B4-BE49-F238E27FC236}">
                  <a16:creationId xmlns:a16="http://schemas.microsoft.com/office/drawing/2014/main" id="{43B6980B-C235-425B-AE99-08530E8DECD7}"/>
                </a:ext>
              </a:extLst>
            </p:cNvPr>
            <p:cNvSpPr txBox="1"/>
            <p:nvPr/>
          </p:nvSpPr>
          <p:spPr>
            <a:xfrm>
              <a:off x="2028478" y="2673217"/>
              <a:ext cx="157581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2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37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C90B-7F54-46B0-8418-B0FB92F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DA2A6-6920-40B7-AF58-B2AA4FFA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9463-9EED-46DF-ACD7-A0F70CCAB0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1CCCB7-F6B1-440D-A1C0-B724B9A7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1" y="1331613"/>
            <a:ext cx="5429249" cy="247323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LIMITED</a:t>
            </a:r>
            <a:r>
              <a:rPr lang="zh-CN" altLang="en-US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 EFFECT O</a:t>
            </a:r>
            <a:r>
              <a:rPr lang="en-US" altLang="zh-CN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</a:t>
            </a:r>
            <a:r>
              <a:rPr lang="zh-CN" altLang="en-US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 </a:t>
            </a:r>
            <a:r>
              <a:rPr lang="en-US" altLang="zh-CN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FEATURE ENGINEERING</a:t>
            </a:r>
            <a:r>
              <a:rPr lang="zh-CN" altLang="en-US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 </a:t>
            </a:r>
            <a:endParaRPr lang="zh-TW" altLang="en-US" sz="2000" b="1" spc="300" dirty="0">
              <a:solidFill>
                <a:srgbClr val="44546A"/>
              </a:solidFill>
              <a:latin typeface="Helvetica"/>
              <a:ea typeface="等线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Many variables in the dataset are closely related, with strong correlations. Transforming or even deleting some variables cannot affect the output to a great extent.</a:t>
            </a:r>
            <a:endParaRPr lang="zh-TW" altLang="en-US" sz="2000" dirty="0">
              <a:solidFill>
                <a:srgbClr val="44546A"/>
              </a:solidFill>
              <a:latin typeface="Helvetica"/>
              <a:ea typeface="等线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30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Helvetica"/>
              <a:ea typeface="等线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B870E-C664-40DB-ABB4-1A9F8E102132}"/>
              </a:ext>
            </a:extLst>
          </p:cNvPr>
          <p:cNvSpPr txBox="1"/>
          <p:nvPr/>
        </p:nvSpPr>
        <p:spPr>
          <a:xfrm>
            <a:off x="830582" y="3552914"/>
            <a:ext cx="5429249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zh-CN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REASON FOR HIGH-RISK SCORE IN RESULT </a:t>
            </a:r>
            <a:endParaRPr lang="zh-TW" altLang="en-US" sz="2000" b="1" spc="300" dirty="0">
              <a:solidFill>
                <a:srgbClr val="44546A"/>
              </a:solidFill>
              <a:latin typeface="Helvetica"/>
              <a:ea typeface="等线"/>
              <a:sym typeface="Arial" panose="020B0604020202020204" pitchFamily="34" charset="0"/>
            </a:endParaRPr>
          </a:p>
          <a:p>
            <a:pPr marL="228600" indent="-22860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Logit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Regression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fails to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pinpoint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the primary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factors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leading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to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high risk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when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providing high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risk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probability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predictions. We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provide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reference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for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why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applicants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are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considered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high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risk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by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looking for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similar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cases.</a:t>
            </a:r>
            <a:endParaRPr lang="zh-TW" altLang="en-US" sz="2000" dirty="0">
              <a:solidFill>
                <a:srgbClr val="44546A"/>
              </a:solidFill>
              <a:latin typeface="Helvetica"/>
              <a:ea typeface="等线"/>
              <a:sym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EEE7E6-F0E5-422B-A6E9-1E0EC6A27C5B}"/>
              </a:ext>
            </a:extLst>
          </p:cNvPr>
          <p:cNvSpPr txBox="1">
            <a:spLocks/>
          </p:cNvSpPr>
          <p:nvPr/>
        </p:nvSpPr>
        <p:spPr>
          <a:xfrm>
            <a:off x="6267449" y="2219618"/>
            <a:ext cx="4930139" cy="357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spc="3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TRADE OFF OF MODEL SELECTION</a:t>
            </a:r>
            <a:endParaRPr lang="zh-TW" altLang="en-US" sz="2000" b="1" spc="300" dirty="0">
              <a:solidFill>
                <a:srgbClr val="44546A"/>
              </a:solidFill>
              <a:latin typeface="Helvetica"/>
              <a:ea typeface="等线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Both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False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Negative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False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Positive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cases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should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be taken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into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account. The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former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can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avoid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bad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debts,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latter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is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to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avoid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situation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where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expected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rate of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return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market share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declines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due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to being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too conservative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in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daily</a:t>
            </a:r>
            <a:r>
              <a:rPr lang="zh-CN" altLang="en-US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Helvetica"/>
                <a:ea typeface="等线"/>
                <a:sym typeface="Arial" panose="020B0604020202020204" pitchFamily="34" charset="0"/>
              </a:rPr>
              <a:t>operations.</a:t>
            </a:r>
            <a:endParaRPr lang="zh-TW" altLang="en-US" sz="2000" dirty="0">
              <a:solidFill>
                <a:srgbClr val="44546A"/>
              </a:solidFill>
              <a:latin typeface="Helvetica"/>
              <a:ea typeface="等线"/>
              <a:sym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b="1" spc="300" dirty="0">
              <a:solidFill>
                <a:srgbClr val="44546A"/>
              </a:solidFill>
              <a:latin typeface="Helvetica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22891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4472C4"/>
      </a:accent2>
      <a:accent3>
        <a:srgbClr val="FFC000"/>
      </a:accent3>
      <a:accent4>
        <a:srgbClr val="A5A5A5"/>
      </a:accent4>
      <a:accent5>
        <a:srgbClr val="ED7D31"/>
      </a:accent5>
      <a:accent6>
        <a:srgbClr val="70AD47"/>
      </a:accent6>
      <a:hlink>
        <a:srgbClr val="5B9BD5"/>
      </a:hlink>
      <a:folHlink>
        <a:srgbClr val="954F72"/>
      </a:folHlink>
    </a:clrScheme>
    <a:fontScheme name="Custom 1">
      <a:majorFont>
        <a:latin typeface="Arial"/>
        <a:ea typeface="等线 Light"/>
        <a:cs typeface=""/>
      </a:majorFont>
      <a:minorFont>
        <a:latin typeface="Helvetica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617</Words>
  <Application>Microsoft Office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Helvetica</vt:lpstr>
      <vt:lpstr>Times New Roman</vt:lpstr>
      <vt:lpstr>Wingdings</vt:lpstr>
      <vt:lpstr>Office Theme</vt:lpstr>
      <vt:lpstr>PowerPoint Presentation</vt:lpstr>
      <vt:lpstr>Content</vt:lpstr>
      <vt:lpstr>Case Objectives</vt:lpstr>
      <vt:lpstr>Data Description</vt:lpstr>
      <vt:lpstr>Model Selection -- characteristics</vt:lpstr>
      <vt:lpstr>Model Selection -- requirements</vt:lpstr>
      <vt:lpstr>Interaction Interface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辛 天瑶</dc:creator>
  <cp:lastModifiedBy>Xin, Tianyao</cp:lastModifiedBy>
  <cp:revision>12</cp:revision>
  <dcterms:created xsi:type="dcterms:W3CDTF">2021-12-04T21:05:11Z</dcterms:created>
  <dcterms:modified xsi:type="dcterms:W3CDTF">2022-04-28T21:07:44Z</dcterms:modified>
</cp:coreProperties>
</file>