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3" r:id="rId2"/>
    <p:sldId id="260" r:id="rId3"/>
    <p:sldId id="293" r:id="rId4"/>
    <p:sldId id="316" r:id="rId5"/>
    <p:sldId id="314" r:id="rId6"/>
    <p:sldId id="315" r:id="rId7"/>
    <p:sldId id="317" r:id="rId8"/>
    <p:sldId id="318" r:id="rId9"/>
    <p:sldId id="319" r:id="rId10"/>
    <p:sldId id="320" r:id="rId11"/>
    <p:sldId id="321" r:id="rId12"/>
    <p:sldId id="322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401"/>
    <a:srgbClr val="2D4082"/>
    <a:srgbClr val="A6C8E4"/>
    <a:srgbClr val="C3D6EB"/>
    <a:srgbClr val="DBDCE8"/>
    <a:srgbClr val="66A0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36" y="1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98626-F359-4072-80FF-4FE8E9E48B90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E0C60-F7AE-4257-AA81-8A0D1F79F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2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E0C60-F7AE-4257-AA81-8A0D1F79F0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475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42BF4-2312-4613-84DE-ECEF47A3E50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649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42BF4-2312-4613-84DE-ECEF47A3E50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92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42BF4-2312-4613-84DE-ECEF47A3E5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589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42BF4-2312-4613-84DE-ECEF47A3E50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08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42BF4-2312-4613-84DE-ECEF47A3E50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67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42BF4-2312-4613-84DE-ECEF47A3E50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712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42BF4-2312-4613-84DE-ECEF47A3E50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563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42BF4-2312-4613-84DE-ECEF47A3E50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62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E0C60-F7AE-4257-AA81-8A0D1F79F0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478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42BF4-2312-4613-84DE-ECEF47A3E50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9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096B5-AA99-4DEA-B967-35C7A7A7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B38047-1A94-47BE-B93F-EAA2574CF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D27B5-6615-49EE-B5FD-5F755879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3452-3D66-459B-8B3D-4004C6BB76A2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1D815-36FF-4BFC-95E6-0A098580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6E089-690F-42B0-8302-230EE66D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31DC-3177-45A9-9E35-982B2EB57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53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A2F4B-0631-43F6-AD29-854E3A9F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35E5A-0C7B-4453-87D1-4041579B4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58ABE-C15F-4467-A560-5CFC5F10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3452-3D66-459B-8B3D-4004C6BB76A2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A5420-8BDF-4292-8935-234FE609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FDA1F-2478-403F-8323-9ABFE472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31DC-3177-45A9-9E35-982B2EB57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8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E938EA-3F0E-41C0-81B0-1C3A56363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09E21C-50F5-447D-BF1C-446857220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A3E23-498C-4A59-8ECB-B706011A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3452-3D66-459B-8B3D-4004C6BB76A2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9FD49-295F-40E1-B365-803AC023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946C-103E-4190-8ED2-62D6F9EA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31DC-3177-45A9-9E35-982B2EB57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3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3E943EF-05AB-4F7D-BCCF-D4962CB055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62744" y="560955"/>
            <a:ext cx="9666512" cy="5812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19E4F6-27BE-476E-BD94-59F388D954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40630" y="262366"/>
            <a:ext cx="4310740" cy="2985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spc="3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0CE2EF-2A87-455C-A79C-39E673611E84}"/>
              </a:ext>
            </a:extLst>
          </p:cNvPr>
          <p:cNvGrpSpPr/>
          <p:nvPr userDrawn="1"/>
        </p:nvGrpSpPr>
        <p:grpSpPr>
          <a:xfrm>
            <a:off x="5943600" y="1210739"/>
            <a:ext cx="304800" cy="106680"/>
            <a:chOff x="5935980" y="1180306"/>
            <a:chExt cx="304800" cy="1066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71B9068-FA1D-467E-A80E-B41F474508EB}"/>
                </a:ext>
              </a:extLst>
            </p:cNvPr>
            <p:cNvSpPr/>
            <p:nvPr/>
          </p:nvSpPr>
          <p:spPr>
            <a:xfrm>
              <a:off x="5935980" y="1180306"/>
              <a:ext cx="106680" cy="1066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86CF7B-9203-4FD4-ACC8-B2AE577DCED9}"/>
                </a:ext>
              </a:extLst>
            </p:cNvPr>
            <p:cNvSpPr/>
            <p:nvPr/>
          </p:nvSpPr>
          <p:spPr>
            <a:xfrm>
              <a:off x="6134100" y="1180306"/>
              <a:ext cx="106680" cy="1066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144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B66A8-9D8B-4CC5-8ED8-89605502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46DDE-F9C7-4DD4-9BCD-5C1303D94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51E41-B00E-4F5A-AC65-A2757D95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3452-3D66-459B-8B3D-4004C6BB76A2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A87D0-628C-40E9-A679-2E1D0092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17FC1-6D40-4F5F-AA37-DC788B57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31DC-3177-45A9-9E35-982B2EB57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3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D9BD2-C9AC-4A0D-A148-A73502A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D4681-513B-4E64-A39C-FC25ADFC3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E0279-F0FD-4651-9099-8A420B8C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3452-3D66-459B-8B3D-4004C6BB76A2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B625F-37FB-4C25-969C-90BAB411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4B254-8912-4B3A-AF8A-E5715403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31DC-3177-45A9-9E35-982B2EB57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66B8C-1506-42DF-A492-DC4BAC10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6CFC6-C103-4EE7-8EB8-F918CC621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DE21E-7B09-465E-B5E4-BFF285E04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382B5C-407F-4CE3-878E-4BE4895E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3452-3D66-459B-8B3D-4004C6BB76A2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7B900-C45A-4E73-A5CE-F1AB5B58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2BF290-B46C-4B92-8229-478E859E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31DC-3177-45A9-9E35-982B2EB57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03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02D24-DB93-471F-88C0-C5D21936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4F7B3-509C-49E7-ABC0-CDF8E69B4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598006-DB83-4947-A52E-A877F9FEB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3A6BBA-480F-4022-86DD-4F7444820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08B8EE-17B8-4BA0-9A5D-70D68C731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971BF9-C723-43C9-A0FC-4C9C420E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3452-3D66-459B-8B3D-4004C6BB76A2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FB4A27-C861-4F10-B397-C8637D91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2DC6E6-AAF9-4435-8799-E770FD30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31DC-3177-45A9-9E35-982B2EB57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7DDF8-A08F-4A68-95F4-D10D82B2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B80ED5-5320-42E2-9961-E6421D3D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3452-3D66-459B-8B3D-4004C6BB76A2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F9E669-AD1D-4A7A-9345-6EAB4FE2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EAA4F4-7A95-47D2-AD1F-9EF6AB12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31DC-3177-45A9-9E35-982B2EB57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51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A0FCF1-5943-40F4-9F82-06945659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3452-3D66-459B-8B3D-4004C6BB76A2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330BFE-8EAF-4F19-BE16-ACDD8073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6DC34E-261F-4A1E-89D3-3B9898C3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31DC-3177-45A9-9E35-982B2EB57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ACBF6-BF08-48A0-A680-BE5A3F8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DB138-FC64-4E1B-8BA6-1838F4B4D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86764-2EC0-49C4-9B8A-842889E96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FFF4AE-E714-4DE5-9D77-8710F383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3452-3D66-459B-8B3D-4004C6BB76A2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B059C8-B1EA-48F4-A44D-B6230186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F18C88-38B6-499E-809E-31DDA57D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31DC-3177-45A9-9E35-982B2EB57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9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149DC-8646-4858-947A-6E42B6B3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DAB705-CB91-419F-AD94-ECB7F811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59CD7E-4585-47AE-872B-87E8D959B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D0626-63AA-44BD-A34F-DD5DE22D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3452-3D66-459B-8B3D-4004C6BB76A2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343953-CAE9-4238-98CE-939C8D96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6DD52F-6499-4CEF-B035-EFBCF710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31DC-3177-45A9-9E35-982B2EB57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6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3CB89B-D19E-445B-BC0A-5EA8843D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BD92C-2565-4505-8BF9-1BEFF39D9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D48BF-3EBF-4DE6-AA49-2526101B8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33452-3D66-459B-8B3D-4004C6BB76A2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8D1C7-DBD8-4E44-81B0-C596498B5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4103D7-8C9B-467F-9907-5594C67E0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431DC-3177-45A9-9E35-982B2EB57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8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1EA6DB0-BBF0-468C-AA4F-04E5E72D2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83" y="385709"/>
            <a:ext cx="6898289" cy="62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41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70F13-3203-4EE8-92ED-7A432EF3B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62744" y="520303"/>
            <a:ext cx="9666512" cy="58125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Century Gothic" panose="020B0502020202020204" pitchFamily="34" charset="0"/>
              </a:rPr>
              <a:t>实物设计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6" name="Freeform 178">
            <a:extLst>
              <a:ext uri="{FF2B5EF4-FFF2-40B4-BE49-F238E27FC236}">
                <a16:creationId xmlns:a16="http://schemas.microsoft.com/office/drawing/2014/main" id="{1920E7DB-C5BD-4EB2-BE99-AE868D6B809A}"/>
              </a:ext>
            </a:extLst>
          </p:cNvPr>
          <p:cNvSpPr>
            <a:spLocks noEditPoints="1"/>
          </p:cNvSpPr>
          <p:nvPr/>
        </p:nvSpPr>
        <p:spPr bwMode="auto">
          <a:xfrm>
            <a:off x="2295179" y="2074444"/>
            <a:ext cx="444331" cy="457381"/>
          </a:xfrm>
          <a:custGeom>
            <a:avLst/>
            <a:gdLst>
              <a:gd name="T0" fmla="*/ 117 w 117"/>
              <a:gd name="T1" fmla="*/ 27 h 116"/>
              <a:gd name="T2" fmla="*/ 113 w 117"/>
              <a:gd name="T3" fmla="*/ 23 h 116"/>
              <a:gd name="T4" fmla="*/ 82 w 117"/>
              <a:gd name="T5" fmla="*/ 56 h 116"/>
              <a:gd name="T6" fmla="*/ 61 w 117"/>
              <a:gd name="T7" fmla="*/ 35 h 116"/>
              <a:gd name="T8" fmla="*/ 93 w 117"/>
              <a:gd name="T9" fmla="*/ 3 h 116"/>
              <a:gd name="T10" fmla="*/ 90 w 117"/>
              <a:gd name="T11" fmla="*/ 0 h 116"/>
              <a:gd name="T12" fmla="*/ 58 w 117"/>
              <a:gd name="T13" fmla="*/ 32 h 116"/>
              <a:gd name="T14" fmla="*/ 37 w 117"/>
              <a:gd name="T15" fmla="*/ 10 h 116"/>
              <a:gd name="T16" fmla="*/ 34 w 117"/>
              <a:gd name="T17" fmla="*/ 14 h 116"/>
              <a:gd name="T18" fmla="*/ 44 w 117"/>
              <a:gd name="T19" fmla="*/ 24 h 116"/>
              <a:gd name="T20" fmla="*/ 0 w 117"/>
              <a:gd name="T21" fmla="*/ 67 h 116"/>
              <a:gd name="T22" fmla="*/ 49 w 117"/>
              <a:gd name="T23" fmla="*/ 116 h 116"/>
              <a:gd name="T24" fmla="*/ 93 w 117"/>
              <a:gd name="T25" fmla="*/ 73 h 116"/>
              <a:gd name="T26" fmla="*/ 103 w 117"/>
              <a:gd name="T27" fmla="*/ 83 h 116"/>
              <a:gd name="T28" fmla="*/ 106 w 117"/>
              <a:gd name="T29" fmla="*/ 80 h 116"/>
              <a:gd name="T30" fmla="*/ 85 w 117"/>
              <a:gd name="T31" fmla="*/ 59 h 116"/>
              <a:gd name="T32" fmla="*/ 117 w 117"/>
              <a:gd name="T33" fmla="*/ 27 h 116"/>
              <a:gd name="T34" fmla="*/ 49 w 117"/>
              <a:gd name="T35" fmla="*/ 110 h 116"/>
              <a:gd name="T36" fmla="*/ 7 w 117"/>
              <a:gd name="T37" fmla="*/ 67 h 116"/>
              <a:gd name="T38" fmla="*/ 47 w 117"/>
              <a:gd name="T39" fmla="*/ 28 h 116"/>
              <a:gd name="T40" fmla="*/ 68 w 117"/>
              <a:gd name="T41" fmla="*/ 48 h 116"/>
              <a:gd name="T42" fmla="*/ 89 w 117"/>
              <a:gd name="T43" fmla="*/ 70 h 116"/>
              <a:gd name="T44" fmla="*/ 49 w 117"/>
              <a:gd name="T45" fmla="*/ 11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7" h="116">
                <a:moveTo>
                  <a:pt x="117" y="27"/>
                </a:moveTo>
                <a:lnTo>
                  <a:pt x="113" y="23"/>
                </a:lnTo>
                <a:lnTo>
                  <a:pt x="82" y="56"/>
                </a:lnTo>
                <a:lnTo>
                  <a:pt x="61" y="35"/>
                </a:lnTo>
                <a:lnTo>
                  <a:pt x="93" y="3"/>
                </a:lnTo>
                <a:lnTo>
                  <a:pt x="90" y="0"/>
                </a:lnTo>
                <a:lnTo>
                  <a:pt x="58" y="32"/>
                </a:lnTo>
                <a:lnTo>
                  <a:pt x="37" y="10"/>
                </a:lnTo>
                <a:lnTo>
                  <a:pt x="34" y="14"/>
                </a:lnTo>
                <a:lnTo>
                  <a:pt x="44" y="24"/>
                </a:lnTo>
                <a:lnTo>
                  <a:pt x="0" y="67"/>
                </a:lnTo>
                <a:lnTo>
                  <a:pt x="49" y="116"/>
                </a:lnTo>
                <a:lnTo>
                  <a:pt x="93" y="73"/>
                </a:lnTo>
                <a:lnTo>
                  <a:pt x="103" y="83"/>
                </a:lnTo>
                <a:lnTo>
                  <a:pt x="106" y="80"/>
                </a:lnTo>
                <a:lnTo>
                  <a:pt x="85" y="59"/>
                </a:lnTo>
                <a:lnTo>
                  <a:pt x="117" y="27"/>
                </a:lnTo>
                <a:close/>
                <a:moveTo>
                  <a:pt x="49" y="110"/>
                </a:moveTo>
                <a:lnTo>
                  <a:pt x="7" y="67"/>
                </a:lnTo>
                <a:lnTo>
                  <a:pt x="47" y="28"/>
                </a:lnTo>
                <a:lnTo>
                  <a:pt x="68" y="48"/>
                </a:lnTo>
                <a:lnTo>
                  <a:pt x="89" y="70"/>
                </a:lnTo>
                <a:lnTo>
                  <a:pt x="49" y="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AF57F286-84A5-4B75-AA07-6A02868FE7E5}"/>
              </a:ext>
            </a:extLst>
          </p:cNvPr>
          <p:cNvSpPr txBox="1">
            <a:spLocks/>
          </p:cNvSpPr>
          <p:nvPr/>
        </p:nvSpPr>
        <p:spPr>
          <a:xfrm>
            <a:off x="2640531" y="1558423"/>
            <a:ext cx="6910938" cy="672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600" dirty="0">
                <a:solidFill>
                  <a:srgbClr val="F2B401"/>
                </a:solidFill>
                <a:latin typeface="Century Gothic" panose="020B0502020202020204" pitchFamily="34" charset="0"/>
              </a:rPr>
              <a:t>核心储热技术：熔融盐潜热储热</a:t>
            </a:r>
            <a:endParaRPr lang="en-US" altLang="zh-CN" sz="3600" dirty="0">
              <a:latin typeface="Century Gothic" panose="020B0502020202020204" pitchFamily="34" charset="0"/>
            </a:endParaRPr>
          </a:p>
          <a:p>
            <a:pPr algn="l"/>
            <a:endParaRPr lang="en-US" altLang="zh-CN" sz="3600" dirty="0">
              <a:latin typeface="Century Gothic" panose="020B0502020202020204" pitchFamily="34" charset="0"/>
            </a:endParaRPr>
          </a:p>
          <a:p>
            <a:pPr algn="l"/>
            <a:endParaRPr lang="en-US" altLang="zh-CN" sz="3600" dirty="0">
              <a:latin typeface="Century Gothic" panose="020B0502020202020204" pitchFamily="34" charset="0"/>
            </a:endParaRPr>
          </a:p>
          <a:p>
            <a:pPr algn="l"/>
            <a:endParaRPr lang="en-US" altLang="zh-CN" sz="3600" dirty="0">
              <a:latin typeface="Century Gothic" panose="020B0502020202020204" pitchFamily="34" charset="0"/>
            </a:endParaRPr>
          </a:p>
          <a:p>
            <a:pPr algn="l"/>
            <a:endParaRPr lang="en-US" altLang="zh-CN" sz="3600" dirty="0">
              <a:latin typeface="Century Gothic" panose="020B0502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E6AE67-CC32-45E0-92E2-6468D3965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3" y="2165684"/>
            <a:ext cx="6424217" cy="16232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C10DEAF-A59F-4EB4-8BD8-4AED3711E555}"/>
              </a:ext>
            </a:extLst>
          </p:cNvPr>
          <p:cNvSpPr txBox="1"/>
          <p:nvPr/>
        </p:nvSpPr>
        <p:spPr>
          <a:xfrm>
            <a:off x="6748855" y="2503141"/>
            <a:ext cx="6295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u="sng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储热密度差距：潜热</a:t>
            </a:r>
            <a:r>
              <a:rPr lang="en-US" altLang="zh-CN" sz="3200" b="1" u="sng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3200" b="1" u="sng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显热</a:t>
            </a:r>
            <a:r>
              <a:rPr lang="en-US" altLang="zh-CN" sz="3200" b="1" u="sng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x5 </a:t>
            </a:r>
            <a:endParaRPr lang="zh-CN" altLang="en-US" sz="3200" b="1" u="sng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040B0F-88A3-4FA1-8034-B74B87AD49AE}"/>
              </a:ext>
            </a:extLst>
          </p:cNvPr>
          <p:cNvSpPr txBox="1"/>
          <p:nvPr/>
        </p:nvSpPr>
        <p:spPr>
          <a:xfrm>
            <a:off x="2822310" y="4750211"/>
            <a:ext cx="6295931" cy="1587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dirty="0">
                <a:solidFill>
                  <a:srgbClr val="114C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NaCl-KCl-FeCl</a:t>
            </a:r>
            <a:r>
              <a:rPr lang="en-US" altLang="zh-CN" sz="2400" b="1" baseline="-25000" dirty="0">
                <a:solidFill>
                  <a:srgbClr val="114C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114C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熔融盐</a:t>
            </a:r>
            <a:r>
              <a:rPr lang="zh-CN" altLang="en-US" dirty="0">
                <a:solidFill>
                  <a:srgbClr val="114C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（摩尔比 </a:t>
            </a:r>
            <a:r>
              <a:rPr lang="en-US" altLang="zh-CN" dirty="0">
                <a:solidFill>
                  <a:srgbClr val="114C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34%-13%-53%</a:t>
            </a:r>
            <a:r>
              <a:rPr lang="zh-CN" altLang="en-US" dirty="0">
                <a:solidFill>
                  <a:srgbClr val="114C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114C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zh-CN" sz="2400" dirty="0">
                <a:solidFill>
                  <a:srgbClr val="114C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熔点低</a:t>
            </a:r>
            <a:r>
              <a:rPr lang="en-US" altLang="zh-CN" sz="2400" b="1" dirty="0">
                <a:solidFill>
                  <a:srgbClr val="114C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(140</a:t>
            </a:r>
            <a:r>
              <a:rPr lang="zh-CN" altLang="en-US" sz="2400" b="1" dirty="0">
                <a:solidFill>
                  <a:srgbClr val="114C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℃</a:t>
            </a:r>
            <a:r>
              <a:rPr lang="en-US" altLang="zh-CN" sz="2400" b="1" dirty="0">
                <a:solidFill>
                  <a:srgbClr val="114C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>
                <a:solidFill>
                  <a:srgbClr val="114C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2400" dirty="0">
                <a:solidFill>
                  <a:srgbClr val="114C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稳定性好</a:t>
            </a:r>
            <a:r>
              <a:rPr lang="en-US" altLang="zh-CN" sz="2400" dirty="0">
                <a:solidFill>
                  <a:srgbClr val="114C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2400" dirty="0">
                <a:solidFill>
                  <a:srgbClr val="114C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en-US" altLang="zh-CN" sz="2400" dirty="0">
                <a:solidFill>
                  <a:srgbClr val="114C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2400" dirty="0">
                <a:solidFill>
                  <a:srgbClr val="114C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无污染</a:t>
            </a:r>
            <a:endParaRPr lang="en-US" altLang="zh-CN" sz="2400" dirty="0">
              <a:solidFill>
                <a:srgbClr val="114C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 b="1" dirty="0">
                <a:solidFill>
                  <a:srgbClr val="114C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50m</a:t>
            </a:r>
            <a:r>
              <a:rPr lang="en-US" altLang="zh-CN" sz="2400" b="1" baseline="30000" dirty="0">
                <a:solidFill>
                  <a:srgbClr val="114C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114C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室内供暖需要</a:t>
            </a:r>
            <a:r>
              <a:rPr lang="en-US" altLang="zh-CN" sz="2400" b="1" dirty="0">
                <a:solidFill>
                  <a:srgbClr val="114C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0.216m</a:t>
            </a:r>
            <a:r>
              <a:rPr lang="en-US" altLang="zh-CN" sz="2400" b="1" baseline="30000" dirty="0">
                <a:solidFill>
                  <a:srgbClr val="114C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114C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熔融盐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D81A51-530F-4145-AB5E-136712933DEE}"/>
              </a:ext>
            </a:extLst>
          </p:cNvPr>
          <p:cNvSpPr txBox="1"/>
          <p:nvPr/>
        </p:nvSpPr>
        <p:spPr>
          <a:xfrm>
            <a:off x="2819489" y="4266162"/>
            <a:ext cx="3372828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800" b="1" i="0" dirty="0">
                <a:solidFill>
                  <a:srgbClr val="0380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介质选择：</a:t>
            </a:r>
            <a:endParaRPr lang="en-US" altLang="zh-CN" sz="2800" b="1" dirty="0">
              <a:solidFill>
                <a:srgbClr val="0380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D3E063-8997-4574-8ECF-E8DEC9201766}"/>
              </a:ext>
            </a:extLst>
          </p:cNvPr>
          <p:cNvSpPr/>
          <p:nvPr/>
        </p:nvSpPr>
        <p:spPr>
          <a:xfrm>
            <a:off x="2819488" y="4266163"/>
            <a:ext cx="6441887" cy="2142200"/>
          </a:xfrm>
          <a:prstGeom prst="rect">
            <a:avLst/>
          </a:prstGeom>
          <a:noFill/>
          <a:ln w="38100">
            <a:solidFill>
              <a:srgbClr val="03808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2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70F13-3203-4EE8-92ED-7A432EF3B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62744" y="520303"/>
            <a:ext cx="9666512" cy="58125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Century Gothic" panose="020B0502020202020204" pitchFamily="34" charset="0"/>
              </a:rPr>
              <a:t>智能系统设计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6" name="Freeform 178">
            <a:extLst>
              <a:ext uri="{FF2B5EF4-FFF2-40B4-BE49-F238E27FC236}">
                <a16:creationId xmlns:a16="http://schemas.microsoft.com/office/drawing/2014/main" id="{1920E7DB-C5BD-4EB2-BE99-AE868D6B809A}"/>
              </a:ext>
            </a:extLst>
          </p:cNvPr>
          <p:cNvSpPr>
            <a:spLocks noEditPoints="1"/>
          </p:cNvSpPr>
          <p:nvPr/>
        </p:nvSpPr>
        <p:spPr bwMode="auto">
          <a:xfrm>
            <a:off x="2295179" y="2074444"/>
            <a:ext cx="444331" cy="457381"/>
          </a:xfrm>
          <a:custGeom>
            <a:avLst/>
            <a:gdLst>
              <a:gd name="T0" fmla="*/ 117 w 117"/>
              <a:gd name="T1" fmla="*/ 27 h 116"/>
              <a:gd name="T2" fmla="*/ 113 w 117"/>
              <a:gd name="T3" fmla="*/ 23 h 116"/>
              <a:gd name="T4" fmla="*/ 82 w 117"/>
              <a:gd name="T5" fmla="*/ 56 h 116"/>
              <a:gd name="T6" fmla="*/ 61 w 117"/>
              <a:gd name="T7" fmla="*/ 35 h 116"/>
              <a:gd name="T8" fmla="*/ 93 w 117"/>
              <a:gd name="T9" fmla="*/ 3 h 116"/>
              <a:gd name="T10" fmla="*/ 90 w 117"/>
              <a:gd name="T11" fmla="*/ 0 h 116"/>
              <a:gd name="T12" fmla="*/ 58 w 117"/>
              <a:gd name="T13" fmla="*/ 32 h 116"/>
              <a:gd name="T14" fmla="*/ 37 w 117"/>
              <a:gd name="T15" fmla="*/ 10 h 116"/>
              <a:gd name="T16" fmla="*/ 34 w 117"/>
              <a:gd name="T17" fmla="*/ 14 h 116"/>
              <a:gd name="T18" fmla="*/ 44 w 117"/>
              <a:gd name="T19" fmla="*/ 24 h 116"/>
              <a:gd name="T20" fmla="*/ 0 w 117"/>
              <a:gd name="T21" fmla="*/ 67 h 116"/>
              <a:gd name="T22" fmla="*/ 49 w 117"/>
              <a:gd name="T23" fmla="*/ 116 h 116"/>
              <a:gd name="T24" fmla="*/ 93 w 117"/>
              <a:gd name="T25" fmla="*/ 73 h 116"/>
              <a:gd name="T26" fmla="*/ 103 w 117"/>
              <a:gd name="T27" fmla="*/ 83 h 116"/>
              <a:gd name="T28" fmla="*/ 106 w 117"/>
              <a:gd name="T29" fmla="*/ 80 h 116"/>
              <a:gd name="T30" fmla="*/ 85 w 117"/>
              <a:gd name="T31" fmla="*/ 59 h 116"/>
              <a:gd name="T32" fmla="*/ 117 w 117"/>
              <a:gd name="T33" fmla="*/ 27 h 116"/>
              <a:gd name="T34" fmla="*/ 49 w 117"/>
              <a:gd name="T35" fmla="*/ 110 h 116"/>
              <a:gd name="T36" fmla="*/ 7 w 117"/>
              <a:gd name="T37" fmla="*/ 67 h 116"/>
              <a:gd name="T38" fmla="*/ 47 w 117"/>
              <a:gd name="T39" fmla="*/ 28 h 116"/>
              <a:gd name="T40" fmla="*/ 68 w 117"/>
              <a:gd name="T41" fmla="*/ 48 h 116"/>
              <a:gd name="T42" fmla="*/ 89 w 117"/>
              <a:gd name="T43" fmla="*/ 70 h 116"/>
              <a:gd name="T44" fmla="*/ 49 w 117"/>
              <a:gd name="T45" fmla="*/ 11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7" h="116">
                <a:moveTo>
                  <a:pt x="117" y="27"/>
                </a:moveTo>
                <a:lnTo>
                  <a:pt x="113" y="23"/>
                </a:lnTo>
                <a:lnTo>
                  <a:pt x="82" y="56"/>
                </a:lnTo>
                <a:lnTo>
                  <a:pt x="61" y="35"/>
                </a:lnTo>
                <a:lnTo>
                  <a:pt x="93" y="3"/>
                </a:lnTo>
                <a:lnTo>
                  <a:pt x="90" y="0"/>
                </a:lnTo>
                <a:lnTo>
                  <a:pt x="58" y="32"/>
                </a:lnTo>
                <a:lnTo>
                  <a:pt x="37" y="10"/>
                </a:lnTo>
                <a:lnTo>
                  <a:pt x="34" y="14"/>
                </a:lnTo>
                <a:lnTo>
                  <a:pt x="44" y="24"/>
                </a:lnTo>
                <a:lnTo>
                  <a:pt x="0" y="67"/>
                </a:lnTo>
                <a:lnTo>
                  <a:pt x="49" y="116"/>
                </a:lnTo>
                <a:lnTo>
                  <a:pt x="93" y="73"/>
                </a:lnTo>
                <a:lnTo>
                  <a:pt x="103" y="83"/>
                </a:lnTo>
                <a:lnTo>
                  <a:pt x="106" y="80"/>
                </a:lnTo>
                <a:lnTo>
                  <a:pt x="85" y="59"/>
                </a:lnTo>
                <a:lnTo>
                  <a:pt x="117" y="27"/>
                </a:lnTo>
                <a:close/>
                <a:moveTo>
                  <a:pt x="49" y="110"/>
                </a:moveTo>
                <a:lnTo>
                  <a:pt x="7" y="67"/>
                </a:lnTo>
                <a:lnTo>
                  <a:pt x="47" y="28"/>
                </a:lnTo>
                <a:lnTo>
                  <a:pt x="68" y="48"/>
                </a:lnTo>
                <a:lnTo>
                  <a:pt x="89" y="70"/>
                </a:lnTo>
                <a:lnTo>
                  <a:pt x="49" y="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AF57F286-84A5-4B75-AA07-6A02868FE7E5}"/>
              </a:ext>
            </a:extLst>
          </p:cNvPr>
          <p:cNvSpPr txBox="1">
            <a:spLocks/>
          </p:cNvSpPr>
          <p:nvPr/>
        </p:nvSpPr>
        <p:spPr>
          <a:xfrm>
            <a:off x="2640530" y="1558423"/>
            <a:ext cx="7542997" cy="672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600" dirty="0">
                <a:solidFill>
                  <a:srgbClr val="F2B401"/>
                </a:solidFill>
                <a:latin typeface="Century Gothic" panose="020B0502020202020204" pitchFamily="34" charset="0"/>
              </a:rPr>
              <a:t>核心学习算法：基于用户行为的协同过滤</a:t>
            </a:r>
            <a:endParaRPr lang="en-US" altLang="zh-CN" sz="3600" dirty="0">
              <a:latin typeface="Century Gothic" panose="020B0502020202020204" pitchFamily="34" charset="0"/>
            </a:endParaRPr>
          </a:p>
          <a:p>
            <a:pPr algn="l"/>
            <a:endParaRPr lang="en-US" altLang="zh-CN" sz="3600" dirty="0">
              <a:latin typeface="Century Gothic" panose="020B0502020202020204" pitchFamily="34" charset="0"/>
            </a:endParaRPr>
          </a:p>
          <a:p>
            <a:pPr algn="l"/>
            <a:endParaRPr lang="en-US" altLang="zh-CN" sz="3600" dirty="0">
              <a:latin typeface="Century Gothic" panose="020B0502020202020204" pitchFamily="34" charset="0"/>
            </a:endParaRPr>
          </a:p>
          <a:p>
            <a:pPr algn="l"/>
            <a:endParaRPr lang="en-US" altLang="zh-CN" sz="3600" dirty="0">
              <a:latin typeface="Century Gothic" panose="020B0502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DF41349-D0AE-49B0-9679-21D21483A3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4046" r="-522" b="12653"/>
          <a:stretch/>
        </p:blipFill>
        <p:spPr>
          <a:xfrm>
            <a:off x="932699" y="2074444"/>
            <a:ext cx="10656117" cy="362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32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70F13-3203-4EE8-92ED-7A432EF3B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62744" y="520303"/>
            <a:ext cx="9666512" cy="58125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Century Gothic" panose="020B0502020202020204" pitchFamily="34" charset="0"/>
              </a:rPr>
              <a:t>智能系统设计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6" name="Freeform 178">
            <a:extLst>
              <a:ext uri="{FF2B5EF4-FFF2-40B4-BE49-F238E27FC236}">
                <a16:creationId xmlns:a16="http://schemas.microsoft.com/office/drawing/2014/main" id="{1920E7DB-C5BD-4EB2-BE99-AE868D6B809A}"/>
              </a:ext>
            </a:extLst>
          </p:cNvPr>
          <p:cNvSpPr>
            <a:spLocks noEditPoints="1"/>
          </p:cNvSpPr>
          <p:nvPr/>
        </p:nvSpPr>
        <p:spPr bwMode="auto">
          <a:xfrm>
            <a:off x="2295179" y="2074444"/>
            <a:ext cx="444331" cy="457381"/>
          </a:xfrm>
          <a:custGeom>
            <a:avLst/>
            <a:gdLst>
              <a:gd name="T0" fmla="*/ 117 w 117"/>
              <a:gd name="T1" fmla="*/ 27 h 116"/>
              <a:gd name="T2" fmla="*/ 113 w 117"/>
              <a:gd name="T3" fmla="*/ 23 h 116"/>
              <a:gd name="T4" fmla="*/ 82 w 117"/>
              <a:gd name="T5" fmla="*/ 56 h 116"/>
              <a:gd name="T6" fmla="*/ 61 w 117"/>
              <a:gd name="T7" fmla="*/ 35 h 116"/>
              <a:gd name="T8" fmla="*/ 93 w 117"/>
              <a:gd name="T9" fmla="*/ 3 h 116"/>
              <a:gd name="T10" fmla="*/ 90 w 117"/>
              <a:gd name="T11" fmla="*/ 0 h 116"/>
              <a:gd name="T12" fmla="*/ 58 w 117"/>
              <a:gd name="T13" fmla="*/ 32 h 116"/>
              <a:gd name="T14" fmla="*/ 37 w 117"/>
              <a:gd name="T15" fmla="*/ 10 h 116"/>
              <a:gd name="T16" fmla="*/ 34 w 117"/>
              <a:gd name="T17" fmla="*/ 14 h 116"/>
              <a:gd name="T18" fmla="*/ 44 w 117"/>
              <a:gd name="T19" fmla="*/ 24 h 116"/>
              <a:gd name="T20" fmla="*/ 0 w 117"/>
              <a:gd name="T21" fmla="*/ 67 h 116"/>
              <a:gd name="T22" fmla="*/ 49 w 117"/>
              <a:gd name="T23" fmla="*/ 116 h 116"/>
              <a:gd name="T24" fmla="*/ 93 w 117"/>
              <a:gd name="T25" fmla="*/ 73 h 116"/>
              <a:gd name="T26" fmla="*/ 103 w 117"/>
              <a:gd name="T27" fmla="*/ 83 h 116"/>
              <a:gd name="T28" fmla="*/ 106 w 117"/>
              <a:gd name="T29" fmla="*/ 80 h 116"/>
              <a:gd name="T30" fmla="*/ 85 w 117"/>
              <a:gd name="T31" fmla="*/ 59 h 116"/>
              <a:gd name="T32" fmla="*/ 117 w 117"/>
              <a:gd name="T33" fmla="*/ 27 h 116"/>
              <a:gd name="T34" fmla="*/ 49 w 117"/>
              <a:gd name="T35" fmla="*/ 110 h 116"/>
              <a:gd name="T36" fmla="*/ 7 w 117"/>
              <a:gd name="T37" fmla="*/ 67 h 116"/>
              <a:gd name="T38" fmla="*/ 47 w 117"/>
              <a:gd name="T39" fmla="*/ 28 h 116"/>
              <a:gd name="T40" fmla="*/ 68 w 117"/>
              <a:gd name="T41" fmla="*/ 48 h 116"/>
              <a:gd name="T42" fmla="*/ 89 w 117"/>
              <a:gd name="T43" fmla="*/ 70 h 116"/>
              <a:gd name="T44" fmla="*/ 49 w 117"/>
              <a:gd name="T45" fmla="*/ 11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7" h="116">
                <a:moveTo>
                  <a:pt x="117" y="27"/>
                </a:moveTo>
                <a:lnTo>
                  <a:pt x="113" y="23"/>
                </a:lnTo>
                <a:lnTo>
                  <a:pt x="82" y="56"/>
                </a:lnTo>
                <a:lnTo>
                  <a:pt x="61" y="35"/>
                </a:lnTo>
                <a:lnTo>
                  <a:pt x="93" y="3"/>
                </a:lnTo>
                <a:lnTo>
                  <a:pt x="90" y="0"/>
                </a:lnTo>
                <a:lnTo>
                  <a:pt x="58" y="32"/>
                </a:lnTo>
                <a:lnTo>
                  <a:pt x="37" y="10"/>
                </a:lnTo>
                <a:lnTo>
                  <a:pt x="34" y="14"/>
                </a:lnTo>
                <a:lnTo>
                  <a:pt x="44" y="24"/>
                </a:lnTo>
                <a:lnTo>
                  <a:pt x="0" y="67"/>
                </a:lnTo>
                <a:lnTo>
                  <a:pt x="49" y="116"/>
                </a:lnTo>
                <a:lnTo>
                  <a:pt x="93" y="73"/>
                </a:lnTo>
                <a:lnTo>
                  <a:pt x="103" y="83"/>
                </a:lnTo>
                <a:lnTo>
                  <a:pt x="106" y="80"/>
                </a:lnTo>
                <a:lnTo>
                  <a:pt x="85" y="59"/>
                </a:lnTo>
                <a:lnTo>
                  <a:pt x="117" y="27"/>
                </a:lnTo>
                <a:close/>
                <a:moveTo>
                  <a:pt x="49" y="110"/>
                </a:moveTo>
                <a:lnTo>
                  <a:pt x="7" y="67"/>
                </a:lnTo>
                <a:lnTo>
                  <a:pt x="47" y="28"/>
                </a:lnTo>
                <a:lnTo>
                  <a:pt x="68" y="48"/>
                </a:lnTo>
                <a:lnTo>
                  <a:pt x="89" y="70"/>
                </a:lnTo>
                <a:lnTo>
                  <a:pt x="49" y="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AF57F286-84A5-4B75-AA07-6A02868FE7E5}"/>
              </a:ext>
            </a:extLst>
          </p:cNvPr>
          <p:cNvSpPr txBox="1">
            <a:spLocks/>
          </p:cNvSpPr>
          <p:nvPr/>
        </p:nvSpPr>
        <p:spPr>
          <a:xfrm>
            <a:off x="2640530" y="1491046"/>
            <a:ext cx="7542997" cy="672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600" dirty="0">
                <a:solidFill>
                  <a:srgbClr val="F2B401"/>
                </a:solidFill>
                <a:latin typeface="Century Gothic" panose="020B0502020202020204" pitchFamily="34" charset="0"/>
              </a:rPr>
              <a:t>核心学习算法：基于用户行为的协同过滤</a:t>
            </a:r>
            <a:endParaRPr lang="en-US" altLang="zh-CN" sz="3600" dirty="0">
              <a:latin typeface="Century Gothic" panose="020B0502020202020204" pitchFamily="34" charset="0"/>
            </a:endParaRPr>
          </a:p>
          <a:p>
            <a:pPr algn="l"/>
            <a:endParaRPr lang="en-US" altLang="zh-CN" sz="3600" dirty="0">
              <a:latin typeface="Century Gothic" panose="020B0502020202020204" pitchFamily="34" charset="0"/>
            </a:endParaRPr>
          </a:p>
          <a:p>
            <a:pPr algn="l"/>
            <a:endParaRPr lang="en-US" altLang="zh-CN" sz="3600" dirty="0">
              <a:latin typeface="Century Gothic" panose="020B0502020202020204" pitchFamily="34" charset="0"/>
            </a:endParaRPr>
          </a:p>
          <a:p>
            <a:pPr algn="l"/>
            <a:endParaRPr lang="en-US" altLang="zh-CN" sz="3600" dirty="0">
              <a:latin typeface="Century Gothic" panose="020B0502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66D1D4-8112-4E17-82C7-3A3605543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41" y="2163536"/>
            <a:ext cx="2047538" cy="4550083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9AFB67DB-E087-4136-B4B2-EC78C14E131C}"/>
              </a:ext>
            </a:extLst>
          </p:cNvPr>
          <p:cNvSpPr/>
          <p:nvPr/>
        </p:nvSpPr>
        <p:spPr>
          <a:xfrm>
            <a:off x="4340994" y="2974206"/>
            <a:ext cx="4533499" cy="249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回归拟合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08CF14-B1DB-4A74-84F4-3D7561BBF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227" y="2074444"/>
            <a:ext cx="2152600" cy="478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7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26BE0B90-E7FC-4481-B100-078E843A08A8}"/>
              </a:ext>
            </a:extLst>
          </p:cNvPr>
          <p:cNvGrpSpPr/>
          <p:nvPr/>
        </p:nvGrpSpPr>
        <p:grpSpPr>
          <a:xfrm>
            <a:off x="252662" y="0"/>
            <a:ext cx="11939338" cy="6897532"/>
            <a:chOff x="252662" y="0"/>
            <a:chExt cx="11939338" cy="689753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AF659AF-9686-4855-A326-6C193BEE9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5" t="12737" r="4189" b="12421"/>
            <a:stretch/>
          </p:blipFill>
          <p:spPr>
            <a:xfrm>
              <a:off x="783423" y="0"/>
              <a:ext cx="11408577" cy="6897532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BCE52A2-1829-4DF1-B1DD-5F7275140170}"/>
                </a:ext>
              </a:extLst>
            </p:cNvPr>
            <p:cNvSpPr/>
            <p:nvPr/>
          </p:nvSpPr>
          <p:spPr>
            <a:xfrm>
              <a:off x="252662" y="240632"/>
              <a:ext cx="3260559" cy="43554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52C55A1-3EAC-4FAF-9D5D-F53AA42CE183}"/>
                </a:ext>
              </a:extLst>
            </p:cNvPr>
            <p:cNvSpPr/>
            <p:nvPr/>
          </p:nvSpPr>
          <p:spPr>
            <a:xfrm>
              <a:off x="2245894" y="1900990"/>
              <a:ext cx="3260559" cy="24504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348AE5A-FF0C-4B64-97DF-F807A6C7549E}"/>
                </a:ext>
              </a:extLst>
            </p:cNvPr>
            <p:cNvSpPr/>
            <p:nvPr/>
          </p:nvSpPr>
          <p:spPr>
            <a:xfrm>
              <a:off x="1676398" y="5083055"/>
              <a:ext cx="1981201" cy="643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BA6E1BD-332D-4318-BB66-E1467DC18903}"/>
                </a:ext>
              </a:extLst>
            </p:cNvPr>
            <p:cNvSpPr/>
            <p:nvPr/>
          </p:nvSpPr>
          <p:spPr>
            <a:xfrm>
              <a:off x="5161549" y="1986928"/>
              <a:ext cx="417096" cy="643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Group 1">
            <a:extLst>
              <a:ext uri="{FF2B5EF4-FFF2-40B4-BE49-F238E27FC236}">
                <a16:creationId xmlns:a16="http://schemas.microsoft.com/office/drawing/2014/main" id="{AFCEA603-4E84-4E1A-A4FF-07538A81ACC3}"/>
              </a:ext>
            </a:extLst>
          </p:cNvPr>
          <p:cNvGrpSpPr/>
          <p:nvPr/>
        </p:nvGrpSpPr>
        <p:grpSpPr>
          <a:xfrm>
            <a:off x="561480" y="1864859"/>
            <a:ext cx="5715031" cy="2308324"/>
            <a:chOff x="721917" y="2145936"/>
            <a:chExt cx="4300026" cy="1354580"/>
          </a:xfrm>
        </p:grpSpPr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733223AD-8F2A-4B21-AE5F-3C5EEB17F743}"/>
                </a:ext>
              </a:extLst>
            </p:cNvPr>
            <p:cNvSpPr txBox="1"/>
            <p:nvPr/>
          </p:nvSpPr>
          <p:spPr>
            <a:xfrm>
              <a:off x="1117885" y="2145936"/>
              <a:ext cx="3904058" cy="1354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dirty="0">
                  <a:solidFill>
                    <a:srgbClr val="F2B401"/>
                  </a:solidFill>
                  <a:latin typeface="Century Gothic" panose="020B0502020202020204" pitchFamily="34" charset="0"/>
                </a:rPr>
                <a:t>模型</a:t>
              </a:r>
              <a:r>
                <a:rPr lang="en-US" altLang="zh-CN" sz="7200" b="1" dirty="0">
                  <a:solidFill>
                    <a:srgbClr val="F2B401"/>
                  </a:solidFill>
                  <a:latin typeface="Century Gothic" panose="020B0502020202020204" pitchFamily="34" charset="0"/>
                </a:rPr>
                <a:t>&amp;</a:t>
              </a:r>
            </a:p>
            <a:p>
              <a:r>
                <a:rPr lang="zh-CN" altLang="en-US" sz="7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张海山锐谐体" panose="02000000000000000000" pitchFamily="2" charset="-122"/>
                </a:rPr>
                <a:t>系统结构</a:t>
              </a:r>
              <a:endParaRPr 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grpSp>
          <p:nvGrpSpPr>
            <p:cNvPr id="13" name="Group 29">
              <a:extLst>
                <a:ext uri="{FF2B5EF4-FFF2-40B4-BE49-F238E27FC236}">
                  <a16:creationId xmlns:a16="http://schemas.microsoft.com/office/drawing/2014/main" id="{90EC998F-826D-4495-88AC-B0A0D3ACAEC9}"/>
                </a:ext>
              </a:extLst>
            </p:cNvPr>
            <p:cNvGrpSpPr/>
            <p:nvPr/>
          </p:nvGrpSpPr>
          <p:grpSpPr>
            <a:xfrm>
              <a:off x="721917" y="2378572"/>
              <a:ext cx="295275" cy="246132"/>
              <a:chOff x="466725" y="2427118"/>
              <a:chExt cx="295275" cy="246132"/>
            </a:xfrm>
          </p:grpSpPr>
          <p:sp>
            <p:nvSpPr>
              <p:cNvPr id="14" name="Rectangle: Rounded Corners 30">
                <a:extLst>
                  <a:ext uri="{FF2B5EF4-FFF2-40B4-BE49-F238E27FC236}">
                    <a16:creationId xmlns:a16="http://schemas.microsoft.com/office/drawing/2014/main" id="{FDB31B60-C673-42CA-BE03-2AF351C49F0D}"/>
                  </a:ext>
                </a:extLst>
              </p:cNvPr>
              <p:cNvSpPr/>
              <p:nvPr/>
            </p:nvSpPr>
            <p:spPr>
              <a:xfrm>
                <a:off x="466725" y="2427118"/>
                <a:ext cx="295275" cy="92245"/>
              </a:xfrm>
              <a:prstGeom prst="roundRect">
                <a:avLst>
                  <a:gd name="adj" fmla="val 50000"/>
                </a:avLst>
              </a:prstGeom>
              <a:solidFill>
                <a:srgbClr val="F2B4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31">
                <a:extLst>
                  <a:ext uri="{FF2B5EF4-FFF2-40B4-BE49-F238E27FC236}">
                    <a16:creationId xmlns:a16="http://schemas.microsoft.com/office/drawing/2014/main" id="{8BEADC94-5854-404E-AA86-301A30F8C1F2}"/>
                  </a:ext>
                </a:extLst>
              </p:cNvPr>
              <p:cNvSpPr/>
              <p:nvPr/>
            </p:nvSpPr>
            <p:spPr>
              <a:xfrm>
                <a:off x="578644" y="2581005"/>
                <a:ext cx="183355" cy="9224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612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70F13-3203-4EE8-92ED-7A432EF3B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62744" y="587481"/>
            <a:ext cx="9666512" cy="58125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Century Gothic" panose="020B0502020202020204" pitchFamily="34" charset="0"/>
              </a:rPr>
              <a:t>项目整体构成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endParaRPr lang="en-US" b="0" dirty="0">
              <a:latin typeface="Century Gothic" panose="020B0502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16F16-46F7-4F88-B002-01A474B44C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Solid Project’s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EF2A27-DBBB-4375-8921-76CE98945271}"/>
              </a:ext>
            </a:extLst>
          </p:cNvPr>
          <p:cNvGrpSpPr/>
          <p:nvPr/>
        </p:nvGrpSpPr>
        <p:grpSpPr>
          <a:xfrm>
            <a:off x="1907688" y="4735699"/>
            <a:ext cx="7831708" cy="1500406"/>
            <a:chOff x="7864013" y="4977797"/>
            <a:chExt cx="3374960" cy="6184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95CF629-8E53-434A-BCC7-13F926B70C74}"/>
                </a:ext>
              </a:extLst>
            </p:cNvPr>
            <p:cNvSpPr txBox="1"/>
            <p:nvPr/>
          </p:nvSpPr>
          <p:spPr>
            <a:xfrm>
              <a:off x="8432850" y="4977797"/>
              <a:ext cx="875370" cy="139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智能控制与监控系统</a:t>
              </a:r>
              <a:endParaRPr lang="id-ID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FAFCDD4-1F83-47DA-AE9A-0237349C1845}"/>
                </a:ext>
              </a:extLst>
            </p:cNvPr>
            <p:cNvSpPr txBox="1"/>
            <p:nvPr/>
          </p:nvSpPr>
          <p:spPr>
            <a:xfrm>
              <a:off x="8432850" y="5246316"/>
              <a:ext cx="2806123" cy="291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</a:rPr>
                <a:t>采用基于用户行为的协同过滤算法预测供暖需求，智慧平台实时监管设备数据</a:t>
              </a:r>
              <a:endParaRPr lang="id-ID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F254C-0D78-4FD0-8254-F6A31E1D7ECF}"/>
                </a:ext>
              </a:extLst>
            </p:cNvPr>
            <p:cNvGrpSpPr/>
            <p:nvPr/>
          </p:nvGrpSpPr>
          <p:grpSpPr>
            <a:xfrm>
              <a:off x="7864013" y="5089542"/>
              <a:ext cx="506695" cy="506695"/>
              <a:chOff x="7864013" y="5089542"/>
              <a:chExt cx="506695" cy="506695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D63265E3-6205-4904-8BE5-175DE0DF3CC8}"/>
                  </a:ext>
                </a:extLst>
              </p:cNvPr>
              <p:cNvSpPr/>
              <p:nvPr/>
            </p:nvSpPr>
            <p:spPr>
              <a:xfrm>
                <a:off x="7864013" y="5089542"/>
                <a:ext cx="506695" cy="506695"/>
              </a:xfrm>
              <a:prstGeom prst="ellipse">
                <a:avLst/>
              </a:prstGeom>
              <a:gradFill>
                <a:gsLst>
                  <a:gs pos="10000">
                    <a:schemeClr val="accent1">
                      <a:alpha val="70000"/>
                    </a:schemeClr>
                  </a:gs>
                  <a:gs pos="100000">
                    <a:srgbClr val="2D408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 29">
                <a:extLst>
                  <a:ext uri="{FF2B5EF4-FFF2-40B4-BE49-F238E27FC236}">
                    <a16:creationId xmlns:a16="http://schemas.microsoft.com/office/drawing/2014/main" id="{1DD642B6-2B53-49C4-A41E-1391FC2451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00987" y="5223701"/>
                <a:ext cx="232746" cy="238376"/>
              </a:xfrm>
              <a:custGeom>
                <a:avLst/>
                <a:gdLst>
                  <a:gd name="T0" fmla="*/ 148 w 208"/>
                  <a:gd name="T1" fmla="*/ 32 h 212"/>
                  <a:gd name="T2" fmla="*/ 32 w 208"/>
                  <a:gd name="T3" fmla="*/ 32 h 212"/>
                  <a:gd name="T4" fmla="*/ 32 w 208"/>
                  <a:gd name="T5" fmla="*/ 148 h 212"/>
                  <a:gd name="T6" fmla="*/ 148 w 208"/>
                  <a:gd name="T7" fmla="*/ 148 h 212"/>
                  <a:gd name="T8" fmla="*/ 148 w 208"/>
                  <a:gd name="T9" fmla="*/ 32 h 212"/>
                  <a:gd name="T10" fmla="*/ 142 w 208"/>
                  <a:gd name="T11" fmla="*/ 142 h 212"/>
                  <a:gd name="T12" fmla="*/ 38 w 208"/>
                  <a:gd name="T13" fmla="*/ 142 h 212"/>
                  <a:gd name="T14" fmla="*/ 38 w 208"/>
                  <a:gd name="T15" fmla="*/ 37 h 212"/>
                  <a:gd name="T16" fmla="*/ 142 w 208"/>
                  <a:gd name="T17" fmla="*/ 37 h 212"/>
                  <a:gd name="T18" fmla="*/ 142 w 208"/>
                  <a:gd name="T19" fmla="*/ 142 h 212"/>
                  <a:gd name="T20" fmla="*/ 160 w 208"/>
                  <a:gd name="T21" fmla="*/ 156 h 212"/>
                  <a:gd name="T22" fmla="*/ 152 w 208"/>
                  <a:gd name="T23" fmla="*/ 164 h 212"/>
                  <a:gd name="T24" fmla="*/ 200 w 208"/>
                  <a:gd name="T25" fmla="*/ 212 h 212"/>
                  <a:gd name="T26" fmla="*/ 208 w 208"/>
                  <a:gd name="T27" fmla="*/ 204 h 212"/>
                  <a:gd name="T28" fmla="*/ 160 w 208"/>
                  <a:gd name="T29" fmla="*/ 156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8" h="212">
                    <a:moveTo>
                      <a:pt x="148" y="32"/>
                    </a:moveTo>
                    <a:cubicBezTo>
                      <a:pt x="116" y="0"/>
                      <a:pt x="64" y="0"/>
                      <a:pt x="32" y="32"/>
                    </a:cubicBezTo>
                    <a:cubicBezTo>
                      <a:pt x="0" y="64"/>
                      <a:pt x="0" y="116"/>
                      <a:pt x="32" y="148"/>
                    </a:cubicBezTo>
                    <a:cubicBezTo>
                      <a:pt x="64" y="180"/>
                      <a:pt x="116" y="180"/>
                      <a:pt x="148" y="148"/>
                    </a:cubicBezTo>
                    <a:cubicBezTo>
                      <a:pt x="180" y="116"/>
                      <a:pt x="180" y="64"/>
                      <a:pt x="148" y="32"/>
                    </a:cubicBezTo>
                    <a:close/>
                    <a:moveTo>
                      <a:pt x="142" y="142"/>
                    </a:moveTo>
                    <a:cubicBezTo>
                      <a:pt x="113" y="171"/>
                      <a:pt x="67" y="171"/>
                      <a:pt x="38" y="142"/>
                    </a:cubicBezTo>
                    <a:cubicBezTo>
                      <a:pt x="9" y="113"/>
                      <a:pt x="9" y="66"/>
                      <a:pt x="38" y="37"/>
                    </a:cubicBezTo>
                    <a:cubicBezTo>
                      <a:pt x="67" y="8"/>
                      <a:pt x="113" y="8"/>
                      <a:pt x="142" y="37"/>
                    </a:cubicBezTo>
                    <a:cubicBezTo>
                      <a:pt x="171" y="66"/>
                      <a:pt x="171" y="113"/>
                      <a:pt x="142" y="142"/>
                    </a:cubicBezTo>
                    <a:close/>
                    <a:moveTo>
                      <a:pt x="160" y="156"/>
                    </a:moveTo>
                    <a:cubicBezTo>
                      <a:pt x="152" y="164"/>
                      <a:pt x="152" y="164"/>
                      <a:pt x="152" y="164"/>
                    </a:cubicBezTo>
                    <a:cubicBezTo>
                      <a:pt x="200" y="212"/>
                      <a:pt x="200" y="212"/>
                      <a:pt x="200" y="212"/>
                    </a:cubicBezTo>
                    <a:cubicBezTo>
                      <a:pt x="208" y="204"/>
                      <a:pt x="208" y="204"/>
                      <a:pt x="208" y="204"/>
                    </a:cubicBezTo>
                    <a:lnTo>
                      <a:pt x="160" y="1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9CD1195-819D-477E-90A2-2E5BCA5BE745}"/>
              </a:ext>
            </a:extLst>
          </p:cNvPr>
          <p:cNvGrpSpPr/>
          <p:nvPr/>
        </p:nvGrpSpPr>
        <p:grpSpPr>
          <a:xfrm>
            <a:off x="1951595" y="3117802"/>
            <a:ext cx="7387714" cy="1440288"/>
            <a:chOff x="7864013" y="4008990"/>
            <a:chExt cx="3407668" cy="61844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3FAC10-97A9-41C0-96B1-2A0DEF8BB1E3}"/>
                </a:ext>
              </a:extLst>
            </p:cNvPr>
            <p:cNvSpPr txBox="1"/>
            <p:nvPr/>
          </p:nvSpPr>
          <p:spPr>
            <a:xfrm>
              <a:off x="8432850" y="4008990"/>
              <a:ext cx="747685" cy="145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熔融盐储热系统</a:t>
              </a:r>
              <a:endParaRPr lang="id-ID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F8D1744-9691-47FF-95F8-BACD731A9B08}"/>
                </a:ext>
              </a:extLst>
            </p:cNvPr>
            <p:cNvSpPr txBox="1"/>
            <p:nvPr/>
          </p:nvSpPr>
          <p:spPr>
            <a:xfrm>
              <a:off x="8432849" y="4277509"/>
              <a:ext cx="2838832" cy="277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</a:rPr>
                <a:t>熔融盐作为相变材料高效率储蓄热能，成为独立分布式供暖热源，同时信息全部上传至云</a:t>
              </a:r>
              <a:endParaRPr lang="id-ID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1151D38-1221-434D-A9ED-B79975884FB3}"/>
                </a:ext>
              </a:extLst>
            </p:cNvPr>
            <p:cNvGrpSpPr/>
            <p:nvPr/>
          </p:nvGrpSpPr>
          <p:grpSpPr>
            <a:xfrm>
              <a:off x="7864013" y="4120735"/>
              <a:ext cx="506695" cy="506695"/>
              <a:chOff x="7864013" y="4120735"/>
              <a:chExt cx="506695" cy="506695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B16704EF-12B1-4344-A6F5-EAA12DE7BA9D}"/>
                  </a:ext>
                </a:extLst>
              </p:cNvPr>
              <p:cNvSpPr/>
              <p:nvPr/>
            </p:nvSpPr>
            <p:spPr>
              <a:xfrm>
                <a:off x="7864013" y="4120735"/>
                <a:ext cx="506695" cy="506695"/>
              </a:xfrm>
              <a:prstGeom prst="ellipse">
                <a:avLst/>
              </a:prstGeom>
              <a:gradFill>
                <a:gsLst>
                  <a:gs pos="10000">
                    <a:schemeClr val="accent1">
                      <a:alpha val="70000"/>
                    </a:schemeClr>
                  </a:gs>
                  <a:gs pos="100000">
                    <a:srgbClr val="2D408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reeform 87">
                <a:extLst>
                  <a:ext uri="{FF2B5EF4-FFF2-40B4-BE49-F238E27FC236}">
                    <a16:creationId xmlns:a16="http://schemas.microsoft.com/office/drawing/2014/main" id="{B8E91C1C-1AED-4EBE-814F-587B947337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05678" y="4307449"/>
                <a:ext cx="223364" cy="133266"/>
              </a:xfrm>
              <a:custGeom>
                <a:avLst/>
                <a:gdLst>
                  <a:gd name="T0" fmla="*/ 156 w 200"/>
                  <a:gd name="T1" fmla="*/ 0 h 120"/>
                  <a:gd name="T2" fmla="*/ 44 w 200"/>
                  <a:gd name="T3" fmla="*/ 0 h 120"/>
                  <a:gd name="T4" fmla="*/ 0 w 200"/>
                  <a:gd name="T5" fmla="*/ 40 h 120"/>
                  <a:gd name="T6" fmla="*/ 0 w 200"/>
                  <a:gd name="T7" fmla="*/ 120 h 120"/>
                  <a:gd name="T8" fmla="*/ 200 w 200"/>
                  <a:gd name="T9" fmla="*/ 120 h 120"/>
                  <a:gd name="T10" fmla="*/ 200 w 200"/>
                  <a:gd name="T11" fmla="*/ 40 h 120"/>
                  <a:gd name="T12" fmla="*/ 156 w 200"/>
                  <a:gd name="T13" fmla="*/ 0 h 120"/>
                  <a:gd name="T14" fmla="*/ 48 w 200"/>
                  <a:gd name="T15" fmla="*/ 8 h 120"/>
                  <a:gd name="T16" fmla="*/ 153 w 200"/>
                  <a:gd name="T17" fmla="*/ 8 h 120"/>
                  <a:gd name="T18" fmla="*/ 189 w 200"/>
                  <a:gd name="T19" fmla="*/ 40 h 120"/>
                  <a:gd name="T20" fmla="*/ 128 w 200"/>
                  <a:gd name="T21" fmla="*/ 40 h 120"/>
                  <a:gd name="T22" fmla="*/ 100 w 200"/>
                  <a:gd name="T23" fmla="*/ 68 h 120"/>
                  <a:gd name="T24" fmla="*/ 72 w 200"/>
                  <a:gd name="T25" fmla="*/ 40 h 120"/>
                  <a:gd name="T26" fmla="*/ 11 w 200"/>
                  <a:gd name="T27" fmla="*/ 40 h 120"/>
                  <a:gd name="T28" fmla="*/ 48 w 200"/>
                  <a:gd name="T29" fmla="*/ 8 h 120"/>
                  <a:gd name="T30" fmla="*/ 192 w 200"/>
                  <a:gd name="T31" fmla="*/ 112 h 120"/>
                  <a:gd name="T32" fmla="*/ 8 w 200"/>
                  <a:gd name="T33" fmla="*/ 112 h 120"/>
                  <a:gd name="T34" fmla="*/ 8 w 200"/>
                  <a:gd name="T35" fmla="*/ 48 h 120"/>
                  <a:gd name="T36" fmla="*/ 65 w 200"/>
                  <a:gd name="T37" fmla="*/ 48 h 120"/>
                  <a:gd name="T38" fmla="*/ 100 w 200"/>
                  <a:gd name="T39" fmla="*/ 76 h 120"/>
                  <a:gd name="T40" fmla="*/ 135 w 200"/>
                  <a:gd name="T41" fmla="*/ 48 h 120"/>
                  <a:gd name="T42" fmla="*/ 192 w 200"/>
                  <a:gd name="T43" fmla="*/ 48 h 120"/>
                  <a:gd name="T44" fmla="*/ 192 w 200"/>
                  <a:gd name="T45" fmla="*/ 11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0" h="120">
                    <a:moveTo>
                      <a:pt x="15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00" y="120"/>
                      <a:pt x="200" y="120"/>
                      <a:pt x="200" y="120"/>
                    </a:cubicBezTo>
                    <a:cubicBezTo>
                      <a:pt x="200" y="40"/>
                      <a:pt x="200" y="40"/>
                      <a:pt x="200" y="40"/>
                    </a:cubicBezTo>
                    <a:lnTo>
                      <a:pt x="156" y="0"/>
                    </a:lnTo>
                    <a:close/>
                    <a:moveTo>
                      <a:pt x="48" y="8"/>
                    </a:moveTo>
                    <a:cubicBezTo>
                      <a:pt x="153" y="8"/>
                      <a:pt x="153" y="8"/>
                      <a:pt x="153" y="8"/>
                    </a:cubicBezTo>
                    <a:cubicBezTo>
                      <a:pt x="189" y="40"/>
                      <a:pt x="189" y="40"/>
                      <a:pt x="189" y="40"/>
                    </a:cubicBezTo>
                    <a:cubicBezTo>
                      <a:pt x="128" y="40"/>
                      <a:pt x="128" y="40"/>
                      <a:pt x="128" y="40"/>
                    </a:cubicBezTo>
                    <a:cubicBezTo>
                      <a:pt x="128" y="55"/>
                      <a:pt x="115" y="68"/>
                      <a:pt x="100" y="68"/>
                    </a:cubicBezTo>
                    <a:cubicBezTo>
                      <a:pt x="85" y="68"/>
                      <a:pt x="72" y="55"/>
                      <a:pt x="72" y="40"/>
                    </a:cubicBezTo>
                    <a:cubicBezTo>
                      <a:pt x="11" y="40"/>
                      <a:pt x="11" y="40"/>
                      <a:pt x="11" y="40"/>
                    </a:cubicBezTo>
                    <a:lnTo>
                      <a:pt x="48" y="8"/>
                    </a:lnTo>
                    <a:close/>
                    <a:moveTo>
                      <a:pt x="192" y="112"/>
                    </a:moveTo>
                    <a:cubicBezTo>
                      <a:pt x="8" y="112"/>
                      <a:pt x="8" y="112"/>
                      <a:pt x="8" y="112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9" y="63"/>
                      <a:pt x="83" y="76"/>
                      <a:pt x="100" y="76"/>
                    </a:cubicBezTo>
                    <a:cubicBezTo>
                      <a:pt x="117" y="76"/>
                      <a:pt x="131" y="63"/>
                      <a:pt x="135" y="48"/>
                    </a:cubicBezTo>
                    <a:cubicBezTo>
                      <a:pt x="192" y="48"/>
                      <a:pt x="192" y="48"/>
                      <a:pt x="192" y="48"/>
                    </a:cubicBezTo>
                    <a:lnTo>
                      <a:pt x="192" y="1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AF3AE36-1AFA-47BB-89F2-C277F52D610A}"/>
              </a:ext>
            </a:extLst>
          </p:cNvPr>
          <p:cNvGrpSpPr/>
          <p:nvPr/>
        </p:nvGrpSpPr>
        <p:grpSpPr>
          <a:xfrm>
            <a:off x="2004750" y="1536192"/>
            <a:ext cx="7503230" cy="1299146"/>
            <a:chOff x="7864013" y="2071376"/>
            <a:chExt cx="3708426" cy="618440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B15ECAA-E384-4A4C-BD3F-E7B759F028BD}"/>
                </a:ext>
              </a:extLst>
            </p:cNvPr>
            <p:cNvSpPr txBox="1"/>
            <p:nvPr/>
          </p:nvSpPr>
          <p:spPr>
            <a:xfrm>
              <a:off x="8432850" y="2071376"/>
              <a:ext cx="801148" cy="161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太阳能发电系统</a:t>
              </a:r>
              <a:endParaRPr lang="id-ID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AA65562-1B32-49E7-8683-E1AEB01F5E85}"/>
                </a:ext>
              </a:extLst>
            </p:cNvPr>
            <p:cNvSpPr txBox="1"/>
            <p:nvPr/>
          </p:nvSpPr>
          <p:spPr>
            <a:xfrm>
              <a:off x="8432850" y="2339895"/>
              <a:ext cx="3139589" cy="190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zh-CN" sz="2000" dirty="0">
                  <a:solidFill>
                    <a:schemeClr val="bg1">
                      <a:lumMod val="65000"/>
                    </a:schemeClr>
                  </a:solidFill>
                </a:rPr>
                <a:t>在白天通过屋顶光伏板发电，</a:t>
              </a: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</a:rPr>
                <a:t>实现太阳能到电能转化</a:t>
              </a:r>
              <a:endParaRPr lang="id-ID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9BD99C4-9804-4217-863F-CB67533E8A74}"/>
                </a:ext>
              </a:extLst>
            </p:cNvPr>
            <p:cNvGrpSpPr/>
            <p:nvPr/>
          </p:nvGrpSpPr>
          <p:grpSpPr>
            <a:xfrm>
              <a:off x="7864013" y="2183121"/>
              <a:ext cx="506695" cy="506695"/>
              <a:chOff x="7864013" y="2183121"/>
              <a:chExt cx="506695" cy="506695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E0D3B6B8-05AD-4F49-96C2-D7ED8F003FD4}"/>
                  </a:ext>
                </a:extLst>
              </p:cNvPr>
              <p:cNvSpPr/>
              <p:nvPr/>
            </p:nvSpPr>
            <p:spPr>
              <a:xfrm>
                <a:off x="7864013" y="2183121"/>
                <a:ext cx="506695" cy="506695"/>
              </a:xfrm>
              <a:prstGeom prst="ellipse">
                <a:avLst/>
              </a:prstGeom>
              <a:gradFill>
                <a:gsLst>
                  <a:gs pos="10000">
                    <a:schemeClr val="accent1">
                      <a:alpha val="70000"/>
                    </a:schemeClr>
                  </a:gs>
                  <a:gs pos="100000">
                    <a:srgbClr val="2D408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6" name="Freeform 178">
                <a:extLst>
                  <a:ext uri="{FF2B5EF4-FFF2-40B4-BE49-F238E27FC236}">
                    <a16:creationId xmlns:a16="http://schemas.microsoft.com/office/drawing/2014/main" id="{1920E7DB-C5BD-4EB2-BE99-AE868D6B80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07556" y="2327603"/>
                <a:ext cx="219608" cy="217730"/>
              </a:xfrm>
              <a:custGeom>
                <a:avLst/>
                <a:gdLst>
                  <a:gd name="T0" fmla="*/ 117 w 117"/>
                  <a:gd name="T1" fmla="*/ 27 h 116"/>
                  <a:gd name="T2" fmla="*/ 113 w 117"/>
                  <a:gd name="T3" fmla="*/ 23 h 116"/>
                  <a:gd name="T4" fmla="*/ 82 w 117"/>
                  <a:gd name="T5" fmla="*/ 56 h 116"/>
                  <a:gd name="T6" fmla="*/ 61 w 117"/>
                  <a:gd name="T7" fmla="*/ 35 h 116"/>
                  <a:gd name="T8" fmla="*/ 93 w 117"/>
                  <a:gd name="T9" fmla="*/ 3 h 116"/>
                  <a:gd name="T10" fmla="*/ 90 w 117"/>
                  <a:gd name="T11" fmla="*/ 0 h 116"/>
                  <a:gd name="T12" fmla="*/ 58 w 117"/>
                  <a:gd name="T13" fmla="*/ 32 h 116"/>
                  <a:gd name="T14" fmla="*/ 37 w 117"/>
                  <a:gd name="T15" fmla="*/ 10 h 116"/>
                  <a:gd name="T16" fmla="*/ 34 w 117"/>
                  <a:gd name="T17" fmla="*/ 14 h 116"/>
                  <a:gd name="T18" fmla="*/ 44 w 117"/>
                  <a:gd name="T19" fmla="*/ 24 h 116"/>
                  <a:gd name="T20" fmla="*/ 0 w 117"/>
                  <a:gd name="T21" fmla="*/ 67 h 116"/>
                  <a:gd name="T22" fmla="*/ 49 w 117"/>
                  <a:gd name="T23" fmla="*/ 116 h 116"/>
                  <a:gd name="T24" fmla="*/ 93 w 117"/>
                  <a:gd name="T25" fmla="*/ 73 h 116"/>
                  <a:gd name="T26" fmla="*/ 103 w 117"/>
                  <a:gd name="T27" fmla="*/ 83 h 116"/>
                  <a:gd name="T28" fmla="*/ 106 w 117"/>
                  <a:gd name="T29" fmla="*/ 80 h 116"/>
                  <a:gd name="T30" fmla="*/ 85 w 117"/>
                  <a:gd name="T31" fmla="*/ 59 h 116"/>
                  <a:gd name="T32" fmla="*/ 117 w 117"/>
                  <a:gd name="T33" fmla="*/ 27 h 116"/>
                  <a:gd name="T34" fmla="*/ 49 w 117"/>
                  <a:gd name="T35" fmla="*/ 110 h 116"/>
                  <a:gd name="T36" fmla="*/ 7 w 117"/>
                  <a:gd name="T37" fmla="*/ 67 h 116"/>
                  <a:gd name="T38" fmla="*/ 47 w 117"/>
                  <a:gd name="T39" fmla="*/ 28 h 116"/>
                  <a:gd name="T40" fmla="*/ 68 w 117"/>
                  <a:gd name="T41" fmla="*/ 48 h 116"/>
                  <a:gd name="T42" fmla="*/ 89 w 117"/>
                  <a:gd name="T43" fmla="*/ 70 h 116"/>
                  <a:gd name="T44" fmla="*/ 49 w 117"/>
                  <a:gd name="T45" fmla="*/ 11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7" h="116">
                    <a:moveTo>
                      <a:pt x="117" y="27"/>
                    </a:moveTo>
                    <a:lnTo>
                      <a:pt x="113" y="23"/>
                    </a:lnTo>
                    <a:lnTo>
                      <a:pt x="82" y="56"/>
                    </a:lnTo>
                    <a:lnTo>
                      <a:pt x="61" y="35"/>
                    </a:lnTo>
                    <a:lnTo>
                      <a:pt x="93" y="3"/>
                    </a:lnTo>
                    <a:lnTo>
                      <a:pt x="90" y="0"/>
                    </a:lnTo>
                    <a:lnTo>
                      <a:pt x="58" y="32"/>
                    </a:lnTo>
                    <a:lnTo>
                      <a:pt x="37" y="10"/>
                    </a:lnTo>
                    <a:lnTo>
                      <a:pt x="34" y="14"/>
                    </a:lnTo>
                    <a:lnTo>
                      <a:pt x="44" y="24"/>
                    </a:lnTo>
                    <a:lnTo>
                      <a:pt x="0" y="67"/>
                    </a:lnTo>
                    <a:lnTo>
                      <a:pt x="49" y="116"/>
                    </a:lnTo>
                    <a:lnTo>
                      <a:pt x="93" y="73"/>
                    </a:lnTo>
                    <a:lnTo>
                      <a:pt x="103" y="83"/>
                    </a:lnTo>
                    <a:lnTo>
                      <a:pt x="106" y="80"/>
                    </a:lnTo>
                    <a:lnTo>
                      <a:pt x="85" y="59"/>
                    </a:lnTo>
                    <a:lnTo>
                      <a:pt x="117" y="27"/>
                    </a:lnTo>
                    <a:close/>
                    <a:moveTo>
                      <a:pt x="49" y="110"/>
                    </a:moveTo>
                    <a:lnTo>
                      <a:pt x="7" y="67"/>
                    </a:lnTo>
                    <a:lnTo>
                      <a:pt x="47" y="28"/>
                    </a:lnTo>
                    <a:lnTo>
                      <a:pt x="68" y="48"/>
                    </a:lnTo>
                    <a:lnTo>
                      <a:pt x="89" y="70"/>
                    </a:lnTo>
                    <a:lnTo>
                      <a:pt x="49" y="1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38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16F16-46F7-4F88-B002-01A474B44C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Solid Project’s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A2748AF-DE86-42AA-836E-962218D90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15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70F13-3203-4EE8-92ED-7A432EF3B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Century Gothic" panose="020B0502020202020204" pitchFamily="34" charset="0"/>
              </a:rPr>
              <a:t>模型设计介绍</a:t>
            </a:r>
            <a:endParaRPr lang="en-US" b="0" dirty="0">
              <a:latin typeface="Century Gothic" panose="020B0502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16F16-46F7-4F88-B002-01A474B44C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Solid Project’s</a:t>
            </a:r>
          </a:p>
        </p:txBody>
      </p:sp>
      <p:sp>
        <p:nvSpPr>
          <p:cNvPr id="186" name="Freeform 178">
            <a:extLst>
              <a:ext uri="{FF2B5EF4-FFF2-40B4-BE49-F238E27FC236}">
                <a16:creationId xmlns:a16="http://schemas.microsoft.com/office/drawing/2014/main" id="{1920E7DB-C5BD-4EB2-BE99-AE868D6B809A}"/>
              </a:ext>
            </a:extLst>
          </p:cNvPr>
          <p:cNvSpPr>
            <a:spLocks noEditPoints="1"/>
          </p:cNvSpPr>
          <p:nvPr/>
        </p:nvSpPr>
        <p:spPr bwMode="auto">
          <a:xfrm>
            <a:off x="2295179" y="2074444"/>
            <a:ext cx="444331" cy="457381"/>
          </a:xfrm>
          <a:custGeom>
            <a:avLst/>
            <a:gdLst>
              <a:gd name="T0" fmla="*/ 117 w 117"/>
              <a:gd name="T1" fmla="*/ 27 h 116"/>
              <a:gd name="T2" fmla="*/ 113 w 117"/>
              <a:gd name="T3" fmla="*/ 23 h 116"/>
              <a:gd name="T4" fmla="*/ 82 w 117"/>
              <a:gd name="T5" fmla="*/ 56 h 116"/>
              <a:gd name="T6" fmla="*/ 61 w 117"/>
              <a:gd name="T7" fmla="*/ 35 h 116"/>
              <a:gd name="T8" fmla="*/ 93 w 117"/>
              <a:gd name="T9" fmla="*/ 3 h 116"/>
              <a:gd name="T10" fmla="*/ 90 w 117"/>
              <a:gd name="T11" fmla="*/ 0 h 116"/>
              <a:gd name="T12" fmla="*/ 58 w 117"/>
              <a:gd name="T13" fmla="*/ 32 h 116"/>
              <a:gd name="T14" fmla="*/ 37 w 117"/>
              <a:gd name="T15" fmla="*/ 10 h 116"/>
              <a:gd name="T16" fmla="*/ 34 w 117"/>
              <a:gd name="T17" fmla="*/ 14 h 116"/>
              <a:gd name="T18" fmla="*/ 44 w 117"/>
              <a:gd name="T19" fmla="*/ 24 h 116"/>
              <a:gd name="T20" fmla="*/ 0 w 117"/>
              <a:gd name="T21" fmla="*/ 67 h 116"/>
              <a:gd name="T22" fmla="*/ 49 w 117"/>
              <a:gd name="T23" fmla="*/ 116 h 116"/>
              <a:gd name="T24" fmla="*/ 93 w 117"/>
              <a:gd name="T25" fmla="*/ 73 h 116"/>
              <a:gd name="T26" fmla="*/ 103 w 117"/>
              <a:gd name="T27" fmla="*/ 83 h 116"/>
              <a:gd name="T28" fmla="*/ 106 w 117"/>
              <a:gd name="T29" fmla="*/ 80 h 116"/>
              <a:gd name="T30" fmla="*/ 85 w 117"/>
              <a:gd name="T31" fmla="*/ 59 h 116"/>
              <a:gd name="T32" fmla="*/ 117 w 117"/>
              <a:gd name="T33" fmla="*/ 27 h 116"/>
              <a:gd name="T34" fmla="*/ 49 w 117"/>
              <a:gd name="T35" fmla="*/ 110 h 116"/>
              <a:gd name="T36" fmla="*/ 7 w 117"/>
              <a:gd name="T37" fmla="*/ 67 h 116"/>
              <a:gd name="T38" fmla="*/ 47 w 117"/>
              <a:gd name="T39" fmla="*/ 28 h 116"/>
              <a:gd name="T40" fmla="*/ 68 w 117"/>
              <a:gd name="T41" fmla="*/ 48 h 116"/>
              <a:gd name="T42" fmla="*/ 89 w 117"/>
              <a:gd name="T43" fmla="*/ 70 h 116"/>
              <a:gd name="T44" fmla="*/ 49 w 117"/>
              <a:gd name="T45" fmla="*/ 11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7" h="116">
                <a:moveTo>
                  <a:pt x="117" y="27"/>
                </a:moveTo>
                <a:lnTo>
                  <a:pt x="113" y="23"/>
                </a:lnTo>
                <a:lnTo>
                  <a:pt x="82" y="56"/>
                </a:lnTo>
                <a:lnTo>
                  <a:pt x="61" y="35"/>
                </a:lnTo>
                <a:lnTo>
                  <a:pt x="93" y="3"/>
                </a:lnTo>
                <a:lnTo>
                  <a:pt x="90" y="0"/>
                </a:lnTo>
                <a:lnTo>
                  <a:pt x="58" y="32"/>
                </a:lnTo>
                <a:lnTo>
                  <a:pt x="37" y="10"/>
                </a:lnTo>
                <a:lnTo>
                  <a:pt x="34" y="14"/>
                </a:lnTo>
                <a:lnTo>
                  <a:pt x="44" y="24"/>
                </a:lnTo>
                <a:lnTo>
                  <a:pt x="0" y="67"/>
                </a:lnTo>
                <a:lnTo>
                  <a:pt x="49" y="116"/>
                </a:lnTo>
                <a:lnTo>
                  <a:pt x="93" y="73"/>
                </a:lnTo>
                <a:lnTo>
                  <a:pt x="103" y="83"/>
                </a:lnTo>
                <a:lnTo>
                  <a:pt x="106" y="80"/>
                </a:lnTo>
                <a:lnTo>
                  <a:pt x="85" y="59"/>
                </a:lnTo>
                <a:lnTo>
                  <a:pt x="117" y="27"/>
                </a:lnTo>
                <a:close/>
                <a:moveTo>
                  <a:pt x="49" y="110"/>
                </a:moveTo>
                <a:lnTo>
                  <a:pt x="7" y="67"/>
                </a:lnTo>
                <a:lnTo>
                  <a:pt x="47" y="28"/>
                </a:lnTo>
                <a:lnTo>
                  <a:pt x="68" y="48"/>
                </a:lnTo>
                <a:lnTo>
                  <a:pt x="89" y="70"/>
                </a:lnTo>
                <a:lnTo>
                  <a:pt x="49" y="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Box 137">
            <a:extLst>
              <a:ext uri="{FF2B5EF4-FFF2-40B4-BE49-F238E27FC236}">
                <a16:creationId xmlns:a16="http://schemas.microsoft.com/office/drawing/2014/main" id="{6FAC7A73-BC04-4F58-A047-CD5D5B201CA0}"/>
              </a:ext>
            </a:extLst>
          </p:cNvPr>
          <p:cNvSpPr txBox="1"/>
          <p:nvPr/>
        </p:nvSpPr>
        <p:spPr>
          <a:xfrm>
            <a:off x="141522" y="4342159"/>
            <a:ext cx="728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设计内嵌套罐，调节油量以改变热阻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85445B0-B2E2-4908-95B1-B94A2C91B13C}"/>
              </a:ext>
            </a:extLst>
          </p:cNvPr>
          <p:cNvGrpSpPr>
            <a:grpSpLocks noChangeAspect="1"/>
          </p:cNvGrpSpPr>
          <p:nvPr/>
        </p:nvGrpSpPr>
        <p:grpSpPr>
          <a:xfrm>
            <a:off x="333293" y="1864311"/>
            <a:ext cx="5699011" cy="2505225"/>
            <a:chOff x="2483179" y="436331"/>
            <a:chExt cx="7151103" cy="3248588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8679C8F-F18C-48B7-8542-DE45081F8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179" y="436331"/>
              <a:ext cx="2805240" cy="324000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2C567ED8-1D40-4E5F-8AE7-76341AFA2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521" y="436331"/>
              <a:ext cx="2618761" cy="32400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4592A234-14F3-4DCB-9249-70A98F409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0618" y="444919"/>
              <a:ext cx="2493463" cy="3240000"/>
            </a:xfrm>
            <a:prstGeom prst="rect">
              <a:avLst/>
            </a:prstGeom>
          </p:spPr>
        </p:pic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3C996999-992B-4E60-9639-45D0FDBCC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641" y="2006354"/>
            <a:ext cx="5867329" cy="2297248"/>
          </a:xfrm>
          <a:prstGeom prst="rect">
            <a:avLst/>
          </a:prstGeom>
        </p:spPr>
      </p:pic>
      <p:sp>
        <p:nvSpPr>
          <p:cNvPr id="29" name="TextBox 137">
            <a:extLst>
              <a:ext uri="{FF2B5EF4-FFF2-40B4-BE49-F238E27FC236}">
                <a16:creationId xmlns:a16="http://schemas.microsoft.com/office/drawing/2014/main" id="{F0E8D96E-DEC0-4DC1-AAEE-84B7310206EA}"/>
              </a:ext>
            </a:extLst>
          </p:cNvPr>
          <p:cNvSpPr txBox="1"/>
          <p:nvPr/>
        </p:nvSpPr>
        <p:spPr>
          <a:xfrm>
            <a:off x="5399248" y="4353141"/>
            <a:ext cx="728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增加空气隔层，换热时段加入导热油</a:t>
            </a:r>
          </a:p>
        </p:txBody>
      </p:sp>
      <p:sp>
        <p:nvSpPr>
          <p:cNvPr id="30" name="Freeform: Shape 71">
            <a:extLst>
              <a:ext uri="{FF2B5EF4-FFF2-40B4-BE49-F238E27FC236}">
                <a16:creationId xmlns:a16="http://schemas.microsoft.com/office/drawing/2014/main" id="{3A00F5A2-D856-4534-AF1C-03EA1D8CD5F9}"/>
              </a:ext>
            </a:extLst>
          </p:cNvPr>
          <p:cNvSpPr/>
          <p:nvPr/>
        </p:nvSpPr>
        <p:spPr>
          <a:xfrm>
            <a:off x="0" y="4612857"/>
            <a:ext cx="12184382" cy="2265701"/>
          </a:xfrm>
          <a:custGeom>
            <a:avLst/>
            <a:gdLst>
              <a:gd name="connsiteX0" fmla="*/ 229047 w 12192000"/>
              <a:gd name="connsiteY0" fmla="*/ 357 h 3283969"/>
              <a:gd name="connsiteX1" fmla="*/ 438150 w 12192000"/>
              <a:gd name="connsiteY1" fmla="*/ 7370 h 3283969"/>
              <a:gd name="connsiteX2" fmla="*/ 3505200 w 12192000"/>
              <a:gd name="connsiteY2" fmla="*/ 274070 h 3283969"/>
              <a:gd name="connsiteX3" fmla="*/ 6229350 w 12192000"/>
              <a:gd name="connsiteY3" fmla="*/ 7370 h 3283969"/>
              <a:gd name="connsiteX4" fmla="*/ 9410700 w 12192000"/>
              <a:gd name="connsiteY4" fmla="*/ 331220 h 3283969"/>
              <a:gd name="connsiteX5" fmla="*/ 11906250 w 12192000"/>
              <a:gd name="connsiteY5" fmla="*/ 7370 h 3283969"/>
              <a:gd name="connsiteX6" fmla="*/ 12165806 w 12192000"/>
              <a:gd name="connsiteY6" fmla="*/ 16170 h 3283969"/>
              <a:gd name="connsiteX7" fmla="*/ 12192000 w 12192000"/>
              <a:gd name="connsiteY7" fmla="*/ 18836 h 3283969"/>
              <a:gd name="connsiteX8" fmla="*/ 12192000 w 12192000"/>
              <a:gd name="connsiteY8" fmla="*/ 3283969 h 3283969"/>
              <a:gd name="connsiteX9" fmla="*/ 0 w 12192000"/>
              <a:gd name="connsiteY9" fmla="*/ 3283969 h 3283969"/>
              <a:gd name="connsiteX10" fmla="*/ 0 w 12192000"/>
              <a:gd name="connsiteY10" fmla="*/ 7378 h 3283969"/>
              <a:gd name="connsiteX11" fmla="*/ 75010 w 12192000"/>
              <a:gd name="connsiteY11" fmla="*/ 1864 h 3283969"/>
              <a:gd name="connsiteX12" fmla="*/ 229047 w 12192000"/>
              <a:gd name="connsiteY12" fmla="*/ 357 h 328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3283969">
                <a:moveTo>
                  <a:pt x="229047" y="357"/>
                </a:moveTo>
                <a:cubicBezTo>
                  <a:pt x="288925" y="1169"/>
                  <a:pt x="357981" y="3401"/>
                  <a:pt x="438150" y="7370"/>
                </a:cubicBezTo>
                <a:cubicBezTo>
                  <a:pt x="1079500" y="39120"/>
                  <a:pt x="2540000" y="274070"/>
                  <a:pt x="3505200" y="274070"/>
                </a:cubicBezTo>
                <a:cubicBezTo>
                  <a:pt x="4470400" y="274070"/>
                  <a:pt x="5245102" y="-2155"/>
                  <a:pt x="6229350" y="7370"/>
                </a:cubicBezTo>
                <a:cubicBezTo>
                  <a:pt x="7213601" y="16895"/>
                  <a:pt x="8464550" y="331220"/>
                  <a:pt x="9410700" y="331220"/>
                </a:cubicBezTo>
                <a:cubicBezTo>
                  <a:pt x="10356850" y="331220"/>
                  <a:pt x="11210925" y="10545"/>
                  <a:pt x="11906250" y="7370"/>
                </a:cubicBezTo>
                <a:cubicBezTo>
                  <a:pt x="11993166" y="6973"/>
                  <a:pt x="12079932" y="10148"/>
                  <a:pt x="12165806" y="16170"/>
                </a:cubicBezTo>
                <a:lnTo>
                  <a:pt x="12192000" y="18836"/>
                </a:lnTo>
                <a:lnTo>
                  <a:pt x="12192000" y="3283969"/>
                </a:lnTo>
                <a:lnTo>
                  <a:pt x="0" y="3283969"/>
                </a:lnTo>
                <a:lnTo>
                  <a:pt x="0" y="7378"/>
                </a:lnTo>
                <a:lnTo>
                  <a:pt x="75010" y="1864"/>
                </a:lnTo>
                <a:cubicBezTo>
                  <a:pt x="118467" y="152"/>
                  <a:pt x="169168" y="-456"/>
                  <a:pt x="229047" y="357"/>
                </a:cubicBezTo>
                <a:close/>
              </a:path>
            </a:pathLst>
          </a:custGeom>
          <a:gradFill>
            <a:gsLst>
              <a:gs pos="10000">
                <a:schemeClr val="accent1">
                  <a:lumMod val="20000"/>
                  <a:lumOff val="80000"/>
                  <a:alpha val="24000"/>
                </a:schemeClr>
              </a:gs>
              <a:gs pos="100000">
                <a:schemeClr val="accent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22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70F13-3203-4EE8-92ED-7A432EF3B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235" y="87166"/>
            <a:ext cx="9666512" cy="58125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Century Gothic" panose="020B0502020202020204" pitchFamily="34" charset="0"/>
              </a:rPr>
              <a:t>智能控制系统结构</a:t>
            </a:r>
            <a:endParaRPr lang="en-US" b="0" dirty="0">
              <a:latin typeface="Century Gothic" panose="020B0502020202020204" pitchFamily="34" charset="0"/>
            </a:endParaRPr>
          </a:p>
        </p:txBody>
      </p:sp>
      <p:sp>
        <p:nvSpPr>
          <p:cNvPr id="186" name="Freeform 178">
            <a:extLst>
              <a:ext uri="{FF2B5EF4-FFF2-40B4-BE49-F238E27FC236}">
                <a16:creationId xmlns:a16="http://schemas.microsoft.com/office/drawing/2014/main" id="{1920E7DB-C5BD-4EB2-BE99-AE868D6B809A}"/>
              </a:ext>
            </a:extLst>
          </p:cNvPr>
          <p:cNvSpPr>
            <a:spLocks noEditPoints="1"/>
          </p:cNvSpPr>
          <p:nvPr/>
        </p:nvSpPr>
        <p:spPr bwMode="auto">
          <a:xfrm>
            <a:off x="2295179" y="2074444"/>
            <a:ext cx="444331" cy="457381"/>
          </a:xfrm>
          <a:custGeom>
            <a:avLst/>
            <a:gdLst>
              <a:gd name="T0" fmla="*/ 117 w 117"/>
              <a:gd name="T1" fmla="*/ 27 h 116"/>
              <a:gd name="T2" fmla="*/ 113 w 117"/>
              <a:gd name="T3" fmla="*/ 23 h 116"/>
              <a:gd name="T4" fmla="*/ 82 w 117"/>
              <a:gd name="T5" fmla="*/ 56 h 116"/>
              <a:gd name="T6" fmla="*/ 61 w 117"/>
              <a:gd name="T7" fmla="*/ 35 h 116"/>
              <a:gd name="T8" fmla="*/ 93 w 117"/>
              <a:gd name="T9" fmla="*/ 3 h 116"/>
              <a:gd name="T10" fmla="*/ 90 w 117"/>
              <a:gd name="T11" fmla="*/ 0 h 116"/>
              <a:gd name="T12" fmla="*/ 58 w 117"/>
              <a:gd name="T13" fmla="*/ 32 h 116"/>
              <a:gd name="T14" fmla="*/ 37 w 117"/>
              <a:gd name="T15" fmla="*/ 10 h 116"/>
              <a:gd name="T16" fmla="*/ 34 w 117"/>
              <a:gd name="T17" fmla="*/ 14 h 116"/>
              <a:gd name="T18" fmla="*/ 44 w 117"/>
              <a:gd name="T19" fmla="*/ 24 h 116"/>
              <a:gd name="T20" fmla="*/ 0 w 117"/>
              <a:gd name="T21" fmla="*/ 67 h 116"/>
              <a:gd name="T22" fmla="*/ 49 w 117"/>
              <a:gd name="T23" fmla="*/ 116 h 116"/>
              <a:gd name="T24" fmla="*/ 93 w 117"/>
              <a:gd name="T25" fmla="*/ 73 h 116"/>
              <a:gd name="T26" fmla="*/ 103 w 117"/>
              <a:gd name="T27" fmla="*/ 83 h 116"/>
              <a:gd name="T28" fmla="*/ 106 w 117"/>
              <a:gd name="T29" fmla="*/ 80 h 116"/>
              <a:gd name="T30" fmla="*/ 85 w 117"/>
              <a:gd name="T31" fmla="*/ 59 h 116"/>
              <a:gd name="T32" fmla="*/ 117 w 117"/>
              <a:gd name="T33" fmla="*/ 27 h 116"/>
              <a:gd name="T34" fmla="*/ 49 w 117"/>
              <a:gd name="T35" fmla="*/ 110 h 116"/>
              <a:gd name="T36" fmla="*/ 7 w 117"/>
              <a:gd name="T37" fmla="*/ 67 h 116"/>
              <a:gd name="T38" fmla="*/ 47 w 117"/>
              <a:gd name="T39" fmla="*/ 28 h 116"/>
              <a:gd name="T40" fmla="*/ 68 w 117"/>
              <a:gd name="T41" fmla="*/ 48 h 116"/>
              <a:gd name="T42" fmla="*/ 89 w 117"/>
              <a:gd name="T43" fmla="*/ 70 h 116"/>
              <a:gd name="T44" fmla="*/ 49 w 117"/>
              <a:gd name="T45" fmla="*/ 11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7" h="116">
                <a:moveTo>
                  <a:pt x="117" y="27"/>
                </a:moveTo>
                <a:lnTo>
                  <a:pt x="113" y="23"/>
                </a:lnTo>
                <a:lnTo>
                  <a:pt x="82" y="56"/>
                </a:lnTo>
                <a:lnTo>
                  <a:pt x="61" y="35"/>
                </a:lnTo>
                <a:lnTo>
                  <a:pt x="93" y="3"/>
                </a:lnTo>
                <a:lnTo>
                  <a:pt x="90" y="0"/>
                </a:lnTo>
                <a:lnTo>
                  <a:pt x="58" y="32"/>
                </a:lnTo>
                <a:lnTo>
                  <a:pt x="37" y="10"/>
                </a:lnTo>
                <a:lnTo>
                  <a:pt x="34" y="14"/>
                </a:lnTo>
                <a:lnTo>
                  <a:pt x="44" y="24"/>
                </a:lnTo>
                <a:lnTo>
                  <a:pt x="0" y="67"/>
                </a:lnTo>
                <a:lnTo>
                  <a:pt x="49" y="116"/>
                </a:lnTo>
                <a:lnTo>
                  <a:pt x="93" y="73"/>
                </a:lnTo>
                <a:lnTo>
                  <a:pt x="103" y="83"/>
                </a:lnTo>
                <a:lnTo>
                  <a:pt x="106" y="80"/>
                </a:lnTo>
                <a:lnTo>
                  <a:pt x="85" y="59"/>
                </a:lnTo>
                <a:lnTo>
                  <a:pt x="117" y="27"/>
                </a:lnTo>
                <a:close/>
                <a:moveTo>
                  <a:pt x="49" y="110"/>
                </a:moveTo>
                <a:lnTo>
                  <a:pt x="7" y="67"/>
                </a:lnTo>
                <a:lnTo>
                  <a:pt x="47" y="28"/>
                </a:lnTo>
                <a:lnTo>
                  <a:pt x="68" y="48"/>
                </a:lnTo>
                <a:lnTo>
                  <a:pt x="89" y="70"/>
                </a:lnTo>
                <a:lnTo>
                  <a:pt x="49" y="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AADA14C-EC75-4DFB-8B05-D98ED98B3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184" y="888537"/>
            <a:ext cx="5989637" cy="5707173"/>
          </a:xfrm>
          <a:prstGeom prst="rect">
            <a:avLst/>
          </a:prstGeom>
        </p:spPr>
      </p:pic>
      <p:sp>
        <p:nvSpPr>
          <p:cNvPr id="4" name="左大括号 3">
            <a:extLst>
              <a:ext uri="{FF2B5EF4-FFF2-40B4-BE49-F238E27FC236}">
                <a16:creationId xmlns:a16="http://schemas.microsoft.com/office/drawing/2014/main" id="{957F1071-23FD-473E-8F2E-97ABA4160561}"/>
              </a:ext>
            </a:extLst>
          </p:cNvPr>
          <p:cNvSpPr/>
          <p:nvPr/>
        </p:nvSpPr>
        <p:spPr>
          <a:xfrm>
            <a:off x="2618072" y="1232033"/>
            <a:ext cx="1260909" cy="5197642"/>
          </a:xfrm>
          <a:prstGeom prst="leftBrac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3A64FAF8-255C-4EFF-87CE-1D9F96397A34}"/>
              </a:ext>
            </a:extLst>
          </p:cNvPr>
          <p:cNvSpPr txBox="1">
            <a:spLocks/>
          </p:cNvSpPr>
          <p:nvPr/>
        </p:nvSpPr>
        <p:spPr>
          <a:xfrm>
            <a:off x="916235" y="5467148"/>
            <a:ext cx="1145176" cy="581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Century Gothic" panose="020B0502020202020204" pitchFamily="34" charset="0"/>
              </a:rPr>
              <a:t>物</a:t>
            </a:r>
            <a:endParaRPr lang="en-US" b="0" dirty="0">
              <a:latin typeface="Century Gothic" panose="020B0502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145242-1BDB-4F5F-86F1-EDBAA2E382BA}"/>
              </a:ext>
            </a:extLst>
          </p:cNvPr>
          <p:cNvCxnSpPr/>
          <p:nvPr/>
        </p:nvCxnSpPr>
        <p:spPr>
          <a:xfrm flipV="1">
            <a:off x="1508074" y="2449628"/>
            <a:ext cx="0" cy="276245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4570E1DA-3B28-4E57-8DCC-DFA410061EBE}"/>
              </a:ext>
            </a:extLst>
          </p:cNvPr>
          <p:cNvSpPr txBox="1">
            <a:spLocks/>
          </p:cNvSpPr>
          <p:nvPr/>
        </p:nvSpPr>
        <p:spPr>
          <a:xfrm>
            <a:off x="935486" y="1493193"/>
            <a:ext cx="1145176" cy="581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Century Gothic" panose="020B0502020202020204" pitchFamily="34" charset="0"/>
              </a:rPr>
              <a:t>网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32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70F13-3203-4EE8-92ED-7A432EF3B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62744" y="520303"/>
            <a:ext cx="9666512" cy="58125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Century Gothic" panose="020B0502020202020204" pitchFamily="34" charset="0"/>
              </a:rPr>
              <a:t>软件体系结构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6" name="Freeform 178">
            <a:extLst>
              <a:ext uri="{FF2B5EF4-FFF2-40B4-BE49-F238E27FC236}">
                <a16:creationId xmlns:a16="http://schemas.microsoft.com/office/drawing/2014/main" id="{1920E7DB-C5BD-4EB2-BE99-AE868D6B809A}"/>
              </a:ext>
            </a:extLst>
          </p:cNvPr>
          <p:cNvSpPr>
            <a:spLocks noEditPoints="1"/>
          </p:cNvSpPr>
          <p:nvPr/>
        </p:nvSpPr>
        <p:spPr bwMode="auto">
          <a:xfrm>
            <a:off x="2295179" y="2074444"/>
            <a:ext cx="444331" cy="457381"/>
          </a:xfrm>
          <a:custGeom>
            <a:avLst/>
            <a:gdLst>
              <a:gd name="T0" fmla="*/ 117 w 117"/>
              <a:gd name="T1" fmla="*/ 27 h 116"/>
              <a:gd name="T2" fmla="*/ 113 w 117"/>
              <a:gd name="T3" fmla="*/ 23 h 116"/>
              <a:gd name="T4" fmla="*/ 82 w 117"/>
              <a:gd name="T5" fmla="*/ 56 h 116"/>
              <a:gd name="T6" fmla="*/ 61 w 117"/>
              <a:gd name="T7" fmla="*/ 35 h 116"/>
              <a:gd name="T8" fmla="*/ 93 w 117"/>
              <a:gd name="T9" fmla="*/ 3 h 116"/>
              <a:gd name="T10" fmla="*/ 90 w 117"/>
              <a:gd name="T11" fmla="*/ 0 h 116"/>
              <a:gd name="T12" fmla="*/ 58 w 117"/>
              <a:gd name="T13" fmla="*/ 32 h 116"/>
              <a:gd name="T14" fmla="*/ 37 w 117"/>
              <a:gd name="T15" fmla="*/ 10 h 116"/>
              <a:gd name="T16" fmla="*/ 34 w 117"/>
              <a:gd name="T17" fmla="*/ 14 h 116"/>
              <a:gd name="T18" fmla="*/ 44 w 117"/>
              <a:gd name="T19" fmla="*/ 24 h 116"/>
              <a:gd name="T20" fmla="*/ 0 w 117"/>
              <a:gd name="T21" fmla="*/ 67 h 116"/>
              <a:gd name="T22" fmla="*/ 49 w 117"/>
              <a:gd name="T23" fmla="*/ 116 h 116"/>
              <a:gd name="T24" fmla="*/ 93 w 117"/>
              <a:gd name="T25" fmla="*/ 73 h 116"/>
              <a:gd name="T26" fmla="*/ 103 w 117"/>
              <a:gd name="T27" fmla="*/ 83 h 116"/>
              <a:gd name="T28" fmla="*/ 106 w 117"/>
              <a:gd name="T29" fmla="*/ 80 h 116"/>
              <a:gd name="T30" fmla="*/ 85 w 117"/>
              <a:gd name="T31" fmla="*/ 59 h 116"/>
              <a:gd name="T32" fmla="*/ 117 w 117"/>
              <a:gd name="T33" fmla="*/ 27 h 116"/>
              <a:gd name="T34" fmla="*/ 49 w 117"/>
              <a:gd name="T35" fmla="*/ 110 h 116"/>
              <a:gd name="T36" fmla="*/ 7 w 117"/>
              <a:gd name="T37" fmla="*/ 67 h 116"/>
              <a:gd name="T38" fmla="*/ 47 w 117"/>
              <a:gd name="T39" fmla="*/ 28 h 116"/>
              <a:gd name="T40" fmla="*/ 68 w 117"/>
              <a:gd name="T41" fmla="*/ 48 h 116"/>
              <a:gd name="T42" fmla="*/ 89 w 117"/>
              <a:gd name="T43" fmla="*/ 70 h 116"/>
              <a:gd name="T44" fmla="*/ 49 w 117"/>
              <a:gd name="T45" fmla="*/ 11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7" h="116">
                <a:moveTo>
                  <a:pt x="117" y="27"/>
                </a:moveTo>
                <a:lnTo>
                  <a:pt x="113" y="23"/>
                </a:lnTo>
                <a:lnTo>
                  <a:pt x="82" y="56"/>
                </a:lnTo>
                <a:lnTo>
                  <a:pt x="61" y="35"/>
                </a:lnTo>
                <a:lnTo>
                  <a:pt x="93" y="3"/>
                </a:lnTo>
                <a:lnTo>
                  <a:pt x="90" y="0"/>
                </a:lnTo>
                <a:lnTo>
                  <a:pt x="58" y="32"/>
                </a:lnTo>
                <a:lnTo>
                  <a:pt x="37" y="10"/>
                </a:lnTo>
                <a:lnTo>
                  <a:pt x="34" y="14"/>
                </a:lnTo>
                <a:lnTo>
                  <a:pt x="44" y="24"/>
                </a:lnTo>
                <a:lnTo>
                  <a:pt x="0" y="67"/>
                </a:lnTo>
                <a:lnTo>
                  <a:pt x="49" y="116"/>
                </a:lnTo>
                <a:lnTo>
                  <a:pt x="93" y="73"/>
                </a:lnTo>
                <a:lnTo>
                  <a:pt x="103" y="83"/>
                </a:lnTo>
                <a:lnTo>
                  <a:pt x="106" y="80"/>
                </a:lnTo>
                <a:lnTo>
                  <a:pt x="85" y="59"/>
                </a:lnTo>
                <a:lnTo>
                  <a:pt x="117" y="27"/>
                </a:lnTo>
                <a:close/>
                <a:moveTo>
                  <a:pt x="49" y="110"/>
                </a:moveTo>
                <a:lnTo>
                  <a:pt x="7" y="67"/>
                </a:lnTo>
                <a:lnTo>
                  <a:pt x="47" y="28"/>
                </a:lnTo>
                <a:lnTo>
                  <a:pt x="68" y="48"/>
                </a:lnTo>
                <a:lnTo>
                  <a:pt x="89" y="70"/>
                </a:lnTo>
                <a:lnTo>
                  <a:pt x="49" y="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FC44E3-2A0D-44DC-8E18-34B94D73D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39" y="1160213"/>
            <a:ext cx="3179304" cy="5510463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AF57F286-84A5-4B75-AA07-6A02868FE7E5}"/>
              </a:ext>
            </a:extLst>
          </p:cNvPr>
          <p:cNvSpPr txBox="1">
            <a:spLocks/>
          </p:cNvSpPr>
          <p:nvPr/>
        </p:nvSpPr>
        <p:spPr>
          <a:xfrm>
            <a:off x="240633" y="1493193"/>
            <a:ext cx="7161194" cy="4844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solidFill>
                  <a:srgbClr val="F2B401"/>
                </a:solidFill>
                <a:latin typeface="Century Gothic" panose="020B0502020202020204" pitchFamily="34" charset="0"/>
              </a:rPr>
              <a:t>传感器层和网络层</a:t>
            </a:r>
            <a:endParaRPr lang="en-US" altLang="zh-CN" sz="2400" dirty="0">
              <a:solidFill>
                <a:srgbClr val="F2B40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zh-CN" altLang="en-US" sz="2400" dirty="0">
                <a:latin typeface="Century Gothic" panose="020B0502020202020204" pitchFamily="34" charset="0"/>
              </a:rPr>
              <a:t>通过数据中心进行数据传输和处理；</a:t>
            </a:r>
            <a:endParaRPr lang="en-US" altLang="zh-CN" sz="2400" dirty="0">
              <a:latin typeface="Century Gothic" panose="020B0502020202020204" pitchFamily="34" charset="0"/>
            </a:endParaRPr>
          </a:p>
          <a:p>
            <a:pPr algn="l"/>
            <a:endParaRPr lang="en-US" altLang="zh-CN" sz="2400" dirty="0">
              <a:latin typeface="Century Gothic" panose="020B0502020202020204" pitchFamily="34" charset="0"/>
            </a:endParaRPr>
          </a:p>
          <a:p>
            <a:pPr algn="l"/>
            <a:r>
              <a:rPr lang="zh-CN" altLang="en-US" sz="2400" dirty="0">
                <a:solidFill>
                  <a:srgbClr val="F2B401"/>
                </a:solidFill>
                <a:latin typeface="Century Gothic" panose="020B0502020202020204" pitchFamily="34" charset="0"/>
              </a:rPr>
              <a:t>应用层</a:t>
            </a:r>
            <a:endParaRPr lang="en-US" altLang="zh-CN" sz="2400" dirty="0">
              <a:solidFill>
                <a:srgbClr val="F2B40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zh-CN" altLang="en-US" sz="2400" dirty="0">
                <a:latin typeface="Century Gothic" panose="020B0502020202020204" pitchFamily="34" charset="0"/>
              </a:rPr>
              <a:t>通过数据中心获取和处理传感器层采集到的数据；</a:t>
            </a:r>
            <a:endParaRPr lang="en-US" altLang="zh-CN" sz="2400" dirty="0">
              <a:latin typeface="Century Gothic" panose="020B0502020202020204" pitchFamily="34" charset="0"/>
            </a:endParaRPr>
          </a:p>
          <a:p>
            <a:pPr algn="l"/>
            <a:r>
              <a:rPr lang="zh-CN" altLang="en-US" sz="2400" dirty="0">
                <a:latin typeface="Century Gothic" panose="020B0502020202020204" pitchFamily="34" charset="0"/>
              </a:rPr>
              <a:t>向用户界面层展示数据；</a:t>
            </a:r>
            <a:endParaRPr lang="en-US" altLang="zh-CN" sz="2400" dirty="0">
              <a:latin typeface="Century Gothic" panose="020B0502020202020204" pitchFamily="34" charset="0"/>
            </a:endParaRPr>
          </a:p>
          <a:p>
            <a:pPr algn="l"/>
            <a:endParaRPr lang="en-US" altLang="zh-CN" sz="2400" dirty="0">
              <a:latin typeface="Century Gothic" panose="020B0502020202020204" pitchFamily="34" charset="0"/>
            </a:endParaRPr>
          </a:p>
          <a:p>
            <a:pPr algn="l"/>
            <a:r>
              <a:rPr lang="zh-CN" altLang="en-US" sz="2400" dirty="0">
                <a:solidFill>
                  <a:srgbClr val="F2B401"/>
                </a:solidFill>
                <a:latin typeface="Century Gothic" panose="020B0502020202020204" pitchFamily="34" charset="0"/>
              </a:rPr>
              <a:t>用户界面层</a:t>
            </a:r>
            <a:endParaRPr lang="en-US" altLang="zh-CN" sz="2400" dirty="0">
              <a:solidFill>
                <a:srgbClr val="F2B40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zh-CN" altLang="en-US" sz="2400" dirty="0">
                <a:latin typeface="Century Gothic" panose="020B0502020202020204" pitchFamily="34" charset="0"/>
              </a:rPr>
              <a:t>通过应用层和数据中心与系统其他层进行交互网；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2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70F13-3203-4EE8-92ED-7A432EF3B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62744" y="520303"/>
            <a:ext cx="9666512" cy="58125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Century Gothic" panose="020B0502020202020204" pitchFamily="34" charset="0"/>
              </a:rPr>
              <a:t>数据库设计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6" name="Freeform 178">
            <a:extLst>
              <a:ext uri="{FF2B5EF4-FFF2-40B4-BE49-F238E27FC236}">
                <a16:creationId xmlns:a16="http://schemas.microsoft.com/office/drawing/2014/main" id="{1920E7DB-C5BD-4EB2-BE99-AE868D6B809A}"/>
              </a:ext>
            </a:extLst>
          </p:cNvPr>
          <p:cNvSpPr>
            <a:spLocks noEditPoints="1"/>
          </p:cNvSpPr>
          <p:nvPr/>
        </p:nvSpPr>
        <p:spPr bwMode="auto">
          <a:xfrm>
            <a:off x="2295179" y="2074444"/>
            <a:ext cx="444331" cy="457381"/>
          </a:xfrm>
          <a:custGeom>
            <a:avLst/>
            <a:gdLst>
              <a:gd name="T0" fmla="*/ 117 w 117"/>
              <a:gd name="T1" fmla="*/ 27 h 116"/>
              <a:gd name="T2" fmla="*/ 113 w 117"/>
              <a:gd name="T3" fmla="*/ 23 h 116"/>
              <a:gd name="T4" fmla="*/ 82 w 117"/>
              <a:gd name="T5" fmla="*/ 56 h 116"/>
              <a:gd name="T6" fmla="*/ 61 w 117"/>
              <a:gd name="T7" fmla="*/ 35 h 116"/>
              <a:gd name="T8" fmla="*/ 93 w 117"/>
              <a:gd name="T9" fmla="*/ 3 h 116"/>
              <a:gd name="T10" fmla="*/ 90 w 117"/>
              <a:gd name="T11" fmla="*/ 0 h 116"/>
              <a:gd name="T12" fmla="*/ 58 w 117"/>
              <a:gd name="T13" fmla="*/ 32 h 116"/>
              <a:gd name="T14" fmla="*/ 37 w 117"/>
              <a:gd name="T15" fmla="*/ 10 h 116"/>
              <a:gd name="T16" fmla="*/ 34 w 117"/>
              <a:gd name="T17" fmla="*/ 14 h 116"/>
              <a:gd name="T18" fmla="*/ 44 w 117"/>
              <a:gd name="T19" fmla="*/ 24 h 116"/>
              <a:gd name="T20" fmla="*/ 0 w 117"/>
              <a:gd name="T21" fmla="*/ 67 h 116"/>
              <a:gd name="T22" fmla="*/ 49 w 117"/>
              <a:gd name="T23" fmla="*/ 116 h 116"/>
              <a:gd name="T24" fmla="*/ 93 w 117"/>
              <a:gd name="T25" fmla="*/ 73 h 116"/>
              <a:gd name="T26" fmla="*/ 103 w 117"/>
              <a:gd name="T27" fmla="*/ 83 h 116"/>
              <a:gd name="T28" fmla="*/ 106 w 117"/>
              <a:gd name="T29" fmla="*/ 80 h 116"/>
              <a:gd name="T30" fmla="*/ 85 w 117"/>
              <a:gd name="T31" fmla="*/ 59 h 116"/>
              <a:gd name="T32" fmla="*/ 117 w 117"/>
              <a:gd name="T33" fmla="*/ 27 h 116"/>
              <a:gd name="T34" fmla="*/ 49 w 117"/>
              <a:gd name="T35" fmla="*/ 110 h 116"/>
              <a:gd name="T36" fmla="*/ 7 w 117"/>
              <a:gd name="T37" fmla="*/ 67 h 116"/>
              <a:gd name="T38" fmla="*/ 47 w 117"/>
              <a:gd name="T39" fmla="*/ 28 h 116"/>
              <a:gd name="T40" fmla="*/ 68 w 117"/>
              <a:gd name="T41" fmla="*/ 48 h 116"/>
              <a:gd name="T42" fmla="*/ 89 w 117"/>
              <a:gd name="T43" fmla="*/ 70 h 116"/>
              <a:gd name="T44" fmla="*/ 49 w 117"/>
              <a:gd name="T45" fmla="*/ 11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7" h="116">
                <a:moveTo>
                  <a:pt x="117" y="27"/>
                </a:moveTo>
                <a:lnTo>
                  <a:pt x="113" y="23"/>
                </a:lnTo>
                <a:lnTo>
                  <a:pt x="82" y="56"/>
                </a:lnTo>
                <a:lnTo>
                  <a:pt x="61" y="35"/>
                </a:lnTo>
                <a:lnTo>
                  <a:pt x="93" y="3"/>
                </a:lnTo>
                <a:lnTo>
                  <a:pt x="90" y="0"/>
                </a:lnTo>
                <a:lnTo>
                  <a:pt x="58" y="32"/>
                </a:lnTo>
                <a:lnTo>
                  <a:pt x="37" y="10"/>
                </a:lnTo>
                <a:lnTo>
                  <a:pt x="34" y="14"/>
                </a:lnTo>
                <a:lnTo>
                  <a:pt x="44" y="24"/>
                </a:lnTo>
                <a:lnTo>
                  <a:pt x="0" y="67"/>
                </a:lnTo>
                <a:lnTo>
                  <a:pt x="49" y="116"/>
                </a:lnTo>
                <a:lnTo>
                  <a:pt x="93" y="73"/>
                </a:lnTo>
                <a:lnTo>
                  <a:pt x="103" y="83"/>
                </a:lnTo>
                <a:lnTo>
                  <a:pt x="106" y="80"/>
                </a:lnTo>
                <a:lnTo>
                  <a:pt x="85" y="59"/>
                </a:lnTo>
                <a:lnTo>
                  <a:pt x="117" y="27"/>
                </a:lnTo>
                <a:close/>
                <a:moveTo>
                  <a:pt x="49" y="110"/>
                </a:moveTo>
                <a:lnTo>
                  <a:pt x="7" y="67"/>
                </a:lnTo>
                <a:lnTo>
                  <a:pt x="47" y="28"/>
                </a:lnTo>
                <a:lnTo>
                  <a:pt x="68" y="48"/>
                </a:lnTo>
                <a:lnTo>
                  <a:pt x="89" y="70"/>
                </a:lnTo>
                <a:lnTo>
                  <a:pt x="49" y="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AF57F286-84A5-4B75-AA07-6A02868FE7E5}"/>
              </a:ext>
            </a:extLst>
          </p:cNvPr>
          <p:cNvSpPr txBox="1">
            <a:spLocks/>
          </p:cNvSpPr>
          <p:nvPr/>
        </p:nvSpPr>
        <p:spPr>
          <a:xfrm>
            <a:off x="240633" y="1493193"/>
            <a:ext cx="7161194" cy="4844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rgbClr val="F2B401"/>
                </a:solidFill>
                <a:latin typeface="Century Gothic" panose="020B0502020202020204" pitchFamily="34" charset="0"/>
              </a:rPr>
              <a:t>用户表</a:t>
            </a:r>
            <a:endParaRPr lang="en-US" altLang="zh-CN" sz="2000" dirty="0">
              <a:solidFill>
                <a:srgbClr val="F2B40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zh-CN" altLang="en-US" sz="2000" dirty="0">
                <a:latin typeface="Century Gothic" panose="020B0502020202020204" pitchFamily="34" charset="0"/>
              </a:rPr>
              <a:t>（</a:t>
            </a:r>
            <a:r>
              <a:rPr lang="zh-CN" altLang="en-US" sz="2000" u="sng" dirty="0">
                <a:latin typeface="Century Gothic" panose="020B0502020202020204" pitchFamily="34" charset="0"/>
              </a:rPr>
              <a:t>用户</a:t>
            </a:r>
            <a:r>
              <a:rPr lang="en-US" altLang="zh-CN" sz="2000" u="sng" dirty="0">
                <a:latin typeface="Century Gothic" panose="020B0502020202020204" pitchFamily="34" charset="0"/>
              </a:rPr>
              <a:t>ID</a:t>
            </a:r>
            <a:r>
              <a:rPr lang="zh-CN" altLang="en-US" sz="2000" dirty="0">
                <a:latin typeface="Century Gothic" panose="020B0502020202020204" pitchFamily="34" charset="0"/>
              </a:rPr>
              <a:t>，用户名，密码）</a:t>
            </a:r>
            <a:endParaRPr lang="en-US" altLang="zh-CN" sz="2000" dirty="0">
              <a:latin typeface="Century Gothic" panose="020B0502020202020204" pitchFamily="34" charset="0"/>
            </a:endParaRPr>
          </a:p>
          <a:p>
            <a:pPr algn="l"/>
            <a:r>
              <a:rPr lang="zh-CN" altLang="en-US" sz="2000" dirty="0">
                <a:solidFill>
                  <a:srgbClr val="F2B401"/>
                </a:solidFill>
                <a:latin typeface="Century Gothic" panose="020B0502020202020204" pitchFamily="34" charset="0"/>
              </a:rPr>
              <a:t>设备表</a:t>
            </a:r>
            <a:endParaRPr lang="en-US" altLang="zh-CN" sz="2000" dirty="0">
              <a:solidFill>
                <a:srgbClr val="F2B40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zh-CN" altLang="en-US" sz="2000" dirty="0">
                <a:latin typeface="Century Gothic" panose="020B0502020202020204" pitchFamily="34" charset="0"/>
              </a:rPr>
              <a:t>（</a:t>
            </a:r>
            <a:r>
              <a:rPr lang="zh-CN" altLang="en-US" sz="2000" u="sng" dirty="0">
                <a:latin typeface="Century Gothic" panose="020B0502020202020204" pitchFamily="34" charset="0"/>
              </a:rPr>
              <a:t>设备</a:t>
            </a:r>
            <a:r>
              <a:rPr lang="en-US" altLang="zh-CN" sz="2000" u="sng" dirty="0">
                <a:latin typeface="Century Gothic" panose="020B0502020202020204" pitchFamily="34" charset="0"/>
              </a:rPr>
              <a:t>ID</a:t>
            </a:r>
            <a:r>
              <a:rPr lang="zh-CN" altLang="en-US" sz="2000" dirty="0">
                <a:latin typeface="Century Gothic" panose="020B0502020202020204" pitchFamily="34" charset="0"/>
              </a:rPr>
              <a:t>，设备类型，设备名称，出厂日期）</a:t>
            </a:r>
            <a:endParaRPr lang="en-US" altLang="zh-CN" sz="2000" dirty="0">
              <a:latin typeface="Century Gothic" panose="020B0502020202020204" pitchFamily="34" charset="0"/>
            </a:endParaRPr>
          </a:p>
          <a:p>
            <a:pPr algn="l"/>
            <a:r>
              <a:rPr lang="zh-CN" altLang="en-US" sz="2000" dirty="0">
                <a:solidFill>
                  <a:srgbClr val="F2B401"/>
                </a:solidFill>
                <a:latin typeface="Century Gothic" panose="020B0502020202020204" pitchFamily="34" charset="0"/>
              </a:rPr>
              <a:t>用电量表</a:t>
            </a:r>
            <a:endParaRPr lang="en-US" altLang="zh-CN" sz="2000" dirty="0">
              <a:solidFill>
                <a:srgbClr val="F2B40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zh-CN" altLang="en-US" sz="2000" dirty="0">
                <a:latin typeface="Century Gothic" panose="020B0502020202020204" pitchFamily="34" charset="0"/>
              </a:rPr>
              <a:t>（</a:t>
            </a:r>
            <a:r>
              <a:rPr lang="zh-CN" altLang="en-US" sz="2000" u="sng" dirty="0">
                <a:latin typeface="Century Gothic" panose="020B0502020202020204" pitchFamily="34" charset="0"/>
              </a:rPr>
              <a:t>时间戳</a:t>
            </a:r>
            <a:r>
              <a:rPr lang="zh-CN" altLang="en-US" sz="2000" dirty="0">
                <a:latin typeface="Century Gothic" panose="020B0502020202020204" pitchFamily="34" charset="0"/>
              </a:rPr>
              <a:t>，用电量，设备</a:t>
            </a:r>
            <a:r>
              <a:rPr lang="en-US" altLang="zh-CN" sz="2000" dirty="0">
                <a:latin typeface="Century Gothic" panose="020B0502020202020204" pitchFamily="34" charset="0"/>
              </a:rPr>
              <a:t>ID</a:t>
            </a:r>
            <a:r>
              <a:rPr lang="zh-CN" altLang="en-US" sz="2000" dirty="0">
                <a:latin typeface="Century Gothic" panose="020B0502020202020204" pitchFamily="34" charset="0"/>
              </a:rPr>
              <a:t>，传感器</a:t>
            </a:r>
            <a:r>
              <a:rPr lang="en-US" altLang="zh-CN" sz="2000" dirty="0">
                <a:latin typeface="Century Gothic" panose="020B0502020202020204" pitchFamily="34" charset="0"/>
              </a:rPr>
              <a:t>ID</a:t>
            </a:r>
            <a:r>
              <a:rPr lang="zh-CN" altLang="en-US" sz="2000" dirty="0">
                <a:latin typeface="Century Gothic" panose="020B0502020202020204" pitchFamily="34" charset="0"/>
              </a:rPr>
              <a:t>）</a:t>
            </a:r>
            <a:endParaRPr lang="en-US" altLang="zh-CN" sz="2000" dirty="0">
              <a:latin typeface="Century Gothic" panose="020B0502020202020204" pitchFamily="34" charset="0"/>
            </a:endParaRPr>
          </a:p>
          <a:p>
            <a:pPr algn="l"/>
            <a:r>
              <a:rPr lang="zh-CN" altLang="en-US" sz="2000" dirty="0">
                <a:solidFill>
                  <a:srgbClr val="F2B401"/>
                </a:solidFill>
                <a:latin typeface="Century Gothic" panose="020B0502020202020204" pitchFamily="34" charset="0"/>
              </a:rPr>
              <a:t>温度表</a:t>
            </a:r>
            <a:endParaRPr lang="en-US" altLang="zh-CN" sz="2000" dirty="0">
              <a:solidFill>
                <a:srgbClr val="F2B40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zh-CN" altLang="en-US" sz="2000" dirty="0">
                <a:latin typeface="Century Gothic" panose="020B0502020202020204" pitchFamily="34" charset="0"/>
              </a:rPr>
              <a:t>（</a:t>
            </a:r>
            <a:r>
              <a:rPr lang="zh-CN" altLang="en-US" sz="2000" u="sng" dirty="0">
                <a:latin typeface="Century Gothic" panose="020B0502020202020204" pitchFamily="34" charset="0"/>
              </a:rPr>
              <a:t>时间戳</a:t>
            </a:r>
            <a:r>
              <a:rPr lang="zh-CN" altLang="en-US" sz="2000" dirty="0">
                <a:latin typeface="Century Gothic" panose="020B0502020202020204" pitchFamily="34" charset="0"/>
              </a:rPr>
              <a:t>，传感器</a:t>
            </a:r>
            <a:r>
              <a:rPr lang="en-US" altLang="zh-CN" sz="2000" dirty="0">
                <a:latin typeface="Century Gothic" panose="020B0502020202020204" pitchFamily="34" charset="0"/>
              </a:rPr>
              <a:t>ID</a:t>
            </a:r>
            <a:r>
              <a:rPr lang="zh-CN" altLang="en-US" sz="2000" dirty="0">
                <a:latin typeface="Century Gothic" panose="020B0502020202020204" pitchFamily="34" charset="0"/>
              </a:rPr>
              <a:t>，设备</a:t>
            </a:r>
            <a:r>
              <a:rPr lang="en-US" altLang="zh-CN" sz="2000" dirty="0">
                <a:latin typeface="Century Gothic" panose="020B0502020202020204" pitchFamily="34" charset="0"/>
              </a:rPr>
              <a:t>ID</a:t>
            </a:r>
            <a:r>
              <a:rPr lang="zh-CN" altLang="en-US" sz="2000" dirty="0">
                <a:latin typeface="Century Gothic" panose="020B0502020202020204" pitchFamily="34" charset="0"/>
              </a:rPr>
              <a:t>，温度）</a:t>
            </a:r>
            <a:endParaRPr lang="en-US" altLang="zh-CN" sz="2000" dirty="0">
              <a:latin typeface="Century Gothic" panose="020B0502020202020204" pitchFamily="34" charset="0"/>
            </a:endParaRPr>
          </a:p>
          <a:p>
            <a:pPr algn="l"/>
            <a:r>
              <a:rPr lang="zh-CN" altLang="en-US" sz="2000" dirty="0">
                <a:solidFill>
                  <a:srgbClr val="F2B401"/>
                </a:solidFill>
                <a:latin typeface="Century Gothic" panose="020B0502020202020204" pitchFamily="34" charset="0"/>
              </a:rPr>
              <a:t>传感器</a:t>
            </a:r>
            <a:endParaRPr lang="en-US" altLang="zh-CN" sz="2000" dirty="0">
              <a:solidFill>
                <a:srgbClr val="F2B40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zh-CN" altLang="en-US" sz="2000" dirty="0">
                <a:latin typeface="Century Gothic" panose="020B0502020202020204" pitchFamily="34" charset="0"/>
              </a:rPr>
              <a:t>（</a:t>
            </a:r>
            <a:r>
              <a:rPr lang="zh-CN" altLang="en-US" sz="2000" u="sng" dirty="0">
                <a:latin typeface="Century Gothic" panose="020B0502020202020204" pitchFamily="34" charset="0"/>
              </a:rPr>
              <a:t>传感器</a:t>
            </a:r>
            <a:r>
              <a:rPr lang="en-US" altLang="zh-CN" sz="2000" u="sng" dirty="0">
                <a:latin typeface="Century Gothic" panose="020B0502020202020204" pitchFamily="34" charset="0"/>
              </a:rPr>
              <a:t>ID</a:t>
            </a:r>
            <a:r>
              <a:rPr lang="zh-CN" altLang="en-US" sz="2000" dirty="0">
                <a:latin typeface="Century Gothic" panose="020B0502020202020204" pitchFamily="34" charset="0"/>
              </a:rPr>
              <a:t>，传感器名称，传感器位置，设备</a:t>
            </a:r>
            <a:r>
              <a:rPr lang="en-US" altLang="zh-CN" sz="2000" dirty="0">
                <a:latin typeface="Century Gothic" panose="020B0502020202020204" pitchFamily="34" charset="0"/>
              </a:rPr>
              <a:t>ID</a:t>
            </a:r>
            <a:r>
              <a:rPr lang="zh-CN" altLang="en-US" sz="2000" dirty="0">
                <a:latin typeface="Century Gothic" panose="020B0502020202020204" pitchFamily="34" charset="0"/>
              </a:rPr>
              <a:t>）</a:t>
            </a:r>
            <a:endParaRPr lang="en-US" altLang="zh-CN" sz="2000" dirty="0">
              <a:latin typeface="Century Gothic" panose="020B0502020202020204" pitchFamily="34" charset="0"/>
            </a:endParaRPr>
          </a:p>
          <a:p>
            <a:pPr algn="l"/>
            <a:endParaRPr lang="en-US" altLang="zh-CN" sz="2000" dirty="0">
              <a:latin typeface="Century Gothic" panose="020B0502020202020204" pitchFamily="34" charset="0"/>
            </a:endParaRPr>
          </a:p>
          <a:p>
            <a:pPr algn="l"/>
            <a:endParaRPr lang="en-US" altLang="zh-CN" sz="2000" dirty="0">
              <a:latin typeface="Century Gothic" panose="020B0502020202020204" pitchFamily="34" charset="0"/>
            </a:endParaRPr>
          </a:p>
          <a:p>
            <a:pPr algn="l"/>
            <a:endParaRPr lang="en-US" altLang="zh-CN" sz="2000" dirty="0">
              <a:latin typeface="Century Gothic" panose="020B0502020202020204" pitchFamily="34" charset="0"/>
            </a:endParaRPr>
          </a:p>
          <a:p>
            <a:pPr algn="l"/>
            <a:endParaRPr lang="en-US" altLang="zh-CN" sz="2000" dirty="0">
              <a:latin typeface="Century Gothic" panose="020B0502020202020204" pitchFamily="34" charset="0"/>
            </a:endParaRPr>
          </a:p>
          <a:p>
            <a:pPr algn="l"/>
            <a:endParaRPr lang="en-US" altLang="zh-CN" sz="2000" dirty="0">
              <a:latin typeface="Century Gothic" panose="020B0502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52409B-7EB9-40BE-A3C5-60072F67B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77" y="1641653"/>
            <a:ext cx="5795345" cy="42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40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26BE0B90-E7FC-4481-B100-078E843A08A8}"/>
              </a:ext>
            </a:extLst>
          </p:cNvPr>
          <p:cNvGrpSpPr/>
          <p:nvPr/>
        </p:nvGrpSpPr>
        <p:grpSpPr>
          <a:xfrm>
            <a:off x="252662" y="0"/>
            <a:ext cx="11939338" cy="6897532"/>
            <a:chOff x="252662" y="0"/>
            <a:chExt cx="11939338" cy="689753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AF659AF-9686-4855-A326-6C193BEE9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5" t="12737" r="4189" b="12421"/>
            <a:stretch/>
          </p:blipFill>
          <p:spPr>
            <a:xfrm>
              <a:off x="783423" y="0"/>
              <a:ext cx="11408577" cy="6897532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BCE52A2-1829-4DF1-B1DD-5F7275140170}"/>
                </a:ext>
              </a:extLst>
            </p:cNvPr>
            <p:cNvSpPr/>
            <p:nvPr/>
          </p:nvSpPr>
          <p:spPr>
            <a:xfrm>
              <a:off x="252662" y="240632"/>
              <a:ext cx="3260559" cy="43554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52C55A1-3EAC-4FAF-9D5D-F53AA42CE183}"/>
                </a:ext>
              </a:extLst>
            </p:cNvPr>
            <p:cNvSpPr/>
            <p:nvPr/>
          </p:nvSpPr>
          <p:spPr>
            <a:xfrm>
              <a:off x="2245894" y="1900990"/>
              <a:ext cx="3260559" cy="24504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348AE5A-FF0C-4B64-97DF-F807A6C7549E}"/>
                </a:ext>
              </a:extLst>
            </p:cNvPr>
            <p:cNvSpPr/>
            <p:nvPr/>
          </p:nvSpPr>
          <p:spPr>
            <a:xfrm>
              <a:off x="1676398" y="5083055"/>
              <a:ext cx="1981201" cy="643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BA6E1BD-332D-4318-BB66-E1467DC18903}"/>
                </a:ext>
              </a:extLst>
            </p:cNvPr>
            <p:cNvSpPr/>
            <p:nvPr/>
          </p:nvSpPr>
          <p:spPr>
            <a:xfrm>
              <a:off x="5161549" y="1986928"/>
              <a:ext cx="417096" cy="643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Group 1">
            <a:extLst>
              <a:ext uri="{FF2B5EF4-FFF2-40B4-BE49-F238E27FC236}">
                <a16:creationId xmlns:a16="http://schemas.microsoft.com/office/drawing/2014/main" id="{AFCEA603-4E84-4E1A-A4FF-07538A81ACC3}"/>
              </a:ext>
            </a:extLst>
          </p:cNvPr>
          <p:cNvGrpSpPr/>
          <p:nvPr/>
        </p:nvGrpSpPr>
        <p:grpSpPr>
          <a:xfrm>
            <a:off x="561480" y="1864859"/>
            <a:ext cx="5715031" cy="2308324"/>
            <a:chOff x="721917" y="2145936"/>
            <a:chExt cx="4300026" cy="1354580"/>
          </a:xfrm>
        </p:grpSpPr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733223AD-8F2A-4B21-AE5F-3C5EEB17F743}"/>
                </a:ext>
              </a:extLst>
            </p:cNvPr>
            <p:cNvSpPr txBox="1"/>
            <p:nvPr/>
          </p:nvSpPr>
          <p:spPr>
            <a:xfrm>
              <a:off x="1117885" y="2145936"/>
              <a:ext cx="3904058" cy="1354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dirty="0">
                  <a:solidFill>
                    <a:srgbClr val="F2B401"/>
                  </a:solidFill>
                  <a:latin typeface="Century Gothic" panose="020B0502020202020204" pitchFamily="34" charset="0"/>
                </a:rPr>
                <a:t>创新点</a:t>
              </a:r>
              <a:r>
                <a:rPr lang="en-US" altLang="zh-CN" sz="7200" b="1" dirty="0">
                  <a:solidFill>
                    <a:srgbClr val="F2B401"/>
                  </a:solidFill>
                  <a:latin typeface="Century Gothic" panose="020B0502020202020204" pitchFamily="34" charset="0"/>
                </a:rPr>
                <a:t>&amp;</a:t>
              </a:r>
            </a:p>
            <a:p>
              <a:r>
                <a:rPr lang="zh-CN" altLang="en-US" sz="7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张海山锐谐体" panose="02000000000000000000" pitchFamily="2" charset="-122"/>
                </a:rPr>
                <a:t>关键技术</a:t>
              </a:r>
              <a:endParaRPr 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grpSp>
          <p:nvGrpSpPr>
            <p:cNvPr id="13" name="Group 29">
              <a:extLst>
                <a:ext uri="{FF2B5EF4-FFF2-40B4-BE49-F238E27FC236}">
                  <a16:creationId xmlns:a16="http://schemas.microsoft.com/office/drawing/2014/main" id="{90EC998F-826D-4495-88AC-B0A0D3ACAEC9}"/>
                </a:ext>
              </a:extLst>
            </p:cNvPr>
            <p:cNvGrpSpPr/>
            <p:nvPr/>
          </p:nvGrpSpPr>
          <p:grpSpPr>
            <a:xfrm>
              <a:off x="721917" y="2378572"/>
              <a:ext cx="295275" cy="246132"/>
              <a:chOff x="466725" y="2427118"/>
              <a:chExt cx="295275" cy="246132"/>
            </a:xfrm>
          </p:grpSpPr>
          <p:sp>
            <p:nvSpPr>
              <p:cNvPr id="14" name="Rectangle: Rounded Corners 30">
                <a:extLst>
                  <a:ext uri="{FF2B5EF4-FFF2-40B4-BE49-F238E27FC236}">
                    <a16:creationId xmlns:a16="http://schemas.microsoft.com/office/drawing/2014/main" id="{FDB31B60-C673-42CA-BE03-2AF351C49F0D}"/>
                  </a:ext>
                </a:extLst>
              </p:cNvPr>
              <p:cNvSpPr/>
              <p:nvPr/>
            </p:nvSpPr>
            <p:spPr>
              <a:xfrm>
                <a:off x="466725" y="2427118"/>
                <a:ext cx="295275" cy="92245"/>
              </a:xfrm>
              <a:prstGeom prst="roundRect">
                <a:avLst>
                  <a:gd name="adj" fmla="val 50000"/>
                </a:avLst>
              </a:prstGeom>
              <a:solidFill>
                <a:srgbClr val="F2B4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31">
                <a:extLst>
                  <a:ext uri="{FF2B5EF4-FFF2-40B4-BE49-F238E27FC236}">
                    <a16:creationId xmlns:a16="http://schemas.microsoft.com/office/drawing/2014/main" id="{8BEADC94-5854-404E-AA86-301A30F8C1F2}"/>
                  </a:ext>
                </a:extLst>
              </p:cNvPr>
              <p:cNvSpPr/>
              <p:nvPr/>
            </p:nvSpPr>
            <p:spPr>
              <a:xfrm>
                <a:off x="578644" y="2581005"/>
                <a:ext cx="183355" cy="9224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4FEB8762-0C43-436F-ABFC-E81092E34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11" y="809221"/>
            <a:ext cx="48863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3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插画5G视频"/>
</p:tagLst>
</file>

<file path=ppt/theme/theme1.xml><?xml version="1.0" encoding="utf-8"?>
<a:theme xmlns:a="http://schemas.openxmlformats.org/drawingml/2006/main" name="Office 主题​​">
  <a:themeElements>
    <a:clrScheme name="自定义 6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FFC000"/>
      </a:accent1>
      <a:accent2>
        <a:srgbClr val="3C4C70"/>
      </a:accent2>
      <a:accent3>
        <a:srgbClr val="F7AD19"/>
      </a:accent3>
      <a:accent4>
        <a:srgbClr val="F6AF2E"/>
      </a:accent4>
      <a:accent5>
        <a:srgbClr val="3C4C70"/>
      </a:accent5>
      <a:accent6>
        <a:srgbClr val="F7AD19"/>
      </a:accent6>
      <a:hlink>
        <a:srgbClr val="5F5F5F"/>
      </a:hlink>
      <a:folHlink>
        <a:srgbClr val="919191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323</Words>
  <Application>Microsoft Office PowerPoint</Application>
  <PresentationFormat>宽屏</PresentationFormat>
  <Paragraphs>71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微软雅黑</vt:lpstr>
      <vt:lpstr>张海山锐谐体</vt:lpstr>
      <vt:lpstr>Arial</vt:lpstr>
      <vt:lpstr>Century Gothic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插画5G视频</dc:title>
  <dc:creator>308742339@qq.com</dc:creator>
  <cp:lastModifiedBy>舟 真蓬</cp:lastModifiedBy>
  <cp:revision>47</cp:revision>
  <dcterms:created xsi:type="dcterms:W3CDTF">2018-11-10T05:40:51Z</dcterms:created>
  <dcterms:modified xsi:type="dcterms:W3CDTF">2023-04-26T02:20:37Z</dcterms:modified>
</cp:coreProperties>
</file>