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5" r:id="rId1"/>
  </p:sldMasterIdLst>
  <p:notesMasterIdLst>
    <p:notesMasterId r:id="rId22"/>
  </p:notesMasterIdLst>
  <p:sldIdLst>
    <p:sldId id="256" r:id="rId2"/>
    <p:sldId id="257" r:id="rId3"/>
    <p:sldId id="258" r:id="rId4"/>
    <p:sldId id="259" r:id="rId5"/>
    <p:sldId id="260" r:id="rId6"/>
    <p:sldId id="275" r:id="rId7"/>
    <p:sldId id="261" r:id="rId8"/>
    <p:sldId id="270" r:id="rId9"/>
    <p:sldId id="271" r:id="rId10"/>
    <p:sldId id="272" r:id="rId11"/>
    <p:sldId id="273" r:id="rId12"/>
    <p:sldId id="274" r:id="rId13"/>
    <p:sldId id="269" r:id="rId14"/>
    <p:sldId id="262" r:id="rId15"/>
    <p:sldId id="263" r:id="rId16"/>
    <p:sldId id="268" r:id="rId17"/>
    <p:sldId id="264" r:id="rId18"/>
    <p:sldId id="267" r:id="rId19"/>
    <p:sldId id="26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1"/>
    <p:restoredTop sz="87261" autoAdjust="0"/>
  </p:normalViewPr>
  <p:slideViewPr>
    <p:cSldViewPr snapToGrid="0" snapToObjects="1">
      <p:cViewPr varScale="1">
        <p:scale>
          <a:sx n="94" d="100"/>
          <a:sy n="94" d="100"/>
        </p:scale>
        <p:origin x="1600"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C0D16-2F6A-4327-A639-C1806F9F2742}" type="datetimeFigureOut">
              <a:rPr lang="zh-CN" altLang="en-US" smtClean="0"/>
              <a:t>2019/4/29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970FC-E299-456B-9B7A-CDEDEACB6FD4}" type="slidenum">
              <a:rPr lang="zh-CN" altLang="en-US" smtClean="0"/>
              <a:t>‹#›</a:t>
            </a:fld>
            <a:endParaRPr lang="zh-CN" altLang="en-US"/>
          </a:p>
        </p:txBody>
      </p:sp>
    </p:spTree>
    <p:extLst>
      <p:ext uri="{BB962C8B-B14F-4D97-AF65-F5344CB8AC3E}">
        <p14:creationId xmlns:p14="http://schemas.microsoft.com/office/powerpoint/2010/main" val="1535589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IA-32 architecture allows a segment to be as large as 4 GB, and the maximum number of segments per process is 16 K. The logical address space of a process is divided into two partitions. The first partition consists of up to 8 K segments that are private to that process. The second partition consists of up to 8 K segments that are shared among all the processes. Information about the first partition is kept in the </a:t>
            </a:r>
            <a:r>
              <a:rPr lang="en-US" altLang="zh-CN" sz="1200" b="1" kern="1200" dirty="0">
                <a:solidFill>
                  <a:schemeClr val="tx1"/>
                </a:solidFill>
                <a:effectLst/>
                <a:latin typeface="+mn-lt"/>
                <a:ea typeface="+mn-ea"/>
                <a:cs typeface="+mn-cs"/>
              </a:rPr>
              <a:t>local descriptor table (LDT)</a:t>
            </a:r>
            <a:r>
              <a:rPr lang="en-US" altLang="zh-CN" sz="1200" kern="1200" dirty="0">
                <a:solidFill>
                  <a:schemeClr val="tx1"/>
                </a:solidFill>
                <a:effectLst/>
                <a:latin typeface="+mn-lt"/>
                <a:ea typeface="+mn-ea"/>
                <a:cs typeface="+mn-cs"/>
              </a:rPr>
              <a:t>; information about the second partition is kept in the </a:t>
            </a:r>
            <a:r>
              <a:rPr lang="en-US" altLang="zh-CN" sz="1200" b="1" kern="1200" dirty="0">
                <a:solidFill>
                  <a:schemeClr val="tx1"/>
                </a:solidFill>
                <a:effectLst/>
                <a:latin typeface="+mn-lt"/>
                <a:ea typeface="+mn-ea"/>
                <a:cs typeface="+mn-cs"/>
              </a:rPr>
              <a:t>global descriptor table (GDT)</a:t>
            </a:r>
            <a:r>
              <a:rPr lang="en-US" altLang="zh-CN" sz="1200" kern="1200" dirty="0">
                <a:solidFill>
                  <a:schemeClr val="tx1"/>
                </a:solidFill>
                <a:effectLst/>
                <a:latin typeface="+mn-lt"/>
                <a:ea typeface="+mn-ea"/>
                <a:cs typeface="+mn-cs"/>
              </a:rPr>
              <a:t>. Each entry in the LDT and GDT consists of an 8-byte segment descriptor with detailed information about a particular segment, including the base location and limit of that segment. </a:t>
            </a:r>
            <a:endParaRPr lang="en-US" altLang="zh-CN" dirty="0"/>
          </a:p>
          <a:p>
            <a:endParaRPr kumimoji="1" lang="en-US" altLang="zh-CN" dirty="0"/>
          </a:p>
          <a:p>
            <a:r>
              <a:rPr kumimoji="1" lang="en-US" altLang="zh-CN" dirty="0" err="1"/>
              <a:t>Gdt</a:t>
            </a:r>
            <a:r>
              <a:rPr kumimoji="1" lang="zh-CN" altLang="en-US" dirty="0"/>
              <a:t>：公共段，</a:t>
            </a:r>
            <a:r>
              <a:rPr kumimoji="1" lang="en-US" altLang="zh-CN" dirty="0"/>
              <a:t>kernel</a:t>
            </a:r>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5</a:t>
            </a:fld>
            <a:endParaRPr lang="zh-CN" altLang="en-US"/>
          </a:p>
        </p:txBody>
      </p:sp>
    </p:spTree>
    <p:extLst>
      <p:ext uri="{BB962C8B-B14F-4D97-AF65-F5344CB8AC3E}">
        <p14:creationId xmlns:p14="http://schemas.microsoft.com/office/powerpoint/2010/main" val="2005259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105C00DE-6739-8746-8B75-9B1E71C189EC}" type="slidenum">
              <a:rPr lang="en-US" altLang="zh-CN"/>
              <a:pPr/>
              <a:t>6</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zh-CN" altLang="en-US">
                <a:latin typeface="Arial" charset="0"/>
                <a:ea typeface="宋体" charset="-122"/>
              </a:rPr>
              <a:t>注意：</a:t>
            </a:r>
            <a:r>
              <a:rPr lang="en-US" altLang="zh-CN">
                <a:latin typeface="Arial" charset="0"/>
                <a:ea typeface="宋体" charset="-122"/>
              </a:rPr>
              <a:t>TI</a:t>
            </a:r>
            <a:r>
              <a:rPr lang="zh-CN" altLang="en-US">
                <a:latin typeface="Arial" charset="0"/>
                <a:ea typeface="宋体" charset="-122"/>
              </a:rPr>
              <a:t>指示使用</a:t>
            </a:r>
            <a:r>
              <a:rPr lang="en-US" altLang="zh-CN">
                <a:latin typeface="Arial" charset="0"/>
                <a:ea typeface="宋体" charset="-122"/>
              </a:rPr>
              <a:t>GDT</a:t>
            </a:r>
            <a:r>
              <a:rPr lang="zh-CN" altLang="en-US">
                <a:latin typeface="Arial" charset="0"/>
                <a:ea typeface="宋体" charset="-122"/>
              </a:rPr>
              <a:t>还是</a:t>
            </a:r>
            <a:r>
              <a:rPr lang="en-US" altLang="zh-CN">
                <a:latin typeface="Arial" charset="0"/>
                <a:ea typeface="宋体" charset="-122"/>
              </a:rPr>
              <a:t>LDT</a:t>
            </a:r>
            <a:r>
              <a:rPr lang="zh-CN" altLang="en-US">
                <a:latin typeface="Arial" charset="0"/>
                <a:ea typeface="宋体" charset="-122"/>
              </a:rPr>
              <a:t>。</a:t>
            </a:r>
            <a:r>
              <a:rPr lang="en-US" altLang="zh-CN">
                <a:latin typeface="Arial" charset="0"/>
                <a:ea typeface="宋体" charset="-122"/>
              </a:rPr>
              <a:t>GDT</a:t>
            </a:r>
            <a:r>
              <a:rPr lang="zh-CN" altLang="en-US">
                <a:latin typeface="Arial" charset="0"/>
                <a:ea typeface="宋体" charset="-122"/>
              </a:rPr>
              <a:t>唯一，但</a:t>
            </a:r>
            <a:r>
              <a:rPr lang="en-US" altLang="zh-CN">
                <a:latin typeface="Arial" charset="0"/>
                <a:ea typeface="宋体" charset="-122"/>
              </a:rPr>
              <a:t>LDT</a:t>
            </a:r>
            <a:r>
              <a:rPr lang="zh-CN" altLang="en-US">
                <a:latin typeface="Arial" charset="0"/>
                <a:ea typeface="宋体" charset="-122"/>
              </a:rPr>
              <a:t>有多个，</a:t>
            </a:r>
            <a:r>
              <a:rPr lang="en-US" altLang="zh-CN">
                <a:latin typeface="Arial" charset="0"/>
                <a:ea typeface="宋体" charset="-122"/>
              </a:rPr>
              <a:t>CS</a:t>
            </a:r>
            <a:r>
              <a:rPr lang="zh-CN" altLang="en-US">
                <a:latin typeface="Arial" charset="0"/>
                <a:ea typeface="宋体" charset="-122"/>
              </a:rPr>
              <a:t>中的选择子在哪个</a:t>
            </a:r>
            <a:r>
              <a:rPr lang="en-US" altLang="zh-CN">
                <a:latin typeface="Arial" charset="0"/>
                <a:ea typeface="宋体" charset="-122"/>
              </a:rPr>
              <a:t>LDT</a:t>
            </a:r>
            <a:r>
              <a:rPr lang="zh-CN" altLang="en-US">
                <a:latin typeface="Arial" charset="0"/>
                <a:ea typeface="宋体" charset="-122"/>
              </a:rPr>
              <a:t>中选择？答：当前任务的</a:t>
            </a:r>
            <a:r>
              <a:rPr lang="en-US" altLang="zh-CN">
                <a:latin typeface="Arial" charset="0"/>
                <a:ea typeface="宋体" charset="-122"/>
              </a:rPr>
              <a:t>LDT</a:t>
            </a:r>
            <a:r>
              <a:rPr lang="zh-CN" altLang="en-US">
                <a:latin typeface="Arial" charset="0"/>
                <a:ea typeface="宋体" charset="-122"/>
              </a:rPr>
              <a:t>。</a:t>
            </a:r>
          </a:p>
          <a:p>
            <a:pPr eaLnBrk="1" hangingPunct="1"/>
            <a:endParaRPr lang="zh-CN" altLang="en-US">
              <a:latin typeface="Arial" charset="0"/>
              <a:ea typeface="宋体" charset="-122"/>
            </a:endParaRPr>
          </a:p>
          <a:p>
            <a:pPr eaLnBrk="1" hangingPunct="1"/>
            <a:r>
              <a:rPr lang="zh-CN" altLang="en-US">
                <a:latin typeface="Arial" charset="0"/>
                <a:ea typeface="宋体" charset="-122"/>
              </a:rPr>
              <a:t>问题：对</a:t>
            </a:r>
            <a:r>
              <a:rPr lang="en-US" altLang="zh-CN">
                <a:latin typeface="Arial" charset="0"/>
                <a:ea typeface="宋体" charset="-122"/>
              </a:rPr>
              <a:t>OS</a:t>
            </a:r>
            <a:r>
              <a:rPr lang="zh-CN" altLang="en-US">
                <a:latin typeface="Arial" charset="0"/>
                <a:ea typeface="宋体" charset="-122"/>
              </a:rPr>
              <a:t>而言，</a:t>
            </a:r>
            <a:r>
              <a:rPr lang="en-US" altLang="zh-CN">
                <a:latin typeface="Arial" charset="0"/>
                <a:ea typeface="宋体" charset="-122"/>
              </a:rPr>
              <a:t>GDTR</a:t>
            </a:r>
            <a:r>
              <a:rPr lang="zh-CN" altLang="en-US">
                <a:latin typeface="Arial" charset="0"/>
                <a:ea typeface="宋体" charset="-122"/>
              </a:rPr>
              <a:t>指向</a:t>
            </a:r>
            <a:r>
              <a:rPr lang="en-US" altLang="zh-CN">
                <a:latin typeface="Arial" charset="0"/>
                <a:ea typeface="宋体" charset="-122"/>
              </a:rPr>
              <a:t>GDT</a:t>
            </a:r>
            <a:r>
              <a:rPr lang="zh-CN" altLang="en-US">
                <a:latin typeface="Arial" charset="0"/>
                <a:ea typeface="宋体" charset="-122"/>
              </a:rPr>
              <a:t>表，</a:t>
            </a:r>
            <a:r>
              <a:rPr lang="en-US" altLang="zh-CN">
                <a:latin typeface="Arial" charset="0"/>
                <a:ea typeface="宋体" charset="-122"/>
              </a:rPr>
              <a:t>LDTR</a:t>
            </a:r>
            <a:r>
              <a:rPr lang="zh-CN" altLang="en-US">
                <a:latin typeface="Arial" charset="0"/>
                <a:ea typeface="宋体" charset="-122"/>
              </a:rPr>
              <a:t>指向当前任务的</a:t>
            </a:r>
            <a:r>
              <a:rPr lang="en-US" altLang="zh-CN">
                <a:latin typeface="Arial" charset="0"/>
                <a:ea typeface="宋体" charset="-122"/>
              </a:rPr>
              <a:t>LDT</a:t>
            </a:r>
            <a:r>
              <a:rPr lang="zh-CN" altLang="en-US">
                <a:latin typeface="Arial" charset="0"/>
                <a:ea typeface="宋体" charset="-122"/>
              </a:rPr>
              <a:t>，段寄存器为</a:t>
            </a:r>
            <a:r>
              <a:rPr lang="en-US" altLang="zh-CN">
                <a:latin typeface="Arial" charset="0"/>
                <a:ea typeface="宋体" charset="-122"/>
              </a:rPr>
              <a:t>GDT/LDT</a:t>
            </a:r>
            <a:r>
              <a:rPr lang="zh-CN" altLang="en-US">
                <a:latin typeface="Arial" charset="0"/>
                <a:ea typeface="宋体" charset="-122"/>
              </a:rPr>
              <a:t>选择子。</a:t>
            </a:r>
            <a:r>
              <a:rPr lang="en-US" altLang="zh-CN">
                <a:latin typeface="Arial" charset="0"/>
                <a:ea typeface="宋体" charset="-122"/>
              </a:rPr>
              <a:t>GDT</a:t>
            </a:r>
            <a:r>
              <a:rPr lang="zh-CN" altLang="en-US">
                <a:latin typeface="Arial" charset="0"/>
                <a:ea typeface="宋体" charset="-122"/>
              </a:rPr>
              <a:t>中到底放了哪些东东？“存储空间分配表”是否正确？</a:t>
            </a:r>
          </a:p>
        </p:txBody>
      </p:sp>
    </p:spTree>
    <p:extLst>
      <p:ext uri="{BB962C8B-B14F-4D97-AF65-F5344CB8AC3E}">
        <p14:creationId xmlns:p14="http://schemas.microsoft.com/office/powerpoint/2010/main" val="1410128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Task State Segment (TSS) is a special data structure for x86 processors which holds information about a task. The TSS is primarily suited for hardware multitasking, where each individual process has its own TSS. In Software multitasking, one or two TSS's are also generally used, as they allow for entering ring0 code after an interrupt.</a:t>
            </a:r>
          </a:p>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7</a:t>
            </a:fld>
            <a:endParaRPr lang="zh-CN" altLang="en-US"/>
          </a:p>
        </p:txBody>
      </p:sp>
    </p:spTree>
    <p:extLst>
      <p:ext uri="{BB962C8B-B14F-4D97-AF65-F5344CB8AC3E}">
        <p14:creationId xmlns:p14="http://schemas.microsoft.com/office/powerpoint/2010/main" val="553411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endParaRPr lang="zh-CN" altLang="en-US">
              <a:latin typeface="Arial" charset="0"/>
              <a:ea typeface="宋体" charset="-122"/>
            </a:endParaRPr>
          </a:p>
        </p:txBody>
      </p:sp>
      <p:sp>
        <p:nvSpPr>
          <p:cNvPr id="43012" name="Slide Number Placeholder 3"/>
          <p:cNvSpPr>
            <a:spLocks noGrp="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5E3D7DC7-89B8-764F-B518-503B73B3D485}" type="slidenum">
              <a:rPr lang="en-US" altLang="zh-CN"/>
              <a:pPr/>
              <a:t>9</a:t>
            </a:fld>
            <a:endParaRPr lang="en-US" altLang="zh-CN"/>
          </a:p>
        </p:txBody>
      </p:sp>
    </p:spTree>
    <p:extLst>
      <p:ext uri="{BB962C8B-B14F-4D97-AF65-F5344CB8AC3E}">
        <p14:creationId xmlns:p14="http://schemas.microsoft.com/office/powerpoint/2010/main" val="97675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PPN:</a:t>
            </a:r>
            <a:r>
              <a:rPr kumimoji="1" lang="zh-CN" altLang="en-US" dirty="0"/>
              <a:t> </a:t>
            </a:r>
            <a:r>
              <a:rPr kumimoji="1" lang="en-US" altLang="zh-CN" dirty="0"/>
              <a:t>physical</a:t>
            </a:r>
            <a:r>
              <a:rPr kumimoji="1" lang="zh-CN" altLang="en-US" dirty="0"/>
              <a:t> </a:t>
            </a:r>
            <a:r>
              <a:rPr kumimoji="1" lang="en-US" altLang="zh-CN" dirty="0"/>
              <a:t>page</a:t>
            </a:r>
            <a:r>
              <a:rPr kumimoji="1" lang="zh-CN" altLang="en-US" dirty="0"/>
              <a:t> </a:t>
            </a:r>
            <a:r>
              <a:rPr kumimoji="1" lang="en-US" altLang="zh-CN" dirty="0"/>
              <a:t>number</a:t>
            </a:r>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17</a:t>
            </a:fld>
            <a:endParaRPr lang="zh-CN" altLang="en-US"/>
          </a:p>
        </p:txBody>
      </p:sp>
    </p:spTree>
    <p:extLst>
      <p:ext uri="{BB962C8B-B14F-4D97-AF65-F5344CB8AC3E}">
        <p14:creationId xmlns:p14="http://schemas.microsoft.com/office/powerpoint/2010/main" val="989156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25BF18B0-2455-6D49-BD54-D6D22DF77065}" type="datetime5">
              <a:t>2019/4/29</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11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7241300-E9FA-3845-9314-C007034ABF86}" type="datetime5">
              <a:t>2019/4/29</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222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562FE78-C52A-934E-A642-D194D3949AEE}" type="datetime5">
              <a:t>2019/4/29</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41096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F299073-ED02-954A-AF1E-B10D273F8A9A}" type="datetime5">
              <a:t>2019/4/29</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2840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50494DC-332A-F04F-9707-A50912FDEACF}" type="datetime5">
              <a:t>2019/4/29</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0384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FDA008-A482-354C-A9EE-E4D47A0ACD0C}" type="datetime5">
              <a:t>2019/4/29</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6921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F1B2ABD-557B-CA45-A646-D272D5DDBF00}" type="datetime5">
              <a:t>2019/4/29</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01398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30BA9A-4D41-D84B-B3D7-2FD246B19D11}" type="datetime5">
              <a:t>2019/4/29</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73370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67AF16-B260-6D42-8A15-852A130BF08D}" type="datetime5">
              <a:t>2019/4/29</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5010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5CBBA76-512B-AA43-AC71-C7AC2EB543CA}" type="datetime5">
              <a:t>2019/4/29</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3082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67118A9-3F1E-9548-920E-F4BDB19B824B}" type="datetime5">
              <a:t>2019/4/29</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04162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CA327952-1E3F-5646-AE12-BCE6F5B56110}" type="datetime5">
              <a:t>2019/4/29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422634559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Linux</a:t>
            </a:r>
            <a:r>
              <a:rPr lang="zh-CN" altLang="en-US" dirty="0"/>
              <a:t>寻址实验</a:t>
            </a:r>
            <a:endParaRPr lang="en-US" dirty="0"/>
          </a:p>
        </p:txBody>
      </p:sp>
      <p:sp>
        <p:nvSpPr>
          <p:cNvPr id="3" name="Subtitle 2"/>
          <p:cNvSpPr>
            <a:spLocks noGrp="1"/>
          </p:cNvSpPr>
          <p:nvPr>
            <p:ph type="subTitle" idx="1"/>
          </p:nvPr>
        </p:nvSpPr>
        <p:spPr/>
        <p:txBody>
          <a:bodyPr>
            <a:normAutofit fontScale="92500"/>
          </a:bodyPr>
          <a:lstStyle/>
          <a:p>
            <a:r>
              <a:rPr lang="zh-CN" altLang="en-US"/>
              <a:t>薛瑞尼</a:t>
            </a:r>
            <a:endParaRPr lang="en-US" altLang="zh-CN"/>
          </a:p>
          <a:p>
            <a:r>
              <a:rPr lang="zh-CN" altLang="en-US"/>
              <a:t>计算机科学与工程学院</a:t>
            </a:r>
            <a:endParaRPr lang="en-US" altLang="zh-CN"/>
          </a:p>
          <a:p>
            <a:fld id="{26613CD9-3038-4053-9390-9BCACA35089B}" type="datetime1">
              <a:rPr lang="zh-CN" altLang="en-US" smtClean="0"/>
              <a:pPr/>
              <a:t>2019/4/29</a:t>
            </a:fld>
            <a:endParaRPr lang="en-US" dirty="0"/>
          </a:p>
        </p:txBody>
      </p:sp>
    </p:spTree>
    <p:extLst>
      <p:ext uri="{BB962C8B-B14F-4D97-AF65-F5344CB8AC3E}">
        <p14:creationId xmlns:p14="http://schemas.microsoft.com/office/powerpoint/2010/main" val="29448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1042988" y="1773238"/>
            <a:ext cx="663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400" b="1">
                <a:latin typeface="Times New Roman" charset="0"/>
              </a:rPr>
              <a:t>在物理存储器地址空间中定义全局描述符表</a:t>
            </a:r>
            <a:r>
              <a:rPr kumimoji="1" lang="en-US" altLang="zh-CN" sz="2400" b="1">
                <a:latin typeface="Times New Roman" charset="0"/>
              </a:rPr>
              <a:t>GDT</a:t>
            </a:r>
          </a:p>
        </p:txBody>
      </p:sp>
      <p:sp>
        <p:nvSpPr>
          <p:cNvPr id="15363" name="Rectangle 4"/>
          <p:cNvSpPr>
            <a:spLocks noChangeArrowheads="1"/>
          </p:cNvSpPr>
          <p:nvPr/>
        </p:nvSpPr>
        <p:spPr bwMode="auto">
          <a:xfrm>
            <a:off x="2768600" y="2973388"/>
            <a:ext cx="2871788" cy="338137"/>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5364" name="Rectangle 5"/>
          <p:cNvSpPr>
            <a:spLocks noChangeArrowheads="1"/>
          </p:cNvSpPr>
          <p:nvPr/>
        </p:nvSpPr>
        <p:spPr bwMode="auto">
          <a:xfrm>
            <a:off x="5640388" y="2970213"/>
            <a:ext cx="1430337" cy="341312"/>
          </a:xfrm>
          <a:prstGeom prst="rect">
            <a:avLst/>
          </a:prstGeom>
          <a:noFill/>
          <a:ln w="14288">
            <a:solidFill>
              <a:srgbClr val="402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5365" name="Rectangle 6"/>
          <p:cNvSpPr>
            <a:spLocks noChangeArrowheads="1"/>
          </p:cNvSpPr>
          <p:nvPr/>
        </p:nvSpPr>
        <p:spPr bwMode="auto">
          <a:xfrm>
            <a:off x="6873875" y="2705100"/>
            <a:ext cx="112713"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5366" name="Rectangle 7"/>
          <p:cNvSpPr>
            <a:spLocks noChangeArrowheads="1"/>
          </p:cNvSpPr>
          <p:nvPr/>
        </p:nvSpPr>
        <p:spPr bwMode="auto">
          <a:xfrm>
            <a:off x="6873875" y="2705100"/>
            <a:ext cx="2095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rgbClr val="000000"/>
                </a:solidFill>
                <a:latin typeface="Times New Roman" charset="0"/>
              </a:rPr>
              <a:t>0</a:t>
            </a:r>
            <a:endParaRPr kumimoji="1" lang="en-US" altLang="zh-CN" sz="2400" b="1">
              <a:latin typeface="Times New Roman" charset="0"/>
            </a:endParaRPr>
          </a:p>
        </p:txBody>
      </p:sp>
      <p:sp>
        <p:nvSpPr>
          <p:cNvPr id="15367" name="Rectangle 8"/>
          <p:cNvSpPr>
            <a:spLocks noChangeArrowheads="1"/>
          </p:cNvSpPr>
          <p:nvPr/>
        </p:nvSpPr>
        <p:spPr bwMode="auto">
          <a:xfrm>
            <a:off x="5710238" y="2705100"/>
            <a:ext cx="22542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5368" name="Rectangle 9"/>
          <p:cNvSpPr>
            <a:spLocks noChangeArrowheads="1"/>
          </p:cNvSpPr>
          <p:nvPr/>
        </p:nvSpPr>
        <p:spPr bwMode="auto">
          <a:xfrm>
            <a:off x="5710238" y="2705100"/>
            <a:ext cx="322262"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rgbClr val="000000"/>
                </a:solidFill>
                <a:latin typeface="Times New Roman" charset="0"/>
              </a:rPr>
              <a:t>15</a:t>
            </a:r>
            <a:endParaRPr kumimoji="1" lang="en-US" altLang="zh-CN" sz="2400" b="1">
              <a:latin typeface="Times New Roman" charset="0"/>
            </a:endParaRPr>
          </a:p>
        </p:txBody>
      </p:sp>
      <p:sp>
        <p:nvSpPr>
          <p:cNvPr id="15369" name="Rectangle 10"/>
          <p:cNvSpPr>
            <a:spLocks noChangeArrowheads="1"/>
          </p:cNvSpPr>
          <p:nvPr/>
        </p:nvSpPr>
        <p:spPr bwMode="auto">
          <a:xfrm>
            <a:off x="5219700" y="2705100"/>
            <a:ext cx="22542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5370" name="Rectangle 11"/>
          <p:cNvSpPr>
            <a:spLocks noChangeArrowheads="1"/>
          </p:cNvSpPr>
          <p:nvPr/>
        </p:nvSpPr>
        <p:spPr bwMode="auto">
          <a:xfrm>
            <a:off x="5219700" y="2705100"/>
            <a:ext cx="32226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rgbClr val="000000"/>
                </a:solidFill>
                <a:latin typeface="Times New Roman" charset="0"/>
              </a:rPr>
              <a:t>16</a:t>
            </a:r>
            <a:endParaRPr kumimoji="1" lang="en-US" altLang="zh-CN" sz="2400" b="1">
              <a:latin typeface="Times New Roman" charset="0"/>
            </a:endParaRPr>
          </a:p>
        </p:txBody>
      </p:sp>
      <p:sp>
        <p:nvSpPr>
          <p:cNvPr id="15371" name="Rectangle 12"/>
          <p:cNvSpPr>
            <a:spLocks noChangeArrowheads="1"/>
          </p:cNvSpPr>
          <p:nvPr/>
        </p:nvSpPr>
        <p:spPr bwMode="auto">
          <a:xfrm>
            <a:off x="2838450" y="2705100"/>
            <a:ext cx="22383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5372" name="Rectangle 13"/>
          <p:cNvSpPr>
            <a:spLocks noChangeArrowheads="1"/>
          </p:cNvSpPr>
          <p:nvPr/>
        </p:nvSpPr>
        <p:spPr bwMode="auto">
          <a:xfrm>
            <a:off x="2838450" y="2705100"/>
            <a:ext cx="32226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rgbClr val="000000"/>
                </a:solidFill>
                <a:latin typeface="Times New Roman" charset="0"/>
              </a:rPr>
              <a:t>47</a:t>
            </a:r>
            <a:endParaRPr kumimoji="1" lang="en-US" altLang="zh-CN" sz="2400" b="1">
              <a:latin typeface="Times New Roman" charset="0"/>
            </a:endParaRPr>
          </a:p>
        </p:txBody>
      </p:sp>
      <p:sp>
        <p:nvSpPr>
          <p:cNvPr id="15373" name="Rectangle 14"/>
          <p:cNvSpPr>
            <a:spLocks noChangeArrowheads="1"/>
          </p:cNvSpPr>
          <p:nvPr/>
        </p:nvSpPr>
        <p:spPr bwMode="auto">
          <a:xfrm>
            <a:off x="2109788" y="3028950"/>
            <a:ext cx="64452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5374" name="Rectangle 15"/>
          <p:cNvSpPr>
            <a:spLocks noChangeArrowheads="1"/>
          </p:cNvSpPr>
          <p:nvPr/>
        </p:nvSpPr>
        <p:spPr bwMode="auto">
          <a:xfrm>
            <a:off x="2109788" y="3043238"/>
            <a:ext cx="74295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rgbClr val="000000"/>
                </a:solidFill>
                <a:latin typeface="Times New Roman" charset="0"/>
              </a:rPr>
              <a:t>GDTR</a:t>
            </a:r>
            <a:endParaRPr kumimoji="1" lang="en-US" altLang="zh-CN" sz="2400" b="1">
              <a:latin typeface="Times New Roman" charset="0"/>
            </a:endParaRPr>
          </a:p>
        </p:txBody>
      </p:sp>
      <p:sp>
        <p:nvSpPr>
          <p:cNvPr id="15375" name="Rectangle 16"/>
          <p:cNvSpPr>
            <a:spLocks noChangeArrowheads="1"/>
          </p:cNvSpPr>
          <p:nvPr/>
        </p:nvSpPr>
        <p:spPr bwMode="auto">
          <a:xfrm>
            <a:off x="3706813" y="2959100"/>
            <a:ext cx="85566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5376" name="Rectangle 17"/>
          <p:cNvSpPr>
            <a:spLocks noChangeArrowheads="1"/>
          </p:cNvSpPr>
          <p:nvPr/>
        </p:nvSpPr>
        <p:spPr bwMode="auto">
          <a:xfrm>
            <a:off x="3832225" y="3028950"/>
            <a:ext cx="1511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rgbClr val="402000"/>
                </a:solidFill>
                <a:latin typeface="Times New Roman" charset="0"/>
              </a:rPr>
              <a:t>BASE</a:t>
            </a:r>
            <a:r>
              <a:rPr kumimoji="1" lang="zh-CN" altLang="en-US" b="1">
                <a:solidFill>
                  <a:srgbClr val="402000"/>
                </a:solidFill>
                <a:latin typeface="Times New Roman" charset="0"/>
              </a:rPr>
              <a:t>（</a:t>
            </a:r>
            <a:r>
              <a:rPr kumimoji="1" lang="en-US" altLang="zh-CN" b="1">
                <a:solidFill>
                  <a:srgbClr val="402000"/>
                </a:solidFill>
                <a:latin typeface="Times New Roman" charset="0"/>
              </a:rPr>
              <a:t>32</a:t>
            </a:r>
            <a:r>
              <a:rPr kumimoji="1" lang="zh-CN" altLang="en-US" b="1">
                <a:solidFill>
                  <a:srgbClr val="402000"/>
                </a:solidFill>
                <a:latin typeface="Times New Roman" charset="0"/>
              </a:rPr>
              <a:t>位）</a:t>
            </a:r>
            <a:endParaRPr kumimoji="1" lang="zh-CN" altLang="en-US" sz="2400" b="1">
              <a:latin typeface="Times New Roman" charset="0"/>
            </a:endParaRPr>
          </a:p>
        </p:txBody>
      </p:sp>
      <p:sp>
        <p:nvSpPr>
          <p:cNvPr id="15377" name="Rectangle 18"/>
          <p:cNvSpPr>
            <a:spLocks noChangeArrowheads="1"/>
          </p:cNvSpPr>
          <p:nvPr/>
        </p:nvSpPr>
        <p:spPr bwMode="auto">
          <a:xfrm>
            <a:off x="5892800" y="2943225"/>
            <a:ext cx="966788"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5378" name="Rectangle 19"/>
          <p:cNvSpPr>
            <a:spLocks noChangeArrowheads="1"/>
          </p:cNvSpPr>
          <p:nvPr/>
        </p:nvSpPr>
        <p:spPr bwMode="auto">
          <a:xfrm>
            <a:off x="6032500" y="3028950"/>
            <a:ext cx="7842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rgbClr val="402000"/>
                </a:solidFill>
                <a:latin typeface="Times New Roman" charset="0"/>
              </a:rPr>
              <a:t>LIMIT</a:t>
            </a:r>
            <a:endParaRPr kumimoji="1" lang="en-US" altLang="zh-CN" sz="2400" b="1">
              <a:latin typeface="Times New Roman" charset="0"/>
            </a:endParaRPr>
          </a:p>
        </p:txBody>
      </p:sp>
      <p:sp>
        <p:nvSpPr>
          <p:cNvPr id="15379" name="Text Box 20"/>
          <p:cNvSpPr txBox="1">
            <a:spLocks noChangeArrowheads="1"/>
          </p:cNvSpPr>
          <p:nvPr/>
        </p:nvSpPr>
        <p:spPr bwMode="auto">
          <a:xfrm>
            <a:off x="2025650" y="3765550"/>
            <a:ext cx="5940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latin typeface="Times New Roman" charset="0"/>
              </a:rPr>
              <a:t>BASE</a:t>
            </a:r>
            <a:r>
              <a:rPr kumimoji="1" lang="zh-CN" altLang="zh-CN" sz="2400" b="1">
                <a:latin typeface="Times New Roman" charset="0"/>
              </a:rPr>
              <a:t>指示</a:t>
            </a:r>
            <a:r>
              <a:rPr kumimoji="1" lang="en-US" altLang="zh-CN" sz="2400" b="1">
                <a:latin typeface="Times New Roman" charset="0"/>
              </a:rPr>
              <a:t>GDT</a:t>
            </a:r>
            <a:r>
              <a:rPr kumimoji="1" lang="zh-CN" altLang="zh-CN" sz="2400" b="1">
                <a:latin typeface="Times New Roman" charset="0"/>
              </a:rPr>
              <a:t>在物理存储器中开始的位置</a:t>
            </a:r>
          </a:p>
          <a:p>
            <a:pPr eaLnBrk="1" hangingPunct="1"/>
            <a:r>
              <a:rPr kumimoji="1" lang="en-US" altLang="zh-CN" sz="2400" b="1">
                <a:latin typeface="Times New Roman" charset="0"/>
              </a:rPr>
              <a:t>LIMIT</a:t>
            </a:r>
            <a:r>
              <a:rPr kumimoji="1" lang="zh-CN" altLang="zh-CN" sz="2400" b="1">
                <a:latin typeface="Times New Roman" charset="0"/>
              </a:rPr>
              <a:t>规定</a:t>
            </a:r>
            <a:r>
              <a:rPr kumimoji="1" lang="en-US" altLang="zh-CN" sz="2400" b="1">
                <a:latin typeface="Times New Roman" charset="0"/>
              </a:rPr>
              <a:t>GDT</a:t>
            </a:r>
            <a:r>
              <a:rPr kumimoji="1" lang="zh-CN" altLang="en-US" sz="2400" b="1">
                <a:latin typeface="Times New Roman" charset="0"/>
              </a:rPr>
              <a:t>的界限</a:t>
            </a:r>
          </a:p>
        </p:txBody>
      </p:sp>
      <p:sp>
        <p:nvSpPr>
          <p:cNvPr id="15380" name="Text Box 21"/>
          <p:cNvSpPr txBox="1">
            <a:spLocks noChangeArrowheads="1"/>
          </p:cNvSpPr>
          <p:nvPr/>
        </p:nvSpPr>
        <p:spPr bwMode="auto">
          <a:xfrm>
            <a:off x="2027238" y="4714875"/>
            <a:ext cx="62309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latin typeface="Times New Roman" charset="0"/>
              </a:rPr>
              <a:t>LIMIT</a:t>
            </a:r>
            <a:r>
              <a:rPr kumimoji="1" lang="zh-CN" altLang="en-US" sz="2400" b="1">
                <a:latin typeface="Times New Roman" charset="0"/>
              </a:rPr>
              <a:t>有</a:t>
            </a:r>
            <a:r>
              <a:rPr kumimoji="1" lang="en-US" altLang="zh-CN" sz="2400" b="1">
                <a:latin typeface="Times New Roman" charset="0"/>
              </a:rPr>
              <a:t>16</a:t>
            </a:r>
            <a:r>
              <a:rPr kumimoji="1" lang="zh-CN" altLang="en-US" sz="2400" b="1">
                <a:latin typeface="Times New Roman" charset="0"/>
              </a:rPr>
              <a:t>位，从而</a:t>
            </a:r>
            <a:r>
              <a:rPr kumimoji="1" lang="en-US" altLang="zh-CN" sz="2400" b="1">
                <a:latin typeface="Times New Roman" charset="0"/>
              </a:rPr>
              <a:t>GDT</a:t>
            </a:r>
            <a:r>
              <a:rPr kumimoji="1" lang="zh-CN" altLang="en-US" sz="2400" b="1">
                <a:latin typeface="Times New Roman" charset="0"/>
              </a:rPr>
              <a:t>最大</a:t>
            </a:r>
            <a:r>
              <a:rPr kumimoji="1" lang="en-US" altLang="zh-CN" sz="2400" b="1">
                <a:latin typeface="Times New Roman" charset="0"/>
              </a:rPr>
              <a:t>65536</a:t>
            </a:r>
            <a:r>
              <a:rPr kumimoji="1" lang="zh-CN" altLang="en-US" sz="2400" b="1">
                <a:latin typeface="Times New Roman" charset="0"/>
              </a:rPr>
              <a:t>个字节，</a:t>
            </a:r>
          </a:p>
          <a:p>
            <a:pPr eaLnBrk="1" hangingPunct="1"/>
            <a:r>
              <a:rPr kumimoji="1" lang="zh-CN" altLang="en-US" sz="2400" b="1">
                <a:latin typeface="Times New Roman" charset="0"/>
              </a:rPr>
              <a:t>能够容纳</a:t>
            </a:r>
            <a:r>
              <a:rPr kumimoji="1" lang="en-US" altLang="zh-CN" sz="2400" b="1">
                <a:latin typeface="Times New Roman" charset="0"/>
              </a:rPr>
              <a:t>65536/8=8192</a:t>
            </a:r>
            <a:r>
              <a:rPr kumimoji="1" lang="zh-CN" altLang="en-US" sz="2400" b="1">
                <a:latin typeface="Times New Roman" charset="0"/>
              </a:rPr>
              <a:t>个描述符</a:t>
            </a:r>
          </a:p>
        </p:txBody>
      </p:sp>
      <p:sp>
        <p:nvSpPr>
          <p:cNvPr id="15381" name="Rectangle 22"/>
          <p:cNvSpPr>
            <a:spLocks noGrp="1" noChangeArrowheads="1"/>
          </p:cNvSpPr>
          <p:nvPr>
            <p:ph type="title"/>
          </p:nvPr>
        </p:nvSpPr>
        <p:spPr/>
        <p:txBody>
          <a:bodyPr/>
          <a:lstStyle/>
          <a:p>
            <a:r>
              <a:rPr lang="zh-CN" altLang="en-US"/>
              <a:t>全局描述符表寄存器</a:t>
            </a:r>
            <a:r>
              <a:rPr lang="en-US" altLang="zh-CN"/>
              <a:t>GDTR</a:t>
            </a:r>
          </a:p>
        </p:txBody>
      </p:sp>
      <p:sp>
        <p:nvSpPr>
          <p:cNvPr id="4" name="日期占位符 3"/>
          <p:cNvSpPr>
            <a:spLocks noGrp="1"/>
          </p:cNvSpPr>
          <p:nvPr>
            <p:ph type="dt" sz="half" idx="10"/>
          </p:nvPr>
        </p:nvSpPr>
        <p:spPr/>
        <p:txBody>
          <a:bodyPr/>
          <a:lstStyle/>
          <a:p>
            <a:fld id="{643D2F7A-FBB3-2C4F-8175-898A73CF6BD2}" type="datetime5">
              <a:t>2019/4/29</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10</a:t>
            </a:fld>
            <a:endParaRPr lang="zh-CN" altLang="en-US"/>
          </a:p>
        </p:txBody>
      </p:sp>
    </p:spTree>
    <p:extLst>
      <p:ext uri="{BB962C8B-B14F-4D97-AF65-F5344CB8AC3E}">
        <p14:creationId xmlns:p14="http://schemas.microsoft.com/office/powerpoint/2010/main" val="100307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5"/>
          <p:cNvSpPr>
            <a:spLocks noGrp="1" noChangeArrowheads="1"/>
          </p:cNvSpPr>
          <p:nvPr>
            <p:ph type="title"/>
          </p:nvPr>
        </p:nvSpPr>
        <p:spPr/>
        <p:txBody>
          <a:bodyPr/>
          <a:lstStyle/>
          <a:p>
            <a:r>
              <a:rPr lang="zh-CN" altLang="en-US"/>
              <a:t>局部描述符表寄存器</a:t>
            </a:r>
            <a:r>
              <a:rPr lang="en-US" altLang="zh-CN"/>
              <a:t>LDTR</a:t>
            </a:r>
          </a:p>
        </p:txBody>
      </p:sp>
      <p:sp>
        <p:nvSpPr>
          <p:cNvPr id="4" name="内容占位符 3"/>
          <p:cNvSpPr>
            <a:spLocks noGrp="1"/>
          </p:cNvSpPr>
          <p:nvPr>
            <p:ph idx="1"/>
          </p:nvPr>
        </p:nvSpPr>
        <p:spPr/>
        <p:txBody>
          <a:bodyPr>
            <a:normAutofit/>
          </a:bodyPr>
          <a:lstStyle/>
          <a:p>
            <a:r>
              <a:rPr lang="en-US" altLang="zh-CN"/>
              <a:t>16</a:t>
            </a:r>
            <a:r>
              <a:rPr lang="zh-CN" altLang="en-US"/>
              <a:t>位的</a:t>
            </a:r>
            <a:r>
              <a:rPr lang="en-US" altLang="zh-CN"/>
              <a:t>LDTR</a:t>
            </a:r>
            <a:r>
              <a:rPr lang="zh-CN" altLang="en-US"/>
              <a:t>并不直接定义</a:t>
            </a:r>
            <a:r>
              <a:rPr lang="en-US" altLang="zh-CN"/>
              <a:t>LDT</a:t>
            </a:r>
            <a:r>
              <a:rPr lang="zh-CN" altLang="en-US"/>
              <a:t>，它只是一个指向</a:t>
            </a:r>
            <a:r>
              <a:rPr lang="en-US" altLang="zh-CN"/>
              <a:t>GDT</a:t>
            </a:r>
            <a:r>
              <a:rPr lang="zh-CN" altLang="en-US"/>
              <a:t>中</a:t>
            </a:r>
            <a:r>
              <a:rPr lang="en-US" altLang="zh-CN"/>
              <a:t>LDT</a:t>
            </a:r>
            <a:r>
              <a:rPr lang="zh-CN" altLang="en-US"/>
              <a:t>描述符的</a:t>
            </a:r>
            <a:r>
              <a:rPr lang="zh-CN" altLang="en-US">
                <a:solidFill>
                  <a:srgbClr val="C00000"/>
                </a:solidFill>
              </a:rPr>
              <a:t>选择符（</a:t>
            </a:r>
            <a:r>
              <a:rPr lang="en-US" altLang="zh-CN">
                <a:solidFill>
                  <a:srgbClr val="C00000"/>
                </a:solidFill>
              </a:rPr>
              <a:t>segmentation</a:t>
            </a:r>
            <a:r>
              <a:rPr lang="zh-CN" altLang="en-US">
                <a:solidFill>
                  <a:srgbClr val="C00000"/>
                </a:solidFill>
              </a:rPr>
              <a:t> </a:t>
            </a:r>
            <a:r>
              <a:rPr lang="en-US" altLang="zh-CN">
                <a:solidFill>
                  <a:srgbClr val="C00000"/>
                </a:solidFill>
              </a:rPr>
              <a:t>selector</a:t>
            </a:r>
            <a:r>
              <a:rPr lang="zh-CN" altLang="en-US">
                <a:solidFill>
                  <a:srgbClr val="C00000"/>
                </a:solidFill>
              </a:rPr>
              <a:t> </a:t>
            </a:r>
            <a:r>
              <a:rPr lang="en-US" altLang="zh-CN">
                <a:solidFill>
                  <a:srgbClr val="C00000"/>
                </a:solidFill>
              </a:rPr>
              <a:t>–</a:t>
            </a:r>
            <a:r>
              <a:rPr lang="zh-CN" altLang="en-US">
                <a:solidFill>
                  <a:srgbClr val="C00000"/>
                </a:solidFill>
              </a:rPr>
              <a:t> </a:t>
            </a:r>
            <a:r>
              <a:rPr lang="en-US" altLang="zh-CN">
                <a:solidFill>
                  <a:srgbClr val="C00000"/>
                </a:solidFill>
              </a:rPr>
              <a:t>16bit</a:t>
            </a:r>
            <a:r>
              <a:rPr lang="zh-CN" altLang="en-US">
                <a:solidFill>
                  <a:srgbClr val="C00000"/>
                </a:solidFill>
              </a:rPr>
              <a:t>）</a:t>
            </a:r>
            <a:r>
              <a:rPr lang="zh-CN" altLang="en-US"/>
              <a:t>。</a:t>
            </a:r>
          </a:p>
          <a:p>
            <a:r>
              <a:rPr lang="zh-CN" altLang="en-US"/>
              <a:t>如果</a:t>
            </a:r>
            <a:r>
              <a:rPr lang="en-US" altLang="zh-CN"/>
              <a:t>LDTR</a:t>
            </a:r>
            <a:r>
              <a:rPr lang="zh-CN" altLang="en-US"/>
              <a:t>中装入了选择符，相应的描述符将从</a:t>
            </a:r>
            <a:r>
              <a:rPr lang="en-US" altLang="zh-CN"/>
              <a:t>GDT</a:t>
            </a:r>
            <a:r>
              <a:rPr lang="zh-CN" altLang="en-US"/>
              <a:t>中读出段</a:t>
            </a:r>
            <a:r>
              <a:rPr lang="en-US" altLang="zh-CN"/>
              <a:t>LDT</a:t>
            </a:r>
            <a:r>
              <a:rPr lang="zh-CN" altLang="en-US"/>
              <a:t>描述符（</a:t>
            </a:r>
            <a:r>
              <a:rPr lang="en-US" altLang="zh-CN"/>
              <a:t>Base+limit</a:t>
            </a:r>
            <a:r>
              <a:rPr lang="zh-CN" altLang="en-US"/>
              <a:t>）</a:t>
            </a:r>
            <a:endParaRPr lang="en-US" altLang="zh-CN"/>
          </a:p>
          <a:p>
            <a:r>
              <a:rPr lang="en-US" altLang="zh-CN"/>
              <a:t>LDT</a:t>
            </a:r>
            <a:r>
              <a:rPr lang="zh-CN" altLang="en-US"/>
              <a:t>定义任务用到的局部存储器地址空间</a:t>
            </a:r>
          </a:p>
          <a:p>
            <a:endParaRPr lang="en-US" altLang="zh-CN"/>
          </a:p>
          <a:p>
            <a:endParaRPr lang="zh-CN" altLang="en-US"/>
          </a:p>
        </p:txBody>
      </p:sp>
      <p:sp>
        <p:nvSpPr>
          <p:cNvPr id="9" name="日期占位符 8"/>
          <p:cNvSpPr>
            <a:spLocks noGrp="1"/>
          </p:cNvSpPr>
          <p:nvPr>
            <p:ph type="dt" sz="half" idx="10"/>
          </p:nvPr>
        </p:nvSpPr>
        <p:spPr/>
        <p:txBody>
          <a:bodyPr/>
          <a:lstStyle/>
          <a:p>
            <a:fld id="{901D8D3A-4607-B349-BAD8-09E791879F5C}" type="datetime5">
              <a:t>2019/4/29</a:t>
            </a:fld>
            <a:endParaRPr lang="zh-CN" altLang="en-US"/>
          </a:p>
        </p:txBody>
      </p:sp>
      <p:sp>
        <p:nvSpPr>
          <p:cNvPr id="10" name="页脚占位符 9"/>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11" name="幻灯片编号占位符 10"/>
          <p:cNvSpPr>
            <a:spLocks noGrp="1"/>
          </p:cNvSpPr>
          <p:nvPr>
            <p:ph type="sldNum" sz="quarter" idx="12"/>
          </p:nvPr>
        </p:nvSpPr>
        <p:spPr/>
        <p:txBody>
          <a:bodyPr/>
          <a:lstStyle/>
          <a:p>
            <a:fld id="{B09550E6-D85C-43A8-841D-66A200A3DB30}" type="slidenum">
              <a:rPr lang="zh-CN" altLang="en-US" smtClean="0"/>
              <a:t>11</a:t>
            </a:fld>
            <a:endParaRPr lang="zh-CN" altLang="en-US"/>
          </a:p>
        </p:txBody>
      </p:sp>
    </p:spTree>
    <p:extLst>
      <p:ext uri="{BB962C8B-B14F-4D97-AF65-F5344CB8AC3E}">
        <p14:creationId xmlns:p14="http://schemas.microsoft.com/office/powerpoint/2010/main" val="163145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6132513" y="755650"/>
            <a:ext cx="1511300" cy="5400675"/>
            <a:chOff x="3703" y="983"/>
            <a:chExt cx="952" cy="2668"/>
          </a:xfrm>
        </p:grpSpPr>
        <p:sp>
          <p:nvSpPr>
            <p:cNvPr id="19492" name="Line 3"/>
            <p:cNvSpPr>
              <a:spLocks noChangeShapeType="1"/>
            </p:cNvSpPr>
            <p:nvPr/>
          </p:nvSpPr>
          <p:spPr bwMode="auto">
            <a:xfrm>
              <a:off x="3703" y="983"/>
              <a:ext cx="0" cy="26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9493" name="Line 4"/>
            <p:cNvSpPr>
              <a:spLocks noChangeShapeType="1"/>
            </p:cNvSpPr>
            <p:nvPr/>
          </p:nvSpPr>
          <p:spPr bwMode="auto">
            <a:xfrm>
              <a:off x="4655" y="983"/>
              <a:ext cx="0" cy="26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19459" name="Rectangle 5"/>
          <p:cNvSpPr>
            <a:spLocks noChangeArrowheads="1"/>
          </p:cNvSpPr>
          <p:nvPr/>
        </p:nvSpPr>
        <p:spPr bwMode="auto">
          <a:xfrm>
            <a:off x="1938338" y="2151063"/>
            <a:ext cx="2676525" cy="295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9460" name="Line 6"/>
          <p:cNvSpPr>
            <a:spLocks noChangeShapeType="1"/>
          </p:cNvSpPr>
          <p:nvPr/>
        </p:nvSpPr>
        <p:spPr bwMode="auto">
          <a:xfrm>
            <a:off x="3843338" y="2151063"/>
            <a:ext cx="0" cy="295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9461" name="Text Box 7"/>
          <p:cNvSpPr txBox="1">
            <a:spLocks noChangeArrowheads="1"/>
          </p:cNvSpPr>
          <p:nvPr/>
        </p:nvSpPr>
        <p:spPr bwMode="auto">
          <a:xfrm>
            <a:off x="1106488" y="2112963"/>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latin typeface="Times New Roman" charset="0"/>
              </a:rPr>
              <a:t>GDTR</a:t>
            </a:r>
          </a:p>
        </p:txBody>
      </p:sp>
      <p:sp>
        <p:nvSpPr>
          <p:cNvPr id="19462" name="AutoShape 8"/>
          <p:cNvSpPr>
            <a:spLocks/>
          </p:cNvSpPr>
          <p:nvPr/>
        </p:nvSpPr>
        <p:spPr bwMode="auto">
          <a:xfrm>
            <a:off x="7635875" y="1035050"/>
            <a:ext cx="196850" cy="1871663"/>
          </a:xfrm>
          <a:prstGeom prst="rightBrace">
            <a:avLst>
              <a:gd name="adj1" fmla="val 7923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9463" name="Text Box 9"/>
          <p:cNvSpPr txBox="1">
            <a:spLocks noChangeArrowheads="1"/>
          </p:cNvSpPr>
          <p:nvPr/>
        </p:nvSpPr>
        <p:spPr bwMode="auto">
          <a:xfrm>
            <a:off x="7856538" y="1835150"/>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latin typeface="Times New Roman" charset="0"/>
              </a:rPr>
              <a:t>GDT</a:t>
            </a:r>
          </a:p>
        </p:txBody>
      </p:sp>
      <p:sp>
        <p:nvSpPr>
          <p:cNvPr id="19464" name="Text Box 10"/>
          <p:cNvSpPr txBox="1">
            <a:spLocks noChangeArrowheads="1"/>
          </p:cNvSpPr>
          <p:nvPr/>
        </p:nvSpPr>
        <p:spPr bwMode="auto">
          <a:xfrm>
            <a:off x="2519363" y="2132013"/>
            <a:ext cx="781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latin typeface="Times New Roman" charset="0"/>
              </a:rPr>
              <a:t>BASE</a:t>
            </a:r>
          </a:p>
        </p:txBody>
      </p:sp>
      <p:sp>
        <p:nvSpPr>
          <p:cNvPr id="19465" name="Text Box 11"/>
          <p:cNvSpPr txBox="1">
            <a:spLocks noChangeArrowheads="1"/>
          </p:cNvSpPr>
          <p:nvPr/>
        </p:nvSpPr>
        <p:spPr bwMode="auto">
          <a:xfrm>
            <a:off x="3816350" y="211455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latin typeface="Times New Roman" charset="0"/>
              </a:rPr>
              <a:t>LIMIT</a:t>
            </a:r>
          </a:p>
        </p:txBody>
      </p:sp>
      <p:sp>
        <p:nvSpPr>
          <p:cNvPr id="19466" name="Line 12"/>
          <p:cNvSpPr>
            <a:spLocks noChangeShapeType="1"/>
          </p:cNvSpPr>
          <p:nvPr/>
        </p:nvSpPr>
        <p:spPr bwMode="auto">
          <a:xfrm>
            <a:off x="6124575" y="2905125"/>
            <a:ext cx="1511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9467" name="Line 13"/>
          <p:cNvSpPr>
            <a:spLocks noChangeShapeType="1"/>
          </p:cNvSpPr>
          <p:nvPr/>
        </p:nvSpPr>
        <p:spPr bwMode="auto">
          <a:xfrm>
            <a:off x="6124575" y="1017588"/>
            <a:ext cx="1511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cxnSp>
        <p:nvCxnSpPr>
          <p:cNvPr id="19468" name="AutoShape 14"/>
          <p:cNvCxnSpPr>
            <a:cxnSpLocks noChangeShapeType="1"/>
          </p:cNvCxnSpPr>
          <p:nvPr/>
        </p:nvCxnSpPr>
        <p:spPr bwMode="auto">
          <a:xfrm flipV="1">
            <a:off x="4635500" y="1035050"/>
            <a:ext cx="1427163" cy="1231900"/>
          </a:xfrm>
          <a:prstGeom prst="bentConnector3">
            <a:avLst>
              <a:gd name="adj1" fmla="val 49944"/>
            </a:avLst>
          </a:prstGeom>
          <a:noFill/>
          <a:ln w="28575">
            <a:solidFill>
              <a:srgbClr val="000AD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469" name="AutoShape 15"/>
          <p:cNvCxnSpPr>
            <a:cxnSpLocks noChangeShapeType="1"/>
          </p:cNvCxnSpPr>
          <p:nvPr/>
        </p:nvCxnSpPr>
        <p:spPr bwMode="auto">
          <a:xfrm rot="16200000" flipH="1">
            <a:off x="4289425" y="1150938"/>
            <a:ext cx="341313" cy="3100387"/>
          </a:xfrm>
          <a:prstGeom prst="bentConnector2">
            <a:avLst/>
          </a:prstGeom>
          <a:noFill/>
          <a:ln w="28575">
            <a:solidFill>
              <a:srgbClr val="000AD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470" name="Line 16"/>
          <p:cNvSpPr>
            <a:spLocks noChangeShapeType="1"/>
          </p:cNvSpPr>
          <p:nvPr/>
        </p:nvSpPr>
        <p:spPr bwMode="auto">
          <a:xfrm>
            <a:off x="6124575" y="1641475"/>
            <a:ext cx="1511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9471" name="Line 17"/>
          <p:cNvSpPr>
            <a:spLocks noChangeShapeType="1"/>
          </p:cNvSpPr>
          <p:nvPr/>
        </p:nvSpPr>
        <p:spPr bwMode="auto">
          <a:xfrm>
            <a:off x="6124575" y="2019300"/>
            <a:ext cx="1511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9472" name="Text Box 18"/>
          <p:cNvSpPr txBox="1">
            <a:spLocks noChangeArrowheads="1"/>
          </p:cNvSpPr>
          <p:nvPr/>
        </p:nvSpPr>
        <p:spPr bwMode="auto">
          <a:xfrm>
            <a:off x="6264275" y="1654175"/>
            <a:ext cx="13446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latin typeface="Times New Roman" charset="0"/>
              </a:rPr>
              <a:t>LDT</a:t>
            </a:r>
            <a:r>
              <a:rPr kumimoji="1" lang="zh-CN" altLang="zh-CN" b="1">
                <a:latin typeface="Times New Roman" charset="0"/>
              </a:rPr>
              <a:t>描述符</a:t>
            </a:r>
            <a:endParaRPr kumimoji="1" lang="zh-CN" altLang="en-US" b="1">
              <a:latin typeface="Times New Roman" charset="0"/>
            </a:endParaRPr>
          </a:p>
        </p:txBody>
      </p:sp>
      <p:sp>
        <p:nvSpPr>
          <p:cNvPr id="19473" name="Rectangle 19"/>
          <p:cNvSpPr>
            <a:spLocks noChangeArrowheads="1"/>
          </p:cNvSpPr>
          <p:nvPr/>
        </p:nvSpPr>
        <p:spPr bwMode="auto">
          <a:xfrm>
            <a:off x="3843338" y="3168650"/>
            <a:ext cx="754062" cy="295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9474" name="Text Box 20"/>
          <p:cNvSpPr txBox="1">
            <a:spLocks noChangeArrowheads="1"/>
          </p:cNvSpPr>
          <p:nvPr/>
        </p:nvSpPr>
        <p:spPr bwMode="auto">
          <a:xfrm>
            <a:off x="2962275" y="3148013"/>
            <a:ext cx="819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latin typeface="Times New Roman" charset="0"/>
              </a:rPr>
              <a:t>LDTR</a:t>
            </a:r>
          </a:p>
        </p:txBody>
      </p:sp>
      <p:cxnSp>
        <p:nvCxnSpPr>
          <p:cNvPr id="19475" name="AutoShape 21"/>
          <p:cNvCxnSpPr>
            <a:cxnSpLocks noChangeShapeType="1"/>
            <a:stCxn id="19473" idx="3"/>
            <a:endCxn id="19472" idx="1"/>
          </p:cNvCxnSpPr>
          <p:nvPr/>
        </p:nvCxnSpPr>
        <p:spPr bwMode="auto">
          <a:xfrm flipV="1">
            <a:off x="4597400" y="1838325"/>
            <a:ext cx="1666875" cy="1477963"/>
          </a:xfrm>
          <a:prstGeom prst="bentConnector3">
            <a:avLst>
              <a:gd name="adj1" fmla="val 50000"/>
            </a:avLst>
          </a:prstGeom>
          <a:noFill/>
          <a:ln w="28575">
            <a:solidFill>
              <a:srgbClr val="FF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476" name="Freeform 22"/>
          <p:cNvSpPr>
            <a:spLocks/>
          </p:cNvSpPr>
          <p:nvPr/>
        </p:nvSpPr>
        <p:spPr bwMode="auto">
          <a:xfrm>
            <a:off x="3646488" y="2052638"/>
            <a:ext cx="3233737" cy="2381250"/>
          </a:xfrm>
          <a:custGeom>
            <a:avLst/>
            <a:gdLst>
              <a:gd name="T0" fmla="*/ 2147483647 w 2069"/>
              <a:gd name="T1" fmla="*/ 0 h 1500"/>
              <a:gd name="T2" fmla="*/ 2147483647 w 2069"/>
              <a:gd name="T3" fmla="*/ 2147483647 h 1500"/>
              <a:gd name="T4" fmla="*/ 0 w 2069"/>
              <a:gd name="T5" fmla="*/ 2147483647 h 1500"/>
              <a:gd name="T6" fmla="*/ 0 w 2069"/>
              <a:gd name="T7" fmla="*/ 2147483647 h 15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9" h="1500">
                <a:moveTo>
                  <a:pt x="2069" y="0"/>
                </a:moveTo>
                <a:lnTo>
                  <a:pt x="2069" y="1148"/>
                </a:lnTo>
                <a:lnTo>
                  <a:pt x="0" y="1148"/>
                </a:lnTo>
                <a:lnTo>
                  <a:pt x="0" y="1500"/>
                </a:lnTo>
              </a:path>
            </a:pathLst>
          </a:custGeom>
          <a:noFill/>
          <a:ln w="38100" cap="flat" cmpd="sng">
            <a:solidFill>
              <a:srgbClr val="E80838"/>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7" name="Line 23"/>
          <p:cNvSpPr>
            <a:spLocks noChangeShapeType="1"/>
          </p:cNvSpPr>
          <p:nvPr/>
        </p:nvSpPr>
        <p:spPr bwMode="auto">
          <a:xfrm>
            <a:off x="6124575" y="4581525"/>
            <a:ext cx="1511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9478" name="Line 24"/>
          <p:cNvSpPr>
            <a:spLocks noChangeShapeType="1"/>
          </p:cNvSpPr>
          <p:nvPr/>
        </p:nvSpPr>
        <p:spPr bwMode="auto">
          <a:xfrm>
            <a:off x="6124575" y="5845175"/>
            <a:ext cx="15113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9479" name="Text Box 25"/>
          <p:cNvSpPr txBox="1">
            <a:spLocks noChangeArrowheads="1"/>
          </p:cNvSpPr>
          <p:nvPr/>
        </p:nvSpPr>
        <p:spPr bwMode="auto">
          <a:xfrm>
            <a:off x="6488113" y="50038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latin typeface="Times New Roman" charset="0"/>
              </a:rPr>
              <a:t>LDT</a:t>
            </a:r>
          </a:p>
        </p:txBody>
      </p:sp>
      <p:sp>
        <p:nvSpPr>
          <p:cNvPr id="19480" name="Rectangle 26"/>
          <p:cNvSpPr>
            <a:spLocks noChangeArrowheads="1"/>
          </p:cNvSpPr>
          <p:nvPr/>
        </p:nvSpPr>
        <p:spPr bwMode="auto">
          <a:xfrm>
            <a:off x="2162175" y="4400550"/>
            <a:ext cx="2759075" cy="393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9481" name="Line 27"/>
          <p:cNvSpPr>
            <a:spLocks noChangeShapeType="1"/>
          </p:cNvSpPr>
          <p:nvPr/>
        </p:nvSpPr>
        <p:spPr bwMode="auto">
          <a:xfrm>
            <a:off x="3852863" y="4449763"/>
            <a:ext cx="0" cy="36195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9482" name="Text Box 28"/>
          <p:cNvSpPr txBox="1">
            <a:spLocks noChangeArrowheads="1"/>
          </p:cNvSpPr>
          <p:nvPr/>
        </p:nvSpPr>
        <p:spPr bwMode="auto">
          <a:xfrm>
            <a:off x="2781300" y="4460875"/>
            <a:ext cx="644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b="1">
                <a:latin typeface="Times New Roman" charset="0"/>
              </a:rPr>
              <a:t>基址</a:t>
            </a:r>
          </a:p>
        </p:txBody>
      </p:sp>
      <p:sp>
        <p:nvSpPr>
          <p:cNvPr id="19483" name="Text Box 29"/>
          <p:cNvSpPr txBox="1">
            <a:spLocks noChangeArrowheads="1"/>
          </p:cNvSpPr>
          <p:nvPr/>
        </p:nvSpPr>
        <p:spPr bwMode="auto">
          <a:xfrm>
            <a:off x="3990975" y="4429125"/>
            <a:ext cx="644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b="1">
                <a:latin typeface="Times New Roman" charset="0"/>
              </a:rPr>
              <a:t>界限</a:t>
            </a:r>
          </a:p>
        </p:txBody>
      </p:sp>
      <p:sp>
        <p:nvSpPr>
          <p:cNvPr id="19484" name="Text Box 30"/>
          <p:cNvSpPr txBox="1">
            <a:spLocks noChangeArrowheads="1"/>
          </p:cNvSpPr>
          <p:nvPr/>
        </p:nvSpPr>
        <p:spPr bwMode="auto">
          <a:xfrm>
            <a:off x="2722563" y="4051300"/>
            <a:ext cx="6429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latin typeface="Times New Roman" charset="0"/>
              </a:rPr>
              <a:t>32</a:t>
            </a:r>
            <a:r>
              <a:rPr kumimoji="1" lang="zh-CN" altLang="en-US" b="1">
                <a:latin typeface="Times New Roman" charset="0"/>
              </a:rPr>
              <a:t>位</a:t>
            </a:r>
          </a:p>
        </p:txBody>
      </p:sp>
      <p:sp>
        <p:nvSpPr>
          <p:cNvPr id="19485" name="AutoShape 31"/>
          <p:cNvSpPr>
            <a:spLocks/>
          </p:cNvSpPr>
          <p:nvPr/>
        </p:nvSpPr>
        <p:spPr bwMode="auto">
          <a:xfrm>
            <a:off x="5961063" y="4597400"/>
            <a:ext cx="131762" cy="1247775"/>
          </a:xfrm>
          <a:prstGeom prst="leftBrace">
            <a:avLst>
              <a:gd name="adj1" fmla="val 7891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19486" name="Freeform 32"/>
          <p:cNvSpPr>
            <a:spLocks/>
          </p:cNvSpPr>
          <p:nvPr/>
        </p:nvSpPr>
        <p:spPr bwMode="auto">
          <a:xfrm>
            <a:off x="4433888" y="4811713"/>
            <a:ext cx="1527175" cy="212725"/>
          </a:xfrm>
          <a:custGeom>
            <a:avLst/>
            <a:gdLst>
              <a:gd name="T0" fmla="*/ 0 w 1428"/>
              <a:gd name="T1" fmla="*/ 0 h 134"/>
              <a:gd name="T2" fmla="*/ 0 w 1428"/>
              <a:gd name="T3" fmla="*/ 337700938 h 134"/>
              <a:gd name="T4" fmla="*/ 1633237732 w 1428"/>
              <a:gd name="T5" fmla="*/ 337700938 h 134"/>
              <a:gd name="T6" fmla="*/ 0 60000 65536"/>
              <a:gd name="T7" fmla="*/ 0 60000 65536"/>
              <a:gd name="T8" fmla="*/ 0 60000 65536"/>
            </a:gdLst>
            <a:ahLst/>
            <a:cxnLst>
              <a:cxn ang="T6">
                <a:pos x="T0" y="T1"/>
              </a:cxn>
              <a:cxn ang="T7">
                <a:pos x="T2" y="T3"/>
              </a:cxn>
              <a:cxn ang="T8">
                <a:pos x="T4" y="T5"/>
              </a:cxn>
            </a:cxnLst>
            <a:rect l="0" t="0" r="r" b="b"/>
            <a:pathLst>
              <a:path w="1428" h="134">
                <a:moveTo>
                  <a:pt x="0" y="0"/>
                </a:moveTo>
                <a:lnTo>
                  <a:pt x="0" y="134"/>
                </a:lnTo>
                <a:lnTo>
                  <a:pt x="1428" y="134"/>
                </a:lnTo>
              </a:path>
            </a:pathLst>
          </a:custGeom>
          <a:noFill/>
          <a:ln w="38100" cap="flat" cmpd="sng">
            <a:solidFill>
              <a:srgbClr val="9A14D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7" name="Freeform 33"/>
          <p:cNvSpPr>
            <a:spLocks/>
          </p:cNvSpPr>
          <p:nvPr/>
        </p:nvSpPr>
        <p:spPr bwMode="auto">
          <a:xfrm>
            <a:off x="3087688" y="4827588"/>
            <a:ext cx="2873375" cy="541337"/>
          </a:xfrm>
          <a:custGeom>
            <a:avLst/>
            <a:gdLst>
              <a:gd name="T0" fmla="*/ 0 w 2327"/>
              <a:gd name="T1" fmla="*/ 0 h 341"/>
              <a:gd name="T2" fmla="*/ 0 w 2327"/>
              <a:gd name="T3" fmla="*/ 859371694 h 341"/>
              <a:gd name="T4" fmla="*/ 2147483647 w 2327"/>
              <a:gd name="T5" fmla="*/ 859371694 h 341"/>
              <a:gd name="T6" fmla="*/ 0 60000 65536"/>
              <a:gd name="T7" fmla="*/ 0 60000 65536"/>
              <a:gd name="T8" fmla="*/ 0 60000 65536"/>
            </a:gdLst>
            <a:ahLst/>
            <a:cxnLst>
              <a:cxn ang="T6">
                <a:pos x="T0" y="T1"/>
              </a:cxn>
              <a:cxn ang="T7">
                <a:pos x="T2" y="T3"/>
              </a:cxn>
              <a:cxn ang="T8">
                <a:pos x="T4" y="T5"/>
              </a:cxn>
            </a:cxnLst>
            <a:rect l="0" t="0" r="r" b="b"/>
            <a:pathLst>
              <a:path w="2327" h="341">
                <a:moveTo>
                  <a:pt x="0" y="0"/>
                </a:moveTo>
                <a:lnTo>
                  <a:pt x="0" y="341"/>
                </a:lnTo>
                <a:lnTo>
                  <a:pt x="2327" y="341"/>
                </a:lnTo>
              </a:path>
            </a:pathLst>
          </a:custGeom>
          <a:noFill/>
          <a:ln w="38100" cap="flat" cmpd="sng">
            <a:solidFill>
              <a:srgbClr val="9A14D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8" name="Text Box 34"/>
          <p:cNvSpPr txBox="1">
            <a:spLocks noChangeArrowheads="1"/>
          </p:cNvSpPr>
          <p:nvPr/>
        </p:nvSpPr>
        <p:spPr bwMode="auto">
          <a:xfrm>
            <a:off x="3992563" y="4067175"/>
            <a:ext cx="6429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latin typeface="Times New Roman" charset="0"/>
              </a:rPr>
              <a:t>16</a:t>
            </a:r>
            <a:r>
              <a:rPr kumimoji="1" lang="zh-CN" altLang="en-US" b="1">
                <a:latin typeface="Times New Roman" charset="0"/>
              </a:rPr>
              <a:t>位</a:t>
            </a:r>
          </a:p>
        </p:txBody>
      </p:sp>
      <p:sp>
        <p:nvSpPr>
          <p:cNvPr id="19489" name="Text Box 35"/>
          <p:cNvSpPr txBox="1">
            <a:spLocks noChangeArrowheads="1"/>
          </p:cNvSpPr>
          <p:nvPr/>
        </p:nvSpPr>
        <p:spPr bwMode="auto">
          <a:xfrm>
            <a:off x="892175" y="4838700"/>
            <a:ext cx="2251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latin typeface="Times New Roman" charset="0"/>
              </a:rPr>
              <a:t>LDT</a:t>
            </a:r>
            <a:r>
              <a:rPr kumimoji="1" lang="zh-CN" altLang="en-US" b="1">
                <a:latin typeface="Times New Roman" charset="0"/>
              </a:rPr>
              <a:t>描述符高速缓冲</a:t>
            </a:r>
          </a:p>
          <a:p>
            <a:pPr eaLnBrk="1" hangingPunct="1"/>
            <a:r>
              <a:rPr kumimoji="1" lang="zh-CN" altLang="en-US" b="1">
                <a:latin typeface="Times New Roman" charset="0"/>
              </a:rPr>
              <a:t>寄存器（不可见）</a:t>
            </a:r>
          </a:p>
        </p:txBody>
      </p:sp>
      <p:sp>
        <p:nvSpPr>
          <p:cNvPr id="19491" name="Text Box 37"/>
          <p:cNvSpPr txBox="1">
            <a:spLocks noChangeArrowheads="1"/>
          </p:cNvSpPr>
          <p:nvPr/>
        </p:nvSpPr>
        <p:spPr bwMode="auto">
          <a:xfrm>
            <a:off x="519830" y="6107113"/>
            <a:ext cx="4960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400" b="1">
                <a:solidFill>
                  <a:srgbClr val="FF0000"/>
                </a:solidFill>
                <a:latin typeface="Times New Roman" charset="0"/>
              </a:rPr>
              <a:t>*OS</a:t>
            </a:r>
            <a:r>
              <a:rPr kumimoji="1" lang="zh-CN" altLang="en-US" sz="2400" b="1">
                <a:solidFill>
                  <a:srgbClr val="FF0000"/>
                </a:solidFill>
                <a:latin typeface="Times New Roman" charset="0"/>
              </a:rPr>
              <a:t>根据</a:t>
            </a:r>
            <a:r>
              <a:rPr kumimoji="1" lang="en-US" altLang="zh-CN" sz="2400" b="1">
                <a:solidFill>
                  <a:srgbClr val="FF0000"/>
                </a:solidFill>
                <a:latin typeface="Times New Roman" charset="0"/>
              </a:rPr>
              <a:t>LDT</a:t>
            </a:r>
            <a:r>
              <a:rPr kumimoji="1" lang="zh-CN" altLang="en-US" sz="2400" b="1">
                <a:solidFill>
                  <a:srgbClr val="FF0000"/>
                </a:solidFill>
                <a:latin typeface="Times New Roman" charset="0"/>
              </a:rPr>
              <a:t>使用情况为</a:t>
            </a:r>
            <a:r>
              <a:rPr kumimoji="1" lang="en-US" altLang="zh-CN" sz="2400" b="1">
                <a:solidFill>
                  <a:srgbClr val="FF0000"/>
                </a:solidFill>
                <a:latin typeface="Times New Roman" charset="0"/>
              </a:rPr>
              <a:t>LDTR</a:t>
            </a:r>
            <a:r>
              <a:rPr kumimoji="1" lang="zh-CN" altLang="en-US" sz="2400" b="1">
                <a:solidFill>
                  <a:srgbClr val="FF0000"/>
                </a:solidFill>
                <a:latin typeface="Times New Roman" charset="0"/>
              </a:rPr>
              <a:t>赋值</a:t>
            </a:r>
          </a:p>
        </p:txBody>
      </p:sp>
      <p:sp>
        <p:nvSpPr>
          <p:cNvPr id="2" name="标题 1"/>
          <p:cNvSpPr>
            <a:spLocks noGrp="1"/>
          </p:cNvSpPr>
          <p:nvPr>
            <p:ph type="title"/>
          </p:nvPr>
        </p:nvSpPr>
        <p:spPr/>
        <p:txBody>
          <a:bodyPr>
            <a:normAutofit/>
          </a:bodyPr>
          <a:lstStyle/>
          <a:p>
            <a:r>
              <a:rPr kumimoji="1" lang="en-US" altLang="zh-CN"/>
              <a:t>GDT/LDT/GDTR/LDTR</a:t>
            </a:r>
            <a:r>
              <a:rPr kumimoji="1" lang="zh-CN" altLang="en-US"/>
              <a:t>关系</a:t>
            </a:r>
          </a:p>
        </p:txBody>
      </p:sp>
      <p:sp>
        <p:nvSpPr>
          <p:cNvPr id="3" name="日期占位符 2"/>
          <p:cNvSpPr>
            <a:spLocks noGrp="1"/>
          </p:cNvSpPr>
          <p:nvPr>
            <p:ph type="dt" sz="half" idx="10"/>
          </p:nvPr>
        </p:nvSpPr>
        <p:spPr/>
        <p:txBody>
          <a:bodyPr/>
          <a:lstStyle/>
          <a:p>
            <a:fld id="{45EAB6DD-773B-7D4A-A240-05452A368FFA}" type="datetime5">
              <a:t>2019/4/29</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12</a:t>
            </a:fld>
            <a:endParaRPr lang="zh-CN" altLang="en-US"/>
          </a:p>
        </p:txBody>
      </p:sp>
    </p:spTree>
    <p:extLst>
      <p:ext uri="{BB962C8B-B14F-4D97-AF65-F5344CB8AC3E}">
        <p14:creationId xmlns:p14="http://schemas.microsoft.com/office/powerpoint/2010/main" val="1064251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GDT/LDT</a:t>
            </a:r>
            <a:r>
              <a:rPr kumimoji="1" lang="zh-CN" altLang="en-US"/>
              <a:t>的工作过程</a:t>
            </a:r>
          </a:p>
        </p:txBody>
      </p:sp>
      <p:sp>
        <p:nvSpPr>
          <p:cNvPr id="3" name="内容占位符 2"/>
          <p:cNvSpPr>
            <a:spLocks noGrp="1"/>
          </p:cNvSpPr>
          <p:nvPr>
            <p:ph idx="1"/>
          </p:nvPr>
        </p:nvSpPr>
        <p:spPr/>
        <p:txBody>
          <a:bodyPr>
            <a:normAutofit fontScale="70000" lnSpcReduction="20000"/>
          </a:bodyPr>
          <a:lstStyle/>
          <a:p>
            <a:r>
              <a:rPr kumimoji="1" lang="zh-CN" altLang="en-US"/>
              <a:t>给定逻辑地址</a:t>
            </a:r>
            <a:r>
              <a:rPr kumimoji="1" lang="en-US" altLang="zh-CN"/>
              <a:t>a:b</a:t>
            </a:r>
          </a:p>
          <a:p>
            <a:r>
              <a:rPr kumimoji="1" lang="zh-CN" altLang="en-US"/>
              <a:t>根据逻辑地址的</a:t>
            </a:r>
            <a:r>
              <a:rPr kumimoji="1" lang="en-US" altLang="zh-CN"/>
              <a:t>a</a:t>
            </a:r>
            <a:r>
              <a:rPr kumimoji="1" lang="zh-CN" altLang="en-US"/>
              <a:t>（段选择符）的</a:t>
            </a:r>
            <a:r>
              <a:rPr kumimoji="1" lang="en-US" altLang="zh-CN"/>
              <a:t>TI</a:t>
            </a:r>
            <a:r>
              <a:rPr kumimoji="1" lang="zh-CN" altLang="en-US"/>
              <a:t>位确定是选择</a:t>
            </a:r>
            <a:r>
              <a:rPr kumimoji="1" lang="en-US" altLang="zh-CN"/>
              <a:t>GDT</a:t>
            </a:r>
            <a:r>
              <a:rPr kumimoji="1" lang="zh-CN" altLang="en-US"/>
              <a:t>还是</a:t>
            </a:r>
            <a:r>
              <a:rPr kumimoji="1" lang="en-US" altLang="zh-CN"/>
              <a:t>LDT</a:t>
            </a:r>
            <a:r>
              <a:rPr kumimoji="1" lang="zh-CN" altLang="en-US"/>
              <a:t>。</a:t>
            </a:r>
            <a:endParaRPr kumimoji="1" lang="en-US" altLang="zh-CN"/>
          </a:p>
          <a:p>
            <a:pPr lvl="1"/>
            <a:r>
              <a:rPr kumimoji="1" lang="en-US" altLang="zh-CN"/>
              <a:t>T1=0</a:t>
            </a:r>
            <a:r>
              <a:rPr kumimoji="1" lang="zh-CN" altLang="en-US"/>
              <a:t>选</a:t>
            </a:r>
            <a:r>
              <a:rPr kumimoji="1" lang="en-US" altLang="zh-CN"/>
              <a:t>GDT</a:t>
            </a:r>
            <a:r>
              <a:rPr kumimoji="1" lang="zh-CN" altLang="en-US"/>
              <a:t>，根据</a:t>
            </a:r>
            <a:r>
              <a:rPr kumimoji="1" lang="en-US" altLang="zh-CN"/>
              <a:t>GDTR</a:t>
            </a:r>
            <a:r>
              <a:rPr kumimoji="1" lang="zh-CN" altLang="en-US"/>
              <a:t>找到</a:t>
            </a:r>
            <a:r>
              <a:rPr kumimoji="1" lang="en-US" altLang="zh-CN"/>
              <a:t>GDT</a:t>
            </a:r>
            <a:r>
              <a:rPr kumimoji="1" lang="zh-CN" altLang="en-US"/>
              <a:t>的基址，根据</a:t>
            </a:r>
            <a:r>
              <a:rPr kumimoji="1" lang="en-US" altLang="zh-CN"/>
              <a:t>a</a:t>
            </a:r>
            <a:r>
              <a:rPr kumimoji="1" lang="zh-CN" altLang="en-US"/>
              <a:t>的 </a:t>
            </a:r>
            <a:r>
              <a:rPr kumimoji="1" lang="en-US" altLang="zh-CN"/>
              <a:t>3~15</a:t>
            </a:r>
            <a:r>
              <a:rPr kumimoji="1" lang="zh-CN" altLang="en-US"/>
              <a:t>位确定它的段描述符</a:t>
            </a:r>
            <a:r>
              <a:rPr kumimoji="1" lang="en-US" altLang="zh-CN"/>
              <a:t>X</a:t>
            </a:r>
            <a:r>
              <a:rPr kumimoji="1" lang="zh-CN" altLang="en-US"/>
              <a:t>在</a:t>
            </a:r>
            <a:r>
              <a:rPr kumimoji="1" lang="en-US" altLang="zh-CN"/>
              <a:t>GDT</a:t>
            </a:r>
            <a:r>
              <a:rPr kumimoji="1" lang="zh-CN" altLang="en-US"/>
              <a:t>中的位置（</a:t>
            </a:r>
            <a:r>
              <a:rPr kumimoji="1" lang="en-US" altLang="zh-CN"/>
              <a:t>GDTR</a:t>
            </a:r>
            <a:r>
              <a:rPr kumimoji="1" lang="zh-CN" altLang="en-US"/>
              <a:t>即基址</a:t>
            </a:r>
            <a:r>
              <a:rPr kumimoji="1" lang="en-US" altLang="zh-CN"/>
              <a:t>+a</a:t>
            </a:r>
            <a:r>
              <a:rPr kumimoji="1" lang="zh-CN" altLang="en-US"/>
              <a:t>的</a:t>
            </a:r>
            <a:r>
              <a:rPr kumimoji="1" lang="en-US" altLang="zh-CN"/>
              <a:t>3-15bit</a:t>
            </a:r>
            <a:r>
              <a:rPr kumimoji="1" lang="zh-CN" altLang="en-US"/>
              <a:t>即相对位置）：确定段描述符</a:t>
            </a:r>
            <a:r>
              <a:rPr kumimoji="1" lang="en-US" altLang="zh-CN"/>
              <a:t>X</a:t>
            </a:r>
            <a:r>
              <a:rPr kumimoji="1" lang="zh-CN" altLang="en-US"/>
              <a:t>，再根据段描述符提取出其中包含的段基址信息，段基址</a:t>
            </a:r>
            <a:r>
              <a:rPr kumimoji="1" lang="en-US" altLang="zh-CN"/>
              <a:t>+b</a:t>
            </a:r>
            <a:r>
              <a:rPr kumimoji="1" lang="zh-CN" altLang="en-US"/>
              <a:t>（段内偏移），最终确定线性地址。</a:t>
            </a:r>
            <a:endParaRPr kumimoji="1" lang="en-US" altLang="zh-CN"/>
          </a:p>
          <a:p>
            <a:pPr lvl="1"/>
            <a:r>
              <a:rPr kumimoji="1" lang="en-US" altLang="zh-CN">
                <a:solidFill>
                  <a:srgbClr val="C00000"/>
                </a:solidFill>
              </a:rPr>
              <a:t>T1=1</a:t>
            </a:r>
            <a:r>
              <a:rPr kumimoji="1" lang="zh-CN" altLang="en-US">
                <a:solidFill>
                  <a:srgbClr val="C00000"/>
                </a:solidFill>
              </a:rPr>
              <a:t>选</a:t>
            </a:r>
            <a:r>
              <a:rPr kumimoji="1" lang="en-US" altLang="zh-CN">
                <a:solidFill>
                  <a:srgbClr val="C00000"/>
                </a:solidFill>
              </a:rPr>
              <a:t>LDT</a:t>
            </a:r>
            <a:r>
              <a:rPr kumimoji="1" lang="zh-CN" altLang="en-US">
                <a:solidFill>
                  <a:srgbClr val="C00000"/>
                </a:solidFill>
              </a:rPr>
              <a:t>。根据</a:t>
            </a:r>
            <a:r>
              <a:rPr kumimoji="1" lang="en-US" altLang="zh-CN">
                <a:solidFill>
                  <a:srgbClr val="C00000"/>
                </a:solidFill>
              </a:rPr>
              <a:t>GDTR</a:t>
            </a:r>
            <a:r>
              <a:rPr kumimoji="1" lang="zh-CN" altLang="en-US">
                <a:solidFill>
                  <a:srgbClr val="C00000"/>
                </a:solidFill>
              </a:rPr>
              <a:t>找到</a:t>
            </a:r>
            <a:r>
              <a:rPr kumimoji="1" lang="en-US" altLang="zh-CN">
                <a:solidFill>
                  <a:srgbClr val="C00000"/>
                </a:solidFill>
              </a:rPr>
              <a:t>GDT</a:t>
            </a:r>
            <a:r>
              <a:rPr kumimoji="1" lang="zh-CN" altLang="en-US">
                <a:solidFill>
                  <a:srgbClr val="C00000"/>
                </a:solidFill>
              </a:rPr>
              <a:t>的基址，根据</a:t>
            </a:r>
            <a:r>
              <a:rPr kumimoji="1" lang="en-US" altLang="zh-CN">
                <a:solidFill>
                  <a:srgbClr val="C00000"/>
                </a:solidFill>
              </a:rPr>
              <a:t>LDTR</a:t>
            </a:r>
            <a:r>
              <a:rPr kumimoji="1" lang="zh-CN" altLang="en-US">
                <a:solidFill>
                  <a:srgbClr val="C00000"/>
                </a:solidFill>
              </a:rPr>
              <a:t>（此时为</a:t>
            </a:r>
            <a:r>
              <a:rPr kumimoji="1" lang="en-US" altLang="zh-CN">
                <a:solidFill>
                  <a:srgbClr val="C00000"/>
                </a:solidFill>
              </a:rPr>
              <a:t>segment</a:t>
            </a:r>
            <a:r>
              <a:rPr kumimoji="1" lang="zh-CN" altLang="en-US">
                <a:solidFill>
                  <a:srgbClr val="C00000"/>
                </a:solidFill>
              </a:rPr>
              <a:t> </a:t>
            </a:r>
            <a:r>
              <a:rPr kumimoji="1" lang="en-US" altLang="zh-CN">
                <a:solidFill>
                  <a:srgbClr val="C00000"/>
                </a:solidFill>
              </a:rPr>
              <a:t>selector</a:t>
            </a:r>
            <a:r>
              <a:rPr kumimoji="1" lang="zh-CN" altLang="en-US">
                <a:solidFill>
                  <a:srgbClr val="C00000"/>
                </a:solidFill>
              </a:rPr>
              <a:t>）高</a:t>
            </a:r>
            <a:r>
              <a:rPr kumimoji="1" lang="en-US" altLang="zh-CN">
                <a:solidFill>
                  <a:srgbClr val="C00000"/>
                </a:solidFill>
              </a:rPr>
              <a:t>13</a:t>
            </a:r>
            <a:r>
              <a:rPr kumimoji="1" lang="zh-CN" altLang="en-US">
                <a:solidFill>
                  <a:srgbClr val="C00000"/>
                </a:solidFill>
              </a:rPr>
              <a:t>位确定它的</a:t>
            </a:r>
            <a:r>
              <a:rPr kumimoji="1" lang="en-US" altLang="zh-CN">
                <a:solidFill>
                  <a:srgbClr val="C00000"/>
                </a:solidFill>
              </a:rPr>
              <a:t>LDTX</a:t>
            </a:r>
            <a:r>
              <a:rPr kumimoji="1" lang="zh-CN" altLang="en-US">
                <a:solidFill>
                  <a:srgbClr val="C00000"/>
                </a:solidFill>
              </a:rPr>
              <a:t>描述符在</a:t>
            </a:r>
            <a:r>
              <a:rPr kumimoji="1" lang="en-US" altLang="zh-CN">
                <a:solidFill>
                  <a:srgbClr val="C00000"/>
                </a:solidFill>
              </a:rPr>
              <a:t>GDT</a:t>
            </a:r>
            <a:r>
              <a:rPr kumimoji="1" lang="zh-CN" altLang="en-US">
                <a:solidFill>
                  <a:srgbClr val="C00000"/>
                </a:solidFill>
              </a:rPr>
              <a:t>中的位置。</a:t>
            </a:r>
            <a:r>
              <a:rPr kumimoji="1" lang="en-US" altLang="zh-CN">
                <a:solidFill>
                  <a:srgbClr val="C00000"/>
                </a:solidFill>
              </a:rPr>
              <a:t>LDTX</a:t>
            </a:r>
            <a:r>
              <a:rPr kumimoji="1" lang="zh-CN" altLang="en-US">
                <a:solidFill>
                  <a:srgbClr val="C00000"/>
                </a:solidFill>
              </a:rPr>
              <a:t>描述符可确定</a:t>
            </a:r>
            <a:r>
              <a:rPr kumimoji="1" lang="en-US" altLang="zh-CN">
                <a:solidFill>
                  <a:srgbClr val="C00000"/>
                </a:solidFill>
              </a:rPr>
              <a:t>LDT</a:t>
            </a:r>
            <a:r>
              <a:rPr kumimoji="1" lang="zh-CN" altLang="en-US">
                <a:solidFill>
                  <a:srgbClr val="C00000"/>
                </a:solidFill>
              </a:rPr>
              <a:t>基址，再根据段选择符</a:t>
            </a:r>
            <a:r>
              <a:rPr kumimoji="1" lang="en-US" altLang="zh-CN">
                <a:solidFill>
                  <a:srgbClr val="C00000"/>
                </a:solidFill>
              </a:rPr>
              <a:t>a</a:t>
            </a:r>
            <a:r>
              <a:rPr kumimoji="1" lang="zh-CN" altLang="en-US">
                <a:solidFill>
                  <a:srgbClr val="C00000"/>
                </a:solidFill>
              </a:rPr>
              <a:t>确定的相对位置，可以确定</a:t>
            </a:r>
            <a:r>
              <a:rPr kumimoji="1" lang="en-US" altLang="zh-CN">
                <a:solidFill>
                  <a:srgbClr val="C00000"/>
                </a:solidFill>
              </a:rPr>
              <a:t>LDT</a:t>
            </a:r>
            <a:r>
              <a:rPr kumimoji="1" lang="zh-CN" altLang="en-US">
                <a:solidFill>
                  <a:srgbClr val="C00000"/>
                </a:solidFill>
              </a:rPr>
              <a:t>中的私有段描述符</a:t>
            </a:r>
            <a:r>
              <a:rPr kumimoji="1" lang="en-US" altLang="zh-CN">
                <a:solidFill>
                  <a:srgbClr val="C00000"/>
                </a:solidFill>
              </a:rPr>
              <a:t>Y</a:t>
            </a:r>
            <a:r>
              <a:rPr kumimoji="1" lang="zh-CN" altLang="en-US">
                <a:solidFill>
                  <a:srgbClr val="C00000"/>
                </a:solidFill>
              </a:rPr>
              <a:t>。再根据段描述符提取出其中包含的段基址信息，段基址</a:t>
            </a:r>
            <a:r>
              <a:rPr kumimoji="1" lang="en-US" altLang="zh-CN">
                <a:solidFill>
                  <a:srgbClr val="C00000"/>
                </a:solidFill>
              </a:rPr>
              <a:t>+b</a:t>
            </a:r>
            <a:r>
              <a:rPr kumimoji="1" lang="zh-CN" altLang="en-US">
                <a:solidFill>
                  <a:srgbClr val="C00000"/>
                </a:solidFill>
              </a:rPr>
              <a:t>（段内偏移），最终确定线性地址。</a:t>
            </a:r>
          </a:p>
        </p:txBody>
      </p:sp>
      <p:sp>
        <p:nvSpPr>
          <p:cNvPr id="4" name="日期占位符 3"/>
          <p:cNvSpPr>
            <a:spLocks noGrp="1"/>
          </p:cNvSpPr>
          <p:nvPr>
            <p:ph type="dt" sz="half" idx="10"/>
          </p:nvPr>
        </p:nvSpPr>
        <p:spPr/>
        <p:txBody>
          <a:bodyPr/>
          <a:lstStyle/>
          <a:p>
            <a:fld id="{F5CA772E-91D1-2E45-8912-CB5B7E9DBE86}" type="datetime5">
              <a:t>2019/4/29</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13</a:t>
            </a:fld>
            <a:endParaRPr lang="zh-CN" altLang="en-US"/>
          </a:p>
        </p:txBody>
      </p:sp>
    </p:spTree>
    <p:extLst>
      <p:ext uri="{BB962C8B-B14F-4D97-AF65-F5344CB8AC3E}">
        <p14:creationId xmlns:p14="http://schemas.microsoft.com/office/powerpoint/2010/main" val="1379425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逻辑地址</a:t>
            </a:r>
            <a:r>
              <a:rPr kumimoji="1" lang="zh-CN" altLang="en-US" dirty="0">
                <a:sym typeface="Wingdings"/>
              </a:rPr>
              <a:t>线性地址</a:t>
            </a:r>
            <a:endParaRPr kumimoji="1" lang="zh-CN" altLang="en-US" dirty="0"/>
          </a:p>
        </p:txBody>
      </p:sp>
      <p:sp>
        <p:nvSpPr>
          <p:cNvPr id="4" name="日期占位符 3"/>
          <p:cNvSpPr>
            <a:spLocks noGrp="1"/>
          </p:cNvSpPr>
          <p:nvPr>
            <p:ph type="dt" sz="half" idx="10"/>
          </p:nvPr>
        </p:nvSpPr>
        <p:spPr/>
        <p:txBody>
          <a:bodyPr/>
          <a:lstStyle/>
          <a:p>
            <a:fld id="{A43450B7-7D29-9E40-901A-EECBC63382BE}" type="datetime5">
              <a:t>2019/4/29</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14</a:t>
            </a:fld>
            <a:endParaRPr lang="zh-CN" altLang="en-US"/>
          </a:p>
        </p:txBody>
      </p:sp>
      <p:pic>
        <p:nvPicPr>
          <p:cNvPr id="10" name="图片 9"/>
          <p:cNvPicPr>
            <a:picLocks noChangeAspect="1"/>
          </p:cNvPicPr>
          <p:nvPr/>
        </p:nvPicPr>
        <p:blipFill>
          <a:blip r:embed="rId2"/>
          <a:stretch>
            <a:fillRect/>
          </a:stretch>
        </p:blipFill>
        <p:spPr>
          <a:xfrm>
            <a:off x="1115616" y="1700808"/>
            <a:ext cx="6588467" cy="4090522"/>
          </a:xfrm>
          <a:prstGeom prst="rect">
            <a:avLst/>
          </a:prstGeom>
        </p:spPr>
      </p:pic>
    </p:spTree>
    <p:extLst>
      <p:ext uri="{BB962C8B-B14F-4D97-AF65-F5344CB8AC3E}">
        <p14:creationId xmlns:p14="http://schemas.microsoft.com/office/powerpoint/2010/main" val="436430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IA-32</a:t>
            </a:r>
            <a:r>
              <a:rPr kumimoji="1" lang="zh-CN" altLang="en-US" dirty="0"/>
              <a:t> </a:t>
            </a:r>
            <a:r>
              <a:rPr kumimoji="1" lang="en-US" altLang="zh-CN" dirty="0"/>
              <a:t>Paging</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t>Page</a:t>
            </a:r>
            <a:r>
              <a:rPr kumimoji="1" lang="zh-CN" altLang="en-US" sz="2400" dirty="0"/>
              <a:t> </a:t>
            </a:r>
            <a:r>
              <a:rPr kumimoji="1" lang="en-US" altLang="zh-CN" sz="2400" dirty="0"/>
              <a:t>size:</a:t>
            </a:r>
            <a:r>
              <a:rPr kumimoji="1" lang="zh-CN" altLang="en-US" sz="2400" dirty="0"/>
              <a:t> </a:t>
            </a:r>
            <a:r>
              <a:rPr kumimoji="1" lang="en-US" altLang="zh-CN" sz="2400" dirty="0"/>
              <a:t>4KB</a:t>
            </a:r>
            <a:r>
              <a:rPr kumimoji="1" lang="zh-CN" altLang="en-US" sz="2400" dirty="0"/>
              <a:t> 或 </a:t>
            </a:r>
            <a:r>
              <a:rPr kumimoji="1" lang="en-US" altLang="zh-CN" sz="2400" dirty="0"/>
              <a:t>4MB</a:t>
            </a:r>
          </a:p>
          <a:p>
            <a:r>
              <a:rPr kumimoji="1" lang="en-US" altLang="zh-CN" sz="2400" dirty="0"/>
              <a:t>4KB</a:t>
            </a:r>
            <a:r>
              <a:rPr kumimoji="1" lang="zh-CN" altLang="en-US" sz="2400" dirty="0"/>
              <a:t>: 二级页表</a:t>
            </a:r>
            <a:endParaRPr kumimoji="1" lang="en-US" altLang="zh-CN" sz="2400" dirty="0"/>
          </a:p>
          <a:p>
            <a:r>
              <a:rPr kumimoji="1" lang="en-US" altLang="zh-CN" sz="2400" dirty="0"/>
              <a:t>4MB:</a:t>
            </a:r>
            <a:r>
              <a:rPr kumimoji="1" lang="zh-CN" altLang="en-US" sz="2400" dirty="0"/>
              <a:t> 一级页表</a:t>
            </a:r>
          </a:p>
          <a:p>
            <a:r>
              <a:rPr kumimoji="1" lang="en-US" altLang="zh-CN" sz="2400" b="1" dirty="0">
                <a:latin typeface="Courier New"/>
                <a:cs typeface="Courier New"/>
              </a:rPr>
              <a:t>CR0:</a:t>
            </a:r>
            <a:r>
              <a:rPr kumimoji="1" lang="zh-CN" altLang="en-US" sz="2400" dirty="0"/>
              <a:t>首位表示</a:t>
            </a:r>
            <a:r>
              <a:rPr kumimoji="1" lang="en-US" altLang="zh-CN" sz="2400" dirty="0"/>
              <a:t>PG</a:t>
            </a:r>
            <a:endParaRPr kumimoji="1" lang="en-US" altLang="zh-CN" sz="2400" b="1" dirty="0">
              <a:latin typeface="Courier New"/>
              <a:cs typeface="Courier New"/>
            </a:endParaRPr>
          </a:p>
          <a:p>
            <a:r>
              <a:rPr kumimoji="1" lang="en-US" altLang="zh-CN" sz="2400" b="1" dirty="0">
                <a:latin typeface="Courier New"/>
                <a:cs typeface="Courier New"/>
              </a:rPr>
              <a:t>CR3</a:t>
            </a:r>
            <a:r>
              <a:rPr kumimoji="1" lang="en-US" altLang="zh-CN" sz="2400" dirty="0"/>
              <a:t>:</a:t>
            </a:r>
            <a:r>
              <a:rPr kumimoji="1" lang="zh-CN" altLang="en-US" sz="2400" dirty="0"/>
              <a:t> </a:t>
            </a:r>
            <a:r>
              <a:rPr kumimoji="1" lang="en-US" altLang="zh-CN" sz="2400" dirty="0"/>
              <a:t>physical address of </a:t>
            </a:r>
            <a:br>
              <a:rPr kumimoji="1" lang="en-US" altLang="zh-CN" sz="2400" dirty="0"/>
            </a:br>
            <a:r>
              <a:rPr kumimoji="1" lang="en-US" altLang="zh-CN" sz="2400" dirty="0"/>
              <a:t>the current page directory</a:t>
            </a:r>
            <a:br>
              <a:rPr kumimoji="1" lang="en-US" altLang="zh-CN" sz="2400" dirty="0"/>
            </a:br>
            <a:r>
              <a:rPr kumimoji="1" lang="en-US" altLang="zh-CN" sz="2400" dirty="0"/>
              <a:t> (a.k.a. page directory base</a:t>
            </a:r>
            <a:br>
              <a:rPr kumimoji="1" lang="en-US" altLang="zh-CN" sz="2400" dirty="0"/>
            </a:br>
            <a:r>
              <a:rPr kumimoji="1" lang="zh-CN" altLang="en-US" sz="2400" dirty="0"/>
              <a:t> </a:t>
            </a:r>
            <a:r>
              <a:rPr kumimoji="1" lang="en-US" altLang="zh-CN" sz="2400" dirty="0"/>
              <a:t>register or </a:t>
            </a:r>
            <a:r>
              <a:rPr kumimoji="1" lang="en-US" altLang="zh-CN" sz="2400" b="1" dirty="0">
                <a:latin typeface="Courier New"/>
                <a:cs typeface="Courier New"/>
              </a:rPr>
              <a:t>PDBR</a:t>
            </a:r>
            <a:r>
              <a:rPr kumimoji="1" lang="en-US" altLang="zh-CN" sz="2400" dirty="0"/>
              <a:t>)</a:t>
            </a:r>
            <a:endParaRPr kumimoji="1" lang="zh-CN" altLang="en-US" sz="2400" dirty="0"/>
          </a:p>
        </p:txBody>
      </p:sp>
      <p:sp>
        <p:nvSpPr>
          <p:cNvPr id="4" name="日期占位符 3"/>
          <p:cNvSpPr>
            <a:spLocks noGrp="1"/>
          </p:cNvSpPr>
          <p:nvPr>
            <p:ph type="dt" sz="half" idx="10"/>
          </p:nvPr>
        </p:nvSpPr>
        <p:spPr/>
        <p:txBody>
          <a:bodyPr/>
          <a:lstStyle/>
          <a:p>
            <a:fld id="{E189A7F6-B4B8-1640-A545-AC3FDE7D2CFF}" type="datetime5">
              <a:t>2019/4/29</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15</a:t>
            </a:fld>
            <a:endParaRPr lang="zh-CN" altLang="en-US"/>
          </a:p>
        </p:txBody>
      </p:sp>
      <p:pic>
        <p:nvPicPr>
          <p:cNvPr id="7" name="图片 6"/>
          <p:cNvPicPr>
            <a:picLocks noChangeAspect="1"/>
          </p:cNvPicPr>
          <p:nvPr/>
        </p:nvPicPr>
        <p:blipFill>
          <a:blip r:embed="rId2"/>
          <a:stretch>
            <a:fillRect/>
          </a:stretch>
        </p:blipFill>
        <p:spPr>
          <a:xfrm>
            <a:off x="4454008" y="1470091"/>
            <a:ext cx="4502345" cy="1037497"/>
          </a:xfrm>
          <a:prstGeom prst="rect">
            <a:avLst/>
          </a:prstGeom>
        </p:spPr>
      </p:pic>
      <p:pic>
        <p:nvPicPr>
          <p:cNvPr id="9" name="图片 8"/>
          <p:cNvPicPr>
            <a:picLocks noChangeAspect="1"/>
          </p:cNvPicPr>
          <p:nvPr/>
        </p:nvPicPr>
        <p:blipFill>
          <a:blip r:embed="rId3">
            <a:clrChange>
              <a:clrFrom>
                <a:srgbClr val="FFFFFF"/>
              </a:clrFrom>
              <a:clrTo>
                <a:srgbClr val="FFFFFF">
                  <a:alpha val="0"/>
                </a:srgbClr>
              </a:clrTo>
            </a:clrChange>
          </a:blip>
          <a:stretch>
            <a:fillRect/>
          </a:stretch>
        </p:blipFill>
        <p:spPr>
          <a:xfrm>
            <a:off x="4283968" y="2507588"/>
            <a:ext cx="4176464" cy="4059436"/>
          </a:xfrm>
          <a:prstGeom prst="rect">
            <a:avLst/>
          </a:prstGeom>
        </p:spPr>
      </p:pic>
    </p:spTree>
    <p:extLst>
      <p:ext uri="{BB962C8B-B14F-4D97-AF65-F5344CB8AC3E}">
        <p14:creationId xmlns:p14="http://schemas.microsoft.com/office/powerpoint/2010/main" val="143193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控制寄存器</a:t>
            </a:r>
          </a:p>
        </p:txBody>
      </p:sp>
      <p:sp>
        <p:nvSpPr>
          <p:cNvPr id="3" name="日期占位符 2"/>
          <p:cNvSpPr>
            <a:spLocks noGrp="1"/>
          </p:cNvSpPr>
          <p:nvPr>
            <p:ph type="dt" sz="half" idx="10"/>
          </p:nvPr>
        </p:nvSpPr>
        <p:spPr/>
        <p:txBody>
          <a:bodyPr/>
          <a:lstStyle/>
          <a:p>
            <a:fld id="{22F17C77-4499-C547-A411-1053DA4D6BFF}" type="datetime5">
              <a:t>2019/4/29</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16</a:t>
            </a:fld>
            <a:endParaRPr lang="zh-CN" altLang="en-US"/>
          </a:p>
        </p:txBody>
      </p:sp>
      <p:pic>
        <p:nvPicPr>
          <p:cNvPr id="6" name="Picture 2" desc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838" y="1654175"/>
            <a:ext cx="7056437"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右箭头 8"/>
          <p:cNvSpPr/>
          <p:nvPr/>
        </p:nvSpPr>
        <p:spPr>
          <a:xfrm>
            <a:off x="766916" y="2920181"/>
            <a:ext cx="1150374" cy="3982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右箭头 9"/>
          <p:cNvSpPr/>
          <p:nvPr/>
        </p:nvSpPr>
        <p:spPr>
          <a:xfrm>
            <a:off x="849313" y="5589638"/>
            <a:ext cx="693175" cy="3539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83155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完整的</a:t>
            </a:r>
            <a:r>
              <a:rPr kumimoji="1" lang="en-US" altLang="zh-CN" dirty="0"/>
              <a:t>address translation</a:t>
            </a:r>
            <a:endParaRPr kumimoji="1" lang="zh-CN" altLang="en-US" dirty="0"/>
          </a:p>
        </p:txBody>
      </p:sp>
      <p:sp>
        <p:nvSpPr>
          <p:cNvPr id="4" name="日期占位符 3"/>
          <p:cNvSpPr>
            <a:spLocks noGrp="1"/>
          </p:cNvSpPr>
          <p:nvPr>
            <p:ph type="dt" sz="half" idx="10"/>
          </p:nvPr>
        </p:nvSpPr>
        <p:spPr/>
        <p:txBody>
          <a:bodyPr/>
          <a:lstStyle/>
          <a:p>
            <a:fld id="{08C0B0DF-595D-2641-AFC3-8E1A643633E9}" type="datetime5">
              <a:t>2019/4/29</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17</a:t>
            </a:fld>
            <a:endParaRPr lang="zh-CN" altLang="en-US"/>
          </a:p>
        </p:txBody>
      </p:sp>
      <p:pic>
        <p:nvPicPr>
          <p:cNvPr id="7" name="图片 6"/>
          <p:cNvPicPr>
            <a:picLocks noChangeAspect="1"/>
          </p:cNvPicPr>
          <p:nvPr/>
        </p:nvPicPr>
        <p:blipFill>
          <a:blip r:embed="rId3"/>
          <a:stretch>
            <a:fillRect/>
          </a:stretch>
        </p:blipFill>
        <p:spPr>
          <a:xfrm>
            <a:off x="467544" y="1484784"/>
            <a:ext cx="8028384" cy="4756346"/>
          </a:xfrm>
          <a:prstGeom prst="rect">
            <a:avLst/>
          </a:prstGeom>
        </p:spPr>
      </p:pic>
    </p:spTree>
    <p:extLst>
      <p:ext uri="{BB962C8B-B14F-4D97-AF65-F5344CB8AC3E}">
        <p14:creationId xmlns:p14="http://schemas.microsoft.com/office/powerpoint/2010/main" val="1837948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日期占位符 2"/>
          <p:cNvSpPr>
            <a:spLocks noGrp="1"/>
          </p:cNvSpPr>
          <p:nvPr>
            <p:ph type="dt" sz="half" idx="10"/>
          </p:nvPr>
        </p:nvSpPr>
        <p:spPr/>
        <p:txBody>
          <a:bodyPr/>
          <a:lstStyle/>
          <a:p>
            <a:fld id="{7E010006-B9E6-DB4F-82FC-84E298826A99}" type="datetime5">
              <a:t>2019/4/29</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18</a:t>
            </a:fld>
            <a:endParaRPr lang="zh-CN" altLang="en-US"/>
          </a:p>
        </p:txBody>
      </p:sp>
      <p:pic>
        <p:nvPicPr>
          <p:cNvPr id="6" name="图片 5"/>
          <p:cNvPicPr>
            <a:picLocks noChangeAspect="1"/>
          </p:cNvPicPr>
          <p:nvPr/>
        </p:nvPicPr>
        <p:blipFill>
          <a:blip r:embed="rId2"/>
          <a:stretch>
            <a:fillRect/>
          </a:stretch>
        </p:blipFill>
        <p:spPr>
          <a:xfrm>
            <a:off x="1187624" y="1241090"/>
            <a:ext cx="7103142" cy="5475535"/>
          </a:xfrm>
          <a:prstGeom prst="rect">
            <a:avLst/>
          </a:prstGeom>
        </p:spPr>
      </p:pic>
    </p:spTree>
    <p:extLst>
      <p:ext uri="{BB962C8B-B14F-4D97-AF65-F5344CB8AC3E}">
        <p14:creationId xmlns:p14="http://schemas.microsoft.com/office/powerpoint/2010/main" val="1064947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Page</a:t>
            </a:r>
            <a:r>
              <a:rPr kumimoji="1" lang="zh-CN" altLang="en-US" dirty="0"/>
              <a:t> </a:t>
            </a:r>
            <a:r>
              <a:rPr kumimoji="1" lang="en-US" altLang="zh-CN" dirty="0"/>
              <a:t>Directory/Table</a:t>
            </a:r>
            <a:r>
              <a:rPr kumimoji="1" lang="zh-CN" altLang="en-US" dirty="0"/>
              <a:t> </a:t>
            </a:r>
            <a:r>
              <a:rPr kumimoji="1" lang="en-US" altLang="zh-CN" dirty="0"/>
              <a:t>entry</a:t>
            </a:r>
            <a:endParaRPr kumimoji="1" lang="zh-CN" altLang="en-US" dirty="0"/>
          </a:p>
        </p:txBody>
      </p:sp>
      <p:sp>
        <p:nvSpPr>
          <p:cNvPr id="3" name="日期占位符 2"/>
          <p:cNvSpPr>
            <a:spLocks noGrp="1"/>
          </p:cNvSpPr>
          <p:nvPr>
            <p:ph type="dt" sz="half" idx="10"/>
          </p:nvPr>
        </p:nvSpPr>
        <p:spPr/>
        <p:txBody>
          <a:bodyPr/>
          <a:lstStyle/>
          <a:p>
            <a:fld id="{BDC44753-2E06-9644-BC7A-8D5A3C4488A7}" type="datetime5">
              <a:t>2019/4/29</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19</a:t>
            </a:fld>
            <a:endParaRPr lang="zh-CN" altLang="en-US"/>
          </a:p>
        </p:txBody>
      </p:sp>
      <p:pic>
        <p:nvPicPr>
          <p:cNvPr id="6" name="图片 5"/>
          <p:cNvPicPr>
            <a:picLocks noChangeAspect="1"/>
          </p:cNvPicPr>
          <p:nvPr/>
        </p:nvPicPr>
        <p:blipFill>
          <a:blip r:embed="rId2"/>
          <a:stretch>
            <a:fillRect/>
          </a:stretch>
        </p:blipFill>
        <p:spPr>
          <a:xfrm>
            <a:off x="457200" y="1436214"/>
            <a:ext cx="7241458" cy="2104093"/>
          </a:xfrm>
          <a:prstGeom prst="rect">
            <a:avLst/>
          </a:prstGeom>
        </p:spPr>
      </p:pic>
      <p:pic>
        <p:nvPicPr>
          <p:cNvPr id="7" name="图片 6"/>
          <p:cNvPicPr/>
          <p:nvPr/>
        </p:nvPicPr>
        <p:blipFill>
          <a:blip r:embed="rId3"/>
          <a:stretch>
            <a:fillRect/>
          </a:stretch>
        </p:blipFill>
        <p:spPr>
          <a:xfrm>
            <a:off x="3647757" y="3831843"/>
            <a:ext cx="4744085" cy="2781300"/>
          </a:xfrm>
          <a:prstGeom prst="rect">
            <a:avLst/>
          </a:prstGeom>
        </p:spPr>
      </p:pic>
      <p:sp>
        <p:nvSpPr>
          <p:cNvPr id="8" name="文本框 7"/>
          <p:cNvSpPr txBox="1"/>
          <p:nvPr/>
        </p:nvSpPr>
        <p:spPr>
          <a:xfrm>
            <a:off x="457200" y="4724765"/>
            <a:ext cx="3211135" cy="369332"/>
          </a:xfrm>
          <a:prstGeom prst="rect">
            <a:avLst/>
          </a:prstGeom>
          <a:noFill/>
        </p:spPr>
        <p:txBody>
          <a:bodyPr wrap="none" rtlCol="0">
            <a:spAutoFit/>
          </a:bodyPr>
          <a:lstStyle/>
          <a:p>
            <a:r>
              <a:rPr kumimoji="1" lang="zh-CN" altLang="en-US">
                <a:solidFill>
                  <a:srgbClr val="C00000"/>
                </a:solidFill>
              </a:rPr>
              <a:t>取到页表项之后只要前</a:t>
            </a:r>
            <a:r>
              <a:rPr kumimoji="1" lang="en-US" altLang="zh-CN">
                <a:solidFill>
                  <a:srgbClr val="C00000"/>
                </a:solidFill>
              </a:rPr>
              <a:t>20</a:t>
            </a:r>
            <a:r>
              <a:rPr kumimoji="1" lang="zh-CN" altLang="en-US">
                <a:solidFill>
                  <a:srgbClr val="C00000"/>
                </a:solidFill>
              </a:rPr>
              <a:t>位！</a:t>
            </a:r>
          </a:p>
        </p:txBody>
      </p:sp>
    </p:spTree>
    <p:extLst>
      <p:ext uri="{BB962C8B-B14F-4D97-AF65-F5344CB8AC3E}">
        <p14:creationId xmlns:p14="http://schemas.microsoft.com/office/powerpoint/2010/main" val="108646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要求</a:t>
            </a:r>
          </a:p>
        </p:txBody>
      </p:sp>
      <p:sp>
        <p:nvSpPr>
          <p:cNvPr id="3" name="内容占位符 2"/>
          <p:cNvSpPr>
            <a:spLocks noGrp="1"/>
          </p:cNvSpPr>
          <p:nvPr>
            <p:ph idx="1"/>
          </p:nvPr>
        </p:nvSpPr>
        <p:spPr/>
        <p:txBody>
          <a:bodyPr>
            <a:normAutofit fontScale="77500" lnSpcReduction="20000"/>
          </a:bodyPr>
          <a:lstStyle/>
          <a:p>
            <a:r>
              <a:rPr kumimoji="1" lang="en-US" altLang="zh-CN"/>
              <a:t>【</a:t>
            </a:r>
            <a:r>
              <a:rPr kumimoji="1" lang="zh-CN" altLang="en-US"/>
              <a:t>实验目的</a:t>
            </a:r>
            <a:r>
              <a:rPr kumimoji="1" lang="en-US" altLang="zh-CN"/>
              <a:t>】</a:t>
            </a:r>
          </a:p>
          <a:p>
            <a:r>
              <a:rPr kumimoji="1" lang="zh-CN" altLang="en-US"/>
              <a:t>通过实验，掌握段页式内存管理机制，理解地址转换的过程</a:t>
            </a:r>
          </a:p>
          <a:p>
            <a:endParaRPr kumimoji="1" lang="zh-CN" altLang="en-US"/>
          </a:p>
          <a:p>
            <a:r>
              <a:rPr kumimoji="1" lang="en-US" altLang="zh-CN"/>
              <a:t>【</a:t>
            </a:r>
            <a:r>
              <a:rPr kumimoji="1" lang="zh-CN" altLang="en-US"/>
              <a:t>实验内容</a:t>
            </a:r>
            <a:r>
              <a:rPr kumimoji="1" lang="en-US" altLang="zh-CN"/>
              <a:t>】</a:t>
            </a:r>
          </a:p>
          <a:p>
            <a:r>
              <a:rPr kumimoji="1" lang="zh-CN" altLang="en-US"/>
              <a:t>通过手工查看系统内存，并修改特定物理内存的值，实现控制程序运行的目的</a:t>
            </a:r>
          </a:p>
          <a:p>
            <a:endParaRPr kumimoji="1" lang="zh-CN" altLang="en-US"/>
          </a:p>
          <a:p>
            <a:r>
              <a:rPr kumimoji="1" lang="en-US" altLang="zh-CN"/>
              <a:t>【</a:t>
            </a:r>
            <a:r>
              <a:rPr kumimoji="1" lang="zh-CN" altLang="en-US"/>
              <a:t>实验环境</a:t>
            </a:r>
            <a:r>
              <a:rPr kumimoji="1" lang="en-US" altLang="zh-CN"/>
              <a:t>】</a:t>
            </a:r>
          </a:p>
          <a:p>
            <a:r>
              <a:rPr kumimoji="1" lang="en-US" altLang="zh-CN"/>
              <a:t>Linux </a:t>
            </a:r>
            <a:r>
              <a:rPr kumimoji="1" lang="zh-CN" altLang="en-US"/>
              <a:t>内核（</a:t>
            </a:r>
            <a:r>
              <a:rPr kumimoji="1" lang="en-US" altLang="zh-CN"/>
              <a:t>0.11</a:t>
            </a:r>
            <a:r>
              <a:rPr kumimoji="1" lang="zh-CN" altLang="en-US"/>
              <a:t>）</a:t>
            </a:r>
            <a:r>
              <a:rPr kumimoji="1" lang="en-US" altLang="zh-CN"/>
              <a:t>+ Bochs</a:t>
            </a:r>
          </a:p>
        </p:txBody>
      </p:sp>
      <p:sp>
        <p:nvSpPr>
          <p:cNvPr id="4" name="日期占位符 3"/>
          <p:cNvSpPr>
            <a:spLocks noGrp="1"/>
          </p:cNvSpPr>
          <p:nvPr>
            <p:ph type="dt" sz="half" idx="10"/>
          </p:nvPr>
        </p:nvSpPr>
        <p:spPr/>
        <p:txBody>
          <a:bodyPr/>
          <a:lstStyle/>
          <a:p>
            <a:fld id="{0538FE44-834C-604C-9983-C702BB40C225}" type="datetime5">
              <a:t>2019/4/29</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2</a:t>
            </a:fld>
            <a:endParaRPr lang="zh-CN" altLang="en-US"/>
          </a:p>
        </p:txBody>
      </p:sp>
    </p:spTree>
    <p:extLst>
      <p:ext uri="{BB962C8B-B14F-4D97-AF65-F5344CB8AC3E}">
        <p14:creationId xmlns:p14="http://schemas.microsoft.com/office/powerpoint/2010/main" val="262722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小结</a:t>
            </a:r>
          </a:p>
        </p:txBody>
      </p:sp>
      <p:sp>
        <p:nvSpPr>
          <p:cNvPr id="6" name="内容占位符 5"/>
          <p:cNvSpPr>
            <a:spLocks noGrp="1"/>
          </p:cNvSpPr>
          <p:nvPr>
            <p:ph sz="half" idx="1"/>
          </p:nvPr>
        </p:nvSpPr>
        <p:spPr>
          <a:xfrm>
            <a:off x="457200" y="1600199"/>
            <a:ext cx="4038600" cy="5121275"/>
          </a:xfrm>
        </p:spPr>
        <p:txBody>
          <a:bodyPr>
            <a:normAutofit fontScale="77500" lnSpcReduction="20000"/>
          </a:bodyPr>
          <a:lstStyle/>
          <a:p>
            <a:r>
              <a:rPr kumimoji="1" lang="en-US" altLang="zh-CN"/>
              <a:t>Selector,</a:t>
            </a:r>
            <a:r>
              <a:rPr kumimoji="1" lang="zh-CN" altLang="en-US"/>
              <a:t> </a:t>
            </a:r>
            <a:r>
              <a:rPr kumimoji="1" lang="en-US" altLang="zh-CN"/>
              <a:t>descriptor,</a:t>
            </a:r>
            <a:r>
              <a:rPr kumimoji="1" lang="zh-CN" altLang="en-US"/>
              <a:t> </a:t>
            </a:r>
            <a:r>
              <a:rPr kumimoji="1" lang="en-US" altLang="zh-CN"/>
              <a:t>PE</a:t>
            </a:r>
          </a:p>
          <a:p>
            <a:r>
              <a:rPr kumimoji="1" lang="zh-CN" altLang="en-US"/>
              <a:t>总流程</a:t>
            </a:r>
            <a:endParaRPr kumimoji="1" lang="en-US" altLang="zh-CN"/>
          </a:p>
          <a:p>
            <a:pPr marL="914400" lvl="1" indent="-457200">
              <a:buFont typeface="+mj-lt"/>
              <a:buAutoNum type="arabicPeriod"/>
            </a:pPr>
            <a:r>
              <a:rPr kumimoji="1" lang="en-US" altLang="zh-CN"/>
              <a:t>edit the configure: use absolute path</a:t>
            </a:r>
          </a:p>
          <a:p>
            <a:pPr marL="914400" lvl="1" indent="-457200">
              <a:buFont typeface="+mj-lt"/>
              <a:buAutoNum type="arabicPeriod"/>
            </a:pPr>
            <a:r>
              <a:rPr kumimoji="1" lang="en-US" altLang="zh-CN"/>
              <a:t>bochs -f configfile</a:t>
            </a:r>
          </a:p>
          <a:p>
            <a:pPr marL="914400" lvl="1" indent="-457200">
              <a:buFont typeface="+mj-lt"/>
              <a:buAutoNum type="arabicPeriod"/>
            </a:pPr>
            <a:r>
              <a:rPr kumimoji="1" lang="zh-CN" altLang="en-US"/>
              <a:t>两个界面</a:t>
            </a:r>
            <a:endParaRPr kumimoji="1" lang="en-US" altLang="zh-CN"/>
          </a:p>
          <a:p>
            <a:pPr marL="914400" lvl="1" indent="-457200">
              <a:buFont typeface="+mj-lt"/>
              <a:buAutoNum type="arabicPeriod"/>
            </a:pPr>
            <a:r>
              <a:rPr kumimoji="1" lang="zh-CN" altLang="en-US"/>
              <a:t>主要命令</a:t>
            </a:r>
            <a:endParaRPr kumimoji="1" lang="en-US" altLang="zh-CN"/>
          </a:p>
          <a:p>
            <a:pPr lvl="2"/>
            <a:r>
              <a:rPr kumimoji="1" lang="en-US" altLang="zh-CN"/>
              <a:t>c: continue</a:t>
            </a:r>
          </a:p>
          <a:p>
            <a:pPr lvl="2"/>
            <a:r>
              <a:rPr kumimoji="1" lang="en-US" altLang="zh-CN"/>
              <a:t>xp: byte, word (4-bytes)</a:t>
            </a:r>
          </a:p>
          <a:p>
            <a:pPr lvl="3"/>
            <a:r>
              <a:rPr kumimoji="1" lang="zh-CN" altLang="en-US"/>
              <a:t>大小端</a:t>
            </a:r>
            <a:endParaRPr kumimoji="1" lang="en-US" altLang="zh-CN"/>
          </a:p>
          <a:p>
            <a:pPr lvl="2"/>
            <a:r>
              <a:rPr kumimoji="1" lang="en-US" altLang="zh-CN"/>
              <a:t>sreg</a:t>
            </a:r>
          </a:p>
          <a:p>
            <a:pPr lvl="2"/>
            <a:r>
              <a:rPr kumimoji="1" lang="en-US" altLang="zh-CN"/>
              <a:t>creg</a:t>
            </a:r>
          </a:p>
          <a:p>
            <a:pPr lvl="2"/>
            <a:r>
              <a:rPr kumimoji="1" lang="en-US" altLang="zh-CN"/>
              <a:t>setpmem</a:t>
            </a:r>
          </a:p>
          <a:p>
            <a:pPr lvl="2"/>
            <a:r>
              <a:rPr kumimoji="1" lang="en-US" altLang="zh-CN"/>
              <a:t>help</a:t>
            </a:r>
          </a:p>
        </p:txBody>
      </p:sp>
      <p:sp>
        <p:nvSpPr>
          <p:cNvPr id="7" name="内容占位符 6"/>
          <p:cNvSpPr>
            <a:spLocks noGrp="1"/>
          </p:cNvSpPr>
          <p:nvPr>
            <p:ph sz="half" idx="2"/>
          </p:nvPr>
        </p:nvSpPr>
        <p:spPr>
          <a:xfrm>
            <a:off x="4648200" y="1600200"/>
            <a:ext cx="4038600" cy="5018964"/>
          </a:xfrm>
        </p:spPr>
        <p:txBody>
          <a:bodyPr>
            <a:normAutofit fontScale="77500" lnSpcReduction="20000"/>
          </a:bodyPr>
          <a:lstStyle/>
          <a:p>
            <a:pPr marL="457200" lvl="1" indent="-457200">
              <a:buFont typeface="+mj-lt"/>
              <a:buAutoNum type="arabicPeriod" startAt="5"/>
            </a:pPr>
            <a:r>
              <a:rPr kumimoji="1" lang="en-US" altLang="zh-CN"/>
              <a:t>press c</a:t>
            </a:r>
            <a:r>
              <a:rPr kumimoji="1" lang="zh-CN" altLang="en-US"/>
              <a:t> </a:t>
            </a:r>
            <a:r>
              <a:rPr kumimoji="1" lang="en-US" altLang="zh-CN"/>
              <a:t>to</a:t>
            </a:r>
            <a:r>
              <a:rPr kumimoji="1" lang="zh-CN" altLang="en-US"/>
              <a:t> </a:t>
            </a:r>
            <a:r>
              <a:rPr kumimoji="1" lang="en-US" altLang="zh-CN"/>
              <a:t>boot</a:t>
            </a:r>
          </a:p>
          <a:p>
            <a:pPr marL="457200" lvl="1" indent="-457200">
              <a:buFont typeface="+mj-lt"/>
              <a:buAutoNum type="arabicPeriod" startAt="5"/>
            </a:pPr>
            <a:r>
              <a:rPr kumimoji="1" lang="zh-CN" altLang="en-US"/>
              <a:t>创建</a:t>
            </a:r>
            <a:r>
              <a:rPr kumimoji="1" lang="en-US" altLang="zh-CN"/>
              <a:t>c</a:t>
            </a:r>
            <a:r>
              <a:rPr kumimoji="1" lang="zh-CN" altLang="en-US"/>
              <a:t>程序</a:t>
            </a:r>
            <a:endParaRPr kumimoji="1" lang="en-US" altLang="zh-CN"/>
          </a:p>
          <a:p>
            <a:pPr marL="457200" lvl="1" indent="-457200">
              <a:buFont typeface="+mj-lt"/>
              <a:buAutoNum type="arabicPeriod" startAt="5"/>
            </a:pPr>
            <a:r>
              <a:rPr kumimoji="1" lang="zh-CN" altLang="en-US"/>
              <a:t>编译</a:t>
            </a:r>
            <a:r>
              <a:rPr kumimoji="1" lang="en-US" altLang="zh-CN"/>
              <a:t>: gcc a.c</a:t>
            </a:r>
          </a:p>
          <a:p>
            <a:pPr marL="457200" lvl="1" indent="-457200">
              <a:buFont typeface="+mj-lt"/>
              <a:buAutoNum type="arabicPeriod" startAt="5"/>
            </a:pPr>
            <a:r>
              <a:rPr kumimoji="1" lang="zh-CN" altLang="en-US"/>
              <a:t>运行</a:t>
            </a:r>
            <a:r>
              <a:rPr kumimoji="1" lang="en-US" altLang="zh-CN"/>
              <a:t> ./a.out</a:t>
            </a:r>
          </a:p>
          <a:p>
            <a:pPr marL="457200" lvl="1" indent="-457200">
              <a:buFont typeface="+mj-lt"/>
              <a:buAutoNum type="arabicPeriod" startAt="5"/>
            </a:pPr>
            <a:r>
              <a:rPr kumimoji="1" lang="zh-CN" altLang="en-US">
                <a:solidFill>
                  <a:srgbClr val="FF0000"/>
                </a:solidFill>
              </a:rPr>
              <a:t>打印出来的是 </a:t>
            </a:r>
            <a:r>
              <a:rPr kumimoji="1" lang="en-US" altLang="zh-CN">
                <a:solidFill>
                  <a:srgbClr val="FF0000"/>
                </a:solidFill>
              </a:rPr>
              <a:t>ds </a:t>
            </a:r>
            <a:r>
              <a:rPr kumimoji="1" lang="zh-CN" altLang="en-US">
                <a:solidFill>
                  <a:srgbClr val="FF0000"/>
                </a:solidFill>
              </a:rPr>
              <a:t>段内偏移 </a:t>
            </a:r>
            <a:r>
              <a:rPr kumimoji="1" lang="en-US" altLang="zh-CN">
                <a:solidFill>
                  <a:srgbClr val="FF0000"/>
                </a:solidFill>
              </a:rPr>
              <a:t>0x3004</a:t>
            </a:r>
          </a:p>
          <a:p>
            <a:pPr marL="457200" lvl="1" indent="-457200">
              <a:buFont typeface="+mj-lt"/>
              <a:buAutoNum type="arabicPeriod" startAt="5"/>
            </a:pPr>
            <a:r>
              <a:rPr kumimoji="1" lang="en-US" altLang="zh-CN"/>
              <a:t>in console: ctrl + c</a:t>
            </a:r>
          </a:p>
          <a:p>
            <a:pPr marL="457200" lvl="1" indent="-457200">
              <a:buFont typeface="+mj-lt"/>
              <a:buAutoNum type="arabicPeriod" startAt="5"/>
            </a:pPr>
            <a:r>
              <a:rPr kumimoji="1" lang="en-US" altLang="zh-CN" b="1">
                <a:solidFill>
                  <a:srgbClr val="C00000"/>
                </a:solidFill>
              </a:rPr>
              <a:t>your</a:t>
            </a:r>
            <a:r>
              <a:rPr kumimoji="1" lang="zh-CN" altLang="en-US" b="1">
                <a:solidFill>
                  <a:srgbClr val="C00000"/>
                </a:solidFill>
              </a:rPr>
              <a:t> </a:t>
            </a:r>
            <a:r>
              <a:rPr kumimoji="1" lang="en-US" altLang="zh-CN" b="1">
                <a:solidFill>
                  <a:srgbClr val="C00000"/>
                </a:solidFill>
              </a:rPr>
              <a:t>major</a:t>
            </a:r>
            <a:r>
              <a:rPr kumimoji="1" lang="zh-CN" altLang="en-US" b="1">
                <a:solidFill>
                  <a:srgbClr val="C00000"/>
                </a:solidFill>
              </a:rPr>
              <a:t> </a:t>
            </a:r>
            <a:r>
              <a:rPr kumimoji="1" lang="en-US" altLang="zh-CN" b="1">
                <a:solidFill>
                  <a:srgbClr val="C00000"/>
                </a:solidFill>
              </a:rPr>
              <a:t>work</a:t>
            </a:r>
          </a:p>
          <a:p>
            <a:pPr marL="457200" lvl="1" indent="-457200">
              <a:buFont typeface="+mj-lt"/>
              <a:buAutoNum type="arabicPeriod" startAt="5"/>
            </a:pPr>
            <a:r>
              <a:rPr kumimoji="1" lang="en-US" altLang="zh-CN"/>
              <a:t>press</a:t>
            </a:r>
            <a:r>
              <a:rPr kumimoji="1" lang="zh-CN" altLang="en-US"/>
              <a:t> </a:t>
            </a:r>
            <a:r>
              <a:rPr kumimoji="1" lang="en-US" altLang="zh-CN"/>
              <a:t>c</a:t>
            </a:r>
          </a:p>
          <a:p>
            <a:pPr marL="0" lvl="1" indent="0">
              <a:buNone/>
            </a:pPr>
            <a:r>
              <a:rPr kumimoji="1" lang="en-US" altLang="zh-CN"/>
              <a:t>----</a:t>
            </a:r>
          </a:p>
          <a:p>
            <a:pPr marL="457200" lvl="1" indent="-457200">
              <a:buFont typeface="+mj-lt"/>
              <a:buAutoNum type="arabicPeriod" startAt="5"/>
            </a:pPr>
            <a:r>
              <a:rPr kumimoji="1" lang="zh-CN" altLang="en-US"/>
              <a:t>查表计算偏移注意长度</a:t>
            </a:r>
            <a:endParaRPr kumimoji="1" lang="en-US" altLang="zh-CN"/>
          </a:p>
          <a:p>
            <a:pPr marL="857250" lvl="2" indent="-457200">
              <a:buFont typeface="+mj-lt"/>
              <a:buAutoNum type="arabicPeriod" startAt="5"/>
            </a:pPr>
            <a:r>
              <a:rPr kumimoji="1" lang="en-US" altLang="zh-CN"/>
              <a:t>GDT/LDT:</a:t>
            </a:r>
            <a:r>
              <a:rPr kumimoji="1" lang="zh-CN" altLang="en-US"/>
              <a:t> </a:t>
            </a:r>
            <a:r>
              <a:rPr kumimoji="1" lang="en-US" altLang="zh-CN"/>
              <a:t>8Byte</a:t>
            </a:r>
          </a:p>
          <a:p>
            <a:pPr marL="857250" lvl="2" indent="-457200">
              <a:buFont typeface="+mj-lt"/>
              <a:buAutoNum type="arabicPeriod" startAt="5"/>
            </a:pPr>
            <a:r>
              <a:rPr kumimoji="1" lang="en-US" altLang="zh-CN"/>
              <a:t>PE:</a:t>
            </a:r>
            <a:r>
              <a:rPr kumimoji="1" lang="zh-CN" altLang="en-US"/>
              <a:t> </a:t>
            </a:r>
            <a:r>
              <a:rPr kumimoji="1" lang="en-US" altLang="zh-CN"/>
              <a:t>4Byte</a:t>
            </a:r>
            <a:endParaRPr kumimoji="1" lang="zh-CN" altLang="en-US"/>
          </a:p>
        </p:txBody>
      </p:sp>
      <p:sp>
        <p:nvSpPr>
          <p:cNvPr id="3" name="日期占位符 2"/>
          <p:cNvSpPr>
            <a:spLocks noGrp="1"/>
          </p:cNvSpPr>
          <p:nvPr>
            <p:ph type="dt" sz="half" idx="10"/>
          </p:nvPr>
        </p:nvSpPr>
        <p:spPr/>
        <p:txBody>
          <a:bodyPr/>
          <a:lstStyle/>
          <a:p>
            <a:fld id="{DF1106F3-01E9-5E4D-94C8-0FBEFC9B070D}" type="datetime5">
              <a:t>2019/4/29</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20</a:t>
            </a:fld>
            <a:endParaRPr lang="zh-CN" altLang="en-US"/>
          </a:p>
        </p:txBody>
      </p:sp>
    </p:spTree>
    <p:extLst>
      <p:ext uri="{BB962C8B-B14F-4D97-AF65-F5344CB8AC3E}">
        <p14:creationId xmlns:p14="http://schemas.microsoft.com/office/powerpoint/2010/main" val="195911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实验验证</a:t>
            </a:r>
          </a:p>
        </p:txBody>
      </p:sp>
      <p:sp>
        <p:nvSpPr>
          <p:cNvPr id="3" name="内容占位符 2"/>
          <p:cNvSpPr>
            <a:spLocks noGrp="1"/>
          </p:cNvSpPr>
          <p:nvPr>
            <p:ph idx="1"/>
          </p:nvPr>
        </p:nvSpPr>
        <p:spPr/>
        <p:txBody>
          <a:bodyPr/>
          <a:lstStyle/>
          <a:p>
            <a:r>
              <a:rPr kumimoji="1" lang="zh-CN" altLang="en-US"/>
              <a:t>直接修改物理地址中的值，以结束死循环</a:t>
            </a:r>
          </a:p>
        </p:txBody>
      </p:sp>
      <p:sp>
        <p:nvSpPr>
          <p:cNvPr id="4" name="日期占位符 3"/>
          <p:cNvSpPr>
            <a:spLocks noGrp="1"/>
          </p:cNvSpPr>
          <p:nvPr>
            <p:ph type="dt" sz="half" idx="10"/>
          </p:nvPr>
        </p:nvSpPr>
        <p:spPr/>
        <p:txBody>
          <a:bodyPr/>
          <a:lstStyle/>
          <a:p>
            <a:fld id="{49AB21AF-87C8-6E41-80F6-06C295855D7E}" type="datetime5">
              <a:t>2019/4/29</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3</a:t>
            </a:fld>
            <a:endParaRPr lang="zh-CN" altLang="en-US"/>
          </a:p>
        </p:txBody>
      </p:sp>
      <p:sp>
        <p:nvSpPr>
          <p:cNvPr id="7" name="矩形 6"/>
          <p:cNvSpPr/>
          <p:nvPr/>
        </p:nvSpPr>
        <p:spPr>
          <a:xfrm>
            <a:off x="715297" y="2217591"/>
            <a:ext cx="7713406" cy="3139321"/>
          </a:xfrm>
          <a:prstGeom prst="rect">
            <a:avLst/>
          </a:prstGeom>
          <a:solidFill>
            <a:schemeClr val="bg1">
              <a:lumMod val="95000"/>
            </a:schemeClr>
          </a:solidFill>
        </p:spPr>
        <p:txBody>
          <a:bodyPr wrap="square">
            <a:spAutoFit/>
          </a:bodyPr>
          <a:lstStyle/>
          <a:p>
            <a:pPr marL="533400"/>
            <a:r>
              <a:rPr lang="en-US" altLang="zh-CN" kern="0" dirty="0">
                <a:solidFill>
                  <a:srgbClr val="0000FF"/>
                </a:solidFill>
                <a:effectLst/>
                <a:latin typeface="Consolas" charset="0"/>
                <a:ea typeface="Consolas" charset="0"/>
                <a:cs typeface="Consolas" charset="0"/>
              </a:rPr>
              <a:t>#include</a:t>
            </a:r>
            <a:r>
              <a:rPr lang="en-US" altLang="zh-CN" kern="0" dirty="0">
                <a:effectLst/>
                <a:latin typeface="Consolas" charset="0"/>
                <a:ea typeface="Consolas" charset="0"/>
                <a:cs typeface="Consolas" charset="0"/>
              </a:rPr>
              <a:t> </a:t>
            </a:r>
            <a:r>
              <a:rPr lang="en-US" altLang="zh-CN" kern="0" dirty="0">
                <a:solidFill>
                  <a:srgbClr val="A31515"/>
                </a:solidFill>
                <a:effectLst/>
                <a:latin typeface="Consolas" charset="0"/>
                <a:ea typeface="Consolas" charset="0"/>
                <a:cs typeface="Consolas" charset="0"/>
              </a:rPr>
              <a:t>&lt;</a:t>
            </a:r>
            <a:r>
              <a:rPr lang="en-US" altLang="zh-CN" kern="0" dirty="0" err="1">
                <a:solidFill>
                  <a:srgbClr val="A31515"/>
                </a:solidFill>
                <a:effectLst/>
                <a:latin typeface="Consolas" charset="0"/>
                <a:ea typeface="Consolas" charset="0"/>
                <a:cs typeface="Consolas" charset="0"/>
              </a:rPr>
              <a:t>stdio.h</a:t>
            </a:r>
            <a:r>
              <a:rPr lang="en-US" altLang="zh-CN" kern="0" dirty="0">
                <a:solidFill>
                  <a:srgbClr val="A31515"/>
                </a:solidFill>
                <a:effectLst/>
                <a:latin typeface="Consolas" charset="0"/>
                <a:ea typeface="Consolas" charset="0"/>
                <a:cs typeface="Consolas" charset="0"/>
              </a:rPr>
              <a:t>&gt;</a:t>
            </a:r>
            <a:endParaRPr lang="zh-CN" altLang="zh-CN" sz="1400" kern="100" dirty="0">
              <a:effectLst/>
              <a:latin typeface="Consolas" charset="0"/>
              <a:ea typeface="Consolas" charset="0"/>
              <a:cs typeface="Consolas" charset="0"/>
            </a:endParaRPr>
          </a:p>
          <a:p>
            <a:pPr marL="533400"/>
            <a:r>
              <a:rPr lang="en-US" altLang="zh-CN" kern="0" dirty="0">
                <a:solidFill>
                  <a:srgbClr val="A31515"/>
                </a:solidFill>
                <a:effectLst/>
                <a:latin typeface="Consolas" charset="0"/>
                <a:ea typeface="Consolas" charset="0"/>
                <a:cs typeface="Consolas" charset="0"/>
              </a:rPr>
              <a:t> </a:t>
            </a:r>
            <a:endParaRPr lang="zh-CN" altLang="zh-CN" sz="1400" kern="100" dirty="0">
              <a:effectLst/>
              <a:latin typeface="Consolas" charset="0"/>
              <a:ea typeface="Consolas" charset="0"/>
              <a:cs typeface="Consolas" charset="0"/>
            </a:endParaRPr>
          </a:p>
          <a:p>
            <a:pPr marL="533400"/>
            <a:r>
              <a:rPr lang="en-US" altLang="zh-CN" kern="0" dirty="0" err="1">
                <a:solidFill>
                  <a:srgbClr val="0000FF"/>
                </a:solidFill>
                <a:effectLst/>
                <a:latin typeface="Consolas" charset="0"/>
                <a:ea typeface="Consolas" charset="0"/>
                <a:cs typeface="Consolas" charset="0"/>
              </a:rPr>
              <a:t>int</a:t>
            </a:r>
            <a:r>
              <a:rPr lang="en-US" altLang="zh-CN" kern="0" dirty="0">
                <a:effectLst/>
                <a:latin typeface="Consolas" charset="0"/>
                <a:ea typeface="Consolas" charset="0"/>
                <a:cs typeface="Consolas" charset="0"/>
              </a:rPr>
              <a:t> j = 0x123456;</a:t>
            </a:r>
            <a:endParaRPr lang="zh-CN" altLang="zh-CN" sz="1400" kern="100" dirty="0">
              <a:effectLst/>
              <a:latin typeface="Consolas" charset="0"/>
              <a:ea typeface="Consolas" charset="0"/>
              <a:cs typeface="Consolas" charset="0"/>
            </a:endParaRPr>
          </a:p>
          <a:p>
            <a:pPr marL="533400"/>
            <a:r>
              <a:rPr lang="en-US" altLang="zh-CN" kern="0" dirty="0">
                <a:effectLst/>
                <a:latin typeface="Consolas" charset="0"/>
                <a:ea typeface="Consolas" charset="0"/>
                <a:cs typeface="Consolas" charset="0"/>
              </a:rPr>
              <a:t> </a:t>
            </a:r>
            <a:endParaRPr lang="zh-CN" altLang="zh-CN" sz="1400" kern="100" dirty="0">
              <a:effectLst/>
              <a:latin typeface="Consolas" charset="0"/>
              <a:ea typeface="Consolas" charset="0"/>
              <a:cs typeface="Consolas" charset="0"/>
            </a:endParaRPr>
          </a:p>
          <a:p>
            <a:pPr marL="533400"/>
            <a:r>
              <a:rPr lang="en-US" altLang="zh-CN" kern="0" dirty="0" err="1">
                <a:solidFill>
                  <a:srgbClr val="0000FF"/>
                </a:solidFill>
                <a:effectLst/>
                <a:latin typeface="Consolas" charset="0"/>
                <a:ea typeface="Consolas" charset="0"/>
                <a:cs typeface="Consolas" charset="0"/>
              </a:rPr>
              <a:t>int</a:t>
            </a:r>
            <a:r>
              <a:rPr lang="en-US" altLang="zh-CN" kern="0" dirty="0">
                <a:effectLst/>
                <a:latin typeface="Consolas" charset="0"/>
                <a:ea typeface="Consolas" charset="0"/>
                <a:cs typeface="Consolas" charset="0"/>
              </a:rPr>
              <a:t> main()</a:t>
            </a:r>
            <a:endParaRPr lang="zh-CN" altLang="zh-CN" sz="1400" kern="100" dirty="0">
              <a:effectLst/>
              <a:latin typeface="Consolas" charset="0"/>
              <a:ea typeface="Consolas" charset="0"/>
              <a:cs typeface="Consolas" charset="0"/>
            </a:endParaRPr>
          </a:p>
          <a:p>
            <a:pPr marL="533400"/>
            <a:r>
              <a:rPr lang="en-US" altLang="zh-CN" kern="0" dirty="0">
                <a:effectLst/>
                <a:latin typeface="Consolas" charset="0"/>
                <a:ea typeface="Consolas" charset="0"/>
                <a:cs typeface="Consolas" charset="0"/>
              </a:rPr>
              <a:t>{</a:t>
            </a:r>
            <a:endParaRPr lang="zh-CN" altLang="zh-CN" sz="1400" kern="100" dirty="0">
              <a:effectLst/>
              <a:latin typeface="Consolas" charset="0"/>
              <a:ea typeface="Consolas" charset="0"/>
              <a:cs typeface="Consolas" charset="0"/>
            </a:endParaRPr>
          </a:p>
          <a:p>
            <a:pPr marL="533400"/>
            <a:r>
              <a:rPr lang="en-US" altLang="zh-CN" kern="0" dirty="0">
                <a:effectLst/>
                <a:latin typeface="Consolas" charset="0"/>
                <a:ea typeface="Consolas" charset="0"/>
                <a:cs typeface="Consolas" charset="0"/>
              </a:rPr>
              <a:t>	</a:t>
            </a:r>
            <a:r>
              <a:rPr lang="en-US" altLang="zh-CN" kern="0" dirty="0" err="1">
                <a:effectLst/>
                <a:latin typeface="Consolas" charset="0"/>
                <a:ea typeface="Consolas" charset="0"/>
                <a:cs typeface="Consolas" charset="0"/>
              </a:rPr>
              <a:t>printf</a:t>
            </a:r>
            <a:r>
              <a:rPr lang="en-US" altLang="zh-CN" kern="0" dirty="0">
                <a:effectLst/>
                <a:latin typeface="Consolas" charset="0"/>
                <a:ea typeface="Consolas" charset="0"/>
                <a:cs typeface="Consolas" charset="0"/>
              </a:rPr>
              <a:t>(</a:t>
            </a:r>
            <a:r>
              <a:rPr lang="en-US" altLang="zh-CN" kern="0" dirty="0">
                <a:solidFill>
                  <a:srgbClr val="A31515"/>
                </a:solidFill>
                <a:effectLst/>
                <a:latin typeface="Consolas" charset="0"/>
                <a:ea typeface="Consolas" charset="0"/>
                <a:cs typeface="Consolas" charset="0"/>
              </a:rPr>
              <a:t>"the address of j is 0x%x\n"</a:t>
            </a:r>
            <a:r>
              <a:rPr lang="en-US" altLang="zh-CN" kern="0" dirty="0">
                <a:effectLst/>
                <a:latin typeface="Consolas" charset="0"/>
                <a:ea typeface="Consolas" charset="0"/>
                <a:cs typeface="Consolas" charset="0"/>
              </a:rPr>
              <a:t>, &amp;j);</a:t>
            </a:r>
            <a:endParaRPr lang="zh-CN" altLang="zh-CN" sz="1400" kern="100" dirty="0">
              <a:effectLst/>
              <a:latin typeface="Consolas" charset="0"/>
              <a:ea typeface="Consolas" charset="0"/>
              <a:cs typeface="Consolas" charset="0"/>
            </a:endParaRPr>
          </a:p>
          <a:p>
            <a:pPr marL="533400"/>
            <a:r>
              <a:rPr lang="en-US" altLang="zh-CN" kern="0" dirty="0">
                <a:effectLst/>
                <a:latin typeface="Consolas" charset="0"/>
                <a:ea typeface="Consolas" charset="0"/>
                <a:cs typeface="Consolas" charset="0"/>
              </a:rPr>
              <a:t>	</a:t>
            </a:r>
            <a:r>
              <a:rPr lang="en-US" altLang="zh-CN" kern="0" dirty="0">
                <a:solidFill>
                  <a:srgbClr val="0000FF"/>
                </a:solidFill>
                <a:effectLst/>
                <a:latin typeface="Consolas" charset="0"/>
                <a:ea typeface="Consolas" charset="0"/>
                <a:cs typeface="Consolas" charset="0"/>
              </a:rPr>
              <a:t>while</a:t>
            </a:r>
            <a:r>
              <a:rPr lang="en-US" altLang="zh-CN" kern="0" dirty="0">
                <a:effectLst/>
                <a:latin typeface="Consolas" charset="0"/>
                <a:ea typeface="Consolas" charset="0"/>
                <a:cs typeface="Consolas" charset="0"/>
              </a:rPr>
              <a:t>(j);</a:t>
            </a:r>
            <a:endParaRPr lang="zh-CN" altLang="zh-CN" sz="1400" kern="100" dirty="0">
              <a:effectLst/>
              <a:latin typeface="Consolas" charset="0"/>
              <a:ea typeface="Consolas" charset="0"/>
              <a:cs typeface="Consolas" charset="0"/>
            </a:endParaRPr>
          </a:p>
          <a:p>
            <a:pPr marL="533400"/>
            <a:r>
              <a:rPr lang="en-US" altLang="zh-CN" kern="0" dirty="0">
                <a:effectLst/>
                <a:latin typeface="Consolas" charset="0"/>
                <a:ea typeface="Consolas" charset="0"/>
                <a:cs typeface="Consolas" charset="0"/>
              </a:rPr>
              <a:t>	</a:t>
            </a:r>
            <a:r>
              <a:rPr lang="en-US" altLang="zh-CN" kern="0" dirty="0" err="1">
                <a:effectLst/>
                <a:latin typeface="Consolas" charset="0"/>
                <a:ea typeface="Consolas" charset="0"/>
                <a:cs typeface="Consolas" charset="0"/>
              </a:rPr>
              <a:t>printf</a:t>
            </a:r>
            <a:r>
              <a:rPr lang="en-US" altLang="zh-CN" kern="0" dirty="0">
                <a:effectLst/>
                <a:latin typeface="Consolas" charset="0"/>
                <a:ea typeface="Consolas" charset="0"/>
                <a:cs typeface="Consolas" charset="0"/>
              </a:rPr>
              <a:t>(</a:t>
            </a:r>
            <a:r>
              <a:rPr lang="en-US" altLang="zh-CN" kern="0" dirty="0">
                <a:solidFill>
                  <a:srgbClr val="A31515"/>
                </a:solidFill>
                <a:latin typeface="Consolas" charset="0"/>
                <a:ea typeface="Consolas" charset="0"/>
                <a:cs typeface="Consolas" charset="0"/>
              </a:rPr>
              <a:t>"Hey</a:t>
            </a:r>
            <a:r>
              <a:rPr lang="en-US" altLang="zh-CN" kern="0" dirty="0">
                <a:solidFill>
                  <a:srgbClr val="A31515"/>
                </a:solidFill>
                <a:effectLst/>
                <a:latin typeface="Consolas" charset="0"/>
                <a:ea typeface="Consolas" charset="0"/>
                <a:cs typeface="Consolas" charset="0"/>
              </a:rPr>
              <a:t>,</a:t>
            </a:r>
            <a:r>
              <a:rPr lang="zh-CN" altLang="en-US" kern="0" dirty="0">
                <a:solidFill>
                  <a:srgbClr val="A31515"/>
                </a:solidFill>
                <a:effectLst/>
                <a:latin typeface="Consolas" charset="0"/>
                <a:ea typeface="Consolas" charset="0"/>
                <a:cs typeface="Consolas" charset="0"/>
              </a:rPr>
              <a:t> </a:t>
            </a:r>
            <a:r>
              <a:rPr lang="en-US" altLang="zh-CN" kern="0" dirty="0">
                <a:solidFill>
                  <a:srgbClr val="A31515"/>
                </a:solidFill>
                <a:effectLst/>
                <a:latin typeface="Consolas" charset="0"/>
                <a:ea typeface="Consolas" charset="0"/>
                <a:cs typeface="Consolas" charset="0"/>
              </a:rPr>
              <a:t>you</a:t>
            </a:r>
            <a:r>
              <a:rPr lang="zh-CN" altLang="en-US" kern="0" dirty="0">
                <a:solidFill>
                  <a:srgbClr val="A31515"/>
                </a:solidFill>
                <a:effectLst/>
                <a:latin typeface="Consolas" charset="0"/>
                <a:ea typeface="Consolas" charset="0"/>
                <a:cs typeface="Consolas" charset="0"/>
              </a:rPr>
              <a:t> </a:t>
            </a:r>
            <a:r>
              <a:rPr lang="en-US" altLang="zh-CN" kern="0" dirty="0">
                <a:solidFill>
                  <a:srgbClr val="A31515"/>
                </a:solidFill>
                <a:effectLst/>
                <a:latin typeface="Consolas" charset="0"/>
                <a:ea typeface="Consolas" charset="0"/>
                <a:cs typeface="Consolas" charset="0"/>
              </a:rPr>
              <a:t>got</a:t>
            </a:r>
            <a:r>
              <a:rPr lang="zh-CN" altLang="en-US" kern="0" dirty="0">
                <a:solidFill>
                  <a:srgbClr val="A31515"/>
                </a:solidFill>
                <a:effectLst/>
                <a:latin typeface="Consolas" charset="0"/>
                <a:ea typeface="Consolas" charset="0"/>
                <a:cs typeface="Consolas" charset="0"/>
              </a:rPr>
              <a:t> </a:t>
            </a:r>
            <a:r>
              <a:rPr lang="en-US" altLang="zh-CN" kern="0" dirty="0">
                <a:solidFill>
                  <a:srgbClr val="A31515"/>
                </a:solidFill>
                <a:effectLst/>
                <a:latin typeface="Consolas" charset="0"/>
                <a:ea typeface="Consolas" charset="0"/>
                <a:cs typeface="Consolas" charset="0"/>
              </a:rPr>
              <a:t>it!\n"</a:t>
            </a:r>
            <a:r>
              <a:rPr lang="en-US" altLang="zh-CN" kern="0" dirty="0">
                <a:effectLst/>
                <a:latin typeface="Consolas" charset="0"/>
                <a:ea typeface="Consolas" charset="0"/>
                <a:cs typeface="Consolas" charset="0"/>
              </a:rPr>
              <a:t>);</a:t>
            </a:r>
            <a:endParaRPr lang="zh-CN" altLang="zh-CN" sz="1400" kern="100" dirty="0">
              <a:effectLst/>
              <a:latin typeface="Consolas" charset="0"/>
              <a:ea typeface="Consolas" charset="0"/>
              <a:cs typeface="Consolas" charset="0"/>
            </a:endParaRPr>
          </a:p>
          <a:p>
            <a:pPr marL="533400"/>
            <a:r>
              <a:rPr lang="en-US" altLang="zh-CN" kern="0" dirty="0">
                <a:effectLst/>
                <a:latin typeface="Consolas" charset="0"/>
                <a:ea typeface="Consolas" charset="0"/>
                <a:cs typeface="Consolas" charset="0"/>
              </a:rPr>
              <a:t>	</a:t>
            </a:r>
            <a:r>
              <a:rPr lang="en-US" altLang="zh-CN" kern="0" dirty="0">
                <a:solidFill>
                  <a:srgbClr val="0000FF"/>
                </a:solidFill>
                <a:effectLst/>
                <a:latin typeface="Consolas" charset="0"/>
                <a:ea typeface="Consolas" charset="0"/>
                <a:cs typeface="Consolas" charset="0"/>
              </a:rPr>
              <a:t>return</a:t>
            </a:r>
            <a:r>
              <a:rPr lang="en-US" altLang="zh-CN" kern="0" dirty="0">
                <a:effectLst/>
                <a:latin typeface="Consolas" charset="0"/>
                <a:ea typeface="Consolas" charset="0"/>
                <a:cs typeface="Consolas" charset="0"/>
              </a:rPr>
              <a:t> 0;</a:t>
            </a:r>
            <a:endParaRPr lang="zh-CN" altLang="zh-CN" sz="1400" kern="100" dirty="0">
              <a:effectLst/>
              <a:latin typeface="Consolas" charset="0"/>
              <a:ea typeface="Consolas" charset="0"/>
              <a:cs typeface="Consolas" charset="0"/>
            </a:endParaRPr>
          </a:p>
          <a:p>
            <a:pPr marL="533400" algn="just">
              <a:spcAft>
                <a:spcPts val="0"/>
              </a:spcAft>
            </a:pPr>
            <a:r>
              <a:rPr lang="en-US" altLang="zh-CN" kern="0" dirty="0">
                <a:effectLst/>
                <a:latin typeface="Consolas" charset="0"/>
                <a:ea typeface="Consolas" charset="0"/>
                <a:cs typeface="Consolas" charset="0"/>
              </a:rPr>
              <a:t>}</a:t>
            </a:r>
            <a:endParaRPr lang="zh-CN" altLang="zh-CN" sz="1400" kern="100" dirty="0">
              <a:effectLst/>
              <a:latin typeface="Consolas" charset="0"/>
              <a:ea typeface="Consolas" charset="0"/>
              <a:cs typeface="Consolas" charset="0"/>
            </a:endParaRPr>
          </a:p>
        </p:txBody>
      </p:sp>
    </p:spTree>
    <p:extLst>
      <p:ext uri="{BB962C8B-B14F-4D97-AF65-F5344CB8AC3E}">
        <p14:creationId xmlns:p14="http://schemas.microsoft.com/office/powerpoint/2010/main" val="58114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原理知识</a:t>
            </a:r>
          </a:p>
        </p:txBody>
      </p:sp>
      <p:sp>
        <p:nvSpPr>
          <p:cNvPr id="3" name="内容占位符 2"/>
          <p:cNvSpPr>
            <a:spLocks noGrp="1"/>
          </p:cNvSpPr>
          <p:nvPr>
            <p:ph idx="1"/>
          </p:nvPr>
        </p:nvSpPr>
        <p:spPr/>
        <p:txBody>
          <a:bodyPr>
            <a:normAutofit lnSpcReduction="10000"/>
          </a:bodyPr>
          <a:lstStyle/>
          <a:p>
            <a:r>
              <a:rPr kumimoji="1" lang="zh-CN" altLang="en-US"/>
              <a:t>地址结构 </a:t>
            </a:r>
            <a:r>
              <a:rPr kumimoji="1" lang="en-US" altLang="zh-CN"/>
              <a:t>48bit: 16+32</a:t>
            </a:r>
          </a:p>
          <a:p>
            <a:r>
              <a:rPr kumimoji="1" lang="zh-CN" altLang="en-US"/>
              <a:t>线性地址（真正的逻辑地址）</a:t>
            </a:r>
            <a:endParaRPr kumimoji="1" lang="en-US" altLang="zh-CN"/>
          </a:p>
          <a:p>
            <a:r>
              <a:rPr kumimoji="1" lang="en-US" altLang="zh-CN"/>
              <a:t>GDT/LDT</a:t>
            </a:r>
            <a:r>
              <a:rPr kumimoji="1" lang="zh-CN" altLang="en-US"/>
              <a:t>概念</a:t>
            </a:r>
            <a:endParaRPr kumimoji="1" lang="en-US" altLang="zh-CN"/>
          </a:p>
          <a:p>
            <a:r>
              <a:rPr kumimoji="1" lang="zh-CN" altLang="en-US"/>
              <a:t>段描述符结构</a:t>
            </a:r>
            <a:endParaRPr kumimoji="1" lang="en-US" altLang="zh-CN"/>
          </a:p>
          <a:p>
            <a:r>
              <a:rPr kumimoji="1" lang="en-US" altLang="zh-CN"/>
              <a:t>CR0/CR3</a:t>
            </a:r>
            <a:r>
              <a:rPr kumimoji="1" lang="zh-CN" altLang="en-US"/>
              <a:t>用法</a:t>
            </a:r>
            <a:endParaRPr kumimoji="1" lang="en-US" altLang="zh-CN"/>
          </a:p>
          <a:p>
            <a:r>
              <a:rPr kumimoji="1" lang="en-US" altLang="zh-CN"/>
              <a:t>Page Directory Entry/Page Table Entry</a:t>
            </a:r>
            <a:r>
              <a:rPr kumimoji="1" lang="zh-CN" altLang="en-US"/>
              <a:t>结构：</a:t>
            </a:r>
            <a:r>
              <a:rPr kumimoji="1" lang="en-US" altLang="zh-CN"/>
              <a:t>20bit base + 12</a:t>
            </a:r>
            <a:r>
              <a:rPr kumimoji="1" lang="zh-CN" altLang="en-US"/>
              <a:t>属性。</a:t>
            </a:r>
          </a:p>
        </p:txBody>
      </p:sp>
      <p:sp>
        <p:nvSpPr>
          <p:cNvPr id="4" name="日期占位符 3"/>
          <p:cNvSpPr>
            <a:spLocks noGrp="1"/>
          </p:cNvSpPr>
          <p:nvPr>
            <p:ph type="dt" sz="half" idx="10"/>
          </p:nvPr>
        </p:nvSpPr>
        <p:spPr/>
        <p:txBody>
          <a:bodyPr/>
          <a:lstStyle/>
          <a:p>
            <a:fld id="{0E1A46ED-A6A6-7143-ABE7-E2A695830E4A}" type="datetime5">
              <a:t>2019/4/29</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4</a:t>
            </a:fld>
            <a:endParaRPr lang="zh-CN" altLang="en-US"/>
          </a:p>
        </p:txBody>
      </p:sp>
    </p:spTree>
    <p:extLst>
      <p:ext uri="{BB962C8B-B14F-4D97-AF65-F5344CB8AC3E}">
        <p14:creationId xmlns:p14="http://schemas.microsoft.com/office/powerpoint/2010/main" val="4938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kumimoji="1" lang="en-US" altLang="zh-CN" dirty="0"/>
              <a:t>Intel IA-32</a:t>
            </a:r>
            <a:endParaRPr kumimoji="1" lang="zh-CN" altLang="en-US" dirty="0"/>
          </a:p>
        </p:txBody>
      </p:sp>
      <p:sp>
        <p:nvSpPr>
          <p:cNvPr id="7" name="内容占位符 6"/>
          <p:cNvSpPr>
            <a:spLocks noGrp="1"/>
          </p:cNvSpPr>
          <p:nvPr>
            <p:ph idx="1"/>
          </p:nvPr>
        </p:nvSpPr>
        <p:spPr/>
        <p:txBody>
          <a:bodyPr>
            <a:normAutofit/>
          </a:bodyPr>
          <a:lstStyle/>
          <a:p>
            <a:r>
              <a:rPr kumimoji="1" lang="zh-CN" altLang="en-US" sz="2800" dirty="0"/>
              <a:t>段页式：段</a:t>
            </a:r>
            <a:r>
              <a:rPr kumimoji="1" lang="en-US" altLang="zh-CN" sz="2800" dirty="0"/>
              <a:t>&lt;</a:t>
            </a:r>
            <a:r>
              <a:rPr kumimoji="1" lang="en-US" altLang="zh-CN" sz="2800" dirty="0">
                <a:solidFill>
                  <a:srgbClr val="E46C0A"/>
                </a:solidFill>
              </a:rPr>
              <a:t>4G</a:t>
            </a:r>
            <a:r>
              <a:rPr kumimoji="1" lang="zh-CN" altLang="en-US" sz="2800" dirty="0"/>
              <a:t>；段数</a:t>
            </a:r>
            <a:r>
              <a:rPr kumimoji="1" lang="en-US" altLang="zh-CN" sz="2800" dirty="0"/>
              <a:t>&lt;</a:t>
            </a:r>
            <a:r>
              <a:rPr kumimoji="1" lang="en-US" altLang="zh-CN" sz="2800" dirty="0">
                <a:solidFill>
                  <a:schemeClr val="accent3">
                    <a:lumMod val="75000"/>
                  </a:schemeClr>
                </a:solidFill>
              </a:rPr>
              <a:t>16K</a:t>
            </a:r>
            <a:r>
              <a:rPr kumimoji="1" lang="zh-CN" altLang="en-US" sz="2800" dirty="0"/>
              <a:t>。</a:t>
            </a:r>
            <a:endParaRPr kumimoji="1" lang="en-US" altLang="zh-CN" sz="2800" dirty="0"/>
          </a:p>
          <a:p>
            <a:endParaRPr kumimoji="1" lang="en-US" altLang="zh-CN" sz="2800" dirty="0"/>
          </a:p>
          <a:p>
            <a:pPr marL="0" indent="0">
              <a:buNone/>
            </a:pPr>
            <a:endParaRPr kumimoji="1" lang="en-US" altLang="zh-CN" sz="2400" dirty="0"/>
          </a:p>
          <a:p>
            <a:r>
              <a:rPr kumimoji="1" lang="zh-CN" altLang="en-US" sz="2800" dirty="0"/>
              <a:t>逻辑地址格式</a:t>
            </a:r>
            <a:r>
              <a:rPr kumimoji="1" lang="zh-CN" altLang="en-US" sz="2800" dirty="0">
                <a:sym typeface="Wingdings"/>
              </a:rPr>
              <a:t>: </a:t>
            </a:r>
            <a:r>
              <a:rPr kumimoji="1" lang="en-US" altLang="zh-CN" sz="2800" dirty="0">
                <a:sym typeface="Wingdings"/>
              </a:rPr>
              <a:t>48bit (selector:</a:t>
            </a:r>
            <a:r>
              <a:rPr kumimoji="1" lang="en-US" altLang="zh-CN" sz="2800" dirty="0">
                <a:solidFill>
                  <a:srgbClr val="77933C"/>
                </a:solidFill>
                <a:sym typeface="Wingdings"/>
              </a:rPr>
              <a:t>16</a:t>
            </a:r>
            <a:r>
              <a:rPr kumimoji="1" lang="en-US" altLang="zh-CN" sz="2800" dirty="0">
                <a:sym typeface="Wingdings"/>
              </a:rPr>
              <a:t>,</a:t>
            </a:r>
            <a:r>
              <a:rPr kumimoji="1" lang="zh-CN" altLang="en-US" sz="2800" dirty="0">
                <a:sym typeface="Wingdings"/>
              </a:rPr>
              <a:t> </a:t>
            </a:r>
            <a:r>
              <a:rPr kumimoji="1" lang="en-US" altLang="zh-CN" sz="2800" dirty="0">
                <a:sym typeface="Wingdings"/>
              </a:rPr>
              <a:t>offset:</a:t>
            </a:r>
            <a:r>
              <a:rPr kumimoji="1" lang="en-US" altLang="zh-CN" sz="2800" dirty="0">
                <a:solidFill>
                  <a:schemeClr val="accent6">
                    <a:lumMod val="75000"/>
                  </a:schemeClr>
                </a:solidFill>
                <a:sym typeface="Wingdings"/>
              </a:rPr>
              <a:t>32</a:t>
            </a:r>
            <a:r>
              <a:rPr kumimoji="1" lang="en-US" altLang="zh-CN" sz="2800" dirty="0">
                <a:sym typeface="Wingdings"/>
              </a:rPr>
              <a:t>)</a:t>
            </a:r>
          </a:p>
          <a:p>
            <a:r>
              <a:rPr kumimoji="1" lang="en-US" altLang="zh-CN" sz="2800" dirty="0">
                <a:sym typeface="Wingdings"/>
              </a:rPr>
              <a:t>Selector</a:t>
            </a:r>
          </a:p>
          <a:p>
            <a:pPr lvl="1"/>
            <a:r>
              <a:rPr kumimoji="1" lang="en-US" altLang="zh-CN" sz="2400" dirty="0"/>
              <a:t>s:</a:t>
            </a:r>
            <a:r>
              <a:rPr kumimoji="1" lang="zh-CN" altLang="en-US" sz="2400" dirty="0"/>
              <a:t> 段号</a:t>
            </a:r>
            <a:r>
              <a:rPr kumimoji="1" lang="en-US" altLang="zh-CN" sz="2400" dirty="0"/>
              <a:t>;</a:t>
            </a:r>
            <a:r>
              <a:rPr kumimoji="1" lang="zh-CN" altLang="en-US" sz="2400" dirty="0"/>
              <a:t> </a:t>
            </a:r>
            <a:r>
              <a:rPr kumimoji="1" lang="en-US" altLang="zh-CN" sz="2400" dirty="0"/>
              <a:t>g:</a:t>
            </a:r>
            <a:r>
              <a:rPr kumimoji="1" lang="zh-CN" altLang="en-US" sz="2400" dirty="0"/>
              <a:t> </a:t>
            </a:r>
            <a:r>
              <a:rPr kumimoji="1" lang="en-US" altLang="zh-CN" sz="2400" dirty="0"/>
              <a:t>GDT/LDT;</a:t>
            </a:r>
            <a:r>
              <a:rPr kumimoji="1" lang="zh-CN" altLang="en-US" sz="2400" dirty="0"/>
              <a:t> </a:t>
            </a:r>
            <a:r>
              <a:rPr kumimoji="1" lang="en-US" altLang="zh-CN" sz="2400" dirty="0"/>
              <a:t>p:</a:t>
            </a:r>
            <a:r>
              <a:rPr kumimoji="1" lang="zh-CN" altLang="en-US" sz="2400" dirty="0"/>
              <a:t> 权限</a:t>
            </a:r>
            <a:endParaRPr kumimoji="1" lang="en-US" altLang="zh-CN" sz="2400" dirty="0"/>
          </a:p>
        </p:txBody>
      </p:sp>
      <p:sp>
        <p:nvSpPr>
          <p:cNvPr id="3" name="日期占位符 2"/>
          <p:cNvSpPr>
            <a:spLocks noGrp="1"/>
          </p:cNvSpPr>
          <p:nvPr>
            <p:ph type="dt" sz="half" idx="10"/>
          </p:nvPr>
        </p:nvSpPr>
        <p:spPr/>
        <p:txBody>
          <a:bodyPr/>
          <a:lstStyle/>
          <a:p>
            <a:fld id="{F575EFE6-8A34-FD4A-A2B8-7AF3C570DB7A}" type="datetime5">
              <a:t>2019/4/29</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幻灯片编号占位符 4"/>
          <p:cNvSpPr>
            <a:spLocks noGrp="1"/>
          </p:cNvSpPr>
          <p:nvPr>
            <p:ph type="sldNum" sz="quarter" idx="12"/>
          </p:nvPr>
        </p:nvSpPr>
        <p:spPr/>
        <p:txBody>
          <a:bodyPr/>
          <a:lstStyle/>
          <a:p>
            <a:fld id="{B09550E6-D85C-43A8-841D-66A200A3DB30}" type="slidenum">
              <a:rPr lang="zh-CN" altLang="en-US" smtClean="0"/>
              <a:t>5</a:t>
            </a:fld>
            <a:endParaRPr lang="zh-CN" altLang="en-US"/>
          </a:p>
        </p:txBody>
      </p:sp>
      <p:pic>
        <p:nvPicPr>
          <p:cNvPr id="8" name="图片 7"/>
          <p:cNvPicPr>
            <a:picLocks noChangeAspect="1"/>
          </p:cNvPicPr>
          <p:nvPr/>
        </p:nvPicPr>
        <p:blipFill>
          <a:blip r:embed="rId3"/>
          <a:stretch>
            <a:fillRect/>
          </a:stretch>
        </p:blipFill>
        <p:spPr>
          <a:xfrm>
            <a:off x="755576" y="2140056"/>
            <a:ext cx="8028384" cy="928904"/>
          </a:xfrm>
          <a:prstGeom prst="rect">
            <a:avLst/>
          </a:prstGeom>
        </p:spPr>
      </p:pic>
      <p:pic>
        <p:nvPicPr>
          <p:cNvPr id="9" name="图片 8"/>
          <p:cNvPicPr>
            <a:picLocks noChangeAspect="1"/>
          </p:cNvPicPr>
          <p:nvPr/>
        </p:nvPicPr>
        <p:blipFill>
          <a:blip r:embed="rId4"/>
          <a:stretch>
            <a:fillRect/>
          </a:stretch>
        </p:blipFill>
        <p:spPr>
          <a:xfrm>
            <a:off x="1397559" y="5319718"/>
            <a:ext cx="2700288" cy="629562"/>
          </a:xfrm>
          <a:prstGeom prst="rect">
            <a:avLst/>
          </a:prstGeom>
        </p:spPr>
      </p:pic>
      <p:pic>
        <p:nvPicPr>
          <p:cNvPr id="10" name="图片 9"/>
          <p:cNvPicPr>
            <a:picLocks noChangeAspect="1"/>
          </p:cNvPicPr>
          <p:nvPr/>
        </p:nvPicPr>
        <p:blipFill>
          <a:blip r:embed="rId5"/>
          <a:stretch>
            <a:fillRect/>
          </a:stretch>
        </p:blipFill>
        <p:spPr>
          <a:xfrm>
            <a:off x="5220072" y="4880959"/>
            <a:ext cx="3173388" cy="1428361"/>
          </a:xfrm>
          <a:prstGeom prst="rect">
            <a:avLst/>
          </a:prstGeom>
        </p:spPr>
      </p:pic>
    </p:spTree>
    <p:extLst>
      <p:ext uri="{BB962C8B-B14F-4D97-AF65-F5344CB8AC3E}">
        <p14:creationId xmlns:p14="http://schemas.microsoft.com/office/powerpoint/2010/main" val="53625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17"/>
          <p:cNvSpPr>
            <a:spLocks noGrp="1" noChangeArrowheads="1"/>
          </p:cNvSpPr>
          <p:nvPr>
            <p:ph type="title"/>
          </p:nvPr>
        </p:nvSpPr>
        <p:spPr/>
        <p:txBody>
          <a:bodyPr/>
          <a:lstStyle/>
          <a:p>
            <a:r>
              <a:rPr lang="zh-CN" altLang="en-US"/>
              <a:t>段选择符寄存器</a:t>
            </a:r>
          </a:p>
        </p:txBody>
      </p:sp>
      <p:sp>
        <p:nvSpPr>
          <p:cNvPr id="3" name="内容占位符 2"/>
          <p:cNvSpPr>
            <a:spLocks noGrp="1"/>
          </p:cNvSpPr>
          <p:nvPr>
            <p:ph idx="1"/>
          </p:nvPr>
        </p:nvSpPr>
        <p:spPr/>
        <p:txBody>
          <a:bodyPr/>
          <a:lstStyle/>
          <a:p>
            <a:r>
              <a:rPr lang="zh-CN" altLang="en-US"/>
              <a:t>保护模式下</a:t>
            </a:r>
            <a:r>
              <a:rPr lang="en-US" altLang="zh-CN"/>
              <a:t>CS</a:t>
            </a:r>
            <a:r>
              <a:rPr lang="zh-CN" altLang="en-US"/>
              <a:t>、</a:t>
            </a:r>
            <a:r>
              <a:rPr lang="en-US" altLang="zh-CN"/>
              <a:t>DS</a:t>
            </a:r>
            <a:r>
              <a:rPr lang="zh-CN" altLang="en-US"/>
              <a:t>、</a:t>
            </a:r>
            <a:r>
              <a:rPr lang="en-US" altLang="zh-CN"/>
              <a:t>SS</a:t>
            </a:r>
            <a:r>
              <a:rPr lang="zh-CN" altLang="en-US"/>
              <a:t>、</a:t>
            </a:r>
            <a:r>
              <a:rPr lang="en-US" altLang="zh-CN"/>
              <a:t>ES</a:t>
            </a:r>
            <a:r>
              <a:rPr lang="zh-CN" altLang="en-US"/>
              <a:t>、</a:t>
            </a:r>
            <a:r>
              <a:rPr lang="en-US" altLang="zh-CN"/>
              <a:t>FS</a:t>
            </a:r>
            <a:r>
              <a:rPr lang="zh-CN" altLang="en-US"/>
              <a:t>、</a:t>
            </a:r>
            <a:r>
              <a:rPr lang="en-US" altLang="zh-CN"/>
              <a:t>GS</a:t>
            </a:r>
            <a:r>
              <a:rPr lang="zh-CN" altLang="en-US"/>
              <a:t>寄存器称为段选择符寄存器，其值不再是基址而是选择符，它从描述符表中选择一个定义存储器段大小和属性的描述符。</a:t>
            </a:r>
            <a:r>
              <a:rPr lang="en-US" altLang="zh-CN"/>
              <a:t>FS/GS</a:t>
            </a:r>
            <a:r>
              <a:rPr lang="zh-CN" altLang="en-US"/>
              <a:t>用于</a:t>
            </a:r>
            <a:r>
              <a:rPr lang="en-US" altLang="zh-CN"/>
              <a:t>OS</a:t>
            </a:r>
            <a:r>
              <a:rPr lang="zh-CN" altLang="en-US"/>
              <a:t>进行数据通信。</a:t>
            </a:r>
            <a:endParaRPr lang="en-US" altLang="zh-CN"/>
          </a:p>
          <a:p>
            <a:r>
              <a:rPr lang="zh-CN" altLang="en-US"/>
              <a:t>实验数据：</a:t>
            </a:r>
            <a:r>
              <a:rPr lang="en-US" altLang="zh-CN"/>
              <a:t>DS</a:t>
            </a:r>
            <a:endParaRPr lang="zh-CN" altLang="en-US"/>
          </a:p>
          <a:p>
            <a:endParaRPr lang="zh-CN" altLang="en-US"/>
          </a:p>
        </p:txBody>
      </p:sp>
      <p:sp>
        <p:nvSpPr>
          <p:cNvPr id="6" name="日期占位符 5"/>
          <p:cNvSpPr>
            <a:spLocks noGrp="1"/>
          </p:cNvSpPr>
          <p:nvPr>
            <p:ph type="dt" sz="half" idx="10"/>
          </p:nvPr>
        </p:nvSpPr>
        <p:spPr/>
        <p:txBody>
          <a:bodyPr/>
          <a:lstStyle/>
          <a:p>
            <a:fld id="{33CB0C5D-7A29-0140-BA4C-675128A72EC2}" type="datetime5">
              <a:t>2019/4/29</a:t>
            </a:fld>
            <a:endParaRPr lang="zh-CN" altLang="en-US"/>
          </a:p>
        </p:txBody>
      </p:sp>
      <p:sp>
        <p:nvSpPr>
          <p:cNvPr id="7" name="页脚占位符 6"/>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8" name="幻灯片编号占位符 7"/>
          <p:cNvSpPr>
            <a:spLocks noGrp="1"/>
          </p:cNvSpPr>
          <p:nvPr>
            <p:ph type="sldNum" sz="quarter" idx="12"/>
          </p:nvPr>
        </p:nvSpPr>
        <p:spPr/>
        <p:txBody>
          <a:bodyPr/>
          <a:lstStyle/>
          <a:p>
            <a:fld id="{B09550E6-D85C-43A8-841D-66A200A3DB30}" type="slidenum">
              <a:rPr lang="zh-CN" altLang="en-US" smtClean="0"/>
              <a:t>6</a:t>
            </a:fld>
            <a:endParaRPr lang="zh-CN" altLang="en-US"/>
          </a:p>
        </p:txBody>
      </p:sp>
    </p:spTree>
    <p:extLst>
      <p:ext uri="{BB962C8B-B14F-4D97-AF65-F5344CB8AC3E}">
        <p14:creationId xmlns:p14="http://schemas.microsoft.com/office/powerpoint/2010/main" val="425440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IA-32</a:t>
            </a:r>
            <a:r>
              <a:rPr kumimoji="1" lang="zh-CN" altLang="en-US" dirty="0"/>
              <a:t> </a:t>
            </a:r>
            <a:r>
              <a:rPr kumimoji="1" lang="en-US" altLang="zh-CN" dirty="0"/>
              <a:t>Segmentation</a:t>
            </a:r>
            <a:endParaRPr kumimoji="1" lang="zh-CN" altLang="en-US" dirty="0"/>
          </a:p>
        </p:txBody>
      </p:sp>
      <p:sp>
        <p:nvSpPr>
          <p:cNvPr id="3" name="内容占位符 2"/>
          <p:cNvSpPr>
            <a:spLocks noGrp="1"/>
          </p:cNvSpPr>
          <p:nvPr>
            <p:ph idx="1"/>
          </p:nvPr>
        </p:nvSpPr>
        <p:spPr/>
        <p:txBody>
          <a:bodyPr/>
          <a:lstStyle/>
          <a:p>
            <a:r>
              <a:rPr kumimoji="1" lang="zh-CN" altLang="en-US" sz="2400" dirty="0"/>
              <a:t>每个进程两类段：</a:t>
            </a:r>
            <a:endParaRPr kumimoji="1" lang="en-US" altLang="zh-CN" sz="2400" dirty="0"/>
          </a:p>
          <a:p>
            <a:pPr lvl="1"/>
            <a:r>
              <a:rPr kumimoji="1" lang="en-US" altLang="zh-CN" sz="2000" dirty="0"/>
              <a:t>LDT(local</a:t>
            </a:r>
            <a:r>
              <a:rPr kumimoji="1" lang="zh-CN" altLang="en-US" sz="2000" dirty="0"/>
              <a:t> </a:t>
            </a:r>
            <a:r>
              <a:rPr kumimoji="1" lang="en-US" altLang="zh-CN" sz="2000" dirty="0"/>
              <a:t>descriptor</a:t>
            </a:r>
            <a:r>
              <a:rPr kumimoji="1" lang="zh-CN" altLang="en-US" sz="2000" dirty="0"/>
              <a:t> </a:t>
            </a:r>
            <a:r>
              <a:rPr kumimoji="1" lang="en-US" altLang="zh-CN" sz="2000" dirty="0"/>
              <a:t>table):</a:t>
            </a:r>
            <a:r>
              <a:rPr kumimoji="1" lang="zh-CN" altLang="en-US" sz="2000" dirty="0"/>
              <a:t> </a:t>
            </a:r>
            <a:r>
              <a:rPr kumimoji="1" lang="en-US" altLang="zh-CN" sz="2000" dirty="0"/>
              <a:t>private</a:t>
            </a:r>
            <a:r>
              <a:rPr kumimoji="1" lang="zh-CN" altLang="en-US" sz="2000" dirty="0"/>
              <a:t> </a:t>
            </a:r>
            <a:r>
              <a:rPr kumimoji="1" lang="en-US" altLang="zh-CN" sz="2000" dirty="0"/>
              <a:t>segmentations </a:t>
            </a:r>
            <a:r>
              <a:rPr kumimoji="1" lang="en-US" altLang="zh-CN" sz="2000" dirty="0">
                <a:sym typeface="Wingdings"/>
              </a:rPr>
              <a:t> </a:t>
            </a:r>
            <a:r>
              <a:rPr kumimoji="1" lang="en-US" altLang="zh-CN" sz="2000" b="1" dirty="0">
                <a:latin typeface="Courier New"/>
                <a:cs typeface="Courier New"/>
                <a:sym typeface="Wingdings"/>
              </a:rPr>
              <a:t>LDTR</a:t>
            </a:r>
            <a:endParaRPr kumimoji="1" lang="en-US" altLang="zh-CN" sz="2000" b="1" dirty="0">
              <a:latin typeface="Courier New"/>
              <a:cs typeface="Courier New"/>
            </a:endParaRPr>
          </a:p>
          <a:p>
            <a:pPr lvl="1"/>
            <a:r>
              <a:rPr kumimoji="1" lang="en-US" altLang="zh-CN" sz="2000" dirty="0"/>
              <a:t>GDT(global):</a:t>
            </a:r>
            <a:r>
              <a:rPr kumimoji="1" lang="zh-CN" altLang="en-US" sz="2000" dirty="0"/>
              <a:t> </a:t>
            </a:r>
            <a:r>
              <a:rPr kumimoji="1" lang="en-US" altLang="zh-CN" sz="2000" dirty="0"/>
              <a:t>public</a:t>
            </a:r>
            <a:r>
              <a:rPr kumimoji="1" lang="zh-CN" altLang="en-US" sz="2000" dirty="0"/>
              <a:t> </a:t>
            </a:r>
            <a:r>
              <a:rPr kumimoji="1" lang="en-US" altLang="zh-CN" sz="2000" dirty="0"/>
              <a:t>segmentations</a:t>
            </a:r>
            <a:r>
              <a:rPr kumimoji="1" lang="zh-CN" altLang="en-US" sz="2000" dirty="0"/>
              <a:t> </a:t>
            </a:r>
            <a:r>
              <a:rPr kumimoji="1" lang="zh-CN" altLang="en-US" sz="2000" dirty="0">
                <a:sym typeface="Wingdings"/>
              </a:rPr>
              <a:t> </a:t>
            </a:r>
            <a:r>
              <a:rPr kumimoji="1" lang="en-US" altLang="zh-CN" sz="2000" b="1" dirty="0">
                <a:latin typeface="Courier New"/>
                <a:cs typeface="Courier New"/>
                <a:sym typeface="Wingdings"/>
              </a:rPr>
              <a:t>GDTR</a:t>
            </a:r>
            <a:endParaRPr kumimoji="1" lang="en-US" altLang="zh-CN" sz="2000" b="1" dirty="0">
              <a:latin typeface="Courier New"/>
              <a:cs typeface="Courier New"/>
            </a:endParaRPr>
          </a:p>
          <a:p>
            <a:pPr lvl="1"/>
            <a:r>
              <a:rPr kumimoji="1" lang="en-US" altLang="zh-CN" sz="2000" dirty="0"/>
              <a:t>Entry:</a:t>
            </a:r>
            <a:r>
              <a:rPr kumimoji="1" lang="zh-CN" altLang="en-US" sz="2000" dirty="0"/>
              <a:t> </a:t>
            </a:r>
            <a:r>
              <a:rPr kumimoji="1" lang="en-US" altLang="zh-CN" sz="2000" dirty="0"/>
              <a:t>segmentation</a:t>
            </a:r>
            <a:r>
              <a:rPr kumimoji="1" lang="zh-CN" altLang="en-US" sz="2000" dirty="0"/>
              <a:t> </a:t>
            </a:r>
            <a:r>
              <a:rPr kumimoji="1" lang="en-US" altLang="zh-CN" sz="2000" dirty="0"/>
              <a:t>descriptor</a:t>
            </a:r>
            <a:r>
              <a:rPr kumimoji="1" lang="zh-CN" altLang="en-US" sz="2000" dirty="0"/>
              <a:t> </a:t>
            </a:r>
            <a:r>
              <a:rPr kumimoji="1" lang="en-US" altLang="zh-CN" sz="2000" dirty="0"/>
              <a:t>(8B):</a:t>
            </a:r>
            <a:r>
              <a:rPr kumimoji="1" lang="zh-CN" altLang="en-US" sz="2000" dirty="0"/>
              <a:t> </a:t>
            </a:r>
            <a:r>
              <a:rPr kumimoji="1" lang="en-US" altLang="zh-CN" sz="2000" dirty="0" err="1"/>
              <a:t>base+limit</a:t>
            </a:r>
            <a:endParaRPr kumimoji="1" lang="zh-CN" altLang="en-US" sz="2400" dirty="0"/>
          </a:p>
          <a:p>
            <a:endParaRPr kumimoji="1" lang="zh-CN" altLang="en-US" dirty="0"/>
          </a:p>
        </p:txBody>
      </p:sp>
      <p:sp>
        <p:nvSpPr>
          <p:cNvPr id="4" name="日期占位符 3"/>
          <p:cNvSpPr>
            <a:spLocks noGrp="1"/>
          </p:cNvSpPr>
          <p:nvPr>
            <p:ph type="dt" sz="half" idx="10"/>
          </p:nvPr>
        </p:nvSpPr>
        <p:spPr/>
        <p:txBody>
          <a:bodyPr/>
          <a:lstStyle/>
          <a:p>
            <a:fld id="{553AB914-A732-F040-A43D-5014F887DA6B}" type="datetime5">
              <a:t>2019/4/29</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7</a:t>
            </a:fld>
            <a:endParaRPr lang="zh-CN" altLang="en-US"/>
          </a:p>
        </p:txBody>
      </p:sp>
      <p:pic>
        <p:nvPicPr>
          <p:cNvPr id="9" name="图片 8"/>
          <p:cNvPicPr>
            <a:picLocks noChangeAspect="1"/>
          </p:cNvPicPr>
          <p:nvPr/>
        </p:nvPicPr>
        <p:blipFill>
          <a:blip r:embed="rId3">
            <a:clrChange>
              <a:clrFrom>
                <a:srgbClr val="FFFFFF"/>
              </a:clrFrom>
              <a:clrTo>
                <a:srgbClr val="FFFFFF">
                  <a:alpha val="0"/>
                </a:srgbClr>
              </a:clrTo>
            </a:clrChange>
          </a:blip>
          <a:stretch>
            <a:fillRect/>
          </a:stretch>
        </p:blipFill>
        <p:spPr>
          <a:xfrm>
            <a:off x="1043608" y="3324944"/>
            <a:ext cx="2277272" cy="3560440"/>
          </a:xfrm>
          <a:prstGeom prst="rect">
            <a:avLst/>
          </a:prstGeom>
        </p:spPr>
      </p:pic>
      <p:pic>
        <p:nvPicPr>
          <p:cNvPr id="10" name="图片 9"/>
          <p:cNvPicPr>
            <a:picLocks noChangeAspect="1"/>
          </p:cNvPicPr>
          <p:nvPr/>
        </p:nvPicPr>
        <p:blipFill>
          <a:blip r:embed="rId4">
            <a:clrChange>
              <a:clrFrom>
                <a:srgbClr val="FEFEFE"/>
              </a:clrFrom>
              <a:clrTo>
                <a:srgbClr val="FEFEFE">
                  <a:alpha val="0"/>
                </a:srgbClr>
              </a:clrTo>
            </a:clrChange>
          </a:blip>
          <a:stretch>
            <a:fillRect/>
          </a:stretch>
        </p:blipFill>
        <p:spPr>
          <a:xfrm>
            <a:off x="5046102" y="3289406"/>
            <a:ext cx="3198306" cy="3238428"/>
          </a:xfrm>
          <a:prstGeom prst="rect">
            <a:avLst/>
          </a:prstGeom>
        </p:spPr>
      </p:pic>
    </p:spTree>
    <p:extLst>
      <p:ext uri="{BB962C8B-B14F-4D97-AF65-F5344CB8AC3E}">
        <p14:creationId xmlns:p14="http://schemas.microsoft.com/office/powerpoint/2010/main" val="193515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描述符</a:t>
            </a:r>
            <a:r>
              <a:rPr lang="en-US" altLang="zh-CN"/>
              <a:t>(Descriptor)</a:t>
            </a:r>
          </a:p>
        </p:txBody>
      </p:sp>
      <p:sp>
        <p:nvSpPr>
          <p:cNvPr id="8195" name="Rectangle 3"/>
          <p:cNvSpPr>
            <a:spLocks noGrp="1" noChangeArrowheads="1"/>
          </p:cNvSpPr>
          <p:nvPr>
            <p:ph type="body" idx="1"/>
          </p:nvPr>
        </p:nvSpPr>
        <p:spPr/>
        <p:txBody>
          <a:bodyPr/>
          <a:lstStyle/>
          <a:p>
            <a:r>
              <a:rPr lang="zh-CN" altLang="zh-CN"/>
              <a:t>描述存储器“段”的属性的一个8字节的数据结构。</a:t>
            </a:r>
          </a:p>
          <a:p>
            <a:r>
              <a:rPr lang="zh-CN" altLang="en-US"/>
              <a:t>两</a:t>
            </a:r>
            <a:r>
              <a:rPr lang="zh-CN" altLang="zh-CN"/>
              <a:t>种类型</a:t>
            </a:r>
            <a:endParaRPr lang="zh-CN" altLang="en-US"/>
          </a:p>
          <a:p>
            <a:pPr lvl="1"/>
            <a:r>
              <a:rPr lang="zh-CN" altLang="zh-CN"/>
              <a:t>段描述符</a:t>
            </a:r>
            <a:r>
              <a:rPr lang="zh-CN" altLang="en-US"/>
              <a:t>：用于描述代码、数据和堆栈段</a:t>
            </a:r>
          </a:p>
          <a:p>
            <a:pPr lvl="1"/>
            <a:r>
              <a:rPr lang="zh-CN" altLang="zh-CN"/>
              <a:t>系统段描述符</a:t>
            </a:r>
            <a:r>
              <a:rPr lang="zh-CN" altLang="en-US"/>
              <a:t>：中断</a:t>
            </a:r>
            <a:r>
              <a:rPr lang="zh-CN" altLang="zh-CN"/>
              <a:t>描述符</a:t>
            </a:r>
            <a:r>
              <a:rPr lang="zh-CN" altLang="en-US"/>
              <a:t>、任务段等</a:t>
            </a:r>
          </a:p>
          <a:p>
            <a:endParaRPr lang="en-US" altLang="zh-CN"/>
          </a:p>
        </p:txBody>
      </p:sp>
      <p:sp>
        <p:nvSpPr>
          <p:cNvPr id="2" name="日期占位符 1"/>
          <p:cNvSpPr>
            <a:spLocks noGrp="1"/>
          </p:cNvSpPr>
          <p:nvPr>
            <p:ph type="dt" sz="half" idx="10"/>
          </p:nvPr>
        </p:nvSpPr>
        <p:spPr/>
        <p:txBody>
          <a:bodyPr/>
          <a:lstStyle/>
          <a:p>
            <a:fld id="{99770779-DE78-1841-B300-01513571661A}" type="datetime5">
              <a:t>2019/4/29</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8</a:t>
            </a:fld>
            <a:endParaRPr lang="zh-CN" altLang="en-US"/>
          </a:p>
        </p:txBody>
      </p:sp>
    </p:spTree>
    <p:extLst>
      <p:ext uri="{BB962C8B-B14F-4D97-AF65-F5344CB8AC3E}">
        <p14:creationId xmlns:p14="http://schemas.microsoft.com/office/powerpoint/2010/main" val="1142643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5"/>
          <p:cNvSpPr>
            <a:spLocks noGrp="1" noChangeArrowheads="1"/>
          </p:cNvSpPr>
          <p:nvPr>
            <p:ph type="title"/>
          </p:nvPr>
        </p:nvSpPr>
        <p:spPr/>
        <p:txBody>
          <a:bodyPr/>
          <a:lstStyle/>
          <a:p>
            <a:r>
              <a:rPr lang="zh-CN" altLang="en-US"/>
              <a:t>段描述符</a:t>
            </a:r>
          </a:p>
        </p:txBody>
      </p:sp>
      <p:sp>
        <p:nvSpPr>
          <p:cNvPr id="13" name="内容占位符 12">
            <a:extLst>
              <a:ext uri="{FF2B5EF4-FFF2-40B4-BE49-F238E27FC236}">
                <a16:creationId xmlns:a16="http://schemas.microsoft.com/office/drawing/2014/main" id="{9B8FD53E-9836-F242-9F6A-44F1DC78C455}"/>
              </a:ext>
            </a:extLst>
          </p:cNvPr>
          <p:cNvSpPr>
            <a:spLocks noGrp="1"/>
          </p:cNvSpPr>
          <p:nvPr>
            <p:ph sz="half" idx="1"/>
          </p:nvPr>
        </p:nvSpPr>
        <p:spPr>
          <a:xfrm>
            <a:off x="457200" y="1600200"/>
            <a:ext cx="4038600" cy="2520387"/>
          </a:xfrm>
        </p:spPr>
        <p:txBody>
          <a:bodyPr>
            <a:normAutofit fontScale="77500" lnSpcReduction="20000"/>
          </a:bodyPr>
          <a:lstStyle/>
          <a:p>
            <a:r>
              <a:rPr kumimoji="1" lang="en-US" altLang="zh-CN" b="1" dirty="0">
                <a:latin typeface="Times New Roman" charset="0"/>
              </a:rPr>
              <a:t>G</a:t>
            </a:r>
            <a:r>
              <a:rPr kumimoji="1" lang="zh-CN" altLang="zh-CN" b="1" dirty="0">
                <a:latin typeface="Times New Roman" charset="0"/>
              </a:rPr>
              <a:t>位</a:t>
            </a:r>
            <a:r>
              <a:rPr kumimoji="1" lang="en-US" altLang="zh-CN" b="1" dirty="0">
                <a:latin typeface="Times New Roman" charset="0"/>
              </a:rPr>
              <a:t>(</a:t>
            </a:r>
            <a:r>
              <a:rPr kumimoji="1" lang="zh-CN" altLang="en-US" b="1" dirty="0">
                <a:latin typeface="Times New Roman" charset="0"/>
              </a:rPr>
              <a:t>粒度位</a:t>
            </a:r>
            <a:r>
              <a:rPr kumimoji="1" lang="en-US" altLang="zh-CN" b="1" dirty="0">
                <a:latin typeface="Times New Roman" charset="0"/>
              </a:rPr>
              <a:t>)</a:t>
            </a:r>
            <a:r>
              <a:rPr kumimoji="1" lang="zh-CN" altLang="en-US" b="1" dirty="0">
                <a:latin typeface="Times New Roman" charset="0"/>
              </a:rPr>
              <a:t>：</a:t>
            </a:r>
          </a:p>
          <a:p>
            <a:pPr lvl="1"/>
            <a:r>
              <a:rPr kumimoji="1" lang="en-US" altLang="zh-CN" b="1" dirty="0">
                <a:latin typeface="Times New Roman" charset="0"/>
              </a:rPr>
              <a:t>G=0, </a:t>
            </a:r>
            <a:r>
              <a:rPr kumimoji="1" lang="zh-CN" altLang="en-US" b="1" dirty="0">
                <a:latin typeface="Times New Roman" charset="0"/>
              </a:rPr>
              <a:t>段的长度以字节为单位</a:t>
            </a:r>
          </a:p>
          <a:p>
            <a:pPr lvl="2"/>
            <a:r>
              <a:rPr kumimoji="1" lang="zh-CN" altLang="en-US" b="1" dirty="0">
                <a:latin typeface="Times New Roman" charset="0"/>
              </a:rPr>
              <a:t>段长最大</a:t>
            </a:r>
            <a:r>
              <a:rPr kumimoji="1" lang="en-US" altLang="zh-CN" b="1" dirty="0">
                <a:latin typeface="Times New Roman" charset="0"/>
              </a:rPr>
              <a:t>1M</a:t>
            </a:r>
            <a:r>
              <a:rPr kumimoji="1" lang="zh-CN" altLang="en-US" b="1" dirty="0">
                <a:latin typeface="Times New Roman" charset="0"/>
              </a:rPr>
              <a:t>字节</a:t>
            </a:r>
            <a:endParaRPr kumimoji="1" lang="en-US" altLang="en-US" b="1" dirty="0">
              <a:latin typeface="Times New Roman" charset="0"/>
            </a:endParaRPr>
          </a:p>
          <a:p>
            <a:pPr lvl="1"/>
            <a:r>
              <a:rPr kumimoji="1" lang="en-US" altLang="zh-CN" b="1" dirty="0">
                <a:latin typeface="Times New Roman" charset="0"/>
              </a:rPr>
              <a:t>G=1,</a:t>
            </a:r>
            <a:r>
              <a:rPr kumimoji="1" lang="zh-CN" altLang="en-US" b="1" dirty="0">
                <a:latin typeface="Times New Roman" charset="0"/>
              </a:rPr>
              <a:t>段的长度以页</a:t>
            </a:r>
            <a:r>
              <a:rPr kumimoji="1" lang="en-US" altLang="zh-CN" b="1" dirty="0">
                <a:latin typeface="Times New Roman" charset="0"/>
              </a:rPr>
              <a:t>(4K</a:t>
            </a:r>
            <a:r>
              <a:rPr kumimoji="1" lang="zh-CN" altLang="en-US" b="1" dirty="0">
                <a:latin typeface="Times New Roman" charset="0"/>
              </a:rPr>
              <a:t>字节</a:t>
            </a:r>
            <a:r>
              <a:rPr kumimoji="1" lang="en-US" altLang="zh-CN" b="1" dirty="0">
                <a:latin typeface="Times New Roman" charset="0"/>
              </a:rPr>
              <a:t>)</a:t>
            </a:r>
            <a:r>
              <a:rPr kumimoji="1" lang="zh-CN" altLang="en-US" b="1" dirty="0">
                <a:latin typeface="Times New Roman" charset="0"/>
              </a:rPr>
              <a:t>为长度单位</a:t>
            </a:r>
          </a:p>
          <a:p>
            <a:pPr lvl="2"/>
            <a:r>
              <a:rPr kumimoji="1" lang="zh-CN" altLang="en-US" b="1" dirty="0">
                <a:latin typeface="Times New Roman" charset="0"/>
              </a:rPr>
              <a:t>段长最大</a:t>
            </a:r>
            <a:r>
              <a:rPr kumimoji="1" lang="en-US" altLang="zh-CN" b="1" dirty="0">
                <a:latin typeface="Times New Roman" charset="0"/>
              </a:rPr>
              <a:t>1M</a:t>
            </a:r>
            <a:r>
              <a:rPr kumimoji="1" lang="en-US" altLang="zh-CN" b="1" dirty="0">
                <a:latin typeface="Times New Roman" charset="0"/>
                <a:sym typeface="Symbol" charset="2"/>
              </a:rPr>
              <a:t>4K=4G</a:t>
            </a:r>
            <a:r>
              <a:rPr kumimoji="1" lang="zh-CN" altLang="zh-CN" b="1" dirty="0">
                <a:latin typeface="Times New Roman" charset="0"/>
                <a:sym typeface="Symbol" charset="2"/>
              </a:rPr>
              <a:t>字节</a:t>
            </a:r>
            <a:endParaRPr kumimoji="1" lang="zh-CN" altLang="en-US" b="1" dirty="0">
              <a:latin typeface="Times New Roman" charset="0"/>
            </a:endParaRPr>
          </a:p>
          <a:p>
            <a:endParaRPr kumimoji="1" lang="zh-CN" altLang="en-US" dirty="0"/>
          </a:p>
        </p:txBody>
      </p:sp>
      <p:sp>
        <p:nvSpPr>
          <p:cNvPr id="14" name="内容占位符 13">
            <a:extLst>
              <a:ext uri="{FF2B5EF4-FFF2-40B4-BE49-F238E27FC236}">
                <a16:creationId xmlns:a16="http://schemas.microsoft.com/office/drawing/2014/main" id="{81551604-5479-A34A-A2E4-2B6D0ABEEAFC}"/>
              </a:ext>
            </a:extLst>
          </p:cNvPr>
          <p:cNvSpPr>
            <a:spLocks noGrp="1"/>
          </p:cNvSpPr>
          <p:nvPr>
            <p:ph sz="half" idx="2"/>
          </p:nvPr>
        </p:nvSpPr>
        <p:spPr/>
        <p:txBody>
          <a:bodyPr>
            <a:normAutofit fontScale="77500" lnSpcReduction="20000"/>
          </a:bodyPr>
          <a:lstStyle/>
          <a:p>
            <a:r>
              <a:rPr kumimoji="1" lang="en-US" altLang="zh-CN" b="1" dirty="0">
                <a:latin typeface="Times New Roman" charset="0"/>
              </a:rPr>
              <a:t>D</a:t>
            </a:r>
            <a:r>
              <a:rPr kumimoji="1" lang="zh-CN" altLang="zh-CN" b="1" dirty="0">
                <a:latin typeface="Times New Roman" charset="0"/>
              </a:rPr>
              <a:t>位</a:t>
            </a:r>
            <a:endParaRPr kumimoji="1" lang="en-US" altLang="zh-CN" b="1" dirty="0">
              <a:latin typeface="Times New Roman" charset="0"/>
            </a:endParaRPr>
          </a:p>
          <a:p>
            <a:pPr lvl="1"/>
            <a:r>
              <a:rPr kumimoji="1" lang="en-US" altLang="zh-CN" b="1" dirty="0">
                <a:latin typeface="Times New Roman" charset="0"/>
              </a:rPr>
              <a:t>D=0</a:t>
            </a:r>
            <a:r>
              <a:rPr kumimoji="1" lang="zh-CN" altLang="en-US" b="1" dirty="0">
                <a:latin typeface="Times New Roman" charset="0"/>
              </a:rPr>
              <a:t>，</a:t>
            </a:r>
            <a:r>
              <a:rPr kumimoji="1" lang="en-US" altLang="zh-CN" b="1" dirty="0">
                <a:latin typeface="Times New Roman" charset="0"/>
              </a:rPr>
              <a:t>16</a:t>
            </a:r>
            <a:r>
              <a:rPr kumimoji="1" lang="zh-CN" altLang="en-US" b="1" dirty="0">
                <a:latin typeface="Times New Roman" charset="0"/>
              </a:rPr>
              <a:t>位指令方式</a:t>
            </a:r>
          </a:p>
          <a:p>
            <a:pPr lvl="1"/>
            <a:r>
              <a:rPr kumimoji="1" lang="en-US" altLang="zh-CN" b="1" dirty="0">
                <a:latin typeface="Times New Roman" charset="0"/>
              </a:rPr>
              <a:t>D=1</a:t>
            </a:r>
            <a:r>
              <a:rPr kumimoji="1" lang="zh-CN" altLang="en-US" b="1" dirty="0">
                <a:latin typeface="Times New Roman" charset="0"/>
              </a:rPr>
              <a:t>，</a:t>
            </a:r>
            <a:r>
              <a:rPr kumimoji="1" lang="en-US" altLang="zh-CN" b="1" dirty="0">
                <a:latin typeface="Times New Roman" charset="0"/>
              </a:rPr>
              <a:t>32</a:t>
            </a:r>
            <a:r>
              <a:rPr kumimoji="1" lang="zh-CN" altLang="en-US" b="1" dirty="0">
                <a:latin typeface="Times New Roman" charset="0"/>
              </a:rPr>
              <a:t>位指令方式</a:t>
            </a:r>
          </a:p>
          <a:p>
            <a:r>
              <a:rPr kumimoji="1" lang="en-US" altLang="zh-CN" b="1" dirty="0">
                <a:latin typeface="Times New Roman" charset="0"/>
              </a:rPr>
              <a:t>AVL</a:t>
            </a:r>
            <a:r>
              <a:rPr kumimoji="1" lang="zh-CN" altLang="zh-CN" b="1" dirty="0">
                <a:latin typeface="Times New Roman" charset="0"/>
              </a:rPr>
              <a:t>位：</a:t>
            </a:r>
            <a:endParaRPr kumimoji="1" lang="en-US" altLang="zh-CN" b="1" dirty="0">
              <a:latin typeface="Times New Roman" charset="0"/>
            </a:endParaRPr>
          </a:p>
          <a:p>
            <a:pPr lvl="1"/>
            <a:r>
              <a:rPr kumimoji="1" lang="en-US" altLang="zh-CN" b="1" dirty="0">
                <a:latin typeface="Times New Roman" charset="0"/>
              </a:rPr>
              <a:t>AVL=0</a:t>
            </a:r>
            <a:r>
              <a:rPr kumimoji="1" lang="zh-CN" altLang="en-US" b="1" dirty="0">
                <a:latin typeface="Times New Roman" charset="0"/>
              </a:rPr>
              <a:t>，程序不可使用本段</a:t>
            </a:r>
            <a:endParaRPr kumimoji="1" lang="en-US" altLang="zh-CN" b="1" dirty="0">
              <a:latin typeface="Times New Roman" charset="0"/>
            </a:endParaRPr>
          </a:p>
          <a:p>
            <a:pPr lvl="1"/>
            <a:r>
              <a:rPr kumimoji="1" lang="en-US" altLang="zh-CN" b="1" dirty="0">
                <a:latin typeface="Times New Roman" charset="0"/>
              </a:rPr>
              <a:t>AVL=1</a:t>
            </a:r>
            <a:r>
              <a:rPr kumimoji="1" lang="zh-CN" altLang="en-US" b="1" dirty="0">
                <a:latin typeface="Times New Roman" charset="0"/>
              </a:rPr>
              <a:t>，程序可以使用本段</a:t>
            </a:r>
          </a:p>
          <a:p>
            <a:endParaRPr kumimoji="1" lang="zh-CN" altLang="en-US" dirty="0"/>
          </a:p>
        </p:txBody>
      </p:sp>
      <p:sp>
        <p:nvSpPr>
          <p:cNvPr id="2" name="日期占位符 1"/>
          <p:cNvSpPr>
            <a:spLocks noGrp="1"/>
          </p:cNvSpPr>
          <p:nvPr>
            <p:ph type="dt" sz="half" idx="10"/>
          </p:nvPr>
        </p:nvSpPr>
        <p:spPr/>
        <p:txBody>
          <a:bodyPr/>
          <a:lstStyle/>
          <a:p>
            <a:fld id="{A86E4AB9-63EA-C841-9FCD-489E32FF4B65}" type="datetime5">
              <a:rPr lang="zh-CN" altLang="en-US" smtClean="0"/>
              <a:pPr/>
              <a:t>2019/4/29</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pPr/>
              <a:t>9</a:t>
            </a:fld>
            <a:endParaRPr lang="zh-CN" altLang="en-US"/>
          </a:p>
        </p:txBody>
      </p:sp>
      <p:pic>
        <p:nvPicPr>
          <p:cNvPr id="6" name="图片 5">
            <a:extLst>
              <a:ext uri="{FF2B5EF4-FFF2-40B4-BE49-F238E27FC236}">
                <a16:creationId xmlns:a16="http://schemas.microsoft.com/office/drawing/2014/main" id="{9F1AEE98-ADEA-F140-AF8D-D6F78D95D86E}"/>
              </a:ext>
            </a:extLst>
          </p:cNvPr>
          <p:cNvPicPr>
            <a:picLocks noChangeAspect="1"/>
          </p:cNvPicPr>
          <p:nvPr/>
        </p:nvPicPr>
        <p:blipFill>
          <a:blip r:embed="rId3"/>
          <a:stretch>
            <a:fillRect/>
          </a:stretch>
        </p:blipFill>
        <p:spPr>
          <a:xfrm>
            <a:off x="931883" y="4120587"/>
            <a:ext cx="7266731" cy="2289153"/>
          </a:xfrm>
          <a:prstGeom prst="rect">
            <a:avLst/>
          </a:prstGeom>
        </p:spPr>
      </p:pic>
    </p:spTree>
    <p:extLst>
      <p:ext uri="{BB962C8B-B14F-4D97-AF65-F5344CB8AC3E}">
        <p14:creationId xmlns:p14="http://schemas.microsoft.com/office/powerpoint/2010/main" val="1605272435"/>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2881</TotalTime>
  <Words>1420</Words>
  <Application>Microsoft Macintosh PowerPoint</Application>
  <PresentationFormat>全屏显示(4:3)</PresentationFormat>
  <Paragraphs>209</Paragraphs>
  <Slides>20</Slides>
  <Notes>5</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华文细黑</vt:lpstr>
      <vt:lpstr>宋体</vt:lpstr>
      <vt:lpstr>Arial Unicode MS</vt:lpstr>
      <vt:lpstr>Arial</vt:lpstr>
      <vt:lpstr>Calibri</vt:lpstr>
      <vt:lpstr>Consolas</vt:lpstr>
      <vt:lpstr>Courier New</vt:lpstr>
      <vt:lpstr>Symbol</vt:lpstr>
      <vt:lpstr>Times New Roman</vt:lpstr>
      <vt:lpstr>Wingdings</vt:lpstr>
      <vt:lpstr>自定义设计方案</vt:lpstr>
      <vt:lpstr>Linux寻址实验</vt:lpstr>
      <vt:lpstr>要求</vt:lpstr>
      <vt:lpstr>实验验证</vt:lpstr>
      <vt:lpstr>原理知识</vt:lpstr>
      <vt:lpstr>Intel IA-32</vt:lpstr>
      <vt:lpstr>段选择符寄存器</vt:lpstr>
      <vt:lpstr>IA-32 Segmentation</vt:lpstr>
      <vt:lpstr>描述符(Descriptor)</vt:lpstr>
      <vt:lpstr>段描述符</vt:lpstr>
      <vt:lpstr>全局描述符表寄存器GDTR</vt:lpstr>
      <vt:lpstr>局部描述符表寄存器LDTR</vt:lpstr>
      <vt:lpstr>GDT/LDT/GDTR/LDTR关系</vt:lpstr>
      <vt:lpstr>GDT/LDT的工作过程</vt:lpstr>
      <vt:lpstr>逻辑地址线性地址</vt:lpstr>
      <vt:lpstr>IA-32 Paging</vt:lpstr>
      <vt:lpstr>控制寄存器</vt:lpstr>
      <vt:lpstr>完整的address translation</vt:lpstr>
      <vt:lpstr>PowerPoint 演示文稿</vt:lpstr>
      <vt:lpstr>Page Directory/Table entry</vt:lpstr>
      <vt:lpstr>小结</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Ruini Xue</dc:creator>
  <cp:lastModifiedBy>Ruini Xue</cp:lastModifiedBy>
  <cp:revision>488</cp:revision>
  <dcterms:created xsi:type="dcterms:W3CDTF">2011-11-29T05:26:36Z</dcterms:created>
  <dcterms:modified xsi:type="dcterms:W3CDTF">2019-04-29T12:43:06Z</dcterms:modified>
</cp:coreProperties>
</file>