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36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77EE6-0A52-4CF5-B195-0B18DAA8B263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B63E3-D14D-4436-8312-C96FF27CD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17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B63E3-D14D-4436-8312-C96FF27CD9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B63E3-D14D-4436-8312-C96FF27CD9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52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B63E3-D14D-4436-8312-C96FF27CD9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9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B63E3-D14D-4436-8312-C96FF27CD9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976CC-EE08-0E9B-3E95-34ABE73C9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56CFD-2E63-8C71-C90A-71262C1C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16A765-09DF-D725-BB41-10D75C56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066E7-7227-82B6-8E72-F75B68AA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E0EE6-7AB3-276B-F180-49D2E9EB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D17EE-A3FA-1FA9-8B33-232D158A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CCBCDA-4B80-D8C4-1759-587AE103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26E6-5558-A7DE-644B-85F0B6D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00A88-DA0D-C6A9-CD7A-45147AC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7F812-65C0-A63F-C7BC-872AEB7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1EFA43-D5CB-DCA4-503A-65953FA8B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5E73CE-E1F8-9928-FDB2-131C77A3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C8328-5A02-3786-11B6-44C0341A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90B31-C628-766C-87C1-65AC8D40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30167-9132-7AD4-C9F0-00B9659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5AFB8-F10A-8191-0C29-5DFC138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F6E06-6692-3B04-3E87-2C64DBD4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2B7451-A74E-A299-314F-99724AA3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735ED-0440-498A-C258-64955D44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394B5-F665-9901-7B70-5A30D480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52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F2EBE-75D6-C684-C7CD-6B5BA61B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A3CBD-B083-BFF4-32C9-A56EE369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2EBF5-4691-7AD3-E95A-6D9CA751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7A448-2C94-58A4-7BE7-F663F810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76425-D5BA-D636-56C6-197541F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7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4C7F-C1B8-BA68-09E3-BB976848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4C57E-E4A3-2004-2A1A-328F19778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932AF-6BC6-0880-A7BF-16EB1866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8F6411-5B74-E52F-D5F7-23276AA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7DCF6E-822B-1B71-B07E-322FD6FE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E0640-F1B0-02B3-1BDF-734A9E8C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6355D-1990-39E5-3AB5-E0CC4BBA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2C324-E4A9-C8A2-4FFC-043FE994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1739C9-367A-B45B-AA9E-C5839ED2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5E479E-EA15-66F9-7EA4-F26FDE662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8DBDE6-D082-FB06-8F3F-010E0DE7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3B48F-A6A5-F18C-8B20-B397C877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AE092-25A6-7DC2-9846-0E1E357B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60C8EC-03F8-5356-8F24-05EBC1D3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5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F25A4-9753-4896-EF12-BB89452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D23C57-820E-5218-E595-A6266558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18B411-CCF0-66C6-490F-F879962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C5881D-6032-EADF-DFDE-E2718F23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194240-6B80-1D4A-A15E-4B24AAA3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5F52AE-585E-F603-E80B-9FEB6A93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3BCFB6-949C-9240-C7C4-BCB018AF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4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BA9ED-CF16-8E5D-5B69-57259928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ED131-D58F-95ED-EAD8-F2489DD8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47B173-732A-6BCA-C794-101EE746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C30F1-8E28-842F-1BD3-FEB7231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0F42B0-CC20-0201-8EAF-7FC92149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A6BFC-43B3-34C7-8BFC-1B8F399E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CC42E-89EF-D42E-3282-E6BC5705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297F27-D238-FA9D-A5C7-719457E6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0D2C41-09FE-D612-942F-1C59912C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8D687-1849-BDD8-6314-0E099A03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F6089-7AE2-CD9C-751E-016BC8B2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82158-5238-D18F-0D49-22D19734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E04A96-2554-DF06-8FEF-2D21FEBB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CE149-E5B7-3B91-62D9-79A9AC93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AE5C89-2E10-70BE-2529-FA274651C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F889D-3853-45C5-AD67-B66C266A0E1E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7D667-4012-AA83-17E2-475F1F1DB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1BAED-4F5D-2C7D-9F1F-13868790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5BD00-7965-43EB-8D98-36E3403B9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4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3.mp4"/><Relationship Id="rId7" Type="http://schemas.openxmlformats.org/officeDocument/2006/relationships/image" Target="../media/image4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3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video" Target="NULL" TargetMode="External"/><Relationship Id="rId7" Type="http://schemas.openxmlformats.org/officeDocument/2006/relationships/image" Target="../media/image8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microsoft.com/office/2007/relationships/media" Target="../media/media5.mp4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E7CA7-8F56-4AD3-64ED-12C92CDA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700">
                <a:solidFill>
                  <a:srgbClr val="FFFFFF"/>
                </a:solidFill>
              </a:rPr>
              <a:t>Simulation informatique d’infection</a:t>
            </a:r>
          </a:p>
        </p:txBody>
      </p:sp>
      <p:pic>
        <p:nvPicPr>
          <p:cNvPr id="6" name="simulation_cell_growth_80">
            <a:hlinkClick r:id="" action="ppaction://media"/>
            <a:extLst>
              <a:ext uri="{FF2B5EF4-FFF2-40B4-BE49-F238E27FC236}">
                <a16:creationId xmlns:a16="http://schemas.microsoft.com/office/drawing/2014/main" id="{96EFEA63-DE8A-EE27-9BEB-6EDA8C555D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63312" y="1848051"/>
            <a:ext cx="5775685" cy="38504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C810775-36CD-3B81-5DC5-FD416E2DD363}"/>
              </a:ext>
            </a:extLst>
          </p:cNvPr>
          <p:cNvSpPr txBox="1"/>
          <p:nvPr/>
        </p:nvSpPr>
        <p:spPr>
          <a:xfrm>
            <a:off x="1763539" y="6023214"/>
            <a:ext cx="916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HAGFI G+ Adv P 4 D F 60 E"/>
              </a:rPr>
              <a:t>Etude source: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Taina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Immonen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RichardGibson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ThomasLeitner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MelanieA.Miller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EricJ.Arts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Erkki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Somersalo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HAGFI G+ Adv P 4 D F 60 E"/>
              </a:rPr>
              <a:t>DanielaCalvetti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A hybrid stochastic–deterministic computational model accurately describes spatial dynamics and virus diffusion in HIV-1 growth competition assay.</a:t>
            </a:r>
            <a:r>
              <a:rPr lang="en-US" sz="1400" b="0" i="0" u="none" strike="noStrike" baseline="0" dirty="0">
                <a:solidFill>
                  <a:srgbClr val="000065"/>
                </a:solidFill>
                <a:latin typeface="HAGFI G+ Adv P 4 D F 60 E"/>
              </a:rPr>
              <a:t> Journal of Theoretical Biology 312 (2012) 120–132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HAGFI G+ Adv P 4 D F 60 E"/>
              </a:rPr>
              <a:t> </a:t>
            </a:r>
            <a:endParaRPr lang="fr-FR" sz="1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EB7846-D014-3697-73D4-780FC12A4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64" y="2204185"/>
            <a:ext cx="6127276" cy="33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E7CA7-8F56-4AD3-64ED-12C92CDA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700">
                <a:solidFill>
                  <a:srgbClr val="FFFFFF"/>
                </a:solidFill>
              </a:rPr>
              <a:t>Simulation informatique d’infection</a:t>
            </a:r>
          </a:p>
        </p:txBody>
      </p:sp>
      <p:pic>
        <p:nvPicPr>
          <p:cNvPr id="5" name="simulation_virus_diffusion">
            <a:hlinkClick r:id="" action="ppaction://media"/>
            <a:extLst>
              <a:ext uri="{FF2B5EF4-FFF2-40B4-BE49-F238E27FC236}">
                <a16:creationId xmlns:a16="http://schemas.microsoft.com/office/drawing/2014/main" id="{6DEF8361-EB57-22A0-37F0-EA4EB46AEA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1512" y="1702505"/>
            <a:ext cx="7976773" cy="5317848"/>
          </a:xfrm>
          <a:prstGeom prst="rect">
            <a:avLst/>
          </a:prstGeom>
        </p:spPr>
      </p:pic>
      <p:pic>
        <p:nvPicPr>
          <p:cNvPr id="7" name="simulation_cell_diff_virus">
            <a:hlinkClick r:id="" action="ppaction://media"/>
            <a:extLst>
              <a:ext uri="{FF2B5EF4-FFF2-40B4-BE49-F238E27FC236}">
                <a16:creationId xmlns:a16="http://schemas.microsoft.com/office/drawing/2014/main" id="{C8CCC620-A5D9-927A-D128-6AE4D7B410B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24513" y="1810560"/>
            <a:ext cx="4063465" cy="27089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8F1C39-5A91-1AE8-26CD-BC60E74A7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9797" y="4813883"/>
            <a:ext cx="3267531" cy="1810003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53C5805A-D182-9586-DF3C-17FC10AF59A4}"/>
              </a:ext>
            </a:extLst>
          </p:cNvPr>
          <p:cNvSpPr txBox="1">
            <a:spLocks/>
          </p:cNvSpPr>
          <p:nvPr/>
        </p:nvSpPr>
        <p:spPr>
          <a:xfrm>
            <a:off x="8022622" y="4237715"/>
            <a:ext cx="2631753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i="1" u="sng" dirty="0"/>
              <a:t>Diffusion du virus :</a:t>
            </a:r>
          </a:p>
        </p:txBody>
      </p:sp>
    </p:spTree>
    <p:extLst>
      <p:ext uri="{BB962C8B-B14F-4D97-AF65-F5344CB8AC3E}">
        <p14:creationId xmlns:p14="http://schemas.microsoft.com/office/powerpoint/2010/main" val="33648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E7CA7-8F56-4AD3-64ED-12C92CDA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700">
                <a:solidFill>
                  <a:srgbClr val="FFFFFF"/>
                </a:solidFill>
              </a:rPr>
              <a:t>Simulation informatique d’infection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DDF7D8-68E6-1A29-17D8-B5E5707D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7" y="2544183"/>
            <a:ext cx="5654808" cy="14963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89FC1B-E68F-0269-E345-E5F9DF1A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90" y="4573699"/>
            <a:ext cx="6041573" cy="1326588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629DB7F-0A4A-A3AE-665D-624679CA7701}"/>
              </a:ext>
            </a:extLst>
          </p:cNvPr>
          <p:cNvSpPr txBox="1">
            <a:spLocks/>
          </p:cNvSpPr>
          <p:nvPr/>
        </p:nvSpPr>
        <p:spPr>
          <a:xfrm>
            <a:off x="699714" y="1545873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u="sng" dirty="0"/>
              <a:t>Les principes de bases :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E628BC9-2496-2311-E34C-0380E1C900C5}"/>
              </a:ext>
            </a:extLst>
          </p:cNvPr>
          <p:cNvSpPr txBox="1">
            <a:spLocks/>
          </p:cNvSpPr>
          <p:nvPr/>
        </p:nvSpPr>
        <p:spPr>
          <a:xfrm>
            <a:off x="782007" y="2094892"/>
            <a:ext cx="1171921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i="1" u="sng" dirty="0"/>
              <a:t>Infection</a:t>
            </a:r>
            <a:r>
              <a:rPr lang="fr-FR" sz="2000" dirty="0"/>
              <a:t>: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8713008-09F2-C53B-D898-73C5C3B85E17}"/>
              </a:ext>
            </a:extLst>
          </p:cNvPr>
          <p:cNvSpPr txBox="1">
            <a:spLocks/>
          </p:cNvSpPr>
          <p:nvPr/>
        </p:nvSpPr>
        <p:spPr>
          <a:xfrm>
            <a:off x="4924079" y="4070098"/>
            <a:ext cx="2631753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i="1" u="sng" dirty="0"/>
              <a:t>Production de virus: </a:t>
            </a:r>
          </a:p>
        </p:txBody>
      </p:sp>
    </p:spTree>
    <p:extLst>
      <p:ext uri="{BB962C8B-B14F-4D97-AF65-F5344CB8AC3E}">
        <p14:creationId xmlns:p14="http://schemas.microsoft.com/office/powerpoint/2010/main" val="9674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E7CA7-8F56-4AD3-64ED-12C92CDA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Simulation informatique d’infection</a:t>
            </a:r>
          </a:p>
        </p:txBody>
      </p:sp>
      <p:pic>
        <p:nvPicPr>
          <p:cNvPr id="4" name="simulation_cell_100">
            <a:hlinkClick r:id="" action="ppaction://media"/>
            <a:extLst>
              <a:ext uri="{FF2B5EF4-FFF2-40B4-BE49-F238E27FC236}">
                <a16:creationId xmlns:a16="http://schemas.microsoft.com/office/drawing/2014/main" id="{3C454C5A-06BA-5BDC-30BD-7D53DB43BC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9714" y="2093733"/>
            <a:ext cx="5131088" cy="3848316"/>
          </a:xfrm>
          <a:prstGeom prst="rect">
            <a:avLst/>
          </a:prstGeom>
        </p:spPr>
      </p:pic>
      <p:pic>
        <p:nvPicPr>
          <p:cNvPr id="5" name="simulation_virus100">
            <a:hlinkClick r:id="" action="ppaction://media"/>
            <a:extLst>
              <a:ext uri="{FF2B5EF4-FFF2-40B4-BE49-F238E27FC236}">
                <a16:creationId xmlns:a16="http://schemas.microsoft.com/office/drawing/2014/main" id="{BCF62FF3-D951-B51B-66FF-348D623A85FC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end="937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29131" y="2130220"/>
            <a:ext cx="5131087" cy="384831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A917021-7C34-8A92-50E9-525BFEBD80D7}"/>
              </a:ext>
            </a:extLst>
          </p:cNvPr>
          <p:cNvSpPr txBox="1"/>
          <p:nvPr/>
        </p:nvSpPr>
        <p:spPr>
          <a:xfrm>
            <a:off x="4224017" y="5688449"/>
            <a:ext cx="32135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Timestep</a:t>
            </a:r>
            <a:r>
              <a:rPr lang="fr-FR" sz="1400" b="1" dirty="0"/>
              <a:t> 24: 0.00% de cellules </a:t>
            </a:r>
            <a:r>
              <a:rPr lang="fr-FR" sz="1400" b="1" dirty="0" err="1"/>
              <a:t>Gfp</a:t>
            </a:r>
            <a:r>
              <a:rPr lang="fr-FR" sz="1400" b="1" dirty="0"/>
              <a:t>+</a:t>
            </a:r>
          </a:p>
          <a:p>
            <a:r>
              <a:rPr lang="fr-FR" sz="1400" b="1" dirty="0" err="1"/>
              <a:t>Timestep</a:t>
            </a:r>
            <a:r>
              <a:rPr lang="fr-FR" sz="1400" b="1" dirty="0"/>
              <a:t> 48: 8.45% de cellules </a:t>
            </a:r>
            <a:r>
              <a:rPr lang="fr-FR" sz="1400" b="1" dirty="0" err="1"/>
              <a:t>Gfp</a:t>
            </a:r>
            <a:r>
              <a:rPr lang="fr-FR" sz="1400" b="1" dirty="0"/>
              <a:t>+</a:t>
            </a:r>
          </a:p>
          <a:p>
            <a:r>
              <a:rPr lang="fr-FR" sz="1400" b="1" dirty="0" err="1"/>
              <a:t>Timestep</a:t>
            </a:r>
            <a:r>
              <a:rPr lang="fr-FR" sz="1400" b="1" dirty="0"/>
              <a:t> 72: 53.48% de cellules </a:t>
            </a:r>
            <a:r>
              <a:rPr lang="fr-FR" sz="1400" b="1" dirty="0" err="1"/>
              <a:t>Gfp</a:t>
            </a:r>
            <a:r>
              <a:rPr lang="fr-FR" sz="1400" b="1" dirty="0"/>
              <a:t>+</a:t>
            </a:r>
          </a:p>
          <a:p>
            <a:r>
              <a:rPr lang="fr-FR" sz="1400" b="1" dirty="0" err="1"/>
              <a:t>Timestep</a:t>
            </a:r>
            <a:r>
              <a:rPr lang="fr-FR" sz="1400" b="1" dirty="0"/>
              <a:t> 95: 96.17% de cellules </a:t>
            </a:r>
            <a:r>
              <a:rPr lang="fr-FR" sz="1400" b="1" dirty="0" err="1"/>
              <a:t>Gfp</a:t>
            </a:r>
            <a:r>
              <a:rPr lang="fr-FR" sz="1400" b="1" dirty="0"/>
              <a:t>+</a:t>
            </a:r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6914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8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E7CA7-8F56-4AD3-64ED-12C92CDA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700">
                <a:solidFill>
                  <a:srgbClr val="FFFFFF"/>
                </a:solidFill>
              </a:rPr>
              <a:t>Simulation informatique d’infection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890CB02-4F39-DE74-5226-5C2EBDC95A28}"/>
                  </a:ext>
                </a:extLst>
              </p:cNvPr>
              <p:cNvSpPr txBox="1"/>
              <p:nvPr/>
            </p:nvSpPr>
            <p:spPr>
              <a:xfrm>
                <a:off x="1115057" y="1722841"/>
                <a:ext cx="100309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u="sng" dirty="0"/>
                  <a:t> Dynamique d’infection avec différents ratios de MT4 x </a:t>
                </a:r>
                <a:r>
                  <a:rPr lang="fr-FR" sz="1600" u="sng" dirty="0" err="1"/>
                  <a:t>pLys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u="sng" dirty="0" smtClean="0"/>
                          <m:t>RS</m:t>
                        </m:r>
                      </m:e>
                      <m:sup>
                        <m:r>
                          <a:rPr lang="fr-FR" sz="1600" b="0" i="1" u="sng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r>
                  <a:rPr lang="fr-FR" sz="1600" u="sng" dirty="0"/>
                  <a:t>x pNL4-3 Levy P2A-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u="sng" smtClean="0">
                            <a:latin typeface="Cambria Math" panose="02040503050406030204" pitchFamily="18" charset="0"/>
                          </a:rPr>
                          <m:t>𝐼𝑁</m:t>
                        </m:r>
                      </m:e>
                      <m:sup>
                        <m:r>
                          <a:rPr lang="fr-FR" sz="1600" b="0" i="1" u="sng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endParaRPr lang="fr-FR" sz="1600" u="sng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890CB02-4F39-DE74-5226-5C2EBDC9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57" y="1722841"/>
                <a:ext cx="10030998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7687C2CF-F432-66C7-6A5F-169D75BDC111}"/>
              </a:ext>
            </a:extLst>
          </p:cNvPr>
          <p:cNvGrpSpPr/>
          <p:nvPr/>
        </p:nvGrpSpPr>
        <p:grpSpPr>
          <a:xfrm>
            <a:off x="690079" y="2410020"/>
            <a:ext cx="5156757" cy="3540449"/>
            <a:chOff x="690079" y="2410020"/>
            <a:chExt cx="5156757" cy="3540449"/>
          </a:xfrm>
        </p:grpSpPr>
        <p:pic>
          <p:nvPicPr>
            <p:cNvPr id="6" name="Image 5" descr="Une image contenant texte, ligne, Tracé, diagramme&#10;&#10;Description générée automatiquement">
              <a:extLst>
                <a:ext uri="{FF2B5EF4-FFF2-40B4-BE49-F238E27FC236}">
                  <a16:creationId xmlns:a16="http://schemas.microsoft.com/office/drawing/2014/main" id="{7FEE3D3B-0656-592F-7170-BB19E0F5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748" y="2410020"/>
              <a:ext cx="5131088" cy="3540449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FF335728-09B0-8481-1E81-E6E4A68B9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079" y="3156163"/>
              <a:ext cx="238158" cy="2048161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43276FAD-1589-0CE2-D1CB-F1184C5C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8288" y="5682300"/>
              <a:ext cx="1076475" cy="190527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E754953-5B5E-5F48-35FF-7B1F4F6452D0}"/>
              </a:ext>
            </a:extLst>
          </p:cNvPr>
          <p:cNvGrpSpPr/>
          <p:nvPr/>
        </p:nvGrpSpPr>
        <p:grpSpPr>
          <a:xfrm>
            <a:off x="6324426" y="2420851"/>
            <a:ext cx="5151826" cy="3591759"/>
            <a:chOff x="6324426" y="2420851"/>
            <a:chExt cx="5151826" cy="3591759"/>
          </a:xfrm>
        </p:grpSpPr>
        <p:pic>
          <p:nvPicPr>
            <p:cNvPr id="7" name="Image 6" descr="Une image contenant texte, ligne, Tracé, diagramme&#10;&#10;Description générée automatiquement">
              <a:extLst>
                <a:ext uri="{FF2B5EF4-FFF2-40B4-BE49-F238E27FC236}">
                  <a16:creationId xmlns:a16="http://schemas.microsoft.com/office/drawing/2014/main" id="{426527F9-6853-2724-E330-5CFF12556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5165" y="2420851"/>
              <a:ext cx="5131087" cy="3591759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1292A41-77D1-71C6-E3BE-C5ABBCAC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426" y="3049811"/>
              <a:ext cx="238158" cy="2048161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C2A991E9-4C34-D12D-4D07-0A0AB202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1315" y="5759942"/>
              <a:ext cx="1076475" cy="19052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B098850-AB17-B0AE-DAB0-948F6B62D4C2}"/>
                  </a:ext>
                </a:extLst>
              </p:cNvPr>
              <p:cNvSpPr txBox="1"/>
              <p:nvPr/>
            </p:nvSpPr>
            <p:spPr>
              <a:xfrm>
                <a:off x="4540718" y="5648752"/>
                <a:ext cx="11863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200" dirty="0"/>
                  <a:t>(</a:t>
                </a:r>
                <a:r>
                  <a:rPr lang="fr-FR" sz="1200" dirty="0" err="1"/>
                  <a:t>pLys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200" dirty="0" smtClean="0"/>
                          <m:t>RS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r>
                  <a:rPr lang="fr-FR" sz="1200" dirty="0"/>
                  <a:t>)</a:t>
                </a: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B098850-AB17-B0AE-DAB0-948F6B62D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18" y="5648752"/>
                <a:ext cx="1186314" cy="276999"/>
              </a:xfrm>
              <a:prstGeom prst="rect">
                <a:avLst/>
              </a:prstGeom>
              <a:blipFill>
                <a:blip r:embed="rId8"/>
                <a:stretch>
                  <a:fillRect l="-51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C6D6D09-F374-DDF0-FE3B-9BC9847E7A7F}"/>
                  </a:ext>
                </a:extLst>
              </p:cNvPr>
              <p:cNvSpPr txBox="1"/>
              <p:nvPr/>
            </p:nvSpPr>
            <p:spPr>
              <a:xfrm>
                <a:off x="10160428" y="5716705"/>
                <a:ext cx="11863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200" dirty="0"/>
                  <a:t>(</a:t>
                </a:r>
                <a:r>
                  <a:rPr lang="fr-FR" sz="1200" dirty="0" err="1"/>
                  <a:t>pLys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200" dirty="0" smtClean="0"/>
                          <m:t>RS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r>
                  <a:rPr lang="fr-FR" sz="1200" dirty="0"/>
                  <a:t>)</a:t>
                </a: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C6D6D09-F374-DDF0-FE3B-9BC9847E7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28" y="5716705"/>
                <a:ext cx="1186314" cy="276999"/>
              </a:xfrm>
              <a:prstGeom prst="rect">
                <a:avLst/>
              </a:prstGeom>
              <a:blipFill>
                <a:blip r:embed="rId8"/>
                <a:stretch>
                  <a:fillRect l="-51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1E95A7-B565-717F-2C1C-A1CCB8D91AD3}"/>
              </a:ext>
            </a:extLst>
          </p:cNvPr>
          <p:cNvCxnSpPr/>
          <p:nvPr/>
        </p:nvCxnSpPr>
        <p:spPr>
          <a:xfrm>
            <a:off x="6889331" y="5284270"/>
            <a:ext cx="4042754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689BA4A-F446-32E6-8D50-C7D44526F481}"/>
              </a:ext>
            </a:extLst>
          </p:cNvPr>
          <p:cNvCxnSpPr>
            <a:cxnSpLocks/>
          </p:cNvCxnSpPr>
          <p:nvPr/>
        </p:nvCxnSpPr>
        <p:spPr>
          <a:xfrm flipV="1">
            <a:off x="8165000" y="4417996"/>
            <a:ext cx="0" cy="86627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56C5F5F-8D29-C971-E821-9E8245051146}"/>
              </a:ext>
            </a:extLst>
          </p:cNvPr>
          <p:cNvSpPr txBox="1"/>
          <p:nvPr/>
        </p:nvSpPr>
        <p:spPr>
          <a:xfrm>
            <a:off x="8164998" y="4659812"/>
            <a:ext cx="7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~17,2%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7C81733-4E9F-C3E1-026E-F5C0466CF8B0}"/>
                  </a:ext>
                </a:extLst>
              </p:cNvPr>
              <p:cNvSpPr txBox="1"/>
              <p:nvPr/>
            </p:nvSpPr>
            <p:spPr>
              <a:xfrm>
                <a:off x="1203382" y="5999485"/>
                <a:ext cx="74264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MT4 x </a:t>
                </a:r>
                <a:r>
                  <a:rPr lang="fr-FR" sz="1200" dirty="0" err="1"/>
                  <a:t>pLys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200" dirty="0" smtClean="0"/>
                          <m:t>RS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r>
                  <a:rPr lang="fr-FR" sz="1200" dirty="0"/>
                  <a:t> = pouvoir réplicatif à 100% de l’infection MT4 avec P2A WT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Cellule NT = pouvoir réplicatif à 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100 valeurs prise de fraction de transfectées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Pour chaque valeur, il s’agit de la moyenne de 6 simulations</a:t>
                </a: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7C81733-4E9F-C3E1-026E-F5C0466CF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82" y="5999485"/>
                <a:ext cx="7426492" cy="830997"/>
              </a:xfrm>
              <a:prstGeom prst="rect">
                <a:avLst/>
              </a:prstGeom>
              <a:blipFill>
                <a:blip r:embed="rId9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E7CA7-8F56-4AD3-64ED-12C92CDA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Simulation informatique d’infection</a:t>
            </a:r>
          </a:p>
        </p:txBody>
      </p:sp>
      <p:pic>
        <p:nvPicPr>
          <p:cNvPr id="7" name="Image 6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04CE5264-565E-09C5-4CBD-18F11EB0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34"/>
          <a:stretch/>
        </p:blipFill>
        <p:spPr>
          <a:xfrm>
            <a:off x="583927" y="2324090"/>
            <a:ext cx="4889500" cy="3383221"/>
          </a:xfrm>
          <a:prstGeom prst="rect">
            <a:avLst/>
          </a:prstGeom>
        </p:spPr>
      </p:pic>
      <p:pic>
        <p:nvPicPr>
          <p:cNvPr id="8" name="Image 7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116D7A8E-C65D-2EE4-8070-73F329B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37"/>
          <a:stretch/>
        </p:blipFill>
        <p:spPr>
          <a:xfrm>
            <a:off x="6257919" y="2324090"/>
            <a:ext cx="4889500" cy="33401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58E901D-D75B-4124-1E22-1FA804A81618}"/>
              </a:ext>
            </a:extLst>
          </p:cNvPr>
          <p:cNvSpPr txBox="1"/>
          <p:nvPr/>
        </p:nvSpPr>
        <p:spPr>
          <a:xfrm>
            <a:off x="1203382" y="5999485"/>
            <a:ext cx="1067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30 % de cellules transfectées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Variation entre 0 et 70% du pouvoir réplicatif du virus mutant dans une cellule non transfectée par rapport à une cellule transfectées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32A12C9-D1E5-E686-734B-E7FF10BADF56}"/>
                  </a:ext>
                </a:extLst>
              </p:cNvPr>
              <p:cNvSpPr txBox="1"/>
              <p:nvPr/>
            </p:nvSpPr>
            <p:spPr>
              <a:xfrm>
                <a:off x="1373873" y="1603915"/>
                <a:ext cx="94062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u="sng" dirty="0"/>
                  <a:t> Impact de différents pouvoir réplicatif du virus mutant chez les NT dans les infections de MT4 x </a:t>
                </a:r>
                <a:r>
                  <a:rPr lang="fr-FR" sz="1600" u="sng" dirty="0" err="1"/>
                  <a:t>pLys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u="sng" dirty="0" smtClean="0"/>
                          <m:t>RS</m:t>
                        </m:r>
                      </m:e>
                      <m:sup>
                        <m:r>
                          <a:rPr lang="fr-FR" sz="1600" b="0" i="1" u="sng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r>
                  <a:rPr lang="fr-FR" sz="1600" u="sng" dirty="0"/>
                  <a:t>x pNL4-3 Levy P2A-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u="sng" smtClean="0">
                            <a:latin typeface="Cambria Math" panose="02040503050406030204" pitchFamily="18" charset="0"/>
                          </a:rPr>
                          <m:t>𝐼𝑁</m:t>
                        </m:r>
                      </m:e>
                      <m:sup>
                        <m:r>
                          <a:rPr lang="fr-FR" sz="1600" b="0" i="1" u="sng" smtClean="0">
                            <a:latin typeface="Cambria Math" panose="02040503050406030204" pitchFamily="18" charset="0"/>
                          </a:rPr>
                          <m:t>𝑀𝑢𝑡</m:t>
                        </m:r>
                      </m:sup>
                    </m:sSup>
                  </m:oMath>
                </a14:m>
                <a:endParaRPr lang="fr-FR" sz="1600" u="sng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32A12C9-D1E5-E686-734B-E7FF10BA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73" y="1603915"/>
                <a:ext cx="94062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77AC0E72-A874-3D6E-14CA-9E00E3CA5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3" y="3225936"/>
            <a:ext cx="238158" cy="204816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AA484D1-CCA8-CB5D-C944-F32A45C7E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17" y="3090654"/>
            <a:ext cx="238158" cy="204816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62EEB47-6DB7-A20A-40BD-230BE86B8FD7}"/>
              </a:ext>
            </a:extLst>
          </p:cNvPr>
          <p:cNvSpPr txBox="1"/>
          <p:nvPr/>
        </p:nvSpPr>
        <p:spPr>
          <a:xfrm>
            <a:off x="526785" y="5564921"/>
            <a:ext cx="5440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Taux de réplication du virus mutant par rapport au virus WT, dans une cellule 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F2996F-C9FE-1515-75E3-2E34098C010B}"/>
              </a:ext>
            </a:extLst>
          </p:cNvPr>
          <p:cNvSpPr txBox="1"/>
          <p:nvPr/>
        </p:nvSpPr>
        <p:spPr>
          <a:xfrm>
            <a:off x="6293311" y="5573779"/>
            <a:ext cx="5440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Taux de réplication du virus mutant par rapport au virus WT dans une cellule NT</a:t>
            </a:r>
          </a:p>
        </p:txBody>
      </p:sp>
    </p:spTree>
    <p:extLst>
      <p:ext uri="{BB962C8B-B14F-4D97-AF65-F5344CB8AC3E}">
        <p14:creationId xmlns:p14="http://schemas.microsoft.com/office/powerpoint/2010/main" val="30690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D350A-FD45-81C9-D634-81AC56CD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1CAB9-5F30-C749-45B9-DF215AAD4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9F689-3AA9-E953-4981-54F4EA40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94152-2229-1946-ADFD-BDAFD0DC4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554E5-2AAE-4E14-65B7-9C408BE08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AEFED-9812-291E-BF85-DC36B23CE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B928BF-7B2D-D5E6-CB0A-C7E6BDFD0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Simulation informatique d’infection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99646CA-598F-E773-8644-195458438B52}"/>
              </a:ext>
            </a:extLst>
          </p:cNvPr>
          <p:cNvGrpSpPr/>
          <p:nvPr/>
        </p:nvGrpSpPr>
        <p:grpSpPr>
          <a:xfrm>
            <a:off x="141913" y="2109147"/>
            <a:ext cx="5610913" cy="3682031"/>
            <a:chOff x="237201" y="2109147"/>
            <a:chExt cx="5651707" cy="378702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A52488D-2A4E-B350-78E2-CB2BD75A6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306" b="6900"/>
            <a:stretch/>
          </p:blipFill>
          <p:spPr>
            <a:xfrm>
              <a:off x="277596" y="2541069"/>
              <a:ext cx="5416550" cy="3078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F92A3B-27EC-65F2-EBED-08C7177B6AE4}"/>
                </a:ext>
              </a:extLst>
            </p:cNvPr>
            <p:cNvSpPr/>
            <p:nvPr/>
          </p:nvSpPr>
          <p:spPr>
            <a:xfrm rot="16200000">
              <a:off x="-280370" y="2626718"/>
              <a:ext cx="1484956" cy="4498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960D05F-3229-31C9-A6C2-2847EF4012AC}"/>
                </a:ext>
              </a:extLst>
            </p:cNvPr>
            <p:cNvSpPr txBox="1"/>
            <p:nvPr/>
          </p:nvSpPr>
          <p:spPr>
            <a:xfrm>
              <a:off x="548215" y="2171220"/>
              <a:ext cx="5340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+mj-lt"/>
                </a:rPr>
                <a:t>Impact du taux de transfection sur le taux de réplication du virus mutant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5A8BFFA-2181-7AD4-CCF0-D74FB6278CEA}"/>
                </a:ext>
              </a:extLst>
            </p:cNvPr>
            <p:cNvSpPr txBox="1"/>
            <p:nvPr/>
          </p:nvSpPr>
          <p:spPr>
            <a:xfrm>
              <a:off x="311465" y="5619169"/>
              <a:ext cx="5440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Taux de réplication du virus mutant par rapport au virus WT dans une cellule NT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9C24269-1E90-F8E9-2D95-315283757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9" y="2390127"/>
              <a:ext cx="214768" cy="1220001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B89622D-6DCA-53AE-2A38-ABCAAA4BDA20}"/>
              </a:ext>
            </a:extLst>
          </p:cNvPr>
          <p:cNvGrpSpPr/>
          <p:nvPr/>
        </p:nvGrpSpPr>
        <p:grpSpPr>
          <a:xfrm>
            <a:off x="5848116" y="2171220"/>
            <a:ext cx="6266468" cy="3619958"/>
            <a:chOff x="5809839" y="2276210"/>
            <a:chExt cx="6266468" cy="3619958"/>
          </a:xfrm>
        </p:grpSpPr>
        <p:pic>
          <p:nvPicPr>
            <p:cNvPr id="3" name="Image 2" descr="Une image contenant texte, ligne, diagramme, Tracé&#10;&#10;Description générée automatiquement">
              <a:extLst>
                <a:ext uri="{FF2B5EF4-FFF2-40B4-BE49-F238E27FC236}">
                  <a16:creationId xmlns:a16="http://schemas.microsoft.com/office/drawing/2014/main" id="{81024CFD-5712-D2A1-5C2E-561A569F7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7377"/>
            <a:stretch/>
          </p:blipFill>
          <p:spPr>
            <a:xfrm>
              <a:off x="5809839" y="2276210"/>
              <a:ext cx="6266468" cy="332565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AC85085-5DCC-9A8E-BD41-8F5E54C75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1200" y="2667000"/>
              <a:ext cx="1393975" cy="13676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24387-5CED-B3D5-6797-349A65A5329C}"/>
                </a:ext>
              </a:extLst>
            </p:cNvPr>
            <p:cNvSpPr/>
            <p:nvPr/>
          </p:nvSpPr>
          <p:spPr>
            <a:xfrm rot="16200000">
              <a:off x="5050070" y="3743694"/>
              <a:ext cx="2497667" cy="390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393E8C1-CB8D-EEFF-0769-6942A47CF1E0}"/>
                </a:ext>
              </a:extLst>
            </p:cNvPr>
            <p:cNvSpPr txBox="1"/>
            <p:nvPr/>
          </p:nvSpPr>
          <p:spPr>
            <a:xfrm>
              <a:off x="6222809" y="5619169"/>
              <a:ext cx="5440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Taux de réplication du virus mutant par rapport au virus WT dans une cellule NT</a:t>
              </a: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D8EC138A-04EE-FB0F-A33E-23F49C6E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4935" y="2667000"/>
              <a:ext cx="231437" cy="2688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076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325</Words>
  <Application>Microsoft Office PowerPoint</Application>
  <PresentationFormat>Grand écran</PresentationFormat>
  <Paragraphs>36</Paragraphs>
  <Slides>7</Slides>
  <Notes>4</Notes>
  <HiddenSlides>0</HiddenSlides>
  <MMClips>5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HAGFI G+ Adv P 4 D F 60 E</vt:lpstr>
      <vt:lpstr>Thème Office</vt:lpstr>
      <vt:lpstr>Simulation informatique d’infection</vt:lpstr>
      <vt:lpstr>Simulation informatique d’infection</vt:lpstr>
      <vt:lpstr>Simulation informatique d’infection</vt:lpstr>
      <vt:lpstr>Simulation informatique d’infection</vt:lpstr>
      <vt:lpstr>Simulation informatique d’infection</vt:lpstr>
      <vt:lpstr>Simulation informatique d’infection</vt:lpstr>
      <vt:lpstr>Simulation informatique d’infection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Beaumatin</dc:creator>
  <cp:lastModifiedBy>Yohan Beaumatin</cp:lastModifiedBy>
  <cp:revision>6</cp:revision>
  <dcterms:created xsi:type="dcterms:W3CDTF">2024-10-22T13:52:29Z</dcterms:created>
  <dcterms:modified xsi:type="dcterms:W3CDTF">2024-10-23T08:21:07Z</dcterms:modified>
</cp:coreProperties>
</file>