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86" r:id="rId7"/>
    <p:sldId id="287" r:id="rId8"/>
    <p:sldId id="261" r:id="rId9"/>
    <p:sldId id="263" r:id="rId10"/>
    <p:sldId id="266" r:id="rId11"/>
    <p:sldId id="288" r:id="rId12"/>
    <p:sldId id="267" r:id="rId13"/>
    <p:sldId id="268" r:id="rId14"/>
    <p:sldId id="272" r:id="rId15"/>
    <p:sldId id="273" r:id="rId16"/>
    <p:sldId id="285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F8596-E313-F553-9C39-1606254D7C7A}" v="2931" dt="2022-10-20T07:49:56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6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0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5150" y="513978"/>
            <a:ext cx="3960667" cy="1806426"/>
          </a:xfrm>
        </p:spPr>
        <p:txBody>
          <a:bodyPr>
            <a:normAutofit/>
          </a:bodyPr>
          <a:lstStyle/>
          <a:p>
            <a:r>
              <a:rPr lang="fr-FR" sz="4400"/>
              <a:t>UML PROJECT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1017" y="4384839"/>
            <a:ext cx="5066001" cy="1475177"/>
          </a:xfrm>
        </p:spPr>
        <p:txBody>
          <a:bodyPr>
            <a:normAutofit/>
          </a:bodyPr>
          <a:lstStyle/>
          <a:p>
            <a:r>
              <a:rPr lang="fr-FR" dirty="0"/>
              <a:t>Yohan Saba</a:t>
            </a:r>
            <a:br>
              <a:rPr lang="fr-FR" dirty="0"/>
            </a:br>
            <a:r>
              <a:rPr lang="fr-FR" dirty="0"/>
              <a:t>Karim Bouaza</a:t>
            </a:r>
            <a:br>
              <a:rPr lang="fr-FR" dirty="0"/>
            </a:br>
            <a:r>
              <a:rPr lang="fr-FR" dirty="0"/>
              <a:t>Quentin </a:t>
            </a:r>
            <a:r>
              <a:rPr lang="fr-FR" dirty="0" err="1"/>
              <a:t>Fourie</a:t>
            </a:r>
            <a:br>
              <a:rPr lang="fr-FR" dirty="0"/>
            </a:br>
            <a:r>
              <a:rPr lang="fr-FR" dirty="0"/>
              <a:t>Romain </a:t>
            </a:r>
            <a:r>
              <a:rPr lang="fr-FR" dirty="0" err="1"/>
              <a:t>Castellari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4560FFF-7B91-F0B0-772C-D209821A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43" y="1640068"/>
            <a:ext cx="3493573" cy="34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Image 36">
            <a:extLst>
              <a:ext uri="{FF2B5EF4-FFF2-40B4-BE49-F238E27FC236}">
                <a16:creationId xmlns:a16="http://schemas.microsoft.com/office/drawing/2014/main" id="{977B7016-1731-4134-56EB-AD004C46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7" y="81930"/>
            <a:ext cx="3682651" cy="3776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BF52CBF-106A-9665-6B4F-5D34C7D5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55" y="808217"/>
            <a:ext cx="7258050" cy="20288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8A68E8-5A6E-491F-D4F7-5E8B4046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977" y="3429000"/>
            <a:ext cx="7467600" cy="2371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492A9D-B9D2-ED82-AD9A-99B71378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5" y="4043650"/>
            <a:ext cx="3288043" cy="2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9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AF4D4B9B-43AA-8A47-7551-E393FB7B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824141"/>
            <a:ext cx="3862859" cy="480199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C20BACF-EAF9-387A-2340-E1DC9569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08" y="2012590"/>
            <a:ext cx="4095750" cy="363855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62EDE12-71C2-3EEB-863A-A57755E8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24" y="447485"/>
            <a:ext cx="9801225" cy="923925"/>
          </a:xfrm>
          <a:prstGeom prst="rect">
            <a:avLst/>
          </a:prstGeom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25924E7-1EE8-9923-9F91-11AEC2071A27}"/>
              </a:ext>
            </a:extLst>
          </p:cNvPr>
          <p:cNvCxnSpPr>
            <a:cxnSpLocks/>
          </p:cNvCxnSpPr>
          <p:nvPr/>
        </p:nvCxnSpPr>
        <p:spPr>
          <a:xfrm>
            <a:off x="1818561" y="1031123"/>
            <a:ext cx="453584" cy="90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47F2402-4571-B966-9BC0-36C6276CB281}"/>
              </a:ext>
            </a:extLst>
          </p:cNvPr>
          <p:cNvCxnSpPr>
            <a:cxnSpLocks/>
          </p:cNvCxnSpPr>
          <p:nvPr/>
        </p:nvCxnSpPr>
        <p:spPr>
          <a:xfrm>
            <a:off x="1708533" y="1371410"/>
            <a:ext cx="3503617" cy="641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2427" y="415078"/>
            <a:ext cx="5066001" cy="1947156"/>
          </a:xfrm>
        </p:spPr>
        <p:txBody>
          <a:bodyPr>
            <a:normAutofit fontScale="90000"/>
          </a:bodyPr>
          <a:lstStyle/>
          <a:p>
            <a:r>
              <a:rPr lang="fr-FR" dirty="0"/>
              <a:t>Navigation Page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3835979D-5587-61E7-A42B-1C3F0E4FFB30}"/>
              </a:ext>
            </a:extLst>
          </p:cNvPr>
          <p:cNvSpPr txBox="1">
            <a:spLocks/>
          </p:cNvSpPr>
          <p:nvPr/>
        </p:nvSpPr>
        <p:spPr>
          <a:xfrm>
            <a:off x="565149" y="4724467"/>
            <a:ext cx="4973279" cy="23589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2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5150" y="295786"/>
            <a:ext cx="5368713" cy="9219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b="1" dirty="0"/>
              <a:t>. </a:t>
            </a:r>
            <a:r>
              <a:rPr lang="fr-FR" b="1" dirty="0" err="1"/>
              <a:t>Navigate</a:t>
            </a:r>
            <a:r>
              <a:rPr lang="fr-FR" b="1" dirty="0"/>
              <a:t> </a:t>
            </a:r>
            <a:r>
              <a:rPr lang="fr-FR" b="1" dirty="0" err="1"/>
              <a:t>between</a:t>
            </a:r>
            <a:r>
              <a:rPr lang="fr-FR" b="1" dirty="0"/>
              <a:t> pages </a:t>
            </a:r>
            <a:r>
              <a:rPr lang="fr-FR" b="1" dirty="0" err="1"/>
              <a:t>without</a:t>
            </a:r>
            <a:r>
              <a:rPr lang="fr-FR" b="1" dirty="0"/>
              <a:t> </a:t>
            </a:r>
            <a:r>
              <a:rPr lang="fr-FR" b="1" dirty="0" err="1"/>
              <a:t>opening</a:t>
            </a:r>
            <a:r>
              <a:rPr lang="fr-FR" b="1" dirty="0"/>
              <a:t> </a:t>
            </a:r>
            <a:r>
              <a:rPr lang="fr-FR" b="1" dirty="0" err="1"/>
              <a:t>each</a:t>
            </a:r>
            <a:r>
              <a:rPr lang="fr-FR" b="1" dirty="0"/>
              <a:t> time a </a:t>
            </a:r>
            <a:r>
              <a:rPr lang="fr-FR" b="1" dirty="0" err="1"/>
              <a:t>completely</a:t>
            </a:r>
            <a:r>
              <a:rPr lang="fr-FR" b="1" dirty="0"/>
              <a:t> new </a:t>
            </a:r>
            <a:r>
              <a:rPr lang="fr-FR" b="1" dirty="0" err="1"/>
              <a:t>window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1F30E4-72FF-2AA2-BAB6-536B50F4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03" y="1549052"/>
            <a:ext cx="1898695" cy="4114800"/>
          </a:xfrm>
          <a:prstGeom prst="rect">
            <a:avLst/>
          </a:prstGeom>
        </p:spPr>
      </p:pic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6BB8B2-A729-768D-C29A-7D9D6215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67" y="1530661"/>
            <a:ext cx="2743200" cy="2018735"/>
          </a:xfrm>
          <a:prstGeom prst="rect">
            <a:avLst/>
          </a:prstGeom>
        </p:spPr>
      </p:pic>
      <p:pic>
        <p:nvPicPr>
          <p:cNvPr id="11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067AC1-08D3-F5C9-0C84-02B9890C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62" y="262241"/>
            <a:ext cx="5780762" cy="3314748"/>
          </a:xfrm>
          <a:prstGeom prst="rect">
            <a:avLst/>
          </a:prstGeom>
        </p:spPr>
      </p:pic>
      <p:sp>
        <p:nvSpPr>
          <p:cNvPr id="39" name="Sous-titre 2">
            <a:extLst>
              <a:ext uri="{FF2B5EF4-FFF2-40B4-BE49-F238E27FC236}">
                <a16:creationId xmlns:a16="http://schemas.microsoft.com/office/drawing/2014/main" id="{D98B73C7-0701-B4AE-2606-68697921213B}"/>
              </a:ext>
            </a:extLst>
          </p:cNvPr>
          <p:cNvSpPr txBox="1">
            <a:spLocks/>
          </p:cNvSpPr>
          <p:nvPr/>
        </p:nvSpPr>
        <p:spPr>
          <a:xfrm>
            <a:off x="6154061" y="3394076"/>
            <a:ext cx="4951178" cy="564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/>
              <a:t>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61EBFC-9F85-86F9-4D59-3F07AAA36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47251"/>
            <a:ext cx="3972578" cy="22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3406" y="299324"/>
            <a:ext cx="5290705" cy="140954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ListOfProducts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re 1">
            <a:extLst>
              <a:ext uri="{FF2B5EF4-FFF2-40B4-BE49-F238E27FC236}">
                <a16:creationId xmlns:a16="http://schemas.microsoft.com/office/drawing/2014/main" id="{29DA789C-1429-F99D-97AE-B883A9AE4A2E}"/>
              </a:ext>
            </a:extLst>
          </p:cNvPr>
          <p:cNvSpPr txBox="1">
            <a:spLocks/>
          </p:cNvSpPr>
          <p:nvPr/>
        </p:nvSpPr>
        <p:spPr>
          <a:xfrm>
            <a:off x="565149" y="4752426"/>
            <a:ext cx="4625541" cy="224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46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AFF7F33-F8A6-F7E7-B5E3-A7F2C06D4E2F}"/>
              </a:ext>
            </a:extLst>
          </p:cNvPr>
          <p:cNvSpPr txBox="1"/>
          <p:nvPr/>
        </p:nvSpPr>
        <p:spPr>
          <a:xfrm>
            <a:off x="454737" y="736268"/>
            <a:ext cx="32644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Bridge </a:t>
            </a:r>
            <a:r>
              <a:rPr lang="fr-FR" sz="2000" b="1" dirty="0" err="1"/>
              <a:t>between</a:t>
            </a:r>
            <a:r>
              <a:rPr lang="fr-FR" sz="2000" b="1" dirty="0"/>
              <a:t> </a:t>
            </a:r>
            <a:r>
              <a:rPr lang="fr-FR" sz="2000" b="1" dirty="0" err="1"/>
              <a:t>DataBase</a:t>
            </a:r>
            <a:r>
              <a:rPr lang="fr-FR" sz="2000" b="1" dirty="0"/>
              <a:t> and Java to </a:t>
            </a:r>
            <a:r>
              <a:rPr lang="fr-FR" sz="2000" b="1" dirty="0" err="1"/>
              <a:t>retrieve</a:t>
            </a:r>
            <a:r>
              <a:rPr lang="fr-FR" sz="2000" b="1" dirty="0"/>
              <a:t>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E998A-163C-20FC-DBE4-9CBF40714C68}"/>
              </a:ext>
            </a:extLst>
          </p:cNvPr>
          <p:cNvSpPr/>
          <p:nvPr/>
        </p:nvSpPr>
        <p:spPr>
          <a:xfrm>
            <a:off x="6313302" y="828189"/>
            <a:ext cx="1267045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043D4-400B-8B44-A0F4-849DC6D8AA3D}"/>
              </a:ext>
            </a:extLst>
          </p:cNvPr>
          <p:cNvSpPr/>
          <p:nvPr/>
        </p:nvSpPr>
        <p:spPr>
          <a:xfrm>
            <a:off x="5994325" y="2520537"/>
            <a:ext cx="1993602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/>
              <a:t>ListOfProducts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03E1-5E09-AE97-8BC7-9279A8872159}"/>
              </a:ext>
            </a:extLst>
          </p:cNvPr>
          <p:cNvSpPr/>
          <p:nvPr/>
        </p:nvSpPr>
        <p:spPr>
          <a:xfrm>
            <a:off x="3841232" y="4159722"/>
            <a:ext cx="2153091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/>
              <a:t>CartProductsList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FA843-E751-6C5A-6302-B562331048CF}"/>
              </a:ext>
            </a:extLst>
          </p:cNvPr>
          <p:cNvSpPr/>
          <p:nvPr/>
        </p:nvSpPr>
        <p:spPr>
          <a:xfrm>
            <a:off x="7828441" y="4159723"/>
            <a:ext cx="3287231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/>
              <a:t>StoreAvailableProductsList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024BDC-D82A-212F-38D3-DC3C727BFFEA}"/>
              </a:ext>
            </a:extLst>
          </p:cNvPr>
          <p:cNvCxnSpPr/>
          <p:nvPr/>
        </p:nvCxnSpPr>
        <p:spPr>
          <a:xfrm>
            <a:off x="6967870" y="1668826"/>
            <a:ext cx="10632" cy="101186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7414ED2-937B-3B84-09F0-5F1AFDBBE073}"/>
              </a:ext>
            </a:extLst>
          </p:cNvPr>
          <p:cNvCxnSpPr>
            <a:cxnSpLocks/>
          </p:cNvCxnSpPr>
          <p:nvPr/>
        </p:nvCxnSpPr>
        <p:spPr>
          <a:xfrm flipH="1">
            <a:off x="5118532" y="3223897"/>
            <a:ext cx="1176791" cy="11137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E8CFDDB-0DD6-E68F-F410-12F665345965}"/>
              </a:ext>
            </a:extLst>
          </p:cNvPr>
          <p:cNvCxnSpPr>
            <a:cxnSpLocks/>
          </p:cNvCxnSpPr>
          <p:nvPr/>
        </p:nvCxnSpPr>
        <p:spPr>
          <a:xfrm>
            <a:off x="7862777" y="3370034"/>
            <a:ext cx="816935" cy="9675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AFF0BC-FEC4-CD98-4929-D3B13E81C5D2}"/>
              </a:ext>
            </a:extLst>
          </p:cNvPr>
          <p:cNvSpPr txBox="1"/>
          <p:nvPr/>
        </p:nvSpPr>
        <p:spPr>
          <a:xfrm>
            <a:off x="329477" y="1955006"/>
            <a:ext cx="3963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</a:t>
            </a:r>
            <a:r>
              <a:rPr lang="fr-FR" sz="2000" b="1" dirty="0" err="1"/>
              <a:t>Different</a:t>
            </a:r>
            <a:r>
              <a:rPr lang="fr-FR" sz="2000" b="1" dirty="0"/>
              <a:t> </a:t>
            </a:r>
            <a:r>
              <a:rPr lang="fr-FR" sz="2000" b="1" dirty="0" err="1"/>
              <a:t>ways</a:t>
            </a:r>
            <a:r>
              <a:rPr lang="fr-FR" sz="2000" b="1" dirty="0"/>
              <a:t> to </a:t>
            </a:r>
            <a:r>
              <a:rPr lang="fr-FR" sz="2000" b="1" dirty="0" err="1"/>
              <a:t>fill</a:t>
            </a:r>
            <a:r>
              <a:rPr lang="fr-FR" sz="2000" b="1" dirty="0"/>
              <a:t> a </a:t>
            </a:r>
            <a:r>
              <a:rPr lang="fr-FR" sz="2000" b="1" dirty="0" err="1"/>
              <a:t>list</a:t>
            </a:r>
            <a:r>
              <a:rPr lang="fr-FR" sz="2000" b="1" dirty="0"/>
              <a:t> : </a:t>
            </a:r>
            <a:br>
              <a:rPr lang="en-US" sz="2000" b="1" dirty="0"/>
            </a:br>
            <a:r>
              <a:rPr lang="fr-FR" sz="2000" b="1" dirty="0"/>
              <a:t>- </a:t>
            </a:r>
            <a:r>
              <a:rPr lang="fr-FR" sz="2000" b="1" dirty="0" err="1"/>
              <a:t>list.fillCart</a:t>
            </a:r>
            <a:r>
              <a:rPr lang="fr-FR" sz="2000" b="1" dirty="0"/>
              <a:t>(),</a:t>
            </a:r>
            <a:br>
              <a:rPr lang="fr-FR" sz="2000" b="1" dirty="0"/>
            </a:br>
            <a:r>
              <a:rPr lang="fr-FR" sz="2000" b="1" dirty="0"/>
              <a:t>- </a:t>
            </a:r>
            <a:r>
              <a:rPr lang="fr-FR" sz="2000" b="1" dirty="0" err="1"/>
              <a:t>list.fillStoreProducts</a:t>
            </a:r>
            <a:r>
              <a:rPr lang="fr-FR" sz="2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912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AFF7F33-F8A6-F7E7-B5E3-A7F2C06D4E2F}"/>
              </a:ext>
            </a:extLst>
          </p:cNvPr>
          <p:cNvSpPr txBox="1"/>
          <p:nvPr/>
        </p:nvSpPr>
        <p:spPr>
          <a:xfrm>
            <a:off x="454737" y="736268"/>
            <a:ext cx="32644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Fill the </a:t>
            </a:r>
            <a:r>
              <a:rPr lang="fr-FR" sz="2000" b="1" dirty="0" err="1"/>
              <a:t>list</a:t>
            </a:r>
            <a:r>
              <a:rPr lang="fr-FR" sz="2000" b="1" dirty="0"/>
              <a:t> the right </a:t>
            </a:r>
            <a:r>
              <a:rPr lang="fr-FR" sz="2000" b="1" dirty="0" err="1"/>
              <a:t>away</a:t>
            </a:r>
            <a:r>
              <a:rPr lang="fr-FR" sz="2000" b="1" dirty="0"/>
              <a:t> and </a:t>
            </a:r>
            <a:r>
              <a:rPr lang="fr-FR" sz="2000" b="1" dirty="0" err="1"/>
              <a:t>give</a:t>
            </a:r>
            <a:r>
              <a:rPr lang="fr-FR" sz="2000" b="1" dirty="0"/>
              <a:t> </a:t>
            </a:r>
            <a:r>
              <a:rPr lang="fr-FR" sz="2000" b="1" dirty="0" err="1"/>
              <a:t>it</a:t>
            </a:r>
            <a:r>
              <a:rPr lang="fr-FR" sz="2000" b="1" dirty="0"/>
              <a:t> to the </a:t>
            </a:r>
            <a:r>
              <a:rPr lang="fr-FR" sz="2000" b="1" dirty="0" err="1"/>
              <a:t>view</a:t>
            </a:r>
            <a:r>
              <a:rPr lang="fr-FR" sz="2000" b="1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024C95-195E-3B36-FCDE-0135ED2E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26" y="343535"/>
            <a:ext cx="6315075" cy="57435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B0F5DD3-391C-D18A-758C-14EEEFC5874F}"/>
              </a:ext>
            </a:extLst>
          </p:cNvPr>
          <p:cNvSpPr/>
          <p:nvPr/>
        </p:nvSpPr>
        <p:spPr>
          <a:xfrm>
            <a:off x="4904509" y="962469"/>
            <a:ext cx="3562366" cy="358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C2E73-731B-D3B1-CFC2-FC29617AD72E}"/>
              </a:ext>
            </a:extLst>
          </p:cNvPr>
          <p:cNvSpPr/>
          <p:nvPr/>
        </p:nvSpPr>
        <p:spPr>
          <a:xfrm>
            <a:off x="5166111" y="4373182"/>
            <a:ext cx="3562366" cy="1030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6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0423" y="281173"/>
            <a:ext cx="6593032" cy="2152610"/>
          </a:xfrm>
        </p:spPr>
        <p:txBody>
          <a:bodyPr>
            <a:normAutofit fontScale="90000"/>
          </a:bodyPr>
          <a:lstStyle/>
          <a:p>
            <a:r>
              <a:rPr lang="fr-FR" dirty="0"/>
              <a:t>MVC Design, High </a:t>
            </a:r>
            <a:r>
              <a:rPr lang="fr-FR" dirty="0" err="1"/>
              <a:t>level</a:t>
            </a:r>
            <a:r>
              <a:rPr lang="fr-FR" dirty="0"/>
              <a:t> / Low </a:t>
            </a:r>
            <a:r>
              <a:rPr lang="fr-FR" dirty="0" err="1"/>
              <a:t>level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re 1">
            <a:extLst>
              <a:ext uri="{FF2B5EF4-FFF2-40B4-BE49-F238E27FC236}">
                <a16:creationId xmlns:a16="http://schemas.microsoft.com/office/drawing/2014/main" id="{B9514789-ECA1-F6A2-FA95-35FEA5476640}"/>
              </a:ext>
            </a:extLst>
          </p:cNvPr>
          <p:cNvSpPr txBox="1">
            <a:spLocks/>
          </p:cNvSpPr>
          <p:nvPr/>
        </p:nvSpPr>
        <p:spPr>
          <a:xfrm>
            <a:off x="565150" y="4906511"/>
            <a:ext cx="5562451" cy="2152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535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16641A5-566E-C78B-6982-AEDD74C170F8}"/>
              </a:ext>
            </a:extLst>
          </p:cNvPr>
          <p:cNvSpPr txBox="1"/>
          <p:nvPr/>
        </p:nvSpPr>
        <p:spPr>
          <a:xfrm>
            <a:off x="313150" y="281835"/>
            <a:ext cx="47529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MODEL / VIEW / CONTROLLER  </a:t>
            </a:r>
            <a:r>
              <a:rPr lang="fr-FR" b="1" dirty="0">
                <a:solidFill>
                  <a:srgbClr val="FFC000"/>
                </a:solidFill>
              </a:rPr>
              <a:t>HIGH LEVEL</a:t>
            </a:r>
          </a:p>
        </p:txBody>
      </p:sp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2543ED-B4C4-4994-ECEF-B9DA62D9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7" y="933189"/>
            <a:ext cx="2093325" cy="5513539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EB94523-3774-2638-7C7D-E3F839DD7C33}"/>
              </a:ext>
            </a:extLst>
          </p:cNvPr>
          <p:cNvCxnSpPr>
            <a:cxnSpLocks/>
          </p:cNvCxnSpPr>
          <p:nvPr/>
        </p:nvCxnSpPr>
        <p:spPr>
          <a:xfrm flipV="1">
            <a:off x="1661786" y="4199351"/>
            <a:ext cx="4557385" cy="1914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9">
            <a:extLst>
              <a:ext uri="{FF2B5EF4-FFF2-40B4-BE49-F238E27FC236}">
                <a16:creationId xmlns:a16="http://schemas.microsoft.com/office/drawing/2014/main" id="{B77B9626-4A6E-725A-6FCD-F52F6BFB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51" y="118997"/>
            <a:ext cx="3694333" cy="6661758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C42FD7-A732-1160-2638-7B194B7EAE22}"/>
              </a:ext>
            </a:extLst>
          </p:cNvPr>
          <p:cNvCxnSpPr>
            <a:cxnSpLocks/>
          </p:cNvCxnSpPr>
          <p:nvPr/>
        </p:nvCxnSpPr>
        <p:spPr>
          <a:xfrm flipV="1">
            <a:off x="1943621" y="2717102"/>
            <a:ext cx="5068865" cy="100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B43373-4D4B-B4F6-7DA0-537D47546B34}"/>
              </a:ext>
            </a:extLst>
          </p:cNvPr>
          <p:cNvCxnSpPr>
            <a:cxnSpLocks/>
          </p:cNvCxnSpPr>
          <p:nvPr/>
        </p:nvCxnSpPr>
        <p:spPr>
          <a:xfrm flipV="1">
            <a:off x="2068882" y="775569"/>
            <a:ext cx="4505193" cy="14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28C6678-226B-5350-40AD-A8C7C0931502}"/>
              </a:ext>
            </a:extLst>
          </p:cNvPr>
          <p:cNvSpPr/>
          <p:nvPr/>
        </p:nvSpPr>
        <p:spPr>
          <a:xfrm>
            <a:off x="6296415" y="122127"/>
            <a:ext cx="3695177" cy="66596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8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9" name="Image 39">
            <a:extLst>
              <a:ext uri="{FF2B5EF4-FFF2-40B4-BE49-F238E27FC236}">
                <a16:creationId xmlns:a16="http://schemas.microsoft.com/office/drawing/2014/main" id="{B77B9626-4A6E-725A-6FCD-F52F6BFB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43" y="171190"/>
            <a:ext cx="3485565" cy="628597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F883D5-9262-3C83-0336-71FD56832E6B}"/>
              </a:ext>
            </a:extLst>
          </p:cNvPr>
          <p:cNvSpPr txBox="1"/>
          <p:nvPr/>
        </p:nvSpPr>
        <p:spPr>
          <a:xfrm>
            <a:off x="517742" y="329852"/>
            <a:ext cx="5300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MODEL / VIEW / CONTROLLER 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 LOW LEVEL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FAF34-2341-1B93-59EE-C0ADBC40289C}"/>
              </a:ext>
            </a:extLst>
          </p:cNvPr>
          <p:cNvSpPr/>
          <p:nvPr/>
        </p:nvSpPr>
        <p:spPr>
          <a:xfrm>
            <a:off x="6995785" y="2126292"/>
            <a:ext cx="2202492" cy="1816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7B3F2-9F79-1250-31BE-80139CD144D7}"/>
              </a:ext>
            </a:extLst>
          </p:cNvPr>
          <p:cNvSpPr/>
          <p:nvPr/>
        </p:nvSpPr>
        <p:spPr>
          <a:xfrm>
            <a:off x="6954030" y="4067826"/>
            <a:ext cx="2244245" cy="1816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1B018-BF2B-79D5-B151-118246714710}"/>
              </a:ext>
            </a:extLst>
          </p:cNvPr>
          <p:cNvSpPr/>
          <p:nvPr/>
        </p:nvSpPr>
        <p:spPr>
          <a:xfrm>
            <a:off x="6348607" y="174318"/>
            <a:ext cx="3444657" cy="62943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353D62-5107-8C71-B086-8380151C94B4}"/>
              </a:ext>
            </a:extLst>
          </p:cNvPr>
          <p:cNvSpPr/>
          <p:nvPr/>
        </p:nvSpPr>
        <p:spPr>
          <a:xfrm>
            <a:off x="517480" y="1044618"/>
            <a:ext cx="1137780" cy="918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B0190E-1F9E-E542-FA40-DDD1E0E965DE}"/>
              </a:ext>
            </a:extLst>
          </p:cNvPr>
          <p:cNvSpPr/>
          <p:nvPr/>
        </p:nvSpPr>
        <p:spPr>
          <a:xfrm>
            <a:off x="2292000" y="1044617"/>
            <a:ext cx="1137780" cy="9185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4FBB08-97EE-B342-2110-325A9F5459BD}"/>
              </a:ext>
            </a:extLst>
          </p:cNvPr>
          <p:cNvSpPr/>
          <p:nvPr/>
        </p:nvSpPr>
        <p:spPr>
          <a:xfrm>
            <a:off x="3983013" y="1044617"/>
            <a:ext cx="1962410" cy="918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CONTROLLER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44D1EF7-56B6-074D-F8F2-DC209CD9D07E}"/>
              </a:ext>
            </a:extLst>
          </p:cNvPr>
          <p:cNvCxnSpPr/>
          <p:nvPr/>
        </p:nvCxnSpPr>
        <p:spPr>
          <a:xfrm flipH="1">
            <a:off x="1334022" y="2157610"/>
            <a:ext cx="860120" cy="13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9C24C3F-7D4A-F64B-F8BC-8714526C4061}"/>
              </a:ext>
            </a:extLst>
          </p:cNvPr>
          <p:cNvCxnSpPr>
            <a:cxnSpLocks/>
          </p:cNvCxnSpPr>
          <p:nvPr/>
        </p:nvCxnSpPr>
        <p:spPr>
          <a:xfrm>
            <a:off x="3331922" y="2230677"/>
            <a:ext cx="726510" cy="132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602BF72-8CBE-0E82-1087-1A4FDF106590}"/>
              </a:ext>
            </a:extLst>
          </p:cNvPr>
          <p:cNvSpPr/>
          <p:nvPr/>
        </p:nvSpPr>
        <p:spPr>
          <a:xfrm>
            <a:off x="1154219" y="2505987"/>
            <a:ext cx="1137780" cy="490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571C530-691E-5746-4A02-9EC93859C110}"/>
              </a:ext>
            </a:extLst>
          </p:cNvPr>
          <p:cNvCxnSpPr>
            <a:cxnSpLocks/>
          </p:cNvCxnSpPr>
          <p:nvPr/>
        </p:nvCxnSpPr>
        <p:spPr>
          <a:xfrm flipV="1">
            <a:off x="2027128" y="2216065"/>
            <a:ext cx="736950" cy="14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EC67C9-AE41-86DF-90AE-74BBFF668B6B}"/>
              </a:ext>
            </a:extLst>
          </p:cNvPr>
          <p:cNvSpPr/>
          <p:nvPr/>
        </p:nvSpPr>
        <p:spPr>
          <a:xfrm>
            <a:off x="757561" y="3758589"/>
            <a:ext cx="1137780" cy="918575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558F55-12E7-F94F-911E-1F0769CB25F4}"/>
              </a:ext>
            </a:extLst>
          </p:cNvPr>
          <p:cNvSpPr/>
          <p:nvPr/>
        </p:nvSpPr>
        <p:spPr>
          <a:xfrm>
            <a:off x="3367150" y="3821221"/>
            <a:ext cx="191021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BDCA4D-8DD0-328B-4105-EAE32AAD708B}"/>
              </a:ext>
            </a:extLst>
          </p:cNvPr>
          <p:cNvSpPr txBox="1"/>
          <p:nvPr/>
        </p:nvSpPr>
        <p:spPr>
          <a:xfrm>
            <a:off x="517743" y="5215002"/>
            <a:ext cx="53005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Allow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acces</a:t>
            </a:r>
            <a:r>
              <a:rPr lang="fr-FR" dirty="0">
                <a:ea typeface="+mn-lt"/>
                <a:cs typeface="+mn-lt"/>
              </a:rPr>
              <a:t> to unique </a:t>
            </a:r>
            <a:r>
              <a:rPr lang="fr-FR" dirty="0" err="1">
                <a:ea typeface="+mn-lt"/>
                <a:cs typeface="+mn-lt"/>
              </a:rPr>
              <a:t>AddToCart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increase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decrease</a:t>
            </a:r>
            <a:r>
              <a:rPr lang="fr-FR" dirty="0">
                <a:ea typeface="+mn-lt"/>
                <a:cs typeface="+mn-lt"/>
              </a:rPr>
              <a:t> buttons.</a:t>
            </a:r>
          </a:p>
          <a:p>
            <a:r>
              <a:rPr lang="fr-FR" dirty="0">
                <a:solidFill>
                  <a:srgbClr val="FFFFFF"/>
                </a:solidFill>
              </a:rPr>
              <a:t>. -&gt; </a:t>
            </a:r>
            <a:r>
              <a:rPr lang="fr-FR" dirty="0" err="1">
                <a:solidFill>
                  <a:srgbClr val="FFFFFF"/>
                </a:solidFill>
              </a:rPr>
              <a:t>Decrease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coupling</a:t>
            </a:r>
            <a:r>
              <a:rPr lang="fr-FR" dirty="0">
                <a:solidFill>
                  <a:srgbClr val="FFFFFF"/>
                </a:solidFill>
              </a:rPr>
              <a:t> + </a:t>
            </a:r>
            <a:r>
              <a:rPr lang="fr-FR" dirty="0" err="1">
                <a:solidFill>
                  <a:srgbClr val="FFFFFF"/>
                </a:solidFill>
              </a:rPr>
              <a:t>increase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cohesion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8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Diagrams</a:t>
            </a:r>
            <a:br>
              <a:rPr lang="fr-FR" dirty="0"/>
            </a:br>
            <a:r>
              <a:rPr lang="fr-FR" dirty="0" err="1"/>
              <a:t>presentation</a:t>
            </a:r>
            <a:br>
              <a:rPr lang="fr-FR" dirty="0"/>
            </a:br>
            <a:br>
              <a:rPr lang="fr-FR" dirty="0"/>
            </a:b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>
            <a:normAutofit/>
          </a:bodyPr>
          <a:lstStyle/>
          <a:p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29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0217" y="4153273"/>
            <a:ext cx="6393734" cy="2866405"/>
          </a:xfrm>
        </p:spPr>
        <p:txBody>
          <a:bodyPr>
            <a:normAutofit/>
          </a:bodyPr>
          <a:lstStyle/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re 1">
            <a:extLst>
              <a:ext uri="{FF2B5EF4-FFF2-40B4-BE49-F238E27FC236}">
                <a16:creationId xmlns:a16="http://schemas.microsoft.com/office/drawing/2014/main" id="{98C1E73D-C5FA-F81E-626C-BAD46AEA04A1}"/>
              </a:ext>
            </a:extLst>
          </p:cNvPr>
          <p:cNvSpPr txBox="1">
            <a:spLocks/>
          </p:cNvSpPr>
          <p:nvPr/>
        </p:nvSpPr>
        <p:spPr>
          <a:xfrm>
            <a:off x="172943" y="324529"/>
            <a:ext cx="6393734" cy="2036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BrowseProducts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B7FA30-9117-510C-7907-C1949078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2" y="4410158"/>
            <a:ext cx="10175308" cy="2327851"/>
          </a:xfrm>
          <a:prstGeom prst="rect">
            <a:avLst/>
          </a:prstGeom>
        </p:spPr>
      </p:pic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7C87D3-CC03-9058-C659-44D8EAF7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4" y="207569"/>
            <a:ext cx="3807911" cy="40942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0B7204-3A93-F948-CA5D-2552EDA6E3B9}"/>
              </a:ext>
            </a:extLst>
          </p:cNvPr>
          <p:cNvSpPr txBox="1"/>
          <p:nvPr/>
        </p:nvSpPr>
        <p:spPr>
          <a:xfrm>
            <a:off x="4230143" y="456678"/>
            <a:ext cx="66005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</a:t>
            </a:r>
            <a:r>
              <a:rPr lang="fr-FR" sz="2000" b="1" dirty="0" err="1"/>
              <a:t>Initializing</a:t>
            </a:r>
            <a:r>
              <a:rPr lang="fr-FR" sz="2000" b="1" dirty="0"/>
              <a:t> the </a:t>
            </a:r>
            <a:r>
              <a:rPr lang="fr-FR" sz="2000" b="1" dirty="0" err="1"/>
              <a:t>list</a:t>
            </a:r>
            <a:r>
              <a:rPr lang="fr-FR" sz="2000" b="1" dirty="0"/>
              <a:t> of </a:t>
            </a:r>
            <a:r>
              <a:rPr lang="fr-FR" sz="2000" b="1" dirty="0" err="1"/>
              <a:t>product</a:t>
            </a:r>
            <a:r>
              <a:rPr lang="fr-FR" sz="2000" b="1" dirty="0"/>
              <a:t> in the </a:t>
            </a:r>
            <a:r>
              <a:rPr lang="fr-FR" sz="2000" b="1" dirty="0" err="1"/>
              <a:t>controller</a:t>
            </a:r>
            <a:r>
              <a:rPr lang="fr-FR" sz="2000" b="1" dirty="0"/>
              <a:t> </a:t>
            </a:r>
            <a:r>
              <a:rPr lang="fr-FR" sz="2000" b="1" dirty="0" err="1"/>
              <a:t>who</a:t>
            </a:r>
            <a:r>
              <a:rPr lang="fr-FR" sz="2000" b="1" dirty="0"/>
              <a:t> </a:t>
            </a:r>
            <a:r>
              <a:rPr lang="fr-FR" sz="2000" b="1" dirty="0" err="1"/>
              <a:t>then</a:t>
            </a:r>
            <a:r>
              <a:rPr lang="fr-FR" sz="2000" b="1" dirty="0"/>
              <a:t> </a:t>
            </a:r>
            <a:r>
              <a:rPr lang="fr-FR" sz="2000" b="1" dirty="0" err="1"/>
              <a:t>give</a:t>
            </a:r>
            <a:r>
              <a:rPr lang="fr-FR" sz="2000" b="1" dirty="0"/>
              <a:t> </a:t>
            </a:r>
            <a:r>
              <a:rPr lang="fr-FR" sz="2000" b="1" dirty="0" err="1"/>
              <a:t>it</a:t>
            </a:r>
            <a:r>
              <a:rPr lang="fr-FR" sz="2000" b="1" dirty="0"/>
              <a:t> the to </a:t>
            </a:r>
            <a:r>
              <a:rPr lang="fr-FR" sz="2000" b="1" dirty="0" err="1"/>
              <a:t>his</a:t>
            </a:r>
            <a:r>
              <a:rPr lang="fr-FR" sz="2000" b="1" dirty="0"/>
              <a:t> </a:t>
            </a:r>
            <a:r>
              <a:rPr lang="fr-FR" sz="2000" b="1" dirty="0" err="1"/>
              <a:t>browseProductView</a:t>
            </a:r>
            <a:r>
              <a:rPr lang="fr-FR" sz="2000" b="1" dirty="0"/>
              <a:t>,</a:t>
            </a:r>
          </a:p>
        </p:txBody>
      </p:sp>
      <p:pic>
        <p:nvPicPr>
          <p:cNvPr id="37" name="Image 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03821A-172F-953D-CFE3-B06CDEB5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34" y="1261178"/>
            <a:ext cx="7315200" cy="30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09BD53-ECE0-B798-5AF0-5E00BDDB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7" y="247696"/>
            <a:ext cx="10123118" cy="819838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E04DBD16-8742-5521-EE18-FEB60DFD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" y="1225464"/>
            <a:ext cx="3431170" cy="5377839"/>
          </a:xfrm>
          <a:prstGeom prst="rect">
            <a:avLst/>
          </a:prstGeom>
        </p:spPr>
      </p:pic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D2CCB2-5843-3D2E-193A-8D641BE0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016" y="1230381"/>
            <a:ext cx="3348625" cy="18293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1969D-1CA2-3748-403E-1D07770EB02A}"/>
              </a:ext>
            </a:extLst>
          </p:cNvPr>
          <p:cNvSpPr txBox="1"/>
          <p:nvPr/>
        </p:nvSpPr>
        <p:spPr>
          <a:xfrm>
            <a:off x="7387746" y="1226506"/>
            <a:ext cx="28845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- </a:t>
            </a:r>
            <a:r>
              <a:rPr lang="fr-FR" sz="2000" b="1" dirty="0" err="1"/>
              <a:t>retrieve</a:t>
            </a:r>
            <a:r>
              <a:rPr lang="fr-FR" sz="2000" b="1" dirty="0"/>
              <a:t> and store </a:t>
            </a:r>
            <a:r>
              <a:rPr lang="fr-FR" sz="2000" b="1" dirty="0" err="1"/>
              <a:t>product</a:t>
            </a:r>
            <a:r>
              <a:rPr lang="fr-FR" sz="2000" b="1" dirty="0"/>
              <a:t> data to display </a:t>
            </a:r>
            <a:r>
              <a:rPr lang="fr-FR" sz="2000" b="1" dirty="0" err="1"/>
              <a:t>them</a:t>
            </a:r>
            <a:endParaRPr lang="fr-FR" sz="2000" b="1" dirty="0"/>
          </a:p>
        </p:txBody>
      </p:sp>
      <p:pic>
        <p:nvPicPr>
          <p:cNvPr id="37" name="Image 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9DBF97-D2E7-3C66-76CD-73036FCA6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838" y="3143689"/>
            <a:ext cx="2743200" cy="3535117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E3127F-45AB-A987-CA27-67ADCC994630}"/>
              </a:ext>
            </a:extLst>
          </p:cNvPr>
          <p:cNvCxnSpPr/>
          <p:nvPr/>
        </p:nvCxnSpPr>
        <p:spPr>
          <a:xfrm flipH="1" flipV="1">
            <a:off x="850597" y="2766034"/>
            <a:ext cx="3020860" cy="6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26C1924-5DAF-3DC6-CB11-95997C725AA2}"/>
              </a:ext>
            </a:extLst>
          </p:cNvPr>
          <p:cNvCxnSpPr>
            <a:cxnSpLocks/>
          </p:cNvCxnSpPr>
          <p:nvPr/>
        </p:nvCxnSpPr>
        <p:spPr>
          <a:xfrm flipH="1" flipV="1">
            <a:off x="1664787" y="2797349"/>
            <a:ext cx="2331929" cy="125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9A7F-F2F8-86EC-1A3F-F7A3332A877C}"/>
              </a:ext>
            </a:extLst>
          </p:cNvPr>
          <p:cNvSpPr txBox="1"/>
          <p:nvPr/>
        </p:nvSpPr>
        <p:spPr>
          <a:xfrm>
            <a:off x="6761444" y="3230670"/>
            <a:ext cx="27696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- </a:t>
            </a:r>
            <a:r>
              <a:rPr lang="fr-FR" sz="2000" b="1" dirty="0" err="1"/>
              <a:t>Create</a:t>
            </a:r>
            <a:r>
              <a:rPr lang="fr-FR" sz="2000" b="1" dirty="0"/>
              <a:t> the </a:t>
            </a:r>
            <a:r>
              <a:rPr lang="fr-FR" sz="2000" b="1" dirty="0" err="1"/>
              <a:t>layout</a:t>
            </a:r>
            <a:r>
              <a:rPr lang="fr-FR" sz="2000" b="1" dirty="0"/>
              <a:t> of the panel </a:t>
            </a:r>
            <a:r>
              <a:rPr lang="fr-FR" sz="2000" b="1" dirty="0" err="1"/>
              <a:t>using</a:t>
            </a:r>
            <a:r>
              <a:rPr lang="fr-FR" sz="2000" b="1" dirty="0"/>
              <a:t> a </a:t>
            </a:r>
            <a:r>
              <a:rPr lang="fr-FR" sz="2000" b="1" dirty="0" err="1"/>
              <a:t>gridBagLayout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94498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E3127F-45AB-A987-CA27-67ADCC994630}"/>
              </a:ext>
            </a:extLst>
          </p:cNvPr>
          <p:cNvCxnSpPr/>
          <p:nvPr/>
        </p:nvCxnSpPr>
        <p:spPr>
          <a:xfrm flipH="1" flipV="1">
            <a:off x="850597" y="2766034"/>
            <a:ext cx="3020860" cy="68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26C1924-5DAF-3DC6-CB11-95997C725AA2}"/>
              </a:ext>
            </a:extLst>
          </p:cNvPr>
          <p:cNvCxnSpPr>
            <a:cxnSpLocks/>
          </p:cNvCxnSpPr>
          <p:nvPr/>
        </p:nvCxnSpPr>
        <p:spPr>
          <a:xfrm flipH="1" flipV="1">
            <a:off x="1664787" y="2797349"/>
            <a:ext cx="2331929" cy="125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>
            <a:extLst>
              <a:ext uri="{FF2B5EF4-FFF2-40B4-BE49-F238E27FC236}">
                <a16:creationId xmlns:a16="http://schemas.microsoft.com/office/drawing/2014/main" id="{43322FE6-E3CC-B206-98B9-0203A4F4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" y="486903"/>
            <a:ext cx="4215007" cy="5696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AB436D-B0BE-4DDE-7D61-816526B31711}"/>
              </a:ext>
            </a:extLst>
          </p:cNvPr>
          <p:cNvSpPr/>
          <p:nvPr/>
        </p:nvSpPr>
        <p:spPr>
          <a:xfrm>
            <a:off x="951976" y="675360"/>
            <a:ext cx="3580356" cy="54592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548E5-2F30-37B9-911D-5EB7DD83A08A}"/>
              </a:ext>
            </a:extLst>
          </p:cNvPr>
          <p:cNvSpPr/>
          <p:nvPr/>
        </p:nvSpPr>
        <p:spPr>
          <a:xfrm>
            <a:off x="1306879" y="978071"/>
            <a:ext cx="2933179" cy="24425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33D7A9-5C2D-F58C-A4CD-F003264515C2}"/>
              </a:ext>
            </a:extLst>
          </p:cNvPr>
          <p:cNvSpPr/>
          <p:nvPr/>
        </p:nvSpPr>
        <p:spPr>
          <a:xfrm>
            <a:off x="1296439" y="3535468"/>
            <a:ext cx="2943618" cy="24425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79FBC7-AF94-F829-AB20-CC336D88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78" y="2843145"/>
            <a:ext cx="5415419" cy="1724942"/>
          </a:xfrm>
          <a:prstGeom prst="rect">
            <a:avLst/>
          </a:prstGeom>
        </p:spPr>
      </p:pic>
      <p:pic>
        <p:nvPicPr>
          <p:cNvPr id="44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D56CE3-BA03-C188-DA5F-E59E68E7C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578" y="774406"/>
            <a:ext cx="6427939" cy="1582693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F5A9714-D60E-E84A-6853-382B2D7A8226}"/>
              </a:ext>
            </a:extLst>
          </p:cNvPr>
          <p:cNvCxnSpPr/>
          <p:nvPr/>
        </p:nvCxnSpPr>
        <p:spPr>
          <a:xfrm flipH="1">
            <a:off x="4671034" y="1131388"/>
            <a:ext cx="1319408" cy="62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BEAA39-B02E-A870-09D1-AF5EA1267439}"/>
              </a:ext>
            </a:extLst>
          </p:cNvPr>
          <p:cNvCxnSpPr>
            <a:cxnSpLocks/>
          </p:cNvCxnSpPr>
          <p:nvPr/>
        </p:nvCxnSpPr>
        <p:spPr>
          <a:xfrm flipH="1" flipV="1">
            <a:off x="4337006" y="2839102"/>
            <a:ext cx="3240064" cy="32776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E0C341D-0D8D-61F4-6665-B3E81F135EBD}"/>
              </a:ext>
            </a:extLst>
          </p:cNvPr>
          <p:cNvCxnSpPr>
            <a:cxnSpLocks/>
          </p:cNvCxnSpPr>
          <p:nvPr/>
        </p:nvCxnSpPr>
        <p:spPr>
          <a:xfrm flipH="1">
            <a:off x="4337006" y="3490457"/>
            <a:ext cx="3114804" cy="8517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3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5176" y="439394"/>
            <a:ext cx="3954388" cy="141711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Cart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re 1">
            <a:extLst>
              <a:ext uri="{FF2B5EF4-FFF2-40B4-BE49-F238E27FC236}">
                <a16:creationId xmlns:a16="http://schemas.microsoft.com/office/drawing/2014/main" id="{8285F2BE-9D54-BC4F-6653-3051D75B72D1}"/>
              </a:ext>
            </a:extLst>
          </p:cNvPr>
          <p:cNvSpPr txBox="1">
            <a:spLocks/>
          </p:cNvSpPr>
          <p:nvPr/>
        </p:nvSpPr>
        <p:spPr>
          <a:xfrm>
            <a:off x="565149" y="4812144"/>
            <a:ext cx="4684373" cy="19223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2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1CC77D53-BFE2-5A18-570D-9ED91453B590}"/>
              </a:ext>
            </a:extLst>
          </p:cNvPr>
          <p:cNvSpPr txBox="1"/>
          <p:nvPr/>
        </p:nvSpPr>
        <p:spPr>
          <a:xfrm>
            <a:off x="446239" y="537574"/>
            <a:ext cx="36778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Same</a:t>
            </a:r>
            <a:r>
              <a:rPr lang="fr-FR" sz="2000" b="1" dirty="0">
                <a:ea typeface="+mn-lt"/>
                <a:cs typeface="+mn-lt"/>
              </a:rPr>
              <a:t> code </a:t>
            </a:r>
            <a:r>
              <a:rPr lang="fr-FR" sz="2000" b="1" dirty="0" err="1">
                <a:ea typeface="+mn-lt"/>
                <a:cs typeface="+mn-lt"/>
              </a:rPr>
              <a:t>logic</a:t>
            </a:r>
            <a:r>
              <a:rPr lang="fr-FR" sz="2000" b="1" dirty="0">
                <a:ea typeface="+mn-lt"/>
                <a:cs typeface="+mn-lt"/>
              </a:rPr>
              <a:t> as </a:t>
            </a:r>
            <a:r>
              <a:rPr lang="fr-FR" sz="2000" b="1" dirty="0" err="1">
                <a:ea typeface="+mn-lt"/>
                <a:cs typeface="+mn-lt"/>
              </a:rPr>
              <a:t>BrowseproductView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with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ea typeface="+mn-lt"/>
                <a:cs typeface="+mn-lt"/>
              </a:rPr>
              <a:t>lowerLevel</a:t>
            </a:r>
            <a:r>
              <a:rPr lang="fr-FR" sz="2000" b="1" dirty="0">
                <a:ea typeface="+mn-lt"/>
                <a:cs typeface="+mn-lt"/>
              </a:rPr>
              <a:t> MVC</a:t>
            </a:r>
            <a:endParaRPr lang="fr-FR" sz="2000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CE5688F-2604-26FE-2062-455A3EF2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70" y="734861"/>
            <a:ext cx="3192252" cy="5388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3DBA8E-F77F-F68D-CDCA-D4C33C3CA90B}"/>
              </a:ext>
            </a:extLst>
          </p:cNvPr>
          <p:cNvSpPr/>
          <p:nvPr/>
        </p:nvSpPr>
        <p:spPr>
          <a:xfrm>
            <a:off x="5471781" y="1458234"/>
            <a:ext cx="2599153" cy="21189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97093-2DB8-2ED2-0957-9AEF433AE963}"/>
              </a:ext>
            </a:extLst>
          </p:cNvPr>
          <p:cNvSpPr/>
          <p:nvPr/>
        </p:nvSpPr>
        <p:spPr>
          <a:xfrm>
            <a:off x="5471780" y="3577219"/>
            <a:ext cx="2599153" cy="1450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FBA942-19C2-76F1-B5BE-DDF0B487260F}"/>
              </a:ext>
            </a:extLst>
          </p:cNvPr>
          <p:cNvSpPr txBox="1"/>
          <p:nvPr/>
        </p:nvSpPr>
        <p:spPr>
          <a:xfrm>
            <a:off x="446238" y="1633600"/>
            <a:ext cx="367782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</a:t>
            </a:r>
            <a:r>
              <a:rPr lang="fr-FR" sz="2000" b="1" dirty="0" err="1"/>
              <a:t>Using</a:t>
            </a:r>
            <a:r>
              <a:rPr lang="fr-FR" sz="2000" b="1" dirty="0"/>
              <a:t> </a:t>
            </a:r>
            <a:r>
              <a:rPr lang="fr-FR" sz="2000" b="1" dirty="0" err="1"/>
              <a:t>this</a:t>
            </a:r>
            <a:r>
              <a:rPr lang="fr-FR" sz="2000" b="1" dirty="0"/>
              <a:t> time a </a:t>
            </a:r>
            <a:r>
              <a:rPr lang="fr-FR" sz="2000" b="1" dirty="0" err="1"/>
              <a:t>ScrollPane</a:t>
            </a:r>
            <a:r>
              <a:rPr lang="fr-FR" sz="2000" b="1" dirty="0"/>
              <a:t> </a:t>
            </a:r>
            <a:r>
              <a:rPr lang="fr-FR" sz="2000" b="1" dirty="0" err="1"/>
              <a:t>instead</a:t>
            </a:r>
            <a:r>
              <a:rPr lang="fr-FR" sz="2000" b="1" dirty="0"/>
              <a:t> of the page system </a:t>
            </a:r>
            <a:r>
              <a:rPr lang="fr-FR" sz="2000" b="1" dirty="0" err="1"/>
              <a:t>we</a:t>
            </a:r>
            <a:r>
              <a:rPr lang="fr-FR" sz="2000" b="1" dirty="0"/>
              <a:t> </a:t>
            </a:r>
            <a:r>
              <a:rPr lang="fr-FR" sz="2000" b="1" dirty="0" err="1"/>
              <a:t>did</a:t>
            </a:r>
            <a:r>
              <a:rPr lang="fr-FR" sz="2000" b="1" dirty="0"/>
              <a:t>, </a:t>
            </a:r>
            <a:r>
              <a:rPr lang="fr-FR" sz="2000" b="1" dirty="0" err="1"/>
              <a:t>why</a:t>
            </a:r>
            <a:r>
              <a:rPr lang="fr-FR" sz="2000" b="1" dirty="0"/>
              <a:t> ?</a:t>
            </a:r>
            <a:br>
              <a:rPr lang="fr-FR" sz="2000" b="1" dirty="0"/>
            </a:br>
            <a:endParaRPr lang="fr-FR" sz="20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8A4BBDA-D5B8-A107-5167-EAD3DE55F890}"/>
              </a:ext>
            </a:extLst>
          </p:cNvPr>
          <p:cNvSpPr txBox="1"/>
          <p:nvPr/>
        </p:nvSpPr>
        <p:spPr>
          <a:xfrm>
            <a:off x="446237" y="2959272"/>
            <a:ext cx="36778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</a:t>
            </a:r>
            <a:r>
              <a:rPr lang="fr-FR" sz="2000" b="1" dirty="0">
                <a:ea typeface="+mn-lt"/>
                <a:cs typeface="+mn-lt"/>
              </a:rPr>
              <a:t>User </a:t>
            </a:r>
            <a:r>
              <a:rPr lang="fr-FR" sz="2000" b="1" dirty="0" err="1">
                <a:ea typeface="+mn-lt"/>
                <a:cs typeface="+mn-lt"/>
              </a:rPr>
              <a:t>Friendly</a:t>
            </a:r>
            <a:r>
              <a:rPr lang="fr-FR" sz="2000" b="1" dirty="0">
                <a:ea typeface="+mn-lt"/>
                <a:cs typeface="+mn-lt"/>
              </a:rPr>
              <a:t> </a:t>
            </a:r>
            <a:r>
              <a:rPr lang="fr-FR" sz="2000" b="1" dirty="0" err="1">
                <a:ea typeface="+mn-lt"/>
                <a:cs typeface="+mn-lt"/>
              </a:rPr>
              <a:t>choice</a:t>
            </a:r>
            <a:r>
              <a:rPr lang="fr-FR" sz="2000" b="1" dirty="0">
                <a:ea typeface="+mn-lt"/>
                <a:cs typeface="+mn-lt"/>
              </a:rPr>
              <a:t>. 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2304091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 6">
            <a:extLst>
              <a:ext uri="{FF2B5EF4-FFF2-40B4-BE49-F238E27FC236}">
                <a16:creationId xmlns:a16="http://schemas.microsoft.com/office/drawing/2014/main" id="{0CE5688F-2604-26FE-2062-455A3EF2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750" y="693108"/>
            <a:ext cx="3192252" cy="5388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3DBA8E-F77F-F68D-CDCA-D4C33C3CA90B}"/>
              </a:ext>
            </a:extLst>
          </p:cNvPr>
          <p:cNvSpPr/>
          <p:nvPr/>
        </p:nvSpPr>
        <p:spPr>
          <a:xfrm>
            <a:off x="7371562" y="1395604"/>
            <a:ext cx="2599153" cy="21189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97093-2DB8-2ED2-0957-9AEF433AE963}"/>
              </a:ext>
            </a:extLst>
          </p:cNvPr>
          <p:cNvSpPr/>
          <p:nvPr/>
        </p:nvSpPr>
        <p:spPr>
          <a:xfrm>
            <a:off x="7371561" y="3514589"/>
            <a:ext cx="2599153" cy="1450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DF86294-45A9-3839-C3A2-37EDA45A1751}"/>
              </a:ext>
            </a:extLst>
          </p:cNvPr>
          <p:cNvCxnSpPr/>
          <p:nvPr/>
        </p:nvCxnSpPr>
        <p:spPr>
          <a:xfrm flipV="1">
            <a:off x="8728554" y="2497898"/>
            <a:ext cx="465551" cy="259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C0065-8A4E-4221-F481-C5268A39502E}"/>
              </a:ext>
            </a:extLst>
          </p:cNvPr>
          <p:cNvSpPr/>
          <p:nvPr/>
        </p:nvSpPr>
        <p:spPr>
          <a:xfrm>
            <a:off x="8266003" y="5024892"/>
            <a:ext cx="918575" cy="5427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A4CAB-CEC6-07AB-7CF1-E56B43298A8D}"/>
              </a:ext>
            </a:extLst>
          </p:cNvPr>
          <p:cNvSpPr/>
          <p:nvPr/>
        </p:nvSpPr>
        <p:spPr>
          <a:xfrm>
            <a:off x="7190852" y="672097"/>
            <a:ext cx="3131506" cy="53548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0130CE-1B85-AEED-6D89-0F96CB4B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281784"/>
            <a:ext cx="4434213" cy="1538704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21D9985-D4B0-A02B-0034-73077BF5E35E}"/>
              </a:ext>
            </a:extLst>
          </p:cNvPr>
          <p:cNvCxnSpPr/>
          <p:nvPr/>
        </p:nvCxnSpPr>
        <p:spPr>
          <a:xfrm>
            <a:off x="4901591" y="2140647"/>
            <a:ext cx="2469714" cy="34028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F906FBE-23CD-E79C-6356-EF8967563C14}"/>
              </a:ext>
            </a:extLst>
          </p:cNvPr>
          <p:cNvCxnSpPr>
            <a:cxnSpLocks/>
          </p:cNvCxnSpPr>
          <p:nvPr/>
        </p:nvCxnSpPr>
        <p:spPr>
          <a:xfrm>
            <a:off x="3763811" y="2589495"/>
            <a:ext cx="3231713" cy="52817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2">
            <a:extLst>
              <a:ext uri="{FF2B5EF4-FFF2-40B4-BE49-F238E27FC236}">
                <a16:creationId xmlns:a16="http://schemas.microsoft.com/office/drawing/2014/main" id="{CC4F544C-B896-5A91-780E-0B2616F1D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70" y="3534429"/>
            <a:ext cx="4726488" cy="269306"/>
          </a:xfrm>
          <a:prstGeom prst="rect">
            <a:avLst/>
          </a:prstGeom>
        </p:spPr>
      </p:pic>
      <p:pic>
        <p:nvPicPr>
          <p:cNvPr id="43" name="Image 4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67759E-08EC-70F5-6B44-B9F882232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70" y="4467701"/>
            <a:ext cx="4674296" cy="14194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B14F708-A37A-4D13-6277-6621FF7119C7}"/>
              </a:ext>
            </a:extLst>
          </p:cNvPr>
          <p:cNvSpPr/>
          <p:nvPr/>
        </p:nvSpPr>
        <p:spPr>
          <a:xfrm>
            <a:off x="1000907" y="4544727"/>
            <a:ext cx="918575" cy="1263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F3C36F8-77FB-15CE-1D83-63161AC54952}"/>
              </a:ext>
            </a:extLst>
          </p:cNvPr>
          <p:cNvSpPr txBox="1"/>
          <p:nvPr/>
        </p:nvSpPr>
        <p:spPr>
          <a:xfrm>
            <a:off x="563670" y="263568"/>
            <a:ext cx="34481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1 </a:t>
            </a:r>
            <a:r>
              <a:rPr lang="fr-FR" sz="2000" b="1" dirty="0" err="1"/>
              <a:t>controller</a:t>
            </a:r>
            <a:r>
              <a:rPr lang="fr-FR" sz="2000" b="1" dirty="0"/>
              <a:t> --&gt; 2 </a:t>
            </a:r>
            <a:r>
              <a:rPr lang="fr-FR" sz="2000" b="1" dirty="0" err="1"/>
              <a:t>views</a:t>
            </a:r>
            <a:r>
              <a:rPr lang="fr-FR" sz="2000" b="1" dirty="0"/>
              <a:t>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3395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DF3C36F8-77FB-15CE-1D83-63161AC54952}"/>
              </a:ext>
            </a:extLst>
          </p:cNvPr>
          <p:cNvSpPr txBox="1"/>
          <p:nvPr/>
        </p:nvSpPr>
        <p:spPr>
          <a:xfrm>
            <a:off x="537027" y="281172"/>
            <a:ext cx="34481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. Clear the </a:t>
            </a:r>
            <a:r>
              <a:rPr lang="fr-FR" sz="2000" b="1" dirty="0" err="1"/>
              <a:t>cart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4D69D8-DDE1-5BB4-2A85-59E2D489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82" y="422076"/>
            <a:ext cx="3293680" cy="57674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7A4CAB-CEC6-07AB-7CF1-E56B43298A8D}"/>
              </a:ext>
            </a:extLst>
          </p:cNvPr>
          <p:cNvSpPr/>
          <p:nvPr/>
        </p:nvSpPr>
        <p:spPr>
          <a:xfrm>
            <a:off x="5616292" y="1453309"/>
            <a:ext cx="3080912" cy="35897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4EF100-2A98-6FEB-DF2E-AB869D9E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1" y="1108350"/>
            <a:ext cx="4762500" cy="23241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283BD7-F468-FCBA-E2EB-2B9CB8E8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1" y="3933698"/>
            <a:ext cx="4086225" cy="1552575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9D007D6-6DC8-45F6-37D0-ECCF5D1E0A51}"/>
              </a:ext>
            </a:extLst>
          </p:cNvPr>
          <p:cNvCxnSpPr>
            <a:cxnSpLocks/>
          </p:cNvCxnSpPr>
          <p:nvPr/>
        </p:nvCxnSpPr>
        <p:spPr>
          <a:xfrm>
            <a:off x="1699491" y="2475750"/>
            <a:ext cx="0" cy="137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E25F9DC-F1A5-0391-7D84-2CEC84612FD3}"/>
              </a:ext>
            </a:extLst>
          </p:cNvPr>
          <p:cNvCxnSpPr>
            <a:cxnSpLocks/>
          </p:cNvCxnSpPr>
          <p:nvPr/>
        </p:nvCxnSpPr>
        <p:spPr>
          <a:xfrm flipV="1">
            <a:off x="2070283" y="2743243"/>
            <a:ext cx="3540863" cy="1477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4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1509" y="380936"/>
            <a:ext cx="7148417" cy="2866405"/>
          </a:xfr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 </a:t>
            </a:r>
            <a:r>
              <a:rPr lang="fr-FR" dirty="0" err="1"/>
              <a:t>we've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: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B3A291BC-4EC7-F17D-4976-94E728C578E1}"/>
              </a:ext>
            </a:extLst>
          </p:cNvPr>
          <p:cNvSpPr txBox="1"/>
          <p:nvPr/>
        </p:nvSpPr>
        <p:spPr>
          <a:xfrm>
            <a:off x="436919" y="2610225"/>
            <a:ext cx="447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Handle a </a:t>
            </a:r>
            <a:r>
              <a:rPr lang="en-US" dirty="0" err="1"/>
              <a:t>projet</a:t>
            </a:r>
            <a:r>
              <a:rPr lang="en-US" dirty="0"/>
              <a:t> by starting with few given needs and finishing it with some code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DF5D78-EAE8-E60E-6195-DE1F86F95C36}"/>
              </a:ext>
            </a:extLst>
          </p:cNvPr>
          <p:cNvSpPr txBox="1"/>
          <p:nvPr/>
        </p:nvSpPr>
        <p:spPr>
          <a:xfrm>
            <a:off x="436919" y="4581314"/>
            <a:ext cx="447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Better understand of java </a:t>
            </a:r>
            <a:r>
              <a:rPr lang="en-US" dirty="0" err="1"/>
              <a:t>langage</a:t>
            </a:r>
            <a:r>
              <a:rPr lang="en-US" dirty="0"/>
              <a:t> and Swing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C70143-EAFE-04FD-02C7-BFF23A81D94B}"/>
              </a:ext>
            </a:extLst>
          </p:cNvPr>
          <p:cNvSpPr txBox="1"/>
          <p:nvPr/>
        </p:nvSpPr>
        <p:spPr>
          <a:xfrm>
            <a:off x="436919" y="5389235"/>
            <a:ext cx="447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Use in practice a little of some software engineering principles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6943A4-4CFB-2B21-3910-DFB1D024ED12}"/>
              </a:ext>
            </a:extLst>
          </p:cNvPr>
          <p:cNvSpPr txBox="1"/>
          <p:nvPr/>
        </p:nvSpPr>
        <p:spPr>
          <a:xfrm>
            <a:off x="436919" y="1630355"/>
            <a:ext cx="447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Create Diagram -&gt;  better mental model of the project before starting coding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938C619-3F3B-07B8-0FEB-276A51EF3087}"/>
              </a:ext>
            </a:extLst>
          </p:cNvPr>
          <p:cNvSpPr txBox="1"/>
          <p:nvPr/>
        </p:nvSpPr>
        <p:spPr>
          <a:xfrm>
            <a:off x="436919" y="3552219"/>
            <a:ext cx="447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Manage a code with different independent part, make them all work together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06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806E4A5-9982-FF70-24CB-0F7592E1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27" y="146750"/>
            <a:ext cx="73533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BB51C9B-5C9D-F00C-CB7E-4996D0E6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83" y="117003"/>
            <a:ext cx="9153884" cy="66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33F3B15-4B1A-2363-2681-D6E7475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34" y="418103"/>
            <a:ext cx="6402431" cy="57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958B558-9A2E-8A87-72F5-D8FB88C2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72" y="341432"/>
            <a:ext cx="9245501" cy="58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ED96EE2-A714-FB4E-E7C1-9640C471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02" y="78402"/>
            <a:ext cx="6332615" cy="44473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3941CB-0AFE-4003-B34E-CFD1198C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2" y="4562338"/>
            <a:ext cx="7813725" cy="21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D9A39FF-3585-38F3-8EE7-D1588A61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9" y="919785"/>
            <a:ext cx="104679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8132" y="354720"/>
            <a:ext cx="5995014" cy="2866405"/>
          </a:xfrm>
        </p:spPr>
        <p:txBody>
          <a:bodyPr>
            <a:normAutofit/>
          </a:bodyPr>
          <a:lstStyle/>
          <a:p>
            <a:r>
              <a:rPr lang="fr-FR" dirty="0"/>
              <a:t>Login and </a:t>
            </a:r>
            <a:br>
              <a:rPr lang="fr-FR" dirty="0"/>
            </a:br>
            <a:r>
              <a:rPr lang="fr-FR" dirty="0" err="1"/>
              <a:t>Register</a:t>
            </a:r>
            <a:br>
              <a:rPr lang="fr-FR" dirty="0"/>
            </a:b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DCF1729F-CEB2-ADA6-50B0-9DF19EF6A10F}"/>
              </a:ext>
            </a:extLst>
          </p:cNvPr>
          <p:cNvSpPr txBox="1">
            <a:spLocks/>
          </p:cNvSpPr>
          <p:nvPr/>
        </p:nvSpPr>
        <p:spPr>
          <a:xfrm>
            <a:off x="502265" y="4677525"/>
            <a:ext cx="5995014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Implementation</a:t>
            </a:r>
            <a:br>
              <a:rPr lang="fr-FR" dirty="0"/>
            </a:br>
            <a:r>
              <a:rPr lang="fr-FR" dirty="0" err="1"/>
              <a:t>KeyParts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08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312</Words>
  <Application>Microsoft Office PowerPoint</Application>
  <PresentationFormat>Grand écran</PresentationFormat>
  <Paragraphs>48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Arial</vt:lpstr>
      <vt:lpstr>Neue Haas Grotesk Text Pro</vt:lpstr>
      <vt:lpstr>PunchcardVTI</vt:lpstr>
      <vt:lpstr>UML PROJECT</vt:lpstr>
      <vt:lpstr>Diagrams presentation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Login and  Register </vt:lpstr>
      <vt:lpstr>Présentation PowerPoint</vt:lpstr>
      <vt:lpstr>Présentation PowerPoint</vt:lpstr>
      <vt:lpstr>Navigation Page </vt:lpstr>
      <vt:lpstr>Présentation PowerPoint</vt:lpstr>
      <vt:lpstr>ListOfProducts </vt:lpstr>
      <vt:lpstr>Présentation PowerPoint</vt:lpstr>
      <vt:lpstr>Présentation PowerPoint</vt:lpstr>
      <vt:lpstr>MVC Design, High level / Low level </vt:lpstr>
      <vt:lpstr>Présentation PowerPoint</vt:lpstr>
      <vt:lpstr>Présentation PowerPoint</vt:lpstr>
      <vt:lpstr>Implementation KeyParts </vt:lpstr>
      <vt:lpstr>Présentation PowerPoint</vt:lpstr>
      <vt:lpstr>Présentation PowerPoint</vt:lpstr>
      <vt:lpstr>Présentation PowerPoint</vt:lpstr>
      <vt:lpstr>Cart </vt:lpstr>
      <vt:lpstr>Présentation PowerPoint</vt:lpstr>
      <vt:lpstr>Présentation PowerPoint</vt:lpstr>
      <vt:lpstr>Présentation PowerPoint</vt:lpstr>
      <vt:lpstr>What we've learn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Saba</dc:creator>
  <cp:lastModifiedBy>Yohan SABA</cp:lastModifiedBy>
  <cp:revision>473</cp:revision>
  <dcterms:created xsi:type="dcterms:W3CDTF">2022-10-20T05:29:28Z</dcterms:created>
  <dcterms:modified xsi:type="dcterms:W3CDTF">2022-10-20T17:35:19Z</dcterms:modified>
</cp:coreProperties>
</file>