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5" r:id="rId3"/>
    <p:sldId id="454" r:id="rId4"/>
    <p:sldId id="455" r:id="rId5"/>
    <p:sldId id="396" r:id="rId6"/>
    <p:sldId id="395" r:id="rId7"/>
    <p:sldId id="389" r:id="rId8"/>
    <p:sldId id="394" r:id="rId9"/>
    <p:sldId id="315" r:id="rId10"/>
    <p:sldId id="317" r:id="rId11"/>
    <p:sldId id="437" r:id="rId12"/>
    <p:sldId id="256" r:id="rId13"/>
    <p:sldId id="258" r:id="rId14"/>
    <p:sldId id="259" r:id="rId15"/>
    <p:sldId id="446" r:id="rId16"/>
    <p:sldId id="447" r:id="rId17"/>
    <p:sldId id="448" r:id="rId18"/>
    <p:sldId id="43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venal JVC" initials="JJ" lastIdx="1" clrIdx="0">
    <p:extLst>
      <p:ext uri="{19B8F6BF-5375-455C-9EA6-DF929625EA0E}">
        <p15:presenceInfo xmlns:p15="http://schemas.microsoft.com/office/powerpoint/2012/main" userId="9f9fa67f35127a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A249"/>
    <a:srgbClr val="BF97AE"/>
    <a:srgbClr val="007A37"/>
    <a:srgbClr val="FFFFDD"/>
    <a:srgbClr val="FFFFCC"/>
    <a:srgbClr val="DEBCD5"/>
    <a:srgbClr val="D1BCD5"/>
    <a:srgbClr val="785790"/>
    <a:srgbClr val="786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0164" autoAdjust="0"/>
  </p:normalViewPr>
  <p:slideViewPr>
    <p:cSldViewPr>
      <p:cViewPr varScale="1">
        <p:scale>
          <a:sx n="67" d="100"/>
          <a:sy n="67" d="100"/>
        </p:scale>
        <p:origin x="12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6B89-5545-4232-AF05-DF76C36459D2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86ECD-4492-4696-A39A-3537C3F37A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7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86ECD-4492-4696-A39A-3537C3F37AF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8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0751-6F2D-44CD-A678-B4A9D9D4EDD9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1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D6055-4CD0-4127-BB11-533663BC842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0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5D17-E736-4D20-A864-4A4486141839}" type="datetimeFigureOut">
              <a:rPr lang="fr-FR" smtClean="0"/>
              <a:pPr/>
              <a:t>18/07/2022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231-957C-4C9B-A14E-EDB87B4AF0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architecture web client serveur 2 niveaux.png"/>
          <p:cNvPicPr/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15214" r="28365"/>
          <a:stretch>
            <a:fillRect/>
          </a:stretch>
        </p:blipFill>
        <p:spPr>
          <a:xfrm>
            <a:off x="3275856" y="1052736"/>
            <a:ext cx="4392488" cy="518457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9552" y="2564905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Segoe  UI"/>
              </a:rPr>
              <a:t>Approche traditionnelle </a:t>
            </a:r>
          </a:p>
          <a:p>
            <a:r>
              <a:rPr lang="fr-FR" b="1" dirty="0">
                <a:latin typeface="Segoe  UI"/>
              </a:rPr>
              <a:t>de gestion de données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331640" y="530226"/>
            <a:ext cx="5112568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Hadoop &amp; le Big Data</a:t>
            </a:r>
          </a:p>
        </p:txBody>
      </p:sp>
    </p:spTree>
    <p:extLst>
      <p:ext uri="{BB962C8B-B14F-4D97-AF65-F5344CB8AC3E}">
        <p14:creationId xmlns:p14="http://schemas.microsoft.com/office/powerpoint/2010/main" val="298792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e 131"/>
          <p:cNvGrpSpPr/>
          <p:nvPr/>
        </p:nvGrpSpPr>
        <p:grpSpPr>
          <a:xfrm>
            <a:off x="155474" y="1259478"/>
            <a:ext cx="8871793" cy="4416527"/>
            <a:chOff x="467544" y="1746027"/>
            <a:chExt cx="8244915" cy="4104456"/>
          </a:xfrm>
        </p:grpSpPr>
        <p:sp>
          <p:nvSpPr>
            <p:cNvPr id="133" name="Rectangle 132"/>
            <p:cNvSpPr/>
            <p:nvPr/>
          </p:nvSpPr>
          <p:spPr>
            <a:xfrm>
              <a:off x="467544" y="1746027"/>
              <a:ext cx="4032448" cy="180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37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9552" y="1890043"/>
              <a:ext cx="3888432" cy="1296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37"/>
            </a:p>
          </p:txBody>
        </p:sp>
        <p:cxnSp>
          <p:nvCxnSpPr>
            <p:cNvPr id="135" name="Connecteur droit avec flèche 134"/>
            <p:cNvCxnSpPr>
              <a:stCxn id="137" idx="3"/>
            </p:cNvCxnSpPr>
            <p:nvPr/>
          </p:nvCxnSpPr>
          <p:spPr>
            <a:xfrm flipV="1">
              <a:off x="1691680" y="2178075"/>
              <a:ext cx="1368152" cy="2160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3059832" y="1962051"/>
              <a:ext cx="1224136" cy="11521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/>
                <a:t>Distributed File System - HDFS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1560" y="2178075"/>
              <a:ext cx="1080120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HDFS Client</a:t>
              </a:r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467544" y="3186187"/>
              <a:ext cx="2808312" cy="30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506" i="1" dirty="0"/>
                <a:t>Client </a:t>
              </a:r>
              <a:r>
                <a:rPr lang="fr-FR" sz="1506" i="1" dirty="0" err="1"/>
                <a:t>node</a:t>
              </a:r>
              <a:endParaRPr lang="fr-FR" sz="1506" i="1" dirty="0"/>
            </a:p>
          </p:txBody>
        </p:sp>
        <p:cxnSp>
          <p:nvCxnSpPr>
            <p:cNvPr id="139" name="Connecteur droit avec flèche 138"/>
            <p:cNvCxnSpPr>
              <a:stCxn id="137" idx="3"/>
              <a:endCxn id="136" idx="1"/>
            </p:cNvCxnSpPr>
            <p:nvPr/>
          </p:nvCxnSpPr>
          <p:spPr>
            <a:xfrm>
              <a:off x="1691680" y="2394099"/>
              <a:ext cx="1368152" cy="14401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avec flèche 139"/>
            <p:cNvCxnSpPr/>
            <p:nvPr/>
          </p:nvCxnSpPr>
          <p:spPr>
            <a:xfrm>
              <a:off x="1691680" y="2538115"/>
              <a:ext cx="1368152" cy="36004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ZoneTexte 140"/>
            <p:cNvSpPr txBox="1"/>
            <p:nvPr/>
          </p:nvSpPr>
          <p:spPr>
            <a:xfrm rot="20986709">
              <a:off x="1900577" y="1979916"/>
              <a:ext cx="999962" cy="2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1: ouverture</a:t>
              </a:r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195736" y="2250083"/>
              <a:ext cx="792088" cy="2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3: lecture</a:t>
              </a:r>
            </a:p>
          </p:txBody>
        </p:sp>
        <p:sp>
          <p:nvSpPr>
            <p:cNvPr id="143" name="ZoneTexte 142"/>
            <p:cNvSpPr txBox="1"/>
            <p:nvPr/>
          </p:nvSpPr>
          <p:spPr>
            <a:xfrm rot="543427">
              <a:off x="1983759" y="2470363"/>
              <a:ext cx="948687" cy="2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6: fermeture</a:t>
              </a:r>
            </a:p>
          </p:txBody>
        </p:sp>
        <p:grpSp>
          <p:nvGrpSpPr>
            <p:cNvPr id="144" name="Groupe 143"/>
            <p:cNvGrpSpPr/>
            <p:nvPr/>
          </p:nvGrpSpPr>
          <p:grpSpPr>
            <a:xfrm>
              <a:off x="6156175" y="1746027"/>
              <a:ext cx="2556284" cy="1224136"/>
              <a:chOff x="6372200" y="3762251"/>
              <a:chExt cx="1679844" cy="1224136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6372200" y="3762251"/>
                <a:ext cx="1656184" cy="1224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37"/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6395860" y="4632734"/>
                <a:ext cx="1656184" cy="30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6" i="1" dirty="0"/>
                  <a:t>Name Node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6948264" y="4626347"/>
              <a:ext cx="1656184" cy="1224136"/>
              <a:chOff x="6372200" y="3762251"/>
              <a:chExt cx="1656184" cy="1224136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6372200" y="3762251"/>
                <a:ext cx="1656184" cy="1224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37"/>
              </a:p>
            </p:txBody>
          </p:sp>
          <p:sp>
            <p:nvSpPr>
              <p:cNvPr id="184" name="ZoneTexte 183"/>
              <p:cNvSpPr txBox="1"/>
              <p:nvPr/>
            </p:nvSpPr>
            <p:spPr>
              <a:xfrm>
                <a:off x="6444208" y="4626347"/>
                <a:ext cx="1584176" cy="30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6" i="1" dirty="0"/>
                  <a:t>Data </a:t>
                </a:r>
                <a:r>
                  <a:rPr lang="fr-FR" sz="1506" i="1" dirty="0" err="1"/>
                  <a:t>node</a:t>
                </a:r>
                <a:r>
                  <a:rPr lang="fr-FR" sz="1506" i="1" dirty="0"/>
                  <a:t> 3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444208" y="3906267"/>
                <a:ext cx="1512168" cy="7200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06" b="1" dirty="0"/>
              </a:p>
            </p:txBody>
          </p:sp>
        </p:grpSp>
        <p:grpSp>
          <p:nvGrpSpPr>
            <p:cNvPr id="146" name="Groupe 145"/>
            <p:cNvGrpSpPr/>
            <p:nvPr/>
          </p:nvGrpSpPr>
          <p:grpSpPr>
            <a:xfrm>
              <a:off x="4716016" y="4626347"/>
              <a:ext cx="1656184" cy="1224136"/>
              <a:chOff x="6372200" y="3762251"/>
              <a:chExt cx="1656184" cy="1224136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6372200" y="3762251"/>
                <a:ext cx="1656184" cy="1224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37"/>
              </a:p>
            </p:txBody>
          </p:sp>
          <p:sp>
            <p:nvSpPr>
              <p:cNvPr id="181" name="ZoneTexte 180"/>
              <p:cNvSpPr txBox="1"/>
              <p:nvPr/>
            </p:nvSpPr>
            <p:spPr>
              <a:xfrm>
                <a:off x="6444208" y="4626347"/>
                <a:ext cx="1584176" cy="30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6" i="1" dirty="0"/>
                  <a:t>Data </a:t>
                </a:r>
                <a:r>
                  <a:rPr lang="fr-FR" sz="1506" i="1" dirty="0" err="1"/>
                  <a:t>node</a:t>
                </a:r>
                <a:r>
                  <a:rPr lang="fr-FR" sz="1506" i="1" dirty="0"/>
                  <a:t> 2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516216" y="3906267"/>
                <a:ext cx="1440160" cy="7200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06" b="1" dirty="0"/>
              </a:p>
            </p:txBody>
          </p:sp>
        </p:grpSp>
        <p:grpSp>
          <p:nvGrpSpPr>
            <p:cNvPr id="147" name="Groupe 146"/>
            <p:cNvGrpSpPr/>
            <p:nvPr/>
          </p:nvGrpSpPr>
          <p:grpSpPr>
            <a:xfrm>
              <a:off x="2699792" y="4626347"/>
              <a:ext cx="1656184" cy="1224136"/>
              <a:chOff x="6372200" y="3762251"/>
              <a:chExt cx="1656184" cy="1224136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6372200" y="3762251"/>
                <a:ext cx="1656184" cy="1224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937"/>
              </a:p>
            </p:txBody>
          </p:sp>
          <p:sp>
            <p:nvSpPr>
              <p:cNvPr id="178" name="ZoneTexte 177"/>
              <p:cNvSpPr txBox="1"/>
              <p:nvPr/>
            </p:nvSpPr>
            <p:spPr>
              <a:xfrm>
                <a:off x="6444208" y="4626347"/>
                <a:ext cx="1584176" cy="30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6" i="1" dirty="0"/>
                  <a:t>Data </a:t>
                </a:r>
                <a:r>
                  <a:rPr lang="fr-FR" sz="1506" i="1" dirty="0" err="1"/>
                  <a:t>node</a:t>
                </a:r>
                <a:r>
                  <a:rPr lang="fr-FR" sz="1506" i="1" dirty="0"/>
                  <a:t> 1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516216" y="3906267"/>
                <a:ext cx="1368152" cy="72008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06" b="1" dirty="0"/>
              </a:p>
            </p:txBody>
          </p:sp>
        </p:grpSp>
        <p:cxnSp>
          <p:nvCxnSpPr>
            <p:cNvPr id="148" name="Connecteur droit avec flèche 147"/>
            <p:cNvCxnSpPr/>
            <p:nvPr/>
          </p:nvCxnSpPr>
          <p:spPr>
            <a:xfrm>
              <a:off x="4283968" y="2250083"/>
              <a:ext cx="187220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4716016" y="1819196"/>
              <a:ext cx="1352876" cy="2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2: </a:t>
              </a:r>
              <a:r>
                <a:rPr lang="fr-FR" sz="1184" b="1" dirty="0" err="1"/>
                <a:t>metadata</a:t>
              </a:r>
              <a:endParaRPr lang="fr-FR" sz="1184" b="1" dirty="0"/>
            </a:p>
          </p:txBody>
        </p:sp>
        <p:cxnSp>
          <p:nvCxnSpPr>
            <p:cNvPr id="150" name="Connecteur droit avec flèche 149"/>
            <p:cNvCxnSpPr/>
            <p:nvPr/>
          </p:nvCxnSpPr>
          <p:spPr>
            <a:xfrm>
              <a:off x="4211960" y="3114179"/>
              <a:ext cx="1080120" cy="151216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>
              <a:stCxn id="136" idx="2"/>
            </p:cNvCxnSpPr>
            <p:nvPr/>
          </p:nvCxnSpPr>
          <p:spPr>
            <a:xfrm flipH="1">
              <a:off x="3203848" y="3114179"/>
              <a:ext cx="468052" cy="151216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ZoneTexte 151"/>
            <p:cNvSpPr txBox="1"/>
            <p:nvPr/>
          </p:nvSpPr>
          <p:spPr>
            <a:xfrm>
              <a:off x="3491880" y="3762251"/>
              <a:ext cx="1440160" cy="42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4: data </a:t>
              </a:r>
              <a:r>
                <a:rPr lang="fr-FR" sz="1184" b="1" dirty="0" err="1"/>
                <a:t>reading</a:t>
              </a:r>
              <a:r>
                <a:rPr lang="fr-FR" sz="1184" b="1" dirty="0"/>
                <a:t>/</a:t>
              </a:r>
              <a:r>
                <a:rPr lang="fr-FR" sz="1184" b="1" dirty="0" err="1"/>
                <a:t>writing</a:t>
              </a:r>
              <a:endParaRPr lang="fr-FR" sz="1184" b="1" dirty="0"/>
            </a:p>
          </p:txBody>
        </p:sp>
        <p:cxnSp>
          <p:nvCxnSpPr>
            <p:cNvPr id="153" name="Connecteur droit avec flèche 152"/>
            <p:cNvCxnSpPr/>
            <p:nvPr/>
          </p:nvCxnSpPr>
          <p:spPr>
            <a:xfrm flipV="1">
              <a:off x="3995936" y="2970163"/>
              <a:ext cx="2376264" cy="16561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/>
            <p:cNvCxnSpPr/>
            <p:nvPr/>
          </p:nvCxnSpPr>
          <p:spPr>
            <a:xfrm>
              <a:off x="4283968" y="2898155"/>
              <a:ext cx="3024336" cy="172819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/>
            <p:cNvCxnSpPr/>
            <p:nvPr/>
          </p:nvCxnSpPr>
          <p:spPr>
            <a:xfrm flipV="1">
              <a:off x="5724128" y="2970163"/>
              <a:ext cx="936104" cy="16561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/>
            <p:cNvCxnSpPr/>
            <p:nvPr/>
          </p:nvCxnSpPr>
          <p:spPr>
            <a:xfrm flipH="1" flipV="1">
              <a:off x="7452320" y="2970163"/>
              <a:ext cx="144016" cy="16561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6444208" y="3186187"/>
              <a:ext cx="1152128" cy="42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dirty="0"/>
                <a:t>5:   Heartbeat call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87824" y="484237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419872" y="520241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07904" y="484237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932040" y="484237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292080" y="5130403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724128" y="4914379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868144" y="520241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092280" y="484237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164288" y="520241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96336" y="4914379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028384" y="520241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028384" y="4914379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70" name="Connecteur droit avec flèche 169"/>
            <p:cNvCxnSpPr/>
            <p:nvPr/>
          </p:nvCxnSpPr>
          <p:spPr>
            <a:xfrm>
              <a:off x="4355976" y="5058395"/>
              <a:ext cx="36004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/>
            <p:cNvCxnSpPr/>
            <p:nvPr/>
          </p:nvCxnSpPr>
          <p:spPr>
            <a:xfrm>
              <a:off x="6372200" y="5058395"/>
              <a:ext cx="57606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/>
            <p:cNvSpPr txBox="1"/>
            <p:nvPr/>
          </p:nvSpPr>
          <p:spPr>
            <a:xfrm>
              <a:off x="6300192" y="4698355"/>
              <a:ext cx="792088" cy="2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84" b="1" i="1" dirty="0"/>
                <a:t>  Pipeline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 rot="10800000" flipV="1">
              <a:off x="6228184" y="1818035"/>
              <a:ext cx="2376264" cy="74777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84" b="1" dirty="0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Méta données</a:t>
              </a:r>
            </a:p>
            <a:p>
              <a:r>
                <a:rPr lang="fr-FR" sz="1184" b="1" dirty="0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{‘‘/user/</a:t>
              </a:r>
              <a:r>
                <a:rPr lang="fr-FR" sz="1184" b="1" dirty="0" err="1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hadoop</a:t>
              </a:r>
              <a:r>
                <a:rPr lang="fr-FR" sz="1184" b="1" dirty="0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/tests.txt ’’   : [1,2,3]}</a:t>
              </a:r>
            </a:p>
            <a:p>
              <a:r>
                <a:rPr lang="fr-FR" sz="1184" b="1" dirty="0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{‘‘/projets/livres.pdf ’’ : [2,3]}</a:t>
              </a:r>
            </a:p>
            <a:p>
              <a:r>
                <a:rPr lang="fr-FR" sz="1184" b="1" dirty="0">
                  <a:solidFill>
                    <a:schemeClr val="bg1"/>
                  </a:solidFill>
                  <a:latin typeface="+mj-lt"/>
                  <a:ea typeface="Tahoma" pitchFamily="34" charset="0"/>
                  <a:cs typeface="Tahoma" pitchFamily="34" charset="0"/>
                </a:rPr>
                <a:t>{‘‘/librairie/musiques.dcx ’’ : [1, 3]}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987824" y="5202411"/>
              <a:ext cx="288032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6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611560" y="2826147"/>
              <a:ext cx="129614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84" b="1" i="1" dirty="0" err="1">
                  <a:solidFill>
                    <a:schemeClr val="bg1"/>
                  </a:solidFill>
                </a:rPr>
                <a:t>Temporary</a:t>
              </a:r>
              <a:r>
                <a:rPr lang="fr-FR" sz="1184" b="1" i="1" dirty="0">
                  <a:solidFill>
                    <a:schemeClr val="bg1"/>
                  </a:solidFill>
                </a:rPr>
                <a:t> file</a:t>
              </a:r>
            </a:p>
          </p:txBody>
        </p:sp>
        <p:cxnSp>
          <p:nvCxnSpPr>
            <p:cNvPr id="176" name="Connecteur droit avec flèche 175"/>
            <p:cNvCxnSpPr/>
            <p:nvPr/>
          </p:nvCxnSpPr>
          <p:spPr>
            <a:xfrm>
              <a:off x="1115616" y="2610123"/>
              <a:ext cx="0" cy="2160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re 1">
            <a:extLst>
              <a:ext uri="{FF2B5EF4-FFF2-40B4-BE49-F238E27FC236}">
                <a16:creationId xmlns:a16="http://schemas.microsoft.com/office/drawing/2014/main" id="{091B8BDE-67F4-4436-9FC6-39B6470FFDC2}"/>
              </a:ext>
            </a:extLst>
          </p:cNvPr>
          <p:cNvSpPr txBox="1">
            <a:spLocks/>
          </p:cNvSpPr>
          <p:nvPr/>
        </p:nvSpPr>
        <p:spPr>
          <a:xfrm>
            <a:off x="683568" y="132988"/>
            <a:ext cx="7127776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 STOCKAGE DISTRIBUE &amp; HDFS</a:t>
            </a:r>
          </a:p>
        </p:txBody>
      </p:sp>
    </p:spTree>
    <p:extLst>
      <p:ext uri="{BB962C8B-B14F-4D97-AF65-F5344CB8AC3E}">
        <p14:creationId xmlns:p14="http://schemas.microsoft.com/office/powerpoint/2010/main" val="37973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cosystème Hadoop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52737"/>
            <a:ext cx="8318698" cy="527503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56293"/>
            <a:ext cx="9144000" cy="547861"/>
          </a:xfrm>
        </p:spPr>
        <p:txBody>
          <a:bodyPr>
            <a:noAutofit/>
          </a:bodyPr>
          <a:lstStyle/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L’écosystème Hadoop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e 113"/>
          <p:cNvGrpSpPr/>
          <p:nvPr/>
        </p:nvGrpSpPr>
        <p:grpSpPr>
          <a:xfrm>
            <a:off x="143000" y="548680"/>
            <a:ext cx="8857999" cy="5472607"/>
            <a:chOff x="0" y="548680"/>
            <a:chExt cx="8857999" cy="5472607"/>
          </a:xfrm>
        </p:grpSpPr>
        <p:grpSp>
          <p:nvGrpSpPr>
            <p:cNvPr id="9" name="Groupe 8"/>
            <p:cNvGrpSpPr/>
            <p:nvPr/>
          </p:nvGrpSpPr>
          <p:grpSpPr>
            <a:xfrm>
              <a:off x="35496" y="1988840"/>
              <a:ext cx="1547664" cy="648072"/>
              <a:chOff x="1331640" y="4357903"/>
              <a:chExt cx="1722431" cy="712879"/>
            </a:xfrm>
          </p:grpSpPr>
          <p:sp>
            <p:nvSpPr>
              <p:cNvPr id="5" name="Organigramme : Processus 4"/>
              <p:cNvSpPr/>
              <p:nvPr/>
            </p:nvSpPr>
            <p:spPr>
              <a:xfrm>
                <a:off x="1331640" y="4437112"/>
                <a:ext cx="1722431" cy="633670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rganigramme : Processus 5"/>
              <p:cNvSpPr/>
              <p:nvPr/>
            </p:nvSpPr>
            <p:spPr>
              <a:xfrm>
                <a:off x="1403648" y="4674738"/>
                <a:ext cx="1512168" cy="28083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Oozie/</a:t>
                </a:r>
                <a:r>
                  <a:rPr lang="fr-FR" sz="1200" b="1" dirty="0" err="1">
                    <a:solidFill>
                      <a:schemeClr val="tx1"/>
                    </a:solidFill>
                  </a:rPr>
                  <a:t>Airflow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1331640" y="4357903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Workflow</a:t>
                </a:r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35496" y="2586390"/>
              <a:ext cx="1547664" cy="605100"/>
              <a:chOff x="1331640" y="4696108"/>
              <a:chExt cx="1722431" cy="605100"/>
            </a:xfrm>
          </p:grpSpPr>
          <p:sp>
            <p:nvSpPr>
              <p:cNvPr id="11" name="Organigramme : Processus 10"/>
              <p:cNvSpPr/>
              <p:nvPr/>
            </p:nvSpPr>
            <p:spPr>
              <a:xfrm>
                <a:off x="1331640" y="4746630"/>
                <a:ext cx="1722431" cy="554578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rganigramme : Processus 11"/>
              <p:cNvSpPr/>
              <p:nvPr/>
            </p:nvSpPr>
            <p:spPr>
              <a:xfrm>
                <a:off x="1403648" y="4962654"/>
                <a:ext cx="1512168" cy="266546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ZooKeeper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331640" y="4696108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Coordination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7669359" y="1412776"/>
              <a:ext cx="1188640" cy="1772816"/>
              <a:chOff x="1331640" y="4437112"/>
              <a:chExt cx="974226" cy="603495"/>
            </a:xfrm>
          </p:grpSpPr>
          <p:sp>
            <p:nvSpPr>
              <p:cNvPr id="21" name="Organigramme : Processus 20"/>
              <p:cNvSpPr/>
              <p:nvPr/>
            </p:nvSpPr>
            <p:spPr>
              <a:xfrm>
                <a:off x="1380351" y="4437112"/>
                <a:ext cx="925515" cy="603495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1331640" y="4437113"/>
                <a:ext cx="974226" cy="10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Streaming</a:t>
                </a:r>
              </a:p>
            </p:txBody>
          </p:sp>
          <p:sp>
            <p:nvSpPr>
              <p:cNvPr id="25" name="Organigramme : Processus 24"/>
              <p:cNvSpPr/>
              <p:nvPr/>
            </p:nvSpPr>
            <p:spPr>
              <a:xfrm>
                <a:off x="1507864" y="4780289"/>
                <a:ext cx="707372" cy="14742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Kafka</a:t>
                </a:r>
              </a:p>
            </p:txBody>
          </p:sp>
          <p:sp>
            <p:nvSpPr>
              <p:cNvPr id="26" name="Organigramme : Processus 25"/>
              <p:cNvSpPr/>
              <p:nvPr/>
            </p:nvSpPr>
            <p:spPr>
              <a:xfrm>
                <a:off x="1495944" y="4568307"/>
                <a:ext cx="707372" cy="138444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Flume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5868144" y="1412776"/>
              <a:ext cx="1800200" cy="720080"/>
              <a:chOff x="1331640" y="4437112"/>
              <a:chExt cx="1656184" cy="792088"/>
            </a:xfrm>
          </p:grpSpPr>
          <p:sp>
            <p:nvSpPr>
              <p:cNvPr id="28" name="Organigramme : Processus 27"/>
              <p:cNvSpPr/>
              <p:nvPr/>
            </p:nvSpPr>
            <p:spPr>
              <a:xfrm>
                <a:off x="1331640" y="4437112"/>
                <a:ext cx="1656184" cy="792088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rganigramme : Processus 28"/>
              <p:cNvSpPr/>
              <p:nvPr/>
            </p:nvSpPr>
            <p:spPr>
              <a:xfrm>
                <a:off x="1403648" y="4797152"/>
                <a:ext cx="1512168" cy="36004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Sqoop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331640" y="4437112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Intégration</a:t>
                </a: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6409727" y="3257600"/>
              <a:ext cx="2448272" cy="936104"/>
              <a:chOff x="1331640" y="4437112"/>
              <a:chExt cx="1656184" cy="792088"/>
            </a:xfrm>
          </p:grpSpPr>
          <p:sp>
            <p:nvSpPr>
              <p:cNvPr id="40" name="Organigramme : Processus 39"/>
              <p:cNvSpPr/>
              <p:nvPr/>
            </p:nvSpPr>
            <p:spPr>
              <a:xfrm>
                <a:off x="1331640" y="4437112"/>
                <a:ext cx="1656184" cy="792088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rganigramme : Processus 40"/>
              <p:cNvSpPr/>
              <p:nvPr/>
            </p:nvSpPr>
            <p:spPr>
              <a:xfrm>
                <a:off x="1386846" y="4797613"/>
                <a:ext cx="700878" cy="36004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HBase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331640" y="4437112"/>
                <a:ext cx="1656184" cy="286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Bases de données</a:t>
                </a:r>
              </a:p>
            </p:txBody>
          </p:sp>
          <p:sp>
            <p:nvSpPr>
              <p:cNvPr id="43" name="Organigramme : Processus 42"/>
              <p:cNvSpPr/>
              <p:nvPr/>
            </p:nvSpPr>
            <p:spPr>
              <a:xfrm>
                <a:off x="2121328" y="4803153"/>
                <a:ext cx="811290" cy="36004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Cassandra</a:t>
                </a:r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1015" y="3257601"/>
              <a:ext cx="6552728" cy="936103"/>
              <a:chOff x="179512" y="3284985"/>
              <a:chExt cx="6120680" cy="936103"/>
            </a:xfrm>
          </p:grpSpPr>
          <p:sp>
            <p:nvSpPr>
              <p:cNvPr id="8" name="Organigramme : Processus 7"/>
              <p:cNvSpPr/>
              <p:nvPr/>
            </p:nvSpPr>
            <p:spPr>
              <a:xfrm>
                <a:off x="244289" y="3645024"/>
                <a:ext cx="1197920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MapReduce </a:t>
                </a:r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179512" y="3284985"/>
                <a:ext cx="6120680" cy="936103"/>
                <a:chOff x="1331640" y="4437112"/>
                <a:chExt cx="1656184" cy="603495"/>
              </a:xfrm>
            </p:grpSpPr>
            <p:sp>
              <p:nvSpPr>
                <p:cNvPr id="55" name="Organigramme : Processus 54"/>
                <p:cNvSpPr/>
                <p:nvPr/>
              </p:nvSpPr>
              <p:spPr>
                <a:xfrm>
                  <a:off x="1331640" y="4437112"/>
                  <a:ext cx="1607472" cy="603495"/>
                </a:xfrm>
                <a:prstGeom prst="flowChartProcess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ZoneTexte 56"/>
                <p:cNvSpPr txBox="1"/>
                <p:nvPr/>
              </p:nvSpPr>
              <p:spPr>
                <a:xfrm>
                  <a:off x="1331640" y="4437113"/>
                  <a:ext cx="1656184" cy="177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/>
                    <a:t>Modèles de calcul</a:t>
                  </a:r>
                </a:p>
              </p:txBody>
            </p:sp>
          </p:grpSp>
          <p:sp>
            <p:nvSpPr>
              <p:cNvPr id="61" name="Organigramme : Processus 60"/>
              <p:cNvSpPr/>
              <p:nvPr/>
            </p:nvSpPr>
            <p:spPr>
              <a:xfrm>
                <a:off x="1506986" y="3645024"/>
                <a:ext cx="1036434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Spark</a:t>
                </a:r>
              </a:p>
            </p:txBody>
          </p:sp>
          <p:sp>
            <p:nvSpPr>
              <p:cNvPr id="63" name="Organigramme : Processus 62"/>
              <p:cNvSpPr/>
              <p:nvPr/>
            </p:nvSpPr>
            <p:spPr>
              <a:xfrm>
                <a:off x="2599462" y="3645024"/>
                <a:ext cx="1036434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Mahout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rganigramme : Processus 63"/>
              <p:cNvSpPr/>
              <p:nvPr/>
            </p:nvSpPr>
            <p:spPr>
              <a:xfrm>
                <a:off x="3707904" y="3645024"/>
                <a:ext cx="1036434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HAMA</a:t>
                </a:r>
              </a:p>
            </p:txBody>
          </p:sp>
          <p:sp>
            <p:nvSpPr>
              <p:cNvPr id="65" name="Organigramme : Processus 64"/>
              <p:cNvSpPr/>
              <p:nvPr/>
            </p:nvSpPr>
            <p:spPr>
              <a:xfrm>
                <a:off x="4860032" y="3645024"/>
                <a:ext cx="1080120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Tez</a:t>
                </a:r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e 76"/>
            <p:cNvGrpSpPr/>
            <p:nvPr/>
          </p:nvGrpSpPr>
          <p:grpSpPr>
            <a:xfrm>
              <a:off x="1015" y="4293096"/>
              <a:ext cx="8856984" cy="864096"/>
              <a:chOff x="0" y="1556792"/>
              <a:chExt cx="7303021" cy="864096"/>
            </a:xfrm>
          </p:grpSpPr>
          <p:sp>
            <p:nvSpPr>
              <p:cNvPr id="53" name="Organigramme : Processus 52"/>
              <p:cNvSpPr/>
              <p:nvPr/>
            </p:nvSpPr>
            <p:spPr>
              <a:xfrm>
                <a:off x="59374" y="1916832"/>
                <a:ext cx="3336197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YARN/Kubernetes</a:t>
                </a:r>
              </a:p>
            </p:txBody>
          </p:sp>
          <p:grpSp>
            <p:nvGrpSpPr>
              <p:cNvPr id="69" name="Groupe 68"/>
              <p:cNvGrpSpPr/>
              <p:nvPr/>
            </p:nvGrpSpPr>
            <p:grpSpPr>
              <a:xfrm>
                <a:off x="0" y="1556792"/>
                <a:ext cx="7303021" cy="864096"/>
                <a:chOff x="1331640" y="4437113"/>
                <a:chExt cx="1607472" cy="557073"/>
              </a:xfrm>
            </p:grpSpPr>
            <p:sp>
              <p:nvSpPr>
                <p:cNvPr id="75" name="Organigramme : Processus 74"/>
                <p:cNvSpPr/>
                <p:nvPr/>
              </p:nvSpPr>
              <p:spPr>
                <a:xfrm>
                  <a:off x="1331640" y="4437113"/>
                  <a:ext cx="1607472" cy="557073"/>
                </a:xfrm>
                <a:prstGeom prst="flowChartProcess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ZoneTexte 75"/>
                <p:cNvSpPr txBox="1"/>
                <p:nvPr/>
              </p:nvSpPr>
              <p:spPr>
                <a:xfrm>
                  <a:off x="1331640" y="4437113"/>
                  <a:ext cx="1545236" cy="218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/>
                    <a:t>Gestionnaire de ressources</a:t>
                  </a:r>
                </a:p>
              </p:txBody>
            </p:sp>
          </p:grpSp>
          <p:sp>
            <p:nvSpPr>
              <p:cNvPr id="90" name="Organigramme : Processus 89"/>
              <p:cNvSpPr/>
              <p:nvPr/>
            </p:nvSpPr>
            <p:spPr>
              <a:xfrm>
                <a:off x="3503075" y="1916832"/>
                <a:ext cx="3751817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MESOS</a:t>
                </a:r>
              </a:p>
            </p:txBody>
          </p:sp>
        </p:grpSp>
        <p:grpSp>
          <p:nvGrpSpPr>
            <p:cNvPr id="78" name="Groupe 77"/>
            <p:cNvGrpSpPr/>
            <p:nvPr/>
          </p:nvGrpSpPr>
          <p:grpSpPr>
            <a:xfrm>
              <a:off x="1015" y="5157192"/>
              <a:ext cx="8856984" cy="864095"/>
              <a:chOff x="0" y="1556792"/>
              <a:chExt cx="7303021" cy="936103"/>
            </a:xfrm>
          </p:grpSpPr>
          <p:sp>
            <p:nvSpPr>
              <p:cNvPr id="79" name="Organigramme : Processus 78"/>
              <p:cNvSpPr/>
              <p:nvPr/>
            </p:nvSpPr>
            <p:spPr>
              <a:xfrm>
                <a:off x="107504" y="1916832"/>
                <a:ext cx="7056784" cy="498054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HDFS</a:t>
                </a:r>
              </a:p>
            </p:txBody>
          </p:sp>
          <p:grpSp>
            <p:nvGrpSpPr>
              <p:cNvPr id="80" name="Groupe 79"/>
              <p:cNvGrpSpPr/>
              <p:nvPr/>
            </p:nvGrpSpPr>
            <p:grpSpPr>
              <a:xfrm>
                <a:off x="0" y="1556792"/>
                <a:ext cx="7303021" cy="936103"/>
                <a:chOff x="1331640" y="4437112"/>
                <a:chExt cx="1607472" cy="603495"/>
              </a:xfrm>
            </p:grpSpPr>
            <p:sp>
              <p:nvSpPr>
                <p:cNvPr id="81" name="Organigramme : Processus 80"/>
                <p:cNvSpPr/>
                <p:nvPr/>
              </p:nvSpPr>
              <p:spPr>
                <a:xfrm>
                  <a:off x="1331640" y="4437112"/>
                  <a:ext cx="1607472" cy="603495"/>
                </a:xfrm>
                <a:prstGeom prst="flowChartProcess">
                  <a:avLst/>
                </a:prstGeom>
                <a:noFill/>
                <a:ln w="222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ZoneTexte 81"/>
                <p:cNvSpPr txBox="1"/>
                <p:nvPr/>
              </p:nvSpPr>
              <p:spPr>
                <a:xfrm>
                  <a:off x="1331640" y="4437113"/>
                  <a:ext cx="1545236" cy="218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/>
                    <a:t>Système de fichier distribué</a:t>
                  </a:r>
                </a:p>
              </p:txBody>
            </p:sp>
          </p:grpSp>
        </p:grpSp>
        <p:grpSp>
          <p:nvGrpSpPr>
            <p:cNvPr id="59" name="Groupe 58"/>
            <p:cNvGrpSpPr/>
            <p:nvPr/>
          </p:nvGrpSpPr>
          <p:grpSpPr>
            <a:xfrm>
              <a:off x="5868144" y="2060848"/>
              <a:ext cx="1800200" cy="1152128"/>
              <a:chOff x="9043407" y="-1224136"/>
              <a:chExt cx="1933548" cy="1152128"/>
            </a:xfrm>
          </p:grpSpPr>
          <p:sp>
            <p:nvSpPr>
              <p:cNvPr id="60" name="Organigramme : Processus 59"/>
              <p:cNvSpPr/>
              <p:nvPr/>
            </p:nvSpPr>
            <p:spPr>
              <a:xfrm>
                <a:off x="9043407" y="-1152128"/>
                <a:ext cx="1933548" cy="1080120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rganigramme : Processus 61"/>
              <p:cNvSpPr/>
              <p:nvPr/>
            </p:nvSpPr>
            <p:spPr>
              <a:xfrm>
                <a:off x="9112748" y="-936104"/>
                <a:ext cx="858763" cy="327309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Storm</a:t>
                </a:r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9320770" y="-1224136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Temps réel</a:t>
                </a:r>
              </a:p>
            </p:txBody>
          </p:sp>
          <p:sp>
            <p:nvSpPr>
              <p:cNvPr id="67" name="Organigramme : Processus 66"/>
              <p:cNvSpPr/>
              <p:nvPr/>
            </p:nvSpPr>
            <p:spPr>
              <a:xfrm>
                <a:off x="10048851" y="-936104"/>
                <a:ext cx="856095" cy="327309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Samza</a:t>
                </a:r>
              </a:p>
            </p:txBody>
          </p:sp>
          <p:sp>
            <p:nvSpPr>
              <p:cNvPr id="87" name="Organigramme : Processus 86"/>
              <p:cNvSpPr/>
              <p:nvPr/>
            </p:nvSpPr>
            <p:spPr>
              <a:xfrm>
                <a:off x="9120748" y="-576064"/>
                <a:ext cx="1082788" cy="432048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Spark Streaming</a:t>
                </a:r>
              </a:p>
            </p:txBody>
          </p:sp>
          <p:sp>
            <p:nvSpPr>
              <p:cNvPr id="115" name="Organigramme : Processus 114"/>
              <p:cNvSpPr/>
              <p:nvPr/>
            </p:nvSpPr>
            <p:spPr>
              <a:xfrm>
                <a:off x="10280878" y="-504056"/>
                <a:ext cx="618735" cy="36004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S4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3060848" y="1340768"/>
              <a:ext cx="1440161" cy="1844824"/>
              <a:chOff x="1331640" y="4443407"/>
              <a:chExt cx="636994" cy="613965"/>
            </a:xfrm>
          </p:grpSpPr>
          <p:sp>
            <p:nvSpPr>
              <p:cNvPr id="70" name="Organigramme : Processus 69"/>
              <p:cNvSpPr/>
              <p:nvPr/>
            </p:nvSpPr>
            <p:spPr>
              <a:xfrm>
                <a:off x="1331640" y="4465851"/>
                <a:ext cx="636994" cy="591521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rganigramme : Processus 70"/>
              <p:cNvSpPr/>
              <p:nvPr/>
            </p:nvSpPr>
            <p:spPr>
              <a:xfrm>
                <a:off x="1395338" y="4578522"/>
                <a:ext cx="533136" cy="10982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Impala</a:t>
                </a:r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490888" y="4443407"/>
                <a:ext cx="318497" cy="135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SQL </a:t>
                </a:r>
              </a:p>
            </p:txBody>
          </p:sp>
          <p:sp>
            <p:nvSpPr>
              <p:cNvPr id="73" name="Organigramme : Processus 72"/>
              <p:cNvSpPr/>
              <p:nvPr/>
            </p:nvSpPr>
            <p:spPr>
              <a:xfrm>
                <a:off x="1395338" y="4719360"/>
                <a:ext cx="541445" cy="133427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Phoenix</a:t>
                </a:r>
              </a:p>
            </p:txBody>
          </p:sp>
          <p:sp>
            <p:nvSpPr>
              <p:cNvPr id="93" name="Organigramme : Processus 92"/>
              <p:cNvSpPr/>
              <p:nvPr/>
            </p:nvSpPr>
            <p:spPr>
              <a:xfrm>
                <a:off x="1395339" y="4888366"/>
                <a:ext cx="541445" cy="133427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HAWQ</a:t>
                </a:r>
              </a:p>
            </p:txBody>
          </p:sp>
        </p:grpSp>
        <p:grpSp>
          <p:nvGrpSpPr>
            <p:cNvPr id="95" name="Groupe 94"/>
            <p:cNvGrpSpPr/>
            <p:nvPr/>
          </p:nvGrpSpPr>
          <p:grpSpPr>
            <a:xfrm>
              <a:off x="0" y="548680"/>
              <a:ext cx="8855968" cy="864096"/>
              <a:chOff x="1331640" y="4437112"/>
              <a:chExt cx="1662903" cy="864096"/>
            </a:xfrm>
          </p:grpSpPr>
          <p:sp>
            <p:nvSpPr>
              <p:cNvPr id="96" name="Organigramme : Processus 95"/>
              <p:cNvSpPr/>
              <p:nvPr/>
            </p:nvSpPr>
            <p:spPr>
              <a:xfrm>
                <a:off x="1338305" y="4437112"/>
                <a:ext cx="1656238" cy="864096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rganigramme : Processus 96"/>
              <p:cNvSpPr/>
              <p:nvPr/>
            </p:nvSpPr>
            <p:spPr>
              <a:xfrm>
                <a:off x="1403648" y="4797152"/>
                <a:ext cx="1512168" cy="36004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HUE</a:t>
                </a:r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1331640" y="4437112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Interface Utilisateur</a:t>
                </a:r>
              </a:p>
            </p:txBody>
          </p:sp>
        </p:grpSp>
        <p:grpSp>
          <p:nvGrpSpPr>
            <p:cNvPr id="105" name="Groupe 104"/>
            <p:cNvGrpSpPr/>
            <p:nvPr/>
          </p:nvGrpSpPr>
          <p:grpSpPr>
            <a:xfrm>
              <a:off x="4573011" y="1340768"/>
              <a:ext cx="1224133" cy="1857576"/>
              <a:chOff x="1431969" y="4443407"/>
              <a:chExt cx="568517" cy="613965"/>
            </a:xfrm>
          </p:grpSpPr>
          <p:sp>
            <p:nvSpPr>
              <p:cNvPr id="106" name="Organigramme : Processus 105"/>
              <p:cNvSpPr/>
              <p:nvPr/>
            </p:nvSpPr>
            <p:spPr>
              <a:xfrm>
                <a:off x="1431969" y="4465851"/>
                <a:ext cx="568517" cy="591521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rganigramme : Processus 106"/>
              <p:cNvSpPr/>
              <p:nvPr/>
            </p:nvSpPr>
            <p:spPr>
              <a:xfrm>
                <a:off x="1467471" y="4640581"/>
                <a:ext cx="461006" cy="117233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Lucene</a:t>
                </a:r>
              </a:p>
            </p:txBody>
          </p:sp>
          <p:sp>
            <p:nvSpPr>
              <p:cNvPr id="108" name="ZoneTexte 107"/>
              <p:cNvSpPr txBox="1"/>
              <p:nvPr/>
            </p:nvSpPr>
            <p:spPr>
              <a:xfrm>
                <a:off x="1431970" y="4443407"/>
                <a:ext cx="535076" cy="22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Indexation de contenu </a:t>
                </a:r>
              </a:p>
            </p:txBody>
          </p:sp>
          <p:sp>
            <p:nvSpPr>
              <p:cNvPr id="109" name="Organigramme : Processus 108"/>
              <p:cNvSpPr/>
              <p:nvPr/>
            </p:nvSpPr>
            <p:spPr>
              <a:xfrm>
                <a:off x="1465412" y="4781419"/>
                <a:ext cx="468191" cy="108209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Lucy</a:t>
                </a:r>
              </a:p>
            </p:txBody>
          </p:sp>
          <p:sp>
            <p:nvSpPr>
              <p:cNvPr id="110" name="Organigramme : Processus 109"/>
              <p:cNvSpPr/>
              <p:nvPr/>
            </p:nvSpPr>
            <p:spPr>
              <a:xfrm>
                <a:off x="1468597" y="4919408"/>
                <a:ext cx="468191" cy="108209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Solr</a:t>
                </a:r>
              </a:p>
            </p:txBody>
          </p:sp>
        </p:grpSp>
        <p:grpSp>
          <p:nvGrpSpPr>
            <p:cNvPr id="91" name="Groupe 90"/>
            <p:cNvGrpSpPr/>
            <p:nvPr/>
          </p:nvGrpSpPr>
          <p:grpSpPr>
            <a:xfrm>
              <a:off x="1619671" y="1332061"/>
              <a:ext cx="1512167" cy="1853532"/>
              <a:chOff x="1331640" y="4440509"/>
              <a:chExt cx="668843" cy="616863"/>
            </a:xfrm>
          </p:grpSpPr>
          <p:sp>
            <p:nvSpPr>
              <p:cNvPr id="99" name="Organigramme : Processus 98"/>
              <p:cNvSpPr/>
              <p:nvPr/>
            </p:nvSpPr>
            <p:spPr>
              <a:xfrm>
                <a:off x="1331640" y="4465851"/>
                <a:ext cx="636994" cy="591521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rganigramme : Processus 99"/>
              <p:cNvSpPr/>
              <p:nvPr/>
            </p:nvSpPr>
            <p:spPr>
              <a:xfrm>
                <a:off x="1395340" y="4635123"/>
                <a:ext cx="533136" cy="10982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Hive</a:t>
                </a:r>
              </a:p>
            </p:txBody>
          </p:sp>
          <p:sp>
            <p:nvSpPr>
              <p:cNvPr id="101" name="ZoneTexte 100"/>
              <p:cNvSpPr txBox="1"/>
              <p:nvPr/>
            </p:nvSpPr>
            <p:spPr>
              <a:xfrm>
                <a:off x="1363490" y="4440509"/>
                <a:ext cx="636993" cy="19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Langage d’abstraction </a:t>
                </a:r>
              </a:p>
            </p:txBody>
          </p:sp>
          <p:sp>
            <p:nvSpPr>
              <p:cNvPr id="102" name="Organigramme : Processus 101"/>
              <p:cNvSpPr/>
              <p:nvPr/>
            </p:nvSpPr>
            <p:spPr>
              <a:xfrm>
                <a:off x="1395338" y="4776928"/>
                <a:ext cx="541445" cy="9784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Pig</a:t>
                </a:r>
              </a:p>
            </p:txBody>
          </p:sp>
          <p:sp>
            <p:nvSpPr>
              <p:cNvPr id="103" name="Organigramme : Processus 102"/>
              <p:cNvSpPr/>
              <p:nvPr/>
            </p:nvSpPr>
            <p:spPr>
              <a:xfrm>
                <a:off x="1395339" y="4898733"/>
                <a:ext cx="541445" cy="123060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Cascading</a:t>
                </a:r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35496" y="1340768"/>
              <a:ext cx="1547664" cy="648072"/>
              <a:chOff x="1331640" y="4357903"/>
              <a:chExt cx="1722431" cy="712879"/>
            </a:xfrm>
          </p:grpSpPr>
          <p:sp>
            <p:nvSpPr>
              <p:cNvPr id="111" name="Organigramme : Processus 110"/>
              <p:cNvSpPr/>
              <p:nvPr/>
            </p:nvSpPr>
            <p:spPr>
              <a:xfrm>
                <a:off x="1331640" y="4437112"/>
                <a:ext cx="1722431" cy="633670"/>
              </a:xfrm>
              <a:prstGeom prst="flowChartProcess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rganigramme : Processus 111"/>
              <p:cNvSpPr/>
              <p:nvPr/>
            </p:nvSpPr>
            <p:spPr>
              <a:xfrm>
                <a:off x="1403648" y="4674738"/>
                <a:ext cx="1512168" cy="280831"/>
              </a:xfrm>
              <a:prstGeom prst="flowChartProcess">
                <a:avLst/>
              </a:prstGeom>
              <a:solidFill>
                <a:srgbClr val="E4ECFF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Ambari</a:t>
                </a:r>
              </a:p>
            </p:txBody>
          </p:sp>
          <p:sp>
            <p:nvSpPr>
              <p:cNvPr id="113" name="ZoneTexte 112"/>
              <p:cNvSpPr txBox="1"/>
              <p:nvPr/>
            </p:nvSpPr>
            <p:spPr>
              <a:xfrm>
                <a:off x="1331640" y="4357903"/>
                <a:ext cx="1656184" cy="37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Administration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6581"/>
          <a:stretch/>
        </p:blipFill>
        <p:spPr bwMode="auto">
          <a:xfrm>
            <a:off x="3677134" y="1772816"/>
            <a:ext cx="5472608" cy="396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e 26"/>
          <p:cNvGrpSpPr/>
          <p:nvPr/>
        </p:nvGrpSpPr>
        <p:grpSpPr>
          <a:xfrm>
            <a:off x="41238" y="1184558"/>
            <a:ext cx="3723004" cy="4392488"/>
            <a:chOff x="0" y="2060848"/>
            <a:chExt cx="3723004" cy="4392488"/>
          </a:xfrm>
        </p:grpSpPr>
        <p:sp>
          <p:nvSpPr>
            <p:cNvPr id="4" name="ZoneTexte 3"/>
            <p:cNvSpPr txBox="1"/>
            <p:nvPr/>
          </p:nvSpPr>
          <p:spPr>
            <a:xfrm>
              <a:off x="899592" y="2060848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Niveaux d’abstraction</a:t>
              </a:r>
            </a:p>
          </p:txBody>
        </p:sp>
        <p:sp>
          <p:nvSpPr>
            <p:cNvPr id="5" name="Organigramme : Processus 4"/>
            <p:cNvSpPr/>
            <p:nvPr/>
          </p:nvSpPr>
          <p:spPr>
            <a:xfrm>
              <a:off x="2123728" y="4449306"/>
              <a:ext cx="1599276" cy="360040"/>
            </a:xfrm>
            <a:prstGeom prst="flowChartProcess">
              <a:avLst/>
            </a:prstGeom>
            <a:solidFill>
              <a:srgbClr val="E4ECFF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Pig Latin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V="1">
              <a:off x="1979712" y="2492896"/>
              <a:ext cx="0" cy="39604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0" y="4305290"/>
              <a:ext cx="20517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000" dirty="0">
                  <a:latin typeface="Consolas" pitchFamily="49" charset="0"/>
                  <a:cs typeface="Consolas" pitchFamily="49" charset="0"/>
                </a:rPr>
                <a:t> moins proche de l’utilisateur, plus proche du  MapReduce, et du cluster 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5496" y="3513202"/>
              <a:ext cx="19077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000" dirty="0">
                  <a:latin typeface="Consolas" pitchFamily="49" charset="0"/>
                  <a:cs typeface="Consolas" pitchFamily="49" charset="0"/>
                </a:rPr>
                <a:t> plus proche de l’utilisateur, moins proche du MapReduce et du cluster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2008" y="5827330"/>
              <a:ext cx="19077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000" dirty="0">
                  <a:latin typeface="Consolas" pitchFamily="49" charset="0"/>
                  <a:cs typeface="Consolas" pitchFamily="49" charset="0"/>
                </a:rPr>
                <a:t> conçu pour les développeurs et très proche du  cluster</a:t>
              </a:r>
            </a:p>
          </p:txBody>
        </p:sp>
        <p:sp>
          <p:nvSpPr>
            <p:cNvPr id="15" name="Organigramme : Processus 14"/>
            <p:cNvSpPr/>
            <p:nvPr/>
          </p:nvSpPr>
          <p:spPr>
            <a:xfrm>
              <a:off x="2123728" y="5229200"/>
              <a:ext cx="1599276" cy="360040"/>
            </a:xfrm>
            <a:prstGeom prst="flowChartProcess">
              <a:avLst/>
            </a:prstGeom>
            <a:solidFill>
              <a:srgbClr val="E4ECFF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Cascading</a:t>
              </a:r>
            </a:p>
          </p:txBody>
        </p:sp>
        <p:sp>
          <p:nvSpPr>
            <p:cNvPr id="16" name="Organigramme : Processus 15"/>
            <p:cNvSpPr/>
            <p:nvPr/>
          </p:nvSpPr>
          <p:spPr>
            <a:xfrm>
              <a:off x="2123728" y="5923438"/>
              <a:ext cx="1599276" cy="360040"/>
            </a:xfrm>
            <a:prstGeom prst="flowChartProcess">
              <a:avLst/>
            </a:prstGeom>
            <a:solidFill>
              <a:srgbClr val="E4ECFF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MapReduce</a:t>
              </a:r>
            </a:p>
          </p:txBody>
        </p:sp>
        <p:sp>
          <p:nvSpPr>
            <p:cNvPr id="22" name="Organigramme : Processus 21"/>
            <p:cNvSpPr/>
            <p:nvPr/>
          </p:nvSpPr>
          <p:spPr>
            <a:xfrm>
              <a:off x="2123728" y="3645024"/>
              <a:ext cx="1599276" cy="360040"/>
            </a:xfrm>
            <a:prstGeom prst="flowChartProcess">
              <a:avLst/>
            </a:prstGeom>
            <a:solidFill>
              <a:srgbClr val="E4ECFF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HiveQL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2008" y="5157192"/>
              <a:ext cx="2051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000" dirty="0">
                  <a:latin typeface="Consolas" pitchFamily="49" charset="0"/>
                  <a:cs typeface="Consolas" pitchFamily="49" charset="0"/>
                </a:rPr>
                <a:t> Très proche du  MapReduce, et du cluster </a:t>
              </a:r>
            </a:p>
          </p:txBody>
        </p:sp>
        <p:sp>
          <p:nvSpPr>
            <p:cNvPr id="20" name="Organigramme : Processus 19"/>
            <p:cNvSpPr/>
            <p:nvPr/>
          </p:nvSpPr>
          <p:spPr>
            <a:xfrm>
              <a:off x="2123728" y="2852936"/>
              <a:ext cx="1599276" cy="360040"/>
            </a:xfrm>
            <a:prstGeom prst="flowChartProcess">
              <a:avLst/>
            </a:prstGeom>
            <a:solidFill>
              <a:srgbClr val="E4ECFF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SQL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0" y="2636912"/>
              <a:ext cx="20517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sz="1000" dirty="0">
                  <a:latin typeface="Consolas" pitchFamily="49" charset="0"/>
                  <a:cs typeface="Consolas" pitchFamily="49" charset="0"/>
                </a:rPr>
                <a:t> conçu pour les utilisateurs métiers, proche du langage humain, et très éloigné de la machine</a:t>
              </a:r>
            </a:p>
          </p:txBody>
        </p:sp>
      </p:grpSp>
      <p:sp>
        <p:nvSpPr>
          <p:cNvPr id="21" name="Titre 1">
            <a:extLst>
              <a:ext uri="{FF2B5EF4-FFF2-40B4-BE49-F238E27FC236}">
                <a16:creationId xmlns:a16="http://schemas.microsoft.com/office/drawing/2014/main" id="{C3AC0585-4EF5-41AD-9C18-C07FED33751F}"/>
              </a:ext>
            </a:extLst>
          </p:cNvPr>
          <p:cNvSpPr txBox="1">
            <a:spLocks/>
          </p:cNvSpPr>
          <p:nvPr/>
        </p:nvSpPr>
        <p:spPr>
          <a:xfrm>
            <a:off x="827584" y="255480"/>
            <a:ext cx="7127776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Apache Hive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/>
          <p:cNvGrpSpPr/>
          <p:nvPr/>
        </p:nvGrpSpPr>
        <p:grpSpPr>
          <a:xfrm>
            <a:off x="611560" y="1124744"/>
            <a:ext cx="7776864" cy="4653136"/>
            <a:chOff x="611560" y="1124744"/>
            <a:chExt cx="7776864" cy="4653136"/>
          </a:xfrm>
        </p:grpSpPr>
        <p:sp>
          <p:nvSpPr>
            <p:cNvPr id="49" name="Organigramme : Processus 48"/>
            <p:cNvSpPr/>
            <p:nvPr/>
          </p:nvSpPr>
          <p:spPr>
            <a:xfrm>
              <a:off x="611560" y="4077072"/>
              <a:ext cx="7776864" cy="170080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rganigramme : Processus 7"/>
            <p:cNvSpPr/>
            <p:nvPr/>
          </p:nvSpPr>
          <p:spPr>
            <a:xfrm>
              <a:off x="611560" y="1124744"/>
              <a:ext cx="7741368" cy="2808312"/>
            </a:xfrm>
            <a:prstGeom prst="flowChartProcess">
              <a:avLst/>
            </a:prstGeom>
            <a:solidFill>
              <a:srgbClr val="E4ECFF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827584" y="1268760"/>
              <a:ext cx="2448272" cy="4320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JDBC/ODBC/autres API de BD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792088" y="1916832"/>
              <a:ext cx="2376264" cy="57606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Serveur HIVE</a:t>
              </a:r>
            </a:p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(Apache </a:t>
              </a:r>
              <a:r>
                <a:rPr lang="fr-FR" sz="1600" b="1" dirty="0" err="1">
                  <a:solidFill>
                    <a:schemeClr val="tx1"/>
                  </a:solidFill>
                </a:rPr>
                <a:t>Thrift</a:t>
              </a:r>
              <a:r>
                <a:rPr lang="fr-FR" sz="16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707904" y="1988840"/>
              <a:ext cx="2016224" cy="4320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Interface  Web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051720" y="3212976"/>
              <a:ext cx="3960440" cy="57606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Driver</a:t>
              </a:r>
            </a:p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(Compilateur de requêtes, Optimiseur, exécuteur)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6156176" y="1988840"/>
              <a:ext cx="720080" cy="4320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CLI</a:t>
              </a:r>
            </a:p>
          </p:txBody>
        </p:sp>
        <p:sp>
          <p:nvSpPr>
            <p:cNvPr id="16" name="Organigramme : Disque magnétique 15"/>
            <p:cNvSpPr/>
            <p:nvPr/>
          </p:nvSpPr>
          <p:spPr>
            <a:xfrm>
              <a:off x="6948264" y="3068960"/>
              <a:ext cx="1296144" cy="792088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Hcatalog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(</a:t>
              </a:r>
              <a:r>
                <a:rPr lang="fr-FR" sz="1200" b="1" dirty="0" err="1">
                  <a:solidFill>
                    <a:schemeClr val="tx1"/>
                  </a:solidFill>
                </a:rPr>
                <a:t>Metadonnées</a:t>
              </a:r>
              <a:r>
                <a:rPr lang="fr-FR" sz="12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8" name="Connecteur droit avec flèche 17"/>
            <p:cNvCxnSpPr>
              <a:stCxn id="14" idx="3"/>
            </p:cNvCxnSpPr>
            <p:nvPr/>
          </p:nvCxnSpPr>
          <p:spPr>
            <a:xfrm>
              <a:off x="6012160" y="3501008"/>
              <a:ext cx="936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1" idx="2"/>
            </p:cNvCxnSpPr>
            <p:nvPr/>
          </p:nvCxnSpPr>
          <p:spPr>
            <a:xfrm>
              <a:off x="1980220" y="2492896"/>
              <a:ext cx="1079612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13" idx="2"/>
            </p:cNvCxnSpPr>
            <p:nvPr/>
          </p:nvCxnSpPr>
          <p:spPr>
            <a:xfrm>
              <a:off x="4716016" y="242088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5436096" y="2420888"/>
              <a:ext cx="108012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2051720" y="1700808"/>
              <a:ext cx="0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6876256" y="119675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HIVE</a:t>
              </a: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3131840" y="4293096"/>
              <a:ext cx="1944216" cy="4320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MapReduce</a:t>
              </a: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3131840" y="5157192"/>
              <a:ext cx="1944216" cy="4320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HDFS</a:t>
              </a: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4067944" y="3789040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4067944" y="4725144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6660232" y="449982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Cluster Hadoop</a:t>
              </a:r>
            </a:p>
          </p:txBody>
        </p:sp>
        <p:cxnSp>
          <p:nvCxnSpPr>
            <p:cNvPr id="22" name="Connecteur droit avec flèche 21"/>
            <p:cNvCxnSpPr>
              <a:stCxn id="39" idx="3"/>
              <a:endCxn id="16" idx="3"/>
            </p:cNvCxnSpPr>
            <p:nvPr/>
          </p:nvCxnSpPr>
          <p:spPr>
            <a:xfrm flipV="1">
              <a:off x="5076056" y="3861048"/>
              <a:ext cx="2520280" cy="151216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/>
          <p:cNvGrpSpPr/>
          <p:nvPr/>
        </p:nvGrpSpPr>
        <p:grpSpPr>
          <a:xfrm>
            <a:off x="35496" y="-171400"/>
            <a:ext cx="10081120" cy="6708269"/>
            <a:chOff x="251520" y="0"/>
            <a:chExt cx="10081120" cy="6708269"/>
          </a:xfrm>
        </p:grpSpPr>
        <p:sp>
          <p:nvSpPr>
            <p:cNvPr id="55" name="ZoneTexte 54"/>
            <p:cNvSpPr txBox="1"/>
            <p:nvPr/>
          </p:nvSpPr>
          <p:spPr>
            <a:xfrm>
              <a:off x="2411760" y="4141529"/>
              <a:ext cx="29523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Machine Maître du cluster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. Elle héberge le SGBDR Massivement parallèle, la base de donnée entière, redirige les requêtes SQL vers les nœuds de données et agrège les résultats des requêtes. </a:t>
              </a:r>
            </a:p>
          </p:txBody>
        </p:sp>
        <p:pic>
          <p:nvPicPr>
            <p:cNvPr id="15" name="Image 14" descr="Image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520" y="4221088"/>
              <a:ext cx="1371429" cy="1704762"/>
            </a:xfrm>
            <a:prstGeom prst="rect">
              <a:avLst/>
            </a:prstGeom>
          </p:spPr>
        </p:pic>
        <p:sp>
          <p:nvSpPr>
            <p:cNvPr id="53" name="ZoneTexte 52"/>
            <p:cNvSpPr txBox="1"/>
            <p:nvPr/>
          </p:nvSpPr>
          <p:spPr>
            <a:xfrm>
              <a:off x="323528" y="5877272"/>
              <a:ext cx="2160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itchFamily="49" charset="0"/>
                  <a:cs typeface="Consolas" pitchFamily="49" charset="0"/>
                </a:rPr>
                <a:t>Les </a:t>
              </a:r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clients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 écrivent et envoient leurs requêtes SQL sur Le nœud Maître du cluster</a:t>
              </a:r>
            </a:p>
          </p:txBody>
        </p:sp>
        <p:pic>
          <p:nvPicPr>
            <p:cNvPr id="9" name="Image 8" descr="switch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3618">
              <a:off x="4618750" y="2499495"/>
              <a:ext cx="905616" cy="665491"/>
            </a:xfrm>
            <a:prstGeom prst="rect">
              <a:avLst/>
            </a:prstGeom>
          </p:spPr>
        </p:pic>
        <p:grpSp>
          <p:nvGrpSpPr>
            <p:cNvPr id="10" name="Groupe 9"/>
            <p:cNvGrpSpPr/>
            <p:nvPr/>
          </p:nvGrpSpPr>
          <p:grpSpPr>
            <a:xfrm>
              <a:off x="7236296" y="4509120"/>
              <a:ext cx="1368152" cy="1211430"/>
              <a:chOff x="6588224" y="4797152"/>
              <a:chExt cx="1368152" cy="1211430"/>
            </a:xfrm>
          </p:grpSpPr>
          <p:pic>
            <p:nvPicPr>
              <p:cNvPr id="6" name="Image 5" descr="server.png"/>
              <p:cNvPicPr>
                <a:picLocks noChangeAspect="1"/>
              </p:cNvPicPr>
              <p:nvPr/>
            </p:nvPicPr>
            <p:blipFill>
              <a:blip r:embed="rId4" cstate="print">
                <a:lum bright="-20000"/>
              </a:blip>
              <a:stretch>
                <a:fillRect/>
              </a:stretch>
            </p:blipFill>
            <p:spPr>
              <a:xfrm>
                <a:off x="6588224" y="4797152"/>
                <a:ext cx="792088" cy="1211430"/>
              </a:xfrm>
              <a:prstGeom prst="rect">
                <a:avLst/>
              </a:prstGeom>
            </p:spPr>
          </p:pic>
          <p:sp>
            <p:nvSpPr>
              <p:cNvPr id="7" name="Organigramme : Disque magnétique 6"/>
              <p:cNvSpPr/>
              <p:nvPr/>
            </p:nvSpPr>
            <p:spPr>
              <a:xfrm>
                <a:off x="7452320" y="5229200"/>
                <a:ext cx="504056" cy="576064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8" name="Image 7" descr="server.png"/>
            <p:cNvPicPr>
              <a:picLocks noChangeAspect="1"/>
            </p:cNvPicPr>
            <p:nvPr/>
          </p:nvPicPr>
          <p:blipFill>
            <a:blip r:embed="rId4" cstate="print">
              <a:lum bright="-30000"/>
            </a:blip>
            <a:stretch>
              <a:fillRect/>
            </a:stretch>
          </p:blipFill>
          <p:spPr>
            <a:xfrm>
              <a:off x="2771800" y="2852936"/>
              <a:ext cx="792088" cy="1211430"/>
            </a:xfrm>
            <a:prstGeom prst="rect">
              <a:avLst/>
            </a:prstGeom>
          </p:spPr>
        </p:pic>
        <p:cxnSp>
          <p:nvCxnSpPr>
            <p:cNvPr id="17" name="Connecteur droit 16"/>
            <p:cNvCxnSpPr/>
            <p:nvPr/>
          </p:nvCxnSpPr>
          <p:spPr>
            <a:xfrm flipV="1">
              <a:off x="1475656" y="3645024"/>
              <a:ext cx="1296144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/>
            <p:cNvGrpSpPr/>
            <p:nvPr/>
          </p:nvGrpSpPr>
          <p:grpSpPr>
            <a:xfrm>
              <a:off x="3635896" y="2204864"/>
              <a:ext cx="4896544" cy="1584176"/>
              <a:chOff x="3059832" y="4797152"/>
              <a:chExt cx="4896544" cy="1584176"/>
            </a:xfrm>
          </p:grpSpPr>
          <p:pic>
            <p:nvPicPr>
              <p:cNvPr id="19" name="Image 18" descr="server.png"/>
              <p:cNvPicPr>
                <a:picLocks noChangeAspect="1"/>
              </p:cNvPicPr>
              <p:nvPr/>
            </p:nvPicPr>
            <p:blipFill>
              <a:blip r:embed="rId4" cstate="print">
                <a:lum bright="-20000"/>
              </a:blip>
              <a:stretch>
                <a:fillRect/>
              </a:stretch>
            </p:blipFill>
            <p:spPr>
              <a:xfrm>
                <a:off x="6588224" y="4797152"/>
                <a:ext cx="792088" cy="1211430"/>
              </a:xfrm>
              <a:prstGeom prst="rect">
                <a:avLst/>
              </a:prstGeom>
            </p:spPr>
          </p:pic>
          <p:sp>
            <p:nvSpPr>
              <p:cNvPr id="20" name="Organigramme : Disque magnétique 19"/>
              <p:cNvSpPr/>
              <p:nvPr/>
            </p:nvSpPr>
            <p:spPr>
              <a:xfrm>
                <a:off x="7452320" y="5229200"/>
                <a:ext cx="504056" cy="576064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Organigramme : Disque magnétique 64"/>
              <p:cNvSpPr/>
              <p:nvPr/>
            </p:nvSpPr>
            <p:spPr>
              <a:xfrm>
                <a:off x="3059832" y="5949280"/>
                <a:ext cx="360040" cy="432048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7236296" y="0"/>
              <a:ext cx="1368152" cy="1211430"/>
              <a:chOff x="6588224" y="4797152"/>
              <a:chExt cx="1368152" cy="1211430"/>
            </a:xfrm>
          </p:grpSpPr>
          <p:pic>
            <p:nvPicPr>
              <p:cNvPr id="22" name="Image 21" descr="server.png"/>
              <p:cNvPicPr>
                <a:picLocks noChangeAspect="1"/>
              </p:cNvPicPr>
              <p:nvPr/>
            </p:nvPicPr>
            <p:blipFill>
              <a:blip r:embed="rId4" cstate="print">
                <a:lum bright="-20000"/>
              </a:blip>
              <a:stretch>
                <a:fillRect/>
              </a:stretch>
            </p:blipFill>
            <p:spPr>
              <a:xfrm>
                <a:off x="6588224" y="4797152"/>
                <a:ext cx="792088" cy="1211430"/>
              </a:xfrm>
              <a:prstGeom prst="rect">
                <a:avLst/>
              </a:prstGeom>
            </p:spPr>
          </p:pic>
          <p:sp>
            <p:nvSpPr>
              <p:cNvPr id="23" name="Organigramme : Disque magnétique 22"/>
              <p:cNvSpPr/>
              <p:nvPr/>
            </p:nvSpPr>
            <p:spPr>
              <a:xfrm>
                <a:off x="7452320" y="5229200"/>
                <a:ext cx="504056" cy="576064"/>
              </a:xfrm>
              <a:prstGeom prst="flowChartMagneticDisk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7" name="Connecteur droit 26"/>
            <p:cNvCxnSpPr/>
            <p:nvPr/>
          </p:nvCxnSpPr>
          <p:spPr>
            <a:xfrm flipV="1">
              <a:off x="3563888" y="2852936"/>
              <a:ext cx="1152128" cy="432048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endCxn id="19" idx="1"/>
            </p:cNvCxnSpPr>
            <p:nvPr/>
          </p:nvCxnSpPr>
          <p:spPr>
            <a:xfrm>
              <a:off x="5292080" y="2780928"/>
              <a:ext cx="1872208" cy="29651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5148064" y="2996952"/>
              <a:ext cx="2088232" cy="2304256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5123957" y="738980"/>
              <a:ext cx="2112339" cy="1897932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rganigramme : Connecteur 51"/>
            <p:cNvSpPr/>
            <p:nvPr/>
          </p:nvSpPr>
          <p:spPr>
            <a:xfrm>
              <a:off x="3419872" y="3933056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" name="Organigramme : Connecteur 53"/>
            <p:cNvSpPr/>
            <p:nvPr/>
          </p:nvSpPr>
          <p:spPr>
            <a:xfrm>
              <a:off x="1115616" y="5661248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6" name="Organigramme : Connecteur 55"/>
            <p:cNvSpPr/>
            <p:nvPr/>
          </p:nvSpPr>
          <p:spPr>
            <a:xfrm>
              <a:off x="4644008" y="2348880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851920" y="1700808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Switch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 d’interconnexion des machines du cluster </a:t>
              </a: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8748464" y="476672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Nœud de données.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 </a:t>
              </a:r>
            </a:p>
            <a:p>
              <a:r>
                <a:rPr lang="fr-FR" sz="1200" dirty="0">
                  <a:latin typeface="Consolas" pitchFamily="49" charset="0"/>
                  <a:cs typeface="Consolas" pitchFamily="49" charset="0"/>
                </a:rPr>
                <a:t>Partition 1 de la base de données</a:t>
              </a:r>
            </a:p>
          </p:txBody>
        </p:sp>
        <p:sp>
          <p:nvSpPr>
            <p:cNvPr id="59" name="Organigramme : Connecteur 58"/>
            <p:cNvSpPr/>
            <p:nvPr/>
          </p:nvSpPr>
          <p:spPr>
            <a:xfrm>
              <a:off x="9035988" y="188640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8676456" y="2492896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Nœud de données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. </a:t>
              </a:r>
            </a:p>
            <a:p>
              <a:r>
                <a:rPr lang="fr-FR" sz="1200" dirty="0">
                  <a:latin typeface="Consolas" pitchFamily="49" charset="0"/>
                  <a:cs typeface="Consolas" pitchFamily="49" charset="0"/>
                </a:rPr>
                <a:t>Partition 2 de la base de données</a:t>
              </a:r>
            </a:p>
          </p:txBody>
        </p:sp>
        <p:sp>
          <p:nvSpPr>
            <p:cNvPr id="61" name="Organigramme : Connecteur 60"/>
            <p:cNvSpPr/>
            <p:nvPr/>
          </p:nvSpPr>
          <p:spPr>
            <a:xfrm>
              <a:off x="8963980" y="2204864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748464" y="4725144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Nœud de données</a:t>
              </a:r>
              <a:r>
                <a:rPr lang="fr-FR" sz="1200" dirty="0">
                  <a:latin typeface="Consolas" pitchFamily="49" charset="0"/>
                  <a:cs typeface="Consolas" pitchFamily="49" charset="0"/>
                </a:rPr>
                <a:t>. </a:t>
              </a:r>
            </a:p>
            <a:p>
              <a:r>
                <a:rPr lang="fr-FR" sz="1200" dirty="0">
                  <a:latin typeface="Consolas" pitchFamily="49" charset="0"/>
                  <a:cs typeface="Consolas" pitchFamily="49" charset="0"/>
                </a:rPr>
                <a:t>Partition 3 de la base de données</a:t>
              </a:r>
            </a:p>
          </p:txBody>
        </p:sp>
        <p:sp>
          <p:nvSpPr>
            <p:cNvPr id="63" name="Organigramme : Connecteur 62"/>
            <p:cNvSpPr/>
            <p:nvPr/>
          </p:nvSpPr>
          <p:spPr>
            <a:xfrm>
              <a:off x="9035988" y="4437112"/>
              <a:ext cx="216024" cy="216024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33" name="Titre 1">
            <a:extLst>
              <a:ext uri="{FF2B5EF4-FFF2-40B4-BE49-F238E27FC236}">
                <a16:creationId xmlns:a16="http://schemas.microsoft.com/office/drawing/2014/main" id="{9EDE1D8E-E394-4838-8C5D-1415B11A2467}"/>
              </a:ext>
            </a:extLst>
          </p:cNvPr>
          <p:cNvSpPr txBox="1">
            <a:spLocks/>
          </p:cNvSpPr>
          <p:nvPr/>
        </p:nvSpPr>
        <p:spPr>
          <a:xfrm>
            <a:off x="1179532" y="238785"/>
            <a:ext cx="5759624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 SQL en Big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e 63"/>
          <p:cNvGrpSpPr/>
          <p:nvPr/>
        </p:nvGrpSpPr>
        <p:grpSpPr>
          <a:xfrm>
            <a:off x="971600" y="0"/>
            <a:ext cx="9665419" cy="6158312"/>
            <a:chOff x="971600" y="0"/>
            <a:chExt cx="9665419" cy="6158312"/>
          </a:xfrm>
        </p:grpSpPr>
        <p:pic>
          <p:nvPicPr>
            <p:cNvPr id="15" name="Image 14" descr="Image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363" y="356086"/>
              <a:ext cx="1371429" cy="1704762"/>
            </a:xfrm>
            <a:prstGeom prst="rect">
              <a:avLst/>
            </a:prstGeom>
          </p:spPr>
        </p:pic>
        <p:pic>
          <p:nvPicPr>
            <p:cNvPr id="6" name="Image 5" descr="server.png"/>
            <p:cNvPicPr>
              <a:picLocks noChangeAspect="1"/>
            </p:cNvPicPr>
            <p:nvPr/>
          </p:nvPicPr>
          <p:blipFill>
            <a:blip r:embed="rId3" cstate="print">
              <a:lum bright="-20000"/>
            </a:blip>
            <a:stretch>
              <a:fillRect/>
            </a:stretch>
          </p:blipFill>
          <p:spPr>
            <a:xfrm>
              <a:off x="6228184" y="4509120"/>
              <a:ext cx="792088" cy="1211430"/>
            </a:xfrm>
            <a:prstGeom prst="rect">
              <a:avLst/>
            </a:prstGeom>
          </p:spPr>
        </p:pic>
        <p:sp>
          <p:nvSpPr>
            <p:cNvPr id="7" name="Organigramme : Disque magnétique 6"/>
            <p:cNvSpPr/>
            <p:nvPr/>
          </p:nvSpPr>
          <p:spPr>
            <a:xfrm>
              <a:off x="7092280" y="4941168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server.png"/>
            <p:cNvPicPr>
              <a:picLocks noChangeAspect="1"/>
            </p:cNvPicPr>
            <p:nvPr/>
          </p:nvPicPr>
          <p:blipFill>
            <a:blip r:embed="rId3" cstate="print">
              <a:lum bright="-20000"/>
            </a:blip>
            <a:stretch>
              <a:fillRect/>
            </a:stretch>
          </p:blipFill>
          <p:spPr>
            <a:xfrm>
              <a:off x="6156176" y="2204864"/>
              <a:ext cx="792088" cy="1211430"/>
            </a:xfrm>
            <a:prstGeom prst="rect">
              <a:avLst/>
            </a:prstGeom>
          </p:spPr>
        </p:pic>
        <p:sp>
          <p:nvSpPr>
            <p:cNvPr id="20" name="Organigramme : Disque magnétique 19"/>
            <p:cNvSpPr/>
            <p:nvPr/>
          </p:nvSpPr>
          <p:spPr>
            <a:xfrm>
              <a:off x="7020272" y="2636912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rganigramme : Disque magnétique 64"/>
            <p:cNvSpPr/>
            <p:nvPr/>
          </p:nvSpPr>
          <p:spPr>
            <a:xfrm>
              <a:off x="2627784" y="3356992"/>
              <a:ext cx="360040" cy="43204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server.png"/>
            <p:cNvPicPr>
              <a:picLocks noChangeAspect="1"/>
            </p:cNvPicPr>
            <p:nvPr/>
          </p:nvPicPr>
          <p:blipFill>
            <a:blip r:embed="rId3" cstate="print">
              <a:lum bright="-20000"/>
            </a:blip>
            <a:stretch>
              <a:fillRect/>
            </a:stretch>
          </p:blipFill>
          <p:spPr>
            <a:xfrm>
              <a:off x="6228184" y="0"/>
              <a:ext cx="792088" cy="1211430"/>
            </a:xfrm>
            <a:prstGeom prst="rect">
              <a:avLst/>
            </a:prstGeom>
          </p:spPr>
        </p:pic>
        <p:sp>
          <p:nvSpPr>
            <p:cNvPr id="23" name="Organigramme : Disque magnétique 22"/>
            <p:cNvSpPr/>
            <p:nvPr/>
          </p:nvSpPr>
          <p:spPr>
            <a:xfrm>
              <a:off x="7092280" y="432048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 descr="switch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3618">
              <a:off x="3610638" y="2499495"/>
              <a:ext cx="905616" cy="665491"/>
            </a:xfrm>
            <a:prstGeom prst="rect">
              <a:avLst/>
            </a:prstGeom>
          </p:spPr>
        </p:pic>
        <p:pic>
          <p:nvPicPr>
            <p:cNvPr id="8" name="Image 7" descr="server.png"/>
            <p:cNvPicPr>
              <a:picLocks noChangeAspect="1"/>
            </p:cNvPicPr>
            <p:nvPr/>
          </p:nvPicPr>
          <p:blipFill>
            <a:blip r:embed="rId3" cstate="print">
              <a:lum bright="-30000"/>
            </a:blip>
            <a:stretch>
              <a:fillRect/>
            </a:stretch>
          </p:blipFill>
          <p:spPr>
            <a:xfrm>
              <a:off x="1763688" y="2852936"/>
              <a:ext cx="792088" cy="1211430"/>
            </a:xfrm>
            <a:prstGeom prst="rect">
              <a:avLst/>
            </a:prstGeom>
          </p:spPr>
        </p:pic>
        <p:cxnSp>
          <p:nvCxnSpPr>
            <p:cNvPr id="17" name="Connecteur droit 16"/>
            <p:cNvCxnSpPr/>
            <p:nvPr/>
          </p:nvCxnSpPr>
          <p:spPr>
            <a:xfrm flipV="1">
              <a:off x="1979712" y="1700808"/>
              <a:ext cx="0" cy="13681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2555776" y="2852936"/>
              <a:ext cx="1152128" cy="432048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endCxn id="19" idx="1"/>
            </p:cNvCxnSpPr>
            <p:nvPr/>
          </p:nvCxnSpPr>
          <p:spPr>
            <a:xfrm>
              <a:off x="4283968" y="2780928"/>
              <a:ext cx="1872208" cy="29651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4139952" y="2996952"/>
              <a:ext cx="2088232" cy="2304256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4115845" y="738980"/>
              <a:ext cx="2112339" cy="1897932"/>
            </a:xfrm>
            <a:prstGeom prst="line">
              <a:avLst/>
            </a:prstGeom>
            <a:ln w="41275" cmpd="dbl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475656" y="4104456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onsolas" pitchFamily="49" charset="0"/>
                  <a:cs typeface="Consolas" pitchFamily="49" charset="0"/>
                </a:rPr>
                <a:t>GreenPlum SGBDR MPP</a:t>
              </a:r>
              <a:endParaRPr lang="fr-FR" sz="1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8100392" y="155049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1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8157120" y="249289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2</a:t>
              </a:r>
              <a:endParaRPr lang="fr-F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8172400" y="472514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3</a:t>
              </a:r>
              <a:endParaRPr lang="fr-F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275856" y="2088232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Consolas" pitchFamily="49" charset="0"/>
                  <a:cs typeface="Consolas" pitchFamily="49" charset="0"/>
                </a:rPr>
                <a:t>routage des requêtes SQL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971600" y="600943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onsolas" pitchFamily="49" charset="0"/>
                  <a:cs typeface="Consolas" pitchFamily="49" charset="0"/>
                </a:rPr>
                <a:t>Client</a:t>
              </a:r>
              <a:endParaRPr lang="fr-FR" sz="1400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42" name="Image 41" descr="part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6336" y="360040"/>
              <a:ext cx="2834406" cy="1255672"/>
            </a:xfrm>
            <a:prstGeom prst="rect">
              <a:avLst/>
            </a:prstGeom>
          </p:spPr>
        </p:pic>
        <p:pic>
          <p:nvPicPr>
            <p:cNvPr id="43" name="Image 42" descr="part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4328" y="2664296"/>
              <a:ext cx="2968507" cy="1145953"/>
            </a:xfrm>
            <a:prstGeom prst="rect">
              <a:avLst/>
            </a:prstGeom>
          </p:spPr>
        </p:pic>
        <p:pic>
          <p:nvPicPr>
            <p:cNvPr id="48" name="Image 47" descr="Image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5366" y="4896544"/>
              <a:ext cx="3041653" cy="1261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/>
          <p:cNvGrpSpPr/>
          <p:nvPr/>
        </p:nvGrpSpPr>
        <p:grpSpPr>
          <a:xfrm>
            <a:off x="91157" y="-2187624"/>
            <a:ext cx="7793212" cy="9937104"/>
            <a:chOff x="91157" y="-2187624"/>
            <a:chExt cx="7793212" cy="9937104"/>
          </a:xfrm>
        </p:grpSpPr>
        <p:pic>
          <p:nvPicPr>
            <p:cNvPr id="6" name="Image 5" descr="server.png"/>
            <p:cNvPicPr>
              <a:picLocks noChangeAspect="1"/>
            </p:cNvPicPr>
            <p:nvPr/>
          </p:nvPicPr>
          <p:blipFill>
            <a:blip r:embed="rId2" cstate="print">
              <a:lum bright="-20000"/>
            </a:blip>
            <a:stretch>
              <a:fillRect/>
            </a:stretch>
          </p:blipFill>
          <p:spPr>
            <a:xfrm>
              <a:off x="91157" y="4509120"/>
              <a:ext cx="792088" cy="1211430"/>
            </a:xfrm>
            <a:prstGeom prst="rect">
              <a:avLst/>
            </a:prstGeom>
          </p:spPr>
        </p:pic>
        <p:sp>
          <p:nvSpPr>
            <p:cNvPr id="7" name="Organigramme : Disque magnétique 6"/>
            <p:cNvSpPr/>
            <p:nvPr/>
          </p:nvSpPr>
          <p:spPr>
            <a:xfrm>
              <a:off x="955253" y="4941168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 descr="server.png"/>
            <p:cNvPicPr>
              <a:picLocks noChangeAspect="1"/>
            </p:cNvPicPr>
            <p:nvPr/>
          </p:nvPicPr>
          <p:blipFill>
            <a:blip r:embed="rId2" cstate="print">
              <a:lum bright="-20000"/>
            </a:blip>
            <a:stretch>
              <a:fillRect/>
            </a:stretch>
          </p:blipFill>
          <p:spPr>
            <a:xfrm>
              <a:off x="107504" y="959519"/>
              <a:ext cx="792088" cy="1211430"/>
            </a:xfrm>
            <a:prstGeom prst="rect">
              <a:avLst/>
            </a:prstGeom>
          </p:spPr>
        </p:pic>
        <p:sp>
          <p:nvSpPr>
            <p:cNvPr id="20" name="Organigramme : Disque magnétique 19"/>
            <p:cNvSpPr/>
            <p:nvPr/>
          </p:nvSpPr>
          <p:spPr>
            <a:xfrm>
              <a:off x="971600" y="1391567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 descr="server.png"/>
            <p:cNvPicPr>
              <a:picLocks noChangeAspect="1"/>
            </p:cNvPicPr>
            <p:nvPr/>
          </p:nvPicPr>
          <p:blipFill>
            <a:blip r:embed="rId2" cstate="print">
              <a:lum bright="-20000"/>
            </a:blip>
            <a:stretch>
              <a:fillRect/>
            </a:stretch>
          </p:blipFill>
          <p:spPr>
            <a:xfrm>
              <a:off x="179512" y="-2187624"/>
              <a:ext cx="792088" cy="1211430"/>
            </a:xfrm>
            <a:prstGeom prst="rect">
              <a:avLst/>
            </a:prstGeom>
          </p:spPr>
        </p:pic>
        <p:sp>
          <p:nvSpPr>
            <p:cNvPr id="23" name="Organigramme : Disque magnétique 22"/>
            <p:cNvSpPr/>
            <p:nvPr/>
          </p:nvSpPr>
          <p:spPr>
            <a:xfrm>
              <a:off x="1043608" y="-1755576"/>
              <a:ext cx="504056" cy="576064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779912" y="-2176591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1</a:t>
              </a: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779912" y="1124744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2</a:t>
              </a:r>
              <a:endParaRPr lang="fr-FR" sz="1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3707904" y="4592161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MPP Partition 3</a:t>
              </a:r>
              <a:endParaRPr lang="fr-FR" sz="1200" dirty="0"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42" name="Image 41" descr="part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664" y="-1827584"/>
              <a:ext cx="2834406" cy="1255672"/>
            </a:xfrm>
            <a:prstGeom prst="rect">
              <a:avLst/>
            </a:prstGeom>
          </p:spPr>
        </p:pic>
        <p:pic>
          <p:nvPicPr>
            <p:cNvPr id="43" name="Image 42" descr="part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5656" y="1418951"/>
              <a:ext cx="2968507" cy="1145953"/>
            </a:xfrm>
            <a:prstGeom prst="rect">
              <a:avLst/>
            </a:prstGeom>
          </p:spPr>
        </p:pic>
        <p:pic>
          <p:nvPicPr>
            <p:cNvPr id="48" name="Image 47" descr="Image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8339" y="4896544"/>
              <a:ext cx="3041653" cy="1261768"/>
            </a:xfrm>
            <a:prstGeom prst="rect">
              <a:avLst/>
            </a:prstGeom>
          </p:spPr>
        </p:pic>
        <p:pic>
          <p:nvPicPr>
            <p:cNvPr id="38" name="Image 37" descr="Image6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1" y="-1899592"/>
              <a:ext cx="3240360" cy="2802627"/>
            </a:xfrm>
            <a:prstGeom prst="rect">
              <a:avLst/>
            </a:prstGeom>
          </p:spPr>
        </p:pic>
        <p:pic>
          <p:nvPicPr>
            <p:cNvPr id="40" name="Image 39" descr="Image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1" y="1404648"/>
              <a:ext cx="3240360" cy="2802627"/>
            </a:xfrm>
            <a:prstGeom prst="rect">
              <a:avLst/>
            </a:prstGeom>
          </p:spPr>
        </p:pic>
        <p:pic>
          <p:nvPicPr>
            <p:cNvPr id="44" name="Image 43" descr="Image6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1" y="4884572"/>
              <a:ext cx="3312368" cy="2864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3BC51258-603E-46F5-8372-2FEDFE4DAA46}"/>
              </a:ext>
            </a:extLst>
          </p:cNvPr>
          <p:cNvGrpSpPr/>
          <p:nvPr/>
        </p:nvGrpSpPr>
        <p:grpSpPr>
          <a:xfrm>
            <a:off x="483106" y="1225830"/>
            <a:ext cx="8177788" cy="4588539"/>
            <a:chOff x="842885" y="557957"/>
            <a:chExt cx="12459769" cy="6991149"/>
          </a:xfrm>
        </p:grpSpPr>
        <p:sp>
          <p:nvSpPr>
            <p:cNvPr id="37" name="Ellipse 36"/>
            <p:cNvSpPr/>
            <p:nvPr/>
          </p:nvSpPr>
          <p:spPr>
            <a:xfrm>
              <a:off x="842885" y="3804535"/>
              <a:ext cx="1381951" cy="5361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Client </a:t>
              </a:r>
            </a:p>
          </p:txBody>
        </p:sp>
        <p:sp>
          <p:nvSpPr>
            <p:cNvPr id="55" name="Organigramme : Processus 6"/>
            <p:cNvSpPr/>
            <p:nvPr/>
          </p:nvSpPr>
          <p:spPr>
            <a:xfrm>
              <a:off x="3225184" y="3043576"/>
              <a:ext cx="2887255" cy="1836136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563">
                <a:latin typeface="Consolas" panose="020B0609020204030204" pitchFamily="49" charset="0"/>
              </a:endParaRPr>
            </a:p>
          </p:txBody>
        </p:sp>
        <p:sp>
          <p:nvSpPr>
            <p:cNvPr id="56" name="Organigramme : Processus 7"/>
            <p:cNvSpPr/>
            <p:nvPr/>
          </p:nvSpPr>
          <p:spPr>
            <a:xfrm>
              <a:off x="3351087" y="3519879"/>
              <a:ext cx="2610134" cy="1205663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19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368933" y="3053481"/>
              <a:ext cx="2808610" cy="356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19" b="1" dirty="0">
                  <a:latin typeface="Consolas" panose="020B0609020204030204" pitchFamily="49" charset="0"/>
                </a:rPr>
                <a:t>Nœud de l’orchestrateur</a:t>
              </a:r>
            </a:p>
          </p:txBody>
        </p:sp>
        <p:cxnSp>
          <p:nvCxnSpPr>
            <p:cNvPr id="58" name="Connecteur droit 57"/>
            <p:cNvCxnSpPr>
              <a:cxnSpLocks/>
            </p:cNvCxnSpPr>
            <p:nvPr/>
          </p:nvCxnSpPr>
          <p:spPr>
            <a:xfrm flipH="1">
              <a:off x="3225184" y="3361258"/>
              <a:ext cx="28872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cxnSpLocks/>
            </p:cNvCxnSpPr>
            <p:nvPr/>
          </p:nvCxnSpPr>
          <p:spPr>
            <a:xfrm flipH="1" flipV="1">
              <a:off x="2224838" y="4070440"/>
              <a:ext cx="1144095" cy="21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>
              <a:cxnSpLocks/>
              <a:endCxn id="96" idx="1"/>
            </p:cNvCxnSpPr>
            <p:nvPr/>
          </p:nvCxnSpPr>
          <p:spPr>
            <a:xfrm flipV="1">
              <a:off x="5961221" y="1180837"/>
              <a:ext cx="3476687" cy="248628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cxnSpLocks/>
              <a:endCxn id="105" idx="1"/>
            </p:cNvCxnSpPr>
            <p:nvPr/>
          </p:nvCxnSpPr>
          <p:spPr>
            <a:xfrm flipV="1">
              <a:off x="5961221" y="3755932"/>
              <a:ext cx="3525009" cy="1958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cxnSpLocks/>
            </p:cNvCxnSpPr>
            <p:nvPr/>
          </p:nvCxnSpPr>
          <p:spPr>
            <a:xfrm>
              <a:off x="5961221" y="4340329"/>
              <a:ext cx="3497122" cy="18602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2328439" y="3739435"/>
              <a:ext cx="706785" cy="38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42" b="1" dirty="0">
                  <a:latin typeface="Consolas" panose="020B0609020204030204" pitchFamily="49" charset="0"/>
                </a:rPr>
                <a:t>(1)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93560">
              <a:off x="7393721" y="3947762"/>
              <a:ext cx="1636104" cy="38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42" b="1" dirty="0">
                  <a:latin typeface="Consolas" panose="020B0609020204030204" pitchFamily="49" charset="0"/>
                </a:rPr>
                <a:t>(2) &amp; (4)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7714403" y="5009406"/>
              <a:ext cx="674913" cy="38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42" b="1" dirty="0">
                  <a:latin typeface="Consolas" panose="020B0609020204030204" pitchFamily="49" charset="0"/>
                </a:rPr>
                <a:t>(3)</a:t>
              </a:r>
            </a:p>
          </p:txBody>
        </p:sp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DBD69526-CDC3-45D1-BF8C-596CAFEA00FA}"/>
                </a:ext>
              </a:extLst>
            </p:cNvPr>
            <p:cNvGrpSpPr/>
            <p:nvPr/>
          </p:nvGrpSpPr>
          <p:grpSpPr>
            <a:xfrm>
              <a:off x="9093936" y="5715396"/>
              <a:ext cx="4208718" cy="1833710"/>
              <a:chOff x="8013816" y="5108713"/>
              <a:chExt cx="4208718" cy="1833710"/>
            </a:xfrm>
          </p:grpSpPr>
          <p:sp>
            <p:nvSpPr>
              <p:cNvPr id="160" name="Organigramme : Processus 159"/>
              <p:cNvSpPr/>
              <p:nvPr/>
            </p:nvSpPr>
            <p:spPr>
              <a:xfrm>
                <a:off x="8013816" y="5108713"/>
                <a:ext cx="4208718" cy="183371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63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Organigramme : Processus 160"/>
              <p:cNvSpPr/>
              <p:nvPr/>
            </p:nvSpPr>
            <p:spPr>
              <a:xfrm>
                <a:off x="8406110" y="5552294"/>
                <a:ext cx="3590169" cy="358597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42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Processus de l’orchestrateur</a:t>
                </a:r>
              </a:p>
            </p:txBody>
          </p:sp>
          <p:sp>
            <p:nvSpPr>
              <p:cNvPr id="162" name="ZoneTexte 161"/>
              <p:cNvSpPr txBox="1"/>
              <p:nvPr/>
            </p:nvSpPr>
            <p:spPr>
              <a:xfrm>
                <a:off x="9054182" y="5108715"/>
                <a:ext cx="2607112" cy="425555"/>
              </a:xfrm>
              <a:prstGeom prst="rect">
                <a:avLst/>
              </a:prstGeom>
              <a:noFill/>
              <a:ln>
                <a:noFill/>
                <a:tailEnd type="triangle"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15" b="1" dirty="0">
                    <a:latin typeface="Consolas" panose="020B0609020204030204" pitchFamily="49" charset="0"/>
                  </a:rPr>
                  <a:t>Nœud de calcul 1</a:t>
                </a:r>
              </a:p>
            </p:txBody>
          </p:sp>
          <p:cxnSp>
            <p:nvCxnSpPr>
              <p:cNvPr id="163" name="Connecteur droit 9"/>
              <p:cNvCxnSpPr>
                <a:cxnSpLocks/>
              </p:cNvCxnSpPr>
              <p:nvPr/>
            </p:nvCxnSpPr>
            <p:spPr>
              <a:xfrm flipH="1">
                <a:off x="8013816" y="5463480"/>
                <a:ext cx="4208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Ellipse 163"/>
              <p:cNvSpPr/>
              <p:nvPr/>
            </p:nvSpPr>
            <p:spPr>
              <a:xfrm>
                <a:off x="10170583" y="6108948"/>
                <a:ext cx="1992222" cy="71609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19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Instance 1 du service 1</a:t>
                </a:r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8109077" y="6156579"/>
                <a:ext cx="1992222" cy="620837"/>
              </a:xfrm>
              <a:prstGeom prst="ellipse">
                <a:avLst/>
              </a:prstGeom>
              <a:solidFill>
                <a:srgbClr val="FFFFDD"/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19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Instance 2 du service 2</a:t>
                </a:r>
              </a:p>
            </p:txBody>
          </p:sp>
          <p:cxnSp>
            <p:nvCxnSpPr>
              <p:cNvPr id="210" name="Forme 209"/>
              <p:cNvCxnSpPr>
                <a:cxnSpLocks/>
                <a:stCxn id="161" idx="2"/>
                <a:endCxn id="164" idx="0"/>
              </p:cNvCxnSpPr>
              <p:nvPr/>
            </p:nvCxnSpPr>
            <p:spPr>
              <a:xfrm rot="16200000" flipH="1">
                <a:off x="10584916" y="5527169"/>
                <a:ext cx="198057" cy="965499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Forme 94"/>
              <p:cNvCxnSpPr>
                <a:cxnSpLocks/>
                <a:stCxn id="161" idx="1"/>
                <a:endCxn id="165" idx="0"/>
              </p:cNvCxnSpPr>
              <p:nvPr/>
            </p:nvCxnSpPr>
            <p:spPr>
              <a:xfrm rot="10800000" flipH="1" flipV="1">
                <a:off x="8406110" y="5731593"/>
                <a:ext cx="699078" cy="424986"/>
              </a:xfrm>
              <a:prstGeom prst="curvedConnector4">
                <a:avLst>
                  <a:gd name="adj1" fmla="val -32700"/>
                  <a:gd name="adj2" fmla="val 71095"/>
                </a:avLst>
              </a:prstGeom>
              <a:ln w="12700"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9C29823-C808-4E37-B2A8-9F6D644F8679}"/>
                </a:ext>
              </a:extLst>
            </p:cNvPr>
            <p:cNvSpPr/>
            <p:nvPr/>
          </p:nvSpPr>
          <p:spPr>
            <a:xfrm>
              <a:off x="3457535" y="4097260"/>
              <a:ext cx="1123448" cy="486138"/>
            </a:xfrm>
            <a:prstGeom prst="ellipse">
              <a:avLst/>
            </a:prstGeom>
            <a:solidFill>
              <a:srgbClr val="FFFFDD"/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88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Service 2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BEDE18F-84B3-4EF4-B7CB-46028A9E80D9}"/>
                </a:ext>
              </a:extLst>
            </p:cNvPr>
            <p:cNvSpPr/>
            <p:nvPr/>
          </p:nvSpPr>
          <p:spPr>
            <a:xfrm>
              <a:off x="4709378" y="4049907"/>
              <a:ext cx="1123448" cy="51765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88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Service 1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11D4D74-6B2E-4B61-9B45-33B88234DDC3}"/>
                </a:ext>
              </a:extLst>
            </p:cNvPr>
            <p:cNvSpPr/>
            <p:nvPr/>
          </p:nvSpPr>
          <p:spPr>
            <a:xfrm>
              <a:off x="3535437" y="3476561"/>
              <a:ext cx="2191280" cy="633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050" b="1" dirty="0">
                  <a:latin typeface="Consolas" panose="020B0609020204030204" pitchFamily="49" charset="0"/>
                </a:rPr>
                <a:t>Orchestrateur de </a:t>
              </a:r>
            </a:p>
            <a:p>
              <a:pPr algn="ctr"/>
              <a:r>
                <a:rPr lang="fr-FR" sz="1050" b="1" dirty="0">
                  <a:latin typeface="Consolas" panose="020B0609020204030204" pitchFamily="49" charset="0"/>
                </a:rPr>
                <a:t>ressources</a:t>
              </a:r>
            </a:p>
          </p:txBody>
        </p: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DF4EF532-ED49-46BE-AE46-7A1E698BD9BB}"/>
                </a:ext>
              </a:extLst>
            </p:cNvPr>
            <p:cNvGrpSpPr/>
            <p:nvPr/>
          </p:nvGrpSpPr>
          <p:grpSpPr>
            <a:xfrm>
              <a:off x="9045614" y="557957"/>
              <a:ext cx="4208718" cy="1833710"/>
              <a:chOff x="8013816" y="5108713"/>
              <a:chExt cx="4208718" cy="1833710"/>
            </a:xfrm>
          </p:grpSpPr>
          <p:sp>
            <p:nvSpPr>
              <p:cNvPr id="95" name="Organigramme : Processus 159">
                <a:extLst>
                  <a:ext uri="{FF2B5EF4-FFF2-40B4-BE49-F238E27FC236}">
                    <a16:creationId xmlns:a16="http://schemas.microsoft.com/office/drawing/2014/main" id="{A4C1DF4B-8F4A-4D0F-96E6-6E85DE9EFD04}"/>
                  </a:ext>
                </a:extLst>
              </p:cNvPr>
              <p:cNvSpPr/>
              <p:nvPr/>
            </p:nvSpPr>
            <p:spPr>
              <a:xfrm>
                <a:off x="8013816" y="5108713"/>
                <a:ext cx="4208718" cy="183371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63"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Organigramme : Processus 160">
                <a:extLst>
                  <a:ext uri="{FF2B5EF4-FFF2-40B4-BE49-F238E27FC236}">
                    <a16:creationId xmlns:a16="http://schemas.microsoft.com/office/drawing/2014/main" id="{F089C234-F367-411A-B28F-4CEC6CF0FDE9}"/>
                  </a:ext>
                </a:extLst>
              </p:cNvPr>
              <p:cNvSpPr/>
              <p:nvPr/>
            </p:nvSpPr>
            <p:spPr>
              <a:xfrm>
                <a:off x="8406110" y="5552294"/>
                <a:ext cx="3590169" cy="358597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42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Processus de l’orchestrateur</a:t>
                </a:r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A6EC2F5E-1891-4027-8905-AA3895EAE228}"/>
                  </a:ext>
                </a:extLst>
              </p:cNvPr>
              <p:cNvSpPr txBox="1"/>
              <p:nvPr/>
            </p:nvSpPr>
            <p:spPr>
              <a:xfrm>
                <a:off x="9054182" y="5108715"/>
                <a:ext cx="2607112" cy="425555"/>
              </a:xfrm>
              <a:prstGeom prst="rect">
                <a:avLst/>
              </a:prstGeom>
              <a:noFill/>
              <a:ln>
                <a:noFill/>
                <a:tailEnd type="triangle"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15" b="1" dirty="0">
                    <a:latin typeface="Consolas" panose="020B0609020204030204" pitchFamily="49" charset="0"/>
                  </a:rPr>
                  <a:t>Nœud de calcul 3</a:t>
                </a:r>
              </a:p>
            </p:txBody>
          </p:sp>
          <p:cxnSp>
            <p:nvCxnSpPr>
              <p:cNvPr id="98" name="Connecteur droit 9">
                <a:extLst>
                  <a:ext uri="{FF2B5EF4-FFF2-40B4-BE49-F238E27FC236}">
                    <a16:creationId xmlns:a16="http://schemas.microsoft.com/office/drawing/2014/main" id="{19275ED1-33C1-47BB-B782-66BAB5D029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3816" y="5463480"/>
                <a:ext cx="4208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183A9FD3-E988-49F5-90F7-5B34EEB8BF4E}"/>
                  </a:ext>
                </a:extLst>
              </p:cNvPr>
              <p:cNvSpPr/>
              <p:nvPr/>
            </p:nvSpPr>
            <p:spPr>
              <a:xfrm>
                <a:off x="10170583" y="6108948"/>
                <a:ext cx="1992222" cy="71609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19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Instance 2 du service 1</a:t>
                </a:r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37DA5D6B-AFA6-426F-89B9-3087D4E0EB83}"/>
                  </a:ext>
                </a:extLst>
              </p:cNvPr>
              <p:cNvSpPr/>
              <p:nvPr/>
            </p:nvSpPr>
            <p:spPr>
              <a:xfrm>
                <a:off x="8109077" y="6156579"/>
                <a:ext cx="1992222" cy="620837"/>
              </a:xfrm>
              <a:prstGeom prst="ellipse">
                <a:avLst/>
              </a:prstGeom>
              <a:solidFill>
                <a:srgbClr val="FFFFDD"/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19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Instance 1 du service 2</a:t>
                </a:r>
              </a:p>
            </p:txBody>
          </p:sp>
          <p:cxnSp>
            <p:nvCxnSpPr>
              <p:cNvPr id="101" name="Forme 209">
                <a:extLst>
                  <a:ext uri="{FF2B5EF4-FFF2-40B4-BE49-F238E27FC236}">
                    <a16:creationId xmlns:a16="http://schemas.microsoft.com/office/drawing/2014/main" id="{FEAA02CE-29D8-4FC0-B262-00E4BB88DE9C}"/>
                  </a:ext>
                </a:extLst>
              </p:cNvPr>
              <p:cNvCxnSpPr>
                <a:cxnSpLocks/>
                <a:stCxn id="96" idx="2"/>
                <a:endCxn id="99" idx="0"/>
              </p:cNvCxnSpPr>
              <p:nvPr/>
            </p:nvCxnSpPr>
            <p:spPr>
              <a:xfrm rot="16200000" flipH="1">
                <a:off x="10584916" y="5527169"/>
                <a:ext cx="198057" cy="965499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Forme 94">
                <a:extLst>
                  <a:ext uri="{FF2B5EF4-FFF2-40B4-BE49-F238E27FC236}">
                    <a16:creationId xmlns:a16="http://schemas.microsoft.com/office/drawing/2014/main" id="{C4B82512-4627-4F36-8C22-C54370343DE3}"/>
                  </a:ext>
                </a:extLst>
              </p:cNvPr>
              <p:cNvCxnSpPr>
                <a:cxnSpLocks/>
                <a:stCxn id="96" idx="1"/>
                <a:endCxn id="100" idx="0"/>
              </p:cNvCxnSpPr>
              <p:nvPr/>
            </p:nvCxnSpPr>
            <p:spPr>
              <a:xfrm rot="10800000" flipH="1" flipV="1">
                <a:off x="8406110" y="5731593"/>
                <a:ext cx="699078" cy="424986"/>
              </a:xfrm>
              <a:prstGeom prst="curvedConnector4">
                <a:avLst>
                  <a:gd name="adj1" fmla="val -32700"/>
                  <a:gd name="adj2" fmla="val 71095"/>
                </a:avLst>
              </a:prstGeom>
              <a:ln w="12700"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96330505-CD5B-438E-B181-3525E156AFEC}"/>
                </a:ext>
              </a:extLst>
            </p:cNvPr>
            <p:cNvGrpSpPr/>
            <p:nvPr/>
          </p:nvGrpSpPr>
          <p:grpSpPr>
            <a:xfrm>
              <a:off x="9093936" y="3133052"/>
              <a:ext cx="4208718" cy="1833710"/>
              <a:chOff x="8013816" y="5108713"/>
              <a:chExt cx="4208718" cy="1833710"/>
            </a:xfrm>
          </p:grpSpPr>
          <p:sp>
            <p:nvSpPr>
              <p:cNvPr id="104" name="Organigramme : Processus 159">
                <a:extLst>
                  <a:ext uri="{FF2B5EF4-FFF2-40B4-BE49-F238E27FC236}">
                    <a16:creationId xmlns:a16="http://schemas.microsoft.com/office/drawing/2014/main" id="{02EEF4C3-E622-4759-BE94-73C74129E127}"/>
                  </a:ext>
                </a:extLst>
              </p:cNvPr>
              <p:cNvSpPr/>
              <p:nvPr/>
            </p:nvSpPr>
            <p:spPr>
              <a:xfrm>
                <a:off x="8013816" y="5108713"/>
                <a:ext cx="4208718" cy="183371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63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Organigramme : Processus 160">
                <a:extLst>
                  <a:ext uri="{FF2B5EF4-FFF2-40B4-BE49-F238E27FC236}">
                    <a16:creationId xmlns:a16="http://schemas.microsoft.com/office/drawing/2014/main" id="{68547323-7819-4056-8D2F-FE951894F9D3}"/>
                  </a:ext>
                </a:extLst>
              </p:cNvPr>
              <p:cNvSpPr/>
              <p:nvPr/>
            </p:nvSpPr>
            <p:spPr>
              <a:xfrm>
                <a:off x="8406110" y="5552294"/>
                <a:ext cx="3590169" cy="358597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42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Processus de l’orchestrateur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705C7C4-8DB3-41EC-866A-B7723C0EE5C3}"/>
                  </a:ext>
                </a:extLst>
              </p:cNvPr>
              <p:cNvSpPr txBox="1"/>
              <p:nvPr/>
            </p:nvSpPr>
            <p:spPr>
              <a:xfrm>
                <a:off x="9054182" y="5108715"/>
                <a:ext cx="2607112" cy="425555"/>
              </a:xfrm>
              <a:prstGeom prst="rect">
                <a:avLst/>
              </a:prstGeom>
              <a:noFill/>
              <a:ln>
                <a:noFill/>
                <a:tailEnd type="triangle"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15" b="1" dirty="0">
                    <a:latin typeface="Consolas" panose="020B0609020204030204" pitchFamily="49" charset="0"/>
                  </a:rPr>
                  <a:t>Nœud de calcul 2</a:t>
                </a:r>
              </a:p>
            </p:txBody>
          </p:sp>
          <p:cxnSp>
            <p:nvCxnSpPr>
              <p:cNvPr id="107" name="Connecteur droit 9">
                <a:extLst>
                  <a:ext uri="{FF2B5EF4-FFF2-40B4-BE49-F238E27FC236}">
                    <a16:creationId xmlns:a16="http://schemas.microsoft.com/office/drawing/2014/main" id="{E1C45407-8277-44F8-96EF-5B9DF5356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3816" y="5463480"/>
                <a:ext cx="4208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3307D0E-2DFF-4391-9AE8-68954FD01BF2}"/>
                  </a:ext>
                </a:extLst>
              </p:cNvPr>
              <p:cNvSpPr/>
              <p:nvPr/>
            </p:nvSpPr>
            <p:spPr>
              <a:xfrm>
                <a:off x="9096945" y="6156579"/>
                <a:ext cx="2413993" cy="620837"/>
              </a:xfrm>
              <a:prstGeom prst="ellipse">
                <a:avLst/>
              </a:prstGeom>
              <a:solidFill>
                <a:srgbClr val="FFFFDD"/>
              </a:solidFill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19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Instance 3 du service 2</a:t>
                </a:r>
              </a:p>
            </p:txBody>
          </p:sp>
          <p:cxnSp>
            <p:nvCxnSpPr>
              <p:cNvPr id="111" name="Forme 94">
                <a:extLst>
                  <a:ext uri="{FF2B5EF4-FFF2-40B4-BE49-F238E27FC236}">
                    <a16:creationId xmlns:a16="http://schemas.microsoft.com/office/drawing/2014/main" id="{B2979382-1A42-4CF1-89E5-3062B97049AE}"/>
                  </a:ext>
                </a:extLst>
              </p:cNvPr>
              <p:cNvCxnSpPr>
                <a:cxnSpLocks/>
                <a:endCxn id="109" idx="0"/>
              </p:cNvCxnSpPr>
              <p:nvPr/>
            </p:nvCxnSpPr>
            <p:spPr>
              <a:xfrm rot="10800000" flipV="1">
                <a:off x="10303943" y="5892647"/>
                <a:ext cx="317017" cy="26393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27E29DA2-F2E2-41A1-A719-B958F93D6FA1}"/>
                </a:ext>
              </a:extLst>
            </p:cNvPr>
            <p:cNvCxnSpPr>
              <a:cxnSpLocks/>
              <a:stCxn id="109" idx="2"/>
              <a:endCxn id="56" idx="3"/>
            </p:cNvCxnSpPr>
            <p:nvPr/>
          </p:nvCxnSpPr>
          <p:spPr>
            <a:xfrm flipH="1" flipV="1">
              <a:off x="5961221" y="4122711"/>
              <a:ext cx="4215844" cy="3686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793CE6F2-F989-478B-9D31-70E9CDE75926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H="1">
              <a:off x="5964569" y="2135741"/>
              <a:ext cx="3468060" cy="16591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ZoneTexte 122">
            <a:extLst>
              <a:ext uri="{FF2B5EF4-FFF2-40B4-BE49-F238E27FC236}">
                <a16:creationId xmlns:a16="http://schemas.microsoft.com/office/drawing/2014/main" id="{346E3963-020C-4468-A5CE-303D1BCBE4A2}"/>
              </a:ext>
            </a:extLst>
          </p:cNvPr>
          <p:cNvSpPr txBox="1"/>
          <p:nvPr/>
        </p:nvSpPr>
        <p:spPr>
          <a:xfrm>
            <a:off x="1649119" y="291432"/>
            <a:ext cx="467062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75" b="1" dirty="0">
                <a:latin typeface="Consolas" pitchFamily="49" charset="0"/>
                <a:cs typeface="Consolas" pitchFamily="49" charset="0"/>
              </a:rPr>
              <a:t>Déploiement des applications Big Data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3F32592B-94A2-4D85-BAC5-4E66A1A068E9}"/>
              </a:ext>
            </a:extLst>
          </p:cNvPr>
          <p:cNvSpPr txBox="1"/>
          <p:nvPr/>
        </p:nvSpPr>
        <p:spPr>
          <a:xfrm>
            <a:off x="334845" y="5301620"/>
            <a:ext cx="55637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i="1" dirty="0">
                <a:latin typeface="Consolas" pitchFamily="49" charset="0"/>
                <a:cs typeface="Consolas" pitchFamily="49" charset="0"/>
              </a:rPr>
              <a:t>Les instances des services sont exécutés chacun dans des containers orchestrés par un orchestrateur de ressources type YARN ou </a:t>
            </a:r>
            <a:r>
              <a:rPr lang="fr-FR" sz="1050" b="1" i="1" dirty="0" err="1">
                <a:latin typeface="Consolas" pitchFamily="49" charset="0"/>
                <a:cs typeface="Consolas" pitchFamily="49" charset="0"/>
              </a:rPr>
              <a:t>Kubernetes</a:t>
            </a:r>
            <a:endParaRPr lang="fr-FR" sz="1050" b="1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250" y="193908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Segoe  UI"/>
              </a:rPr>
              <a:t>Nouvelle approche  de gestion de données</a:t>
            </a:r>
          </a:p>
        </p:txBody>
      </p:sp>
      <p:pic>
        <p:nvPicPr>
          <p:cNvPr id="5" name="Image 4" descr="cluster Hadoop.png"/>
          <p:cNvPicPr/>
          <p:nvPr/>
        </p:nvPicPr>
        <p:blipFill rotWithShape="1">
          <a:blip r:embed="rId2" cstate="print">
            <a:clrChange>
              <a:clrFrom>
                <a:srgbClr val="909090"/>
              </a:clrFrom>
              <a:clrTo>
                <a:srgbClr val="909090">
                  <a:alpha val="0"/>
                </a:srgbClr>
              </a:clrTo>
            </a:clrChange>
          </a:blip>
          <a:srcRect l="2380" t="8296" r="18814" b="-264"/>
          <a:stretch/>
        </p:blipFill>
        <p:spPr>
          <a:xfrm>
            <a:off x="110251" y="3058594"/>
            <a:ext cx="5008439" cy="2762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 5" descr="57 multi rack node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8201" y="917640"/>
            <a:ext cx="3563416" cy="3087424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5408201" y="4440049"/>
            <a:ext cx="2088232" cy="494193"/>
            <a:chOff x="179512" y="4149452"/>
            <a:chExt cx="3744416" cy="864097"/>
          </a:xfrm>
        </p:grpSpPr>
        <p:pic>
          <p:nvPicPr>
            <p:cNvPr id="8" name="Image 7" descr="téléchargement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641" r="16529" b="36377"/>
            <a:stretch>
              <a:fillRect/>
            </a:stretch>
          </p:blipFill>
          <p:spPr>
            <a:xfrm>
              <a:off x="179512" y="4149453"/>
              <a:ext cx="1169072" cy="864096"/>
            </a:xfrm>
            <a:prstGeom prst="rect">
              <a:avLst/>
            </a:prstGeom>
          </p:spPr>
        </p:pic>
        <p:pic>
          <p:nvPicPr>
            <p:cNvPr id="9" name="Image 8" descr="téléchargement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3623"/>
            <a:stretch>
              <a:fillRect/>
            </a:stretch>
          </p:blipFill>
          <p:spPr>
            <a:xfrm>
              <a:off x="1187624" y="4149452"/>
              <a:ext cx="2736304" cy="807504"/>
            </a:xfrm>
            <a:prstGeom prst="rect">
              <a:avLst/>
            </a:prstGeom>
          </p:spPr>
        </p:pic>
      </p:grpSp>
      <p:sp>
        <p:nvSpPr>
          <p:cNvPr id="11" name="Titre 1"/>
          <p:cNvSpPr txBox="1">
            <a:spLocks/>
          </p:cNvSpPr>
          <p:nvPr/>
        </p:nvSpPr>
        <p:spPr>
          <a:xfrm>
            <a:off x="683568" y="132988"/>
            <a:ext cx="7127776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Hadoop &amp; le Big Data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46BEFC-2848-4133-9F2B-F87B4F3FC01D}"/>
              </a:ext>
            </a:extLst>
          </p:cNvPr>
          <p:cNvSpPr txBox="1"/>
          <p:nvPr/>
        </p:nvSpPr>
        <p:spPr>
          <a:xfrm>
            <a:off x="3611911" y="582150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Shared-Nothing  &lt;&gt; Shared-Nothing (NAS, SAN) &lt;&gt; Shared-Memory)</a:t>
            </a:r>
          </a:p>
          <a:p>
            <a:r>
              <a:rPr lang="fr-FR" dirty="0"/>
              <a:t>Maître-Esclaves (Name Node-Data </a:t>
            </a:r>
            <a:r>
              <a:rPr lang="fr-FR" dirty="0" err="1"/>
              <a:t>Nodes</a:t>
            </a:r>
            <a:r>
              <a:rPr lang="fr-F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894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5268DB-FAAA-44B7-902B-F92EBDB1540C}"/>
              </a:ext>
            </a:extLst>
          </p:cNvPr>
          <p:cNvSpPr/>
          <p:nvPr/>
        </p:nvSpPr>
        <p:spPr>
          <a:xfrm>
            <a:off x="395536" y="1124744"/>
            <a:ext cx="6624736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F106B-91F1-4D0E-9986-582CCAB24087}"/>
              </a:ext>
            </a:extLst>
          </p:cNvPr>
          <p:cNvSpPr/>
          <p:nvPr/>
        </p:nvSpPr>
        <p:spPr>
          <a:xfrm>
            <a:off x="474363" y="3465004"/>
            <a:ext cx="6408712" cy="71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C7295-C441-4214-8AE6-AFB65D3A27A2}"/>
              </a:ext>
            </a:extLst>
          </p:cNvPr>
          <p:cNvSpPr/>
          <p:nvPr/>
        </p:nvSpPr>
        <p:spPr>
          <a:xfrm>
            <a:off x="462709" y="4797152"/>
            <a:ext cx="6408712" cy="71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8366C-7F5A-4D56-B1C6-79B15186FB4F}"/>
              </a:ext>
            </a:extLst>
          </p:cNvPr>
          <p:cNvSpPr/>
          <p:nvPr/>
        </p:nvSpPr>
        <p:spPr>
          <a:xfrm>
            <a:off x="467544" y="2132856"/>
            <a:ext cx="6408712" cy="71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683568" y="132988"/>
            <a:ext cx="7127776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Hadoop &amp; le Big Data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46BEFC-2848-4133-9F2B-F87B4F3FC01D}"/>
              </a:ext>
            </a:extLst>
          </p:cNvPr>
          <p:cNvSpPr txBox="1"/>
          <p:nvPr/>
        </p:nvSpPr>
        <p:spPr>
          <a:xfrm>
            <a:off x="611560" y="220486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* FROM CLIENTS </a:t>
            </a:r>
          </a:p>
          <a:p>
            <a:r>
              <a:rPr lang="fr-FR" dirty="0"/>
              <a:t>WHERE CLIENT.AGE &gt; 20 &amp; CLIENT.SALAIRE &gt; 4000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C8ACB-11DF-46A5-90AA-3104A202749D}"/>
              </a:ext>
            </a:extLst>
          </p:cNvPr>
          <p:cNvSpPr txBox="1"/>
          <p:nvPr/>
        </p:nvSpPr>
        <p:spPr>
          <a:xfrm>
            <a:off x="611560" y="35010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* FROM CLIENTS </a:t>
            </a:r>
          </a:p>
          <a:p>
            <a:r>
              <a:rPr lang="fr-FR" dirty="0"/>
              <a:t>WHERE CLIENT.AGE &gt; 20 &amp; CLIENT.SALAIRE &gt; 4000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4AA035C-60AD-4AFE-A7F8-07F25AF97E48}"/>
              </a:ext>
            </a:extLst>
          </p:cNvPr>
          <p:cNvSpPr txBox="1"/>
          <p:nvPr/>
        </p:nvSpPr>
        <p:spPr>
          <a:xfrm>
            <a:off x="611560" y="479715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* FROM CLIENTS </a:t>
            </a:r>
          </a:p>
          <a:p>
            <a:r>
              <a:rPr lang="fr-FR" dirty="0"/>
              <a:t>WHERE CLIENT.AGE &gt; 20 &amp; CLIENT.SALAIRE &gt; 4000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F435990-117E-4DDB-9B7B-12F959D5A126}"/>
              </a:ext>
            </a:extLst>
          </p:cNvPr>
          <p:cNvSpPr txBox="1"/>
          <p:nvPr/>
        </p:nvSpPr>
        <p:spPr>
          <a:xfrm>
            <a:off x="2660761" y="1294658"/>
            <a:ext cx="155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Job Requête</a:t>
            </a:r>
          </a:p>
        </p:txBody>
      </p:sp>
    </p:spTree>
    <p:extLst>
      <p:ext uri="{BB962C8B-B14F-4D97-AF65-F5344CB8AC3E}">
        <p14:creationId xmlns:p14="http://schemas.microsoft.com/office/powerpoint/2010/main" val="14365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 txBox="1">
            <a:spLocks/>
          </p:cNvSpPr>
          <p:nvPr/>
        </p:nvSpPr>
        <p:spPr>
          <a:xfrm>
            <a:off x="683568" y="132988"/>
            <a:ext cx="7127776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Hadoop &amp; le Big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5F6FF64-358A-4251-A5DD-9CF8A5774C21}"/>
              </a:ext>
            </a:extLst>
          </p:cNvPr>
          <p:cNvSpPr txBox="1"/>
          <p:nvPr/>
        </p:nvSpPr>
        <p:spPr>
          <a:xfrm>
            <a:off x="1331640" y="1720840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x =&gt; f(x)  = y</a:t>
            </a:r>
          </a:p>
          <a:p>
            <a:r>
              <a:rPr lang="fr-FR" dirty="0"/>
              <a:t>Y = z </a:t>
            </a:r>
          </a:p>
          <a:p>
            <a:r>
              <a:rPr lang="fr-FR" dirty="0"/>
              <a:t>Z = a</a:t>
            </a:r>
          </a:p>
          <a:p>
            <a:r>
              <a:rPr lang="fr-FR" dirty="0"/>
              <a:t>x</a:t>
            </a:r>
          </a:p>
          <a:p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fichier.EoF</a:t>
            </a:r>
            <a:r>
              <a:rPr lang="fr-FR" dirty="0"/>
              <a:t> = false {</a:t>
            </a:r>
          </a:p>
          <a:p>
            <a:r>
              <a:rPr lang="fr-FR" dirty="0"/>
              <a:t> l = </a:t>
            </a:r>
            <a:r>
              <a:rPr lang="fr-FR" dirty="0" err="1"/>
              <a:t>read</a:t>
            </a:r>
            <a:r>
              <a:rPr lang="fr-FR" dirty="0"/>
              <a:t>(fichier)  </a:t>
            </a:r>
          </a:p>
          <a:p>
            <a:r>
              <a:rPr lang="fr-FR" dirty="0"/>
              <a:t>}  </a:t>
            </a:r>
            <a:br>
              <a:rPr lang="fr-FR" dirty="0"/>
            </a:br>
            <a:r>
              <a:rPr lang="fr-FR" dirty="0"/>
              <a:t>I/O </a:t>
            </a:r>
          </a:p>
          <a:p>
            <a:endParaRPr lang="fr-FR" dirty="0"/>
          </a:p>
          <a:p>
            <a:r>
              <a:rPr lang="fr-FR" dirty="0" err="1"/>
              <a:t>Fc</a:t>
            </a:r>
            <a:r>
              <a:rPr lang="fr-FR" dirty="0"/>
              <a:t> = </a:t>
            </a:r>
            <a:r>
              <a:rPr lang="fr-FR" dirty="0" err="1"/>
              <a:t>pd.read</a:t>
            </a:r>
            <a:r>
              <a:rPr lang="fr-FR" dirty="0"/>
              <a:t>(« //// », </a:t>
            </a:r>
            <a:r>
              <a:rPr lang="fr-FR" dirty="0" err="1"/>
              <a:t>strct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41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611560" y="1916832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onsolas" pitchFamily="49" charset="0"/>
                <a:cs typeface="Consolas" pitchFamily="49" charset="0"/>
              </a:rPr>
              <a:t>Lecture de tout le fichier</a:t>
            </a:r>
          </a:p>
        </p:txBody>
      </p:sp>
      <p:sp>
        <p:nvSpPr>
          <p:cNvPr id="28" name="Chevron 27"/>
          <p:cNvSpPr/>
          <p:nvPr/>
        </p:nvSpPr>
        <p:spPr>
          <a:xfrm>
            <a:off x="323528" y="1844824"/>
            <a:ext cx="3672408" cy="432048"/>
          </a:xfrm>
          <a:prstGeom prst="chevron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67544" y="1537047"/>
            <a:ext cx="6840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onsolas" pitchFamily="49" charset="0"/>
                <a:cs typeface="Consolas" pitchFamily="49" charset="0"/>
              </a:rPr>
              <a:t>Parallélisme pipeline ( threading ou traitement concurrent)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043608" y="2348880"/>
            <a:ext cx="221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onsolas" pitchFamily="49" charset="0"/>
                <a:cs typeface="Consolas" pitchFamily="49" charset="0"/>
              </a:rPr>
              <a:t>Tâche A: tri des données</a:t>
            </a:r>
          </a:p>
        </p:txBody>
      </p:sp>
      <p:sp>
        <p:nvSpPr>
          <p:cNvPr id="47" name="Chevron 46"/>
          <p:cNvSpPr/>
          <p:nvPr/>
        </p:nvSpPr>
        <p:spPr>
          <a:xfrm>
            <a:off x="323528" y="2276872"/>
            <a:ext cx="3168352" cy="432048"/>
          </a:xfrm>
          <a:prstGeom prst="chevron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ZoneTexte 48"/>
          <p:cNvSpPr txBox="1"/>
          <p:nvPr/>
        </p:nvSpPr>
        <p:spPr>
          <a:xfrm>
            <a:off x="1619672" y="2780928"/>
            <a:ext cx="2716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Consolas" pitchFamily="49" charset="0"/>
                <a:cs typeface="Consolas" pitchFamily="49" charset="0"/>
              </a:rPr>
              <a:t>Tâche B: calcul des déciles</a:t>
            </a:r>
          </a:p>
        </p:txBody>
      </p:sp>
      <p:sp>
        <p:nvSpPr>
          <p:cNvPr id="50" name="Chevron 49"/>
          <p:cNvSpPr/>
          <p:nvPr/>
        </p:nvSpPr>
        <p:spPr>
          <a:xfrm>
            <a:off x="323528" y="2708920"/>
            <a:ext cx="4464496" cy="432048"/>
          </a:xfrm>
          <a:prstGeom prst="chevron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Chevron 52"/>
          <p:cNvSpPr/>
          <p:nvPr/>
        </p:nvSpPr>
        <p:spPr>
          <a:xfrm>
            <a:off x="323528" y="2708920"/>
            <a:ext cx="1224136" cy="432048"/>
          </a:xfrm>
          <a:prstGeom prst="chevron">
            <a:avLst>
              <a:gd name="adj" fmla="val 50000"/>
            </a:avLst>
          </a:prstGeom>
          <a:blipFill>
            <a:blip r:embed="rId2" cstate="print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Chevron 53"/>
          <p:cNvSpPr/>
          <p:nvPr/>
        </p:nvSpPr>
        <p:spPr>
          <a:xfrm>
            <a:off x="323528" y="2276872"/>
            <a:ext cx="720080" cy="432048"/>
          </a:xfrm>
          <a:prstGeom prst="chevron">
            <a:avLst>
              <a:gd name="adj" fmla="val 50000"/>
            </a:avLst>
          </a:prstGeom>
          <a:blipFill>
            <a:blip r:embed="rId2" cstate="print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410CCC1-0946-485E-AFE4-E2E7D67454D3}"/>
              </a:ext>
            </a:extLst>
          </p:cNvPr>
          <p:cNvGrpSpPr/>
          <p:nvPr/>
        </p:nvGrpSpPr>
        <p:grpSpPr>
          <a:xfrm>
            <a:off x="323528" y="631083"/>
            <a:ext cx="6192689" cy="533674"/>
            <a:chOff x="251520" y="663078"/>
            <a:chExt cx="6192689" cy="533674"/>
          </a:xfrm>
        </p:grpSpPr>
        <p:sp>
          <p:nvSpPr>
            <p:cNvPr id="59" name="ZoneTexte 4">
              <a:extLst>
                <a:ext uri="{FF2B5EF4-FFF2-40B4-BE49-F238E27FC236}">
                  <a16:creationId xmlns:a16="http://schemas.microsoft.com/office/drawing/2014/main" id="{9A9B9CFB-4C44-4557-A2DC-465DC222D2FB}"/>
                </a:ext>
              </a:extLst>
            </p:cNvPr>
            <p:cNvSpPr txBox="1"/>
            <p:nvPr/>
          </p:nvSpPr>
          <p:spPr>
            <a:xfrm>
              <a:off x="539553" y="665565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de tout le fichier</a:t>
              </a:r>
            </a:p>
          </p:txBody>
        </p:sp>
        <p:sp>
          <p:nvSpPr>
            <p:cNvPr id="60" name="Chevron 7">
              <a:extLst>
                <a:ext uri="{FF2B5EF4-FFF2-40B4-BE49-F238E27FC236}">
                  <a16:creationId xmlns:a16="http://schemas.microsoft.com/office/drawing/2014/main" id="{34AC96A5-866A-4767-9E79-B105197F97FB}"/>
                </a:ext>
              </a:extLst>
            </p:cNvPr>
            <p:cNvSpPr/>
            <p:nvPr/>
          </p:nvSpPr>
          <p:spPr>
            <a:xfrm>
              <a:off x="251520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ZoneTexte 11">
              <a:extLst>
                <a:ext uri="{FF2B5EF4-FFF2-40B4-BE49-F238E27FC236}">
                  <a16:creationId xmlns:a16="http://schemas.microsoft.com/office/drawing/2014/main" id="{AE0C7416-3237-455D-9127-69E67509E72E}"/>
                </a:ext>
              </a:extLst>
            </p:cNvPr>
            <p:cNvSpPr txBox="1"/>
            <p:nvPr/>
          </p:nvSpPr>
          <p:spPr>
            <a:xfrm>
              <a:off x="2555776" y="665567"/>
              <a:ext cx="149700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A: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tri des données</a:t>
              </a:r>
            </a:p>
          </p:txBody>
        </p:sp>
        <p:sp>
          <p:nvSpPr>
            <p:cNvPr id="62" name="Chevron 46">
              <a:extLst>
                <a:ext uri="{FF2B5EF4-FFF2-40B4-BE49-F238E27FC236}">
                  <a16:creationId xmlns:a16="http://schemas.microsoft.com/office/drawing/2014/main" id="{3A20DFE4-CF8C-4C82-B45B-B605C98A2C0D}"/>
                </a:ext>
              </a:extLst>
            </p:cNvPr>
            <p:cNvSpPr/>
            <p:nvPr/>
          </p:nvSpPr>
          <p:spPr>
            <a:xfrm>
              <a:off x="2267744" y="665568"/>
              <a:ext cx="2167819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CC8AAE54-CEF6-47B8-AB8D-CC75B0BFD8EF}"/>
                </a:ext>
              </a:extLst>
            </p:cNvPr>
            <p:cNvSpPr txBox="1"/>
            <p:nvPr/>
          </p:nvSpPr>
          <p:spPr>
            <a:xfrm>
              <a:off x="4427984" y="663078"/>
              <a:ext cx="189494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B: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calcul des déciles</a:t>
              </a:r>
            </a:p>
          </p:txBody>
        </p:sp>
        <p:sp>
          <p:nvSpPr>
            <p:cNvPr id="64" name="Chevron 18">
              <a:extLst>
                <a:ext uri="{FF2B5EF4-FFF2-40B4-BE49-F238E27FC236}">
                  <a16:creationId xmlns:a16="http://schemas.microsoft.com/office/drawing/2014/main" id="{3E904DC9-8CC1-40D3-A534-F4D3F23B3239}"/>
                </a:ext>
              </a:extLst>
            </p:cNvPr>
            <p:cNvSpPr/>
            <p:nvPr/>
          </p:nvSpPr>
          <p:spPr>
            <a:xfrm>
              <a:off x="4139953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FBD98-4B86-489C-B279-28DECC89C329}"/>
              </a:ext>
            </a:extLst>
          </p:cNvPr>
          <p:cNvSpPr/>
          <p:nvPr/>
        </p:nvSpPr>
        <p:spPr>
          <a:xfrm>
            <a:off x="539552" y="300661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onsolas" pitchFamily="49" charset="0"/>
                <a:cs typeface="Consolas" pitchFamily="49" charset="0"/>
              </a:rPr>
              <a:t>Exécution séquentielle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CF8A2-1C0E-4F6E-8B34-4860186BE9B2}"/>
              </a:ext>
            </a:extLst>
          </p:cNvPr>
          <p:cNvSpPr/>
          <p:nvPr/>
        </p:nvSpPr>
        <p:spPr>
          <a:xfrm>
            <a:off x="539552" y="3647692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Consolas" pitchFamily="49" charset="0"/>
                <a:cs typeface="Consolas" pitchFamily="49" charset="0"/>
              </a:rPr>
              <a:t>Exécution parallèle indépendante</a:t>
            </a:r>
            <a:endParaRPr lang="fr-FR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3C8E591-E7DF-4CC7-BC17-8C15A104C7FB}"/>
              </a:ext>
            </a:extLst>
          </p:cNvPr>
          <p:cNvGrpSpPr/>
          <p:nvPr/>
        </p:nvGrpSpPr>
        <p:grpSpPr>
          <a:xfrm>
            <a:off x="279943" y="3940421"/>
            <a:ext cx="6192689" cy="533674"/>
            <a:chOff x="251520" y="663078"/>
            <a:chExt cx="6192689" cy="533674"/>
          </a:xfrm>
        </p:grpSpPr>
        <p:sp>
          <p:nvSpPr>
            <p:cNvPr id="48" name="ZoneTexte 4">
              <a:extLst>
                <a:ext uri="{FF2B5EF4-FFF2-40B4-BE49-F238E27FC236}">
                  <a16:creationId xmlns:a16="http://schemas.microsoft.com/office/drawing/2014/main" id="{18849CE0-95AB-4CC2-B740-27539BFD226F}"/>
                </a:ext>
              </a:extLst>
            </p:cNvPr>
            <p:cNvSpPr txBox="1"/>
            <p:nvPr/>
          </p:nvSpPr>
          <p:spPr>
            <a:xfrm>
              <a:off x="539553" y="665565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d’un bloc de fichier</a:t>
              </a:r>
            </a:p>
          </p:txBody>
        </p:sp>
        <p:sp>
          <p:nvSpPr>
            <p:cNvPr id="51" name="Chevron 7">
              <a:extLst>
                <a:ext uri="{FF2B5EF4-FFF2-40B4-BE49-F238E27FC236}">
                  <a16:creationId xmlns:a16="http://schemas.microsoft.com/office/drawing/2014/main" id="{07C03447-15F7-4627-B84A-AE10FC3113C3}"/>
                </a:ext>
              </a:extLst>
            </p:cNvPr>
            <p:cNvSpPr/>
            <p:nvPr/>
          </p:nvSpPr>
          <p:spPr>
            <a:xfrm>
              <a:off x="251520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ZoneTexte 11">
              <a:extLst>
                <a:ext uri="{FF2B5EF4-FFF2-40B4-BE49-F238E27FC236}">
                  <a16:creationId xmlns:a16="http://schemas.microsoft.com/office/drawing/2014/main" id="{BE9F380E-4F2B-496A-B49D-88F9A765138F}"/>
                </a:ext>
              </a:extLst>
            </p:cNvPr>
            <p:cNvSpPr txBox="1"/>
            <p:nvPr/>
          </p:nvSpPr>
          <p:spPr>
            <a:xfrm>
              <a:off x="2555776" y="665567"/>
              <a:ext cx="149700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A: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tri des données</a:t>
              </a:r>
            </a:p>
          </p:txBody>
        </p:sp>
        <p:sp>
          <p:nvSpPr>
            <p:cNvPr id="56" name="Chevron 64">
              <a:extLst>
                <a:ext uri="{FF2B5EF4-FFF2-40B4-BE49-F238E27FC236}">
                  <a16:creationId xmlns:a16="http://schemas.microsoft.com/office/drawing/2014/main" id="{570C63F2-FBB6-4674-8FA5-EC64300C232A}"/>
                </a:ext>
              </a:extLst>
            </p:cNvPr>
            <p:cNvSpPr/>
            <p:nvPr/>
          </p:nvSpPr>
          <p:spPr>
            <a:xfrm>
              <a:off x="2267744" y="665568"/>
              <a:ext cx="2167819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5F4123C8-FB0A-4BF0-8272-E8BD291FED20}"/>
                </a:ext>
              </a:extLst>
            </p:cNvPr>
            <p:cNvSpPr txBox="1"/>
            <p:nvPr/>
          </p:nvSpPr>
          <p:spPr>
            <a:xfrm>
              <a:off x="4427984" y="663078"/>
              <a:ext cx="189494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B: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calcul des déciles</a:t>
              </a:r>
            </a:p>
          </p:txBody>
        </p:sp>
        <p:sp>
          <p:nvSpPr>
            <p:cNvPr id="58" name="Chevron 18">
              <a:extLst>
                <a:ext uri="{FF2B5EF4-FFF2-40B4-BE49-F238E27FC236}">
                  <a16:creationId xmlns:a16="http://schemas.microsoft.com/office/drawing/2014/main" id="{DD050003-60DC-473B-A674-8306676A91F2}"/>
                </a:ext>
              </a:extLst>
            </p:cNvPr>
            <p:cNvSpPr/>
            <p:nvPr/>
          </p:nvSpPr>
          <p:spPr>
            <a:xfrm>
              <a:off x="4139953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881BBB7-021D-4E66-8836-BBE4AD6007B6}"/>
              </a:ext>
            </a:extLst>
          </p:cNvPr>
          <p:cNvGrpSpPr/>
          <p:nvPr/>
        </p:nvGrpSpPr>
        <p:grpSpPr>
          <a:xfrm>
            <a:off x="323528" y="4634318"/>
            <a:ext cx="6192689" cy="533674"/>
            <a:chOff x="251520" y="663078"/>
            <a:chExt cx="6192689" cy="533674"/>
          </a:xfrm>
        </p:grpSpPr>
        <p:sp>
          <p:nvSpPr>
            <p:cNvPr id="34" name="ZoneTexte 4">
              <a:extLst>
                <a:ext uri="{FF2B5EF4-FFF2-40B4-BE49-F238E27FC236}">
                  <a16:creationId xmlns:a16="http://schemas.microsoft.com/office/drawing/2014/main" id="{BDD56E92-D751-4DFC-B71A-CBC8E7EA0752}"/>
                </a:ext>
              </a:extLst>
            </p:cNvPr>
            <p:cNvSpPr txBox="1"/>
            <p:nvPr/>
          </p:nvSpPr>
          <p:spPr>
            <a:xfrm>
              <a:off x="539553" y="665565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d’un bloc de fichier</a:t>
              </a:r>
            </a:p>
          </p:txBody>
        </p:sp>
        <p:sp>
          <p:nvSpPr>
            <p:cNvPr id="37" name="Chevron 7">
              <a:extLst>
                <a:ext uri="{FF2B5EF4-FFF2-40B4-BE49-F238E27FC236}">
                  <a16:creationId xmlns:a16="http://schemas.microsoft.com/office/drawing/2014/main" id="{43EF6986-82BC-43BD-A30C-87E735B9AA05}"/>
                </a:ext>
              </a:extLst>
            </p:cNvPr>
            <p:cNvSpPr/>
            <p:nvPr/>
          </p:nvSpPr>
          <p:spPr>
            <a:xfrm>
              <a:off x="251520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ZoneTexte 11">
              <a:extLst>
                <a:ext uri="{FF2B5EF4-FFF2-40B4-BE49-F238E27FC236}">
                  <a16:creationId xmlns:a16="http://schemas.microsoft.com/office/drawing/2014/main" id="{8B191B22-4852-41F4-9227-DED3CDD029F6}"/>
                </a:ext>
              </a:extLst>
            </p:cNvPr>
            <p:cNvSpPr txBox="1"/>
            <p:nvPr/>
          </p:nvSpPr>
          <p:spPr>
            <a:xfrm>
              <a:off x="2555776" y="665567"/>
              <a:ext cx="149700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A: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tri des données</a:t>
              </a:r>
            </a:p>
          </p:txBody>
        </p:sp>
        <p:sp>
          <p:nvSpPr>
            <p:cNvPr id="43" name="Chevron 71">
              <a:extLst>
                <a:ext uri="{FF2B5EF4-FFF2-40B4-BE49-F238E27FC236}">
                  <a16:creationId xmlns:a16="http://schemas.microsoft.com/office/drawing/2014/main" id="{AF6D9100-4BF8-4BCF-A032-251BC9FD7B72}"/>
                </a:ext>
              </a:extLst>
            </p:cNvPr>
            <p:cNvSpPr/>
            <p:nvPr/>
          </p:nvSpPr>
          <p:spPr>
            <a:xfrm>
              <a:off x="2267744" y="665568"/>
              <a:ext cx="2167819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57D8B8E-39C9-4C05-B95C-663F305C3DDB}"/>
                </a:ext>
              </a:extLst>
            </p:cNvPr>
            <p:cNvSpPr txBox="1"/>
            <p:nvPr/>
          </p:nvSpPr>
          <p:spPr>
            <a:xfrm>
              <a:off x="4427984" y="663078"/>
              <a:ext cx="189494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B: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calcul des déciles</a:t>
              </a:r>
            </a:p>
          </p:txBody>
        </p:sp>
        <p:sp>
          <p:nvSpPr>
            <p:cNvPr id="45" name="Chevron 18">
              <a:extLst>
                <a:ext uri="{FF2B5EF4-FFF2-40B4-BE49-F238E27FC236}">
                  <a16:creationId xmlns:a16="http://schemas.microsoft.com/office/drawing/2014/main" id="{915BF44B-33AC-4241-BD71-7AC41FF82C27}"/>
                </a:ext>
              </a:extLst>
            </p:cNvPr>
            <p:cNvSpPr/>
            <p:nvPr/>
          </p:nvSpPr>
          <p:spPr>
            <a:xfrm>
              <a:off x="4139953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F44818-BDE9-4570-8AB5-C79E157A4B42}"/>
              </a:ext>
            </a:extLst>
          </p:cNvPr>
          <p:cNvGrpSpPr/>
          <p:nvPr/>
        </p:nvGrpSpPr>
        <p:grpSpPr>
          <a:xfrm>
            <a:off x="323528" y="5282390"/>
            <a:ext cx="6192689" cy="533674"/>
            <a:chOff x="251520" y="663078"/>
            <a:chExt cx="6192689" cy="533674"/>
          </a:xfrm>
        </p:grpSpPr>
        <p:sp>
          <p:nvSpPr>
            <p:cNvPr id="26" name="ZoneTexte 4">
              <a:extLst>
                <a:ext uri="{FF2B5EF4-FFF2-40B4-BE49-F238E27FC236}">
                  <a16:creationId xmlns:a16="http://schemas.microsoft.com/office/drawing/2014/main" id="{122DB3FA-4CA9-4C0B-BF7E-2EF5D3ECE8CB}"/>
                </a:ext>
              </a:extLst>
            </p:cNvPr>
            <p:cNvSpPr txBox="1"/>
            <p:nvPr/>
          </p:nvSpPr>
          <p:spPr>
            <a:xfrm>
              <a:off x="539553" y="665565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d’un bloc de fichier</a:t>
              </a:r>
            </a:p>
          </p:txBody>
        </p:sp>
        <p:sp>
          <p:nvSpPr>
            <p:cNvPr id="29" name="Chevron 7">
              <a:extLst>
                <a:ext uri="{FF2B5EF4-FFF2-40B4-BE49-F238E27FC236}">
                  <a16:creationId xmlns:a16="http://schemas.microsoft.com/office/drawing/2014/main" id="{D6A3DF16-1536-4E6C-8785-5E4390FA84CA}"/>
                </a:ext>
              </a:extLst>
            </p:cNvPr>
            <p:cNvSpPr/>
            <p:nvPr/>
          </p:nvSpPr>
          <p:spPr>
            <a:xfrm>
              <a:off x="251520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ZoneTexte 11">
              <a:extLst>
                <a:ext uri="{FF2B5EF4-FFF2-40B4-BE49-F238E27FC236}">
                  <a16:creationId xmlns:a16="http://schemas.microsoft.com/office/drawing/2014/main" id="{4C39E926-67BE-451C-88B1-ABCAFCC97459}"/>
                </a:ext>
              </a:extLst>
            </p:cNvPr>
            <p:cNvSpPr txBox="1"/>
            <p:nvPr/>
          </p:nvSpPr>
          <p:spPr>
            <a:xfrm>
              <a:off x="2555776" y="665567"/>
              <a:ext cx="149700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A: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tri des données</a:t>
              </a:r>
            </a:p>
          </p:txBody>
        </p:sp>
        <p:sp>
          <p:nvSpPr>
            <p:cNvPr id="31" name="Chevron 78">
              <a:extLst>
                <a:ext uri="{FF2B5EF4-FFF2-40B4-BE49-F238E27FC236}">
                  <a16:creationId xmlns:a16="http://schemas.microsoft.com/office/drawing/2014/main" id="{98B3F355-A9C3-4E1A-B12A-A9C7776117AE}"/>
                </a:ext>
              </a:extLst>
            </p:cNvPr>
            <p:cNvSpPr/>
            <p:nvPr/>
          </p:nvSpPr>
          <p:spPr>
            <a:xfrm>
              <a:off x="2267744" y="665568"/>
              <a:ext cx="2167819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4A8AA10-94D2-427D-8290-393EB31EA1DE}"/>
                </a:ext>
              </a:extLst>
            </p:cNvPr>
            <p:cNvSpPr txBox="1"/>
            <p:nvPr/>
          </p:nvSpPr>
          <p:spPr>
            <a:xfrm>
              <a:off x="4427984" y="663078"/>
              <a:ext cx="1894948" cy="40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Tâche B: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calcul des déciles</a:t>
              </a:r>
            </a:p>
          </p:txBody>
        </p:sp>
        <p:sp>
          <p:nvSpPr>
            <p:cNvPr id="33" name="Chevron 18">
              <a:extLst>
                <a:ext uri="{FF2B5EF4-FFF2-40B4-BE49-F238E27FC236}">
                  <a16:creationId xmlns:a16="http://schemas.microsoft.com/office/drawing/2014/main" id="{52F6DB59-5BCD-4320-B57D-8B7B8ED90732}"/>
                </a:ext>
              </a:extLst>
            </p:cNvPr>
            <p:cNvSpPr/>
            <p:nvPr/>
          </p:nvSpPr>
          <p:spPr>
            <a:xfrm>
              <a:off x="4139953" y="665567"/>
              <a:ext cx="2304256" cy="531184"/>
            </a:xfrm>
            <a:prstGeom prst="chevr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57292" y="760639"/>
            <a:ext cx="345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nsolas" pitchFamily="49" charset="0"/>
                <a:cs typeface="Consolas" pitchFamily="49" charset="0"/>
              </a:rPr>
              <a:t>Exécution batch Concurrentiel</a:t>
            </a:r>
          </a:p>
        </p:txBody>
      </p:sp>
      <p:grpSp>
        <p:nvGrpSpPr>
          <p:cNvPr id="58" name="Groupe 24"/>
          <p:cNvGrpSpPr/>
          <p:nvPr/>
        </p:nvGrpSpPr>
        <p:grpSpPr>
          <a:xfrm>
            <a:off x="3671392" y="3717032"/>
            <a:ext cx="5472608" cy="720080"/>
            <a:chOff x="251520" y="2466107"/>
            <a:chExt cx="5472608" cy="720080"/>
          </a:xfrm>
        </p:grpSpPr>
        <p:sp>
          <p:nvSpPr>
            <p:cNvPr id="79" name="Chevron 78"/>
            <p:cNvSpPr/>
            <p:nvPr/>
          </p:nvSpPr>
          <p:spPr>
            <a:xfrm>
              <a:off x="251520" y="2466107"/>
              <a:ext cx="2304256" cy="720080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0" name="Groupe 27"/>
            <p:cNvGrpSpPr/>
            <p:nvPr/>
          </p:nvGrpSpPr>
          <p:grpSpPr>
            <a:xfrm>
              <a:off x="2267746" y="2466107"/>
              <a:ext cx="1872207" cy="720080"/>
              <a:chOff x="3059833" y="2610123"/>
              <a:chExt cx="1872207" cy="720080"/>
            </a:xfrm>
          </p:grpSpPr>
          <p:sp>
            <p:nvSpPr>
              <p:cNvPr id="84" name="ZoneTexte 83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A: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tri des données</a:t>
                </a:r>
              </a:p>
            </p:txBody>
          </p:sp>
          <p:sp>
            <p:nvSpPr>
              <p:cNvPr id="85" name="Chevron 84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1" name="Groupe 28"/>
            <p:cNvGrpSpPr/>
            <p:nvPr/>
          </p:nvGrpSpPr>
          <p:grpSpPr>
            <a:xfrm>
              <a:off x="3851921" y="2466107"/>
              <a:ext cx="1872207" cy="720080"/>
              <a:chOff x="3059833" y="2610123"/>
              <a:chExt cx="1872207" cy="720080"/>
            </a:xfrm>
          </p:grpSpPr>
          <p:sp>
            <p:nvSpPr>
              <p:cNvPr id="82" name="ZoneTexte 81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B: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calcul des déciles</a:t>
                </a:r>
              </a:p>
            </p:txBody>
          </p:sp>
          <p:sp>
            <p:nvSpPr>
              <p:cNvPr id="83" name="Chevron 82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59" name="Rectangle 58"/>
          <p:cNvSpPr/>
          <p:nvPr/>
        </p:nvSpPr>
        <p:spPr>
          <a:xfrm>
            <a:off x="4463480" y="3306470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Consolas" pitchFamily="49" charset="0"/>
                <a:cs typeface="Consolas" pitchFamily="49" charset="0"/>
              </a:rPr>
              <a:t>Exécution batch parallèle</a:t>
            </a:r>
          </a:p>
        </p:txBody>
      </p:sp>
      <p:grpSp>
        <p:nvGrpSpPr>
          <p:cNvPr id="60" name="Groupe 40"/>
          <p:cNvGrpSpPr/>
          <p:nvPr/>
        </p:nvGrpSpPr>
        <p:grpSpPr>
          <a:xfrm>
            <a:off x="3671392" y="4653136"/>
            <a:ext cx="5472608" cy="720080"/>
            <a:chOff x="251520" y="2466107"/>
            <a:chExt cx="5472608" cy="720080"/>
          </a:xfrm>
        </p:grpSpPr>
        <p:sp>
          <p:nvSpPr>
            <p:cNvPr id="70" name="ZoneTexte 69"/>
            <p:cNvSpPr txBox="1"/>
            <p:nvPr/>
          </p:nvSpPr>
          <p:spPr>
            <a:xfrm>
              <a:off x="694644" y="2466107"/>
              <a:ext cx="1553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d’un bloc de fichier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en batch</a:t>
              </a:r>
            </a:p>
          </p:txBody>
        </p:sp>
        <p:sp>
          <p:nvSpPr>
            <p:cNvPr id="71" name="Chevron 70"/>
            <p:cNvSpPr/>
            <p:nvPr/>
          </p:nvSpPr>
          <p:spPr>
            <a:xfrm>
              <a:off x="251520" y="2466107"/>
              <a:ext cx="2304256" cy="720080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2" name="Groupe 43"/>
            <p:cNvGrpSpPr/>
            <p:nvPr/>
          </p:nvGrpSpPr>
          <p:grpSpPr>
            <a:xfrm>
              <a:off x="2267746" y="2466107"/>
              <a:ext cx="1872207" cy="720080"/>
              <a:chOff x="3059833" y="2610123"/>
              <a:chExt cx="1872207" cy="720080"/>
            </a:xfrm>
          </p:grpSpPr>
          <p:sp>
            <p:nvSpPr>
              <p:cNvPr id="76" name="ZoneTexte 75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A: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tri des données</a:t>
                </a:r>
              </a:p>
            </p:txBody>
          </p:sp>
          <p:sp>
            <p:nvSpPr>
              <p:cNvPr id="77" name="Chevron 76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73" name="Groupe 44"/>
            <p:cNvGrpSpPr/>
            <p:nvPr/>
          </p:nvGrpSpPr>
          <p:grpSpPr>
            <a:xfrm>
              <a:off x="3851921" y="2466107"/>
              <a:ext cx="1872207" cy="720080"/>
              <a:chOff x="3059833" y="2610123"/>
              <a:chExt cx="1872207" cy="720080"/>
            </a:xfrm>
          </p:grpSpPr>
          <p:sp>
            <p:nvSpPr>
              <p:cNvPr id="74" name="ZoneTexte 73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B: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calcul des déciles</a:t>
                </a: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61" name="Groupe 55"/>
          <p:cNvGrpSpPr/>
          <p:nvPr/>
        </p:nvGrpSpPr>
        <p:grpSpPr>
          <a:xfrm>
            <a:off x="3671392" y="5589240"/>
            <a:ext cx="5472608" cy="720080"/>
            <a:chOff x="251520" y="2466107"/>
            <a:chExt cx="5472608" cy="720080"/>
          </a:xfrm>
        </p:grpSpPr>
        <p:sp>
          <p:nvSpPr>
            <p:cNvPr id="62" name="ZoneTexte 61"/>
            <p:cNvSpPr txBox="1"/>
            <p:nvPr/>
          </p:nvSpPr>
          <p:spPr>
            <a:xfrm>
              <a:off x="694644" y="2466107"/>
              <a:ext cx="1553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Lecture d’un bloc de fichier </a:t>
              </a:r>
            </a:p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en batch</a:t>
              </a:r>
            </a:p>
          </p:txBody>
        </p:sp>
        <p:sp>
          <p:nvSpPr>
            <p:cNvPr id="63" name="Chevron 62"/>
            <p:cNvSpPr/>
            <p:nvPr/>
          </p:nvSpPr>
          <p:spPr>
            <a:xfrm>
              <a:off x="251520" y="2466107"/>
              <a:ext cx="2304256" cy="720080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4" name="Groupe 58"/>
            <p:cNvGrpSpPr/>
            <p:nvPr/>
          </p:nvGrpSpPr>
          <p:grpSpPr>
            <a:xfrm>
              <a:off x="2267746" y="2466107"/>
              <a:ext cx="1872207" cy="720080"/>
              <a:chOff x="3059833" y="2610123"/>
              <a:chExt cx="1872207" cy="720080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A: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tri des données</a:t>
                </a: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65" name="Groupe 59"/>
            <p:cNvGrpSpPr/>
            <p:nvPr/>
          </p:nvGrpSpPr>
          <p:grpSpPr>
            <a:xfrm>
              <a:off x="3851921" y="2466107"/>
              <a:ext cx="1872207" cy="720080"/>
              <a:chOff x="3059833" y="2610123"/>
              <a:chExt cx="1872207" cy="720080"/>
            </a:xfrm>
          </p:grpSpPr>
          <p:sp>
            <p:nvSpPr>
              <p:cNvPr id="66" name="ZoneTexte 65"/>
              <p:cNvSpPr txBox="1"/>
              <p:nvPr/>
            </p:nvSpPr>
            <p:spPr>
              <a:xfrm>
                <a:off x="3419872" y="261012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B: </a:t>
                </a:r>
              </a:p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calcul des déciles</a:t>
                </a: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3059833" y="2610123"/>
                <a:ext cx="1872207" cy="720080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114" name="Groupe 113"/>
          <p:cNvGrpSpPr/>
          <p:nvPr/>
        </p:nvGrpSpPr>
        <p:grpSpPr>
          <a:xfrm>
            <a:off x="359024" y="1182234"/>
            <a:ext cx="4104456" cy="2088232"/>
            <a:chOff x="539552" y="620688"/>
            <a:chExt cx="4104456" cy="2088232"/>
          </a:xfrm>
        </p:grpSpPr>
        <p:sp>
          <p:nvSpPr>
            <p:cNvPr id="109" name="Organigramme : Processus 108"/>
            <p:cNvSpPr/>
            <p:nvPr/>
          </p:nvSpPr>
          <p:spPr>
            <a:xfrm>
              <a:off x="539552" y="620688"/>
              <a:ext cx="4104456" cy="208823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5" name="Groupe 94"/>
            <p:cNvGrpSpPr/>
            <p:nvPr/>
          </p:nvGrpSpPr>
          <p:grpSpPr>
            <a:xfrm>
              <a:off x="827584" y="980728"/>
              <a:ext cx="3384376" cy="432048"/>
              <a:chOff x="827584" y="1052736"/>
              <a:chExt cx="3384376" cy="432048"/>
            </a:xfrm>
          </p:grpSpPr>
          <p:sp>
            <p:nvSpPr>
              <p:cNvPr id="87" name="Chevron 7"/>
              <p:cNvSpPr/>
              <p:nvPr/>
            </p:nvSpPr>
            <p:spPr>
              <a:xfrm>
                <a:off x="827584" y="1052736"/>
                <a:ext cx="3384376" cy="432048"/>
              </a:xfrm>
              <a:prstGeom prst="chevr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4" name="ZoneTexte 93"/>
              <p:cNvSpPr txBox="1"/>
              <p:nvPr/>
            </p:nvSpPr>
            <p:spPr>
              <a:xfrm>
                <a:off x="1043608" y="1124744"/>
                <a:ext cx="3024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Processus concurrent 1 (Thread 1)</a:t>
                </a:r>
              </a:p>
            </p:txBody>
          </p:sp>
        </p:grpSp>
        <p:grpSp>
          <p:nvGrpSpPr>
            <p:cNvPr id="103" name="Groupe 102"/>
            <p:cNvGrpSpPr/>
            <p:nvPr/>
          </p:nvGrpSpPr>
          <p:grpSpPr>
            <a:xfrm>
              <a:off x="827584" y="1556792"/>
              <a:ext cx="3384376" cy="432048"/>
              <a:chOff x="827584" y="1052736"/>
              <a:chExt cx="3384376" cy="432048"/>
            </a:xfrm>
          </p:grpSpPr>
          <p:sp>
            <p:nvSpPr>
              <p:cNvPr id="104" name="Chevron 7"/>
              <p:cNvSpPr/>
              <p:nvPr/>
            </p:nvSpPr>
            <p:spPr>
              <a:xfrm>
                <a:off x="827584" y="1052736"/>
                <a:ext cx="3384376" cy="432048"/>
              </a:xfrm>
              <a:prstGeom prst="chevr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5" name="ZoneTexte 104"/>
              <p:cNvSpPr txBox="1"/>
              <p:nvPr/>
            </p:nvSpPr>
            <p:spPr>
              <a:xfrm>
                <a:off x="1043608" y="1124744"/>
                <a:ext cx="3024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Processus concurrent 2 (Thread 2)</a:t>
                </a:r>
              </a:p>
            </p:txBody>
          </p:sp>
        </p:grpSp>
        <p:grpSp>
          <p:nvGrpSpPr>
            <p:cNvPr id="106" name="Groupe 105"/>
            <p:cNvGrpSpPr/>
            <p:nvPr/>
          </p:nvGrpSpPr>
          <p:grpSpPr>
            <a:xfrm>
              <a:off x="827584" y="2132856"/>
              <a:ext cx="3384376" cy="432048"/>
              <a:chOff x="827584" y="1052736"/>
              <a:chExt cx="3384376" cy="432048"/>
            </a:xfrm>
          </p:grpSpPr>
          <p:sp>
            <p:nvSpPr>
              <p:cNvPr id="107" name="Chevron 7"/>
              <p:cNvSpPr/>
              <p:nvPr/>
            </p:nvSpPr>
            <p:spPr>
              <a:xfrm>
                <a:off x="827584" y="1052736"/>
                <a:ext cx="3384376" cy="432048"/>
              </a:xfrm>
              <a:prstGeom prst="chevr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8" name="ZoneTexte 107"/>
              <p:cNvSpPr txBox="1"/>
              <p:nvPr/>
            </p:nvSpPr>
            <p:spPr>
              <a:xfrm>
                <a:off x="1043608" y="1124744"/>
                <a:ext cx="3024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Processus concurrent 3 (Thread 3)</a:t>
                </a: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2051720" y="620688"/>
              <a:ext cx="10081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b="1" dirty="0">
                  <a:latin typeface="Consolas" pitchFamily="49" charset="0"/>
                  <a:cs typeface="Consolas" pitchFamily="49" charset="0"/>
                </a:rPr>
                <a:t>Mémoire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 126"/>
          <p:cNvGrpSpPr/>
          <p:nvPr/>
        </p:nvGrpSpPr>
        <p:grpSpPr>
          <a:xfrm>
            <a:off x="611560" y="1025947"/>
            <a:ext cx="3456384" cy="530845"/>
            <a:chOff x="611560" y="1025947"/>
            <a:chExt cx="3456384" cy="530845"/>
          </a:xfrm>
        </p:grpSpPr>
        <p:grpSp>
          <p:nvGrpSpPr>
            <p:cNvPr id="117" name="Groupe 116"/>
            <p:cNvGrpSpPr/>
            <p:nvPr/>
          </p:nvGrpSpPr>
          <p:grpSpPr>
            <a:xfrm>
              <a:off x="611560" y="1025947"/>
              <a:ext cx="1296144" cy="530845"/>
              <a:chOff x="611560" y="1025947"/>
              <a:chExt cx="1296144" cy="530845"/>
            </a:xfrm>
          </p:grpSpPr>
          <p:sp>
            <p:nvSpPr>
              <p:cNvPr id="109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1</a:t>
                </a:r>
              </a:p>
            </p:txBody>
          </p:sp>
          <p:sp>
            <p:nvSpPr>
              <p:cNvPr id="110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21" name="Groupe 120"/>
            <p:cNvGrpSpPr/>
            <p:nvPr/>
          </p:nvGrpSpPr>
          <p:grpSpPr>
            <a:xfrm>
              <a:off x="1691680" y="1025947"/>
              <a:ext cx="1296144" cy="530845"/>
              <a:chOff x="611560" y="1025947"/>
              <a:chExt cx="1296144" cy="530845"/>
            </a:xfrm>
          </p:grpSpPr>
          <p:sp>
            <p:nvSpPr>
              <p:cNvPr id="122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2</a:t>
                </a:r>
              </a:p>
            </p:txBody>
          </p:sp>
          <p:sp>
            <p:nvSpPr>
              <p:cNvPr id="123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24" name="Groupe 123"/>
            <p:cNvGrpSpPr/>
            <p:nvPr/>
          </p:nvGrpSpPr>
          <p:grpSpPr>
            <a:xfrm>
              <a:off x="2771800" y="1025947"/>
              <a:ext cx="1296144" cy="530845"/>
              <a:chOff x="611560" y="1025947"/>
              <a:chExt cx="1296144" cy="530845"/>
            </a:xfrm>
          </p:grpSpPr>
          <p:sp>
            <p:nvSpPr>
              <p:cNvPr id="125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3</a:t>
                </a:r>
              </a:p>
            </p:txBody>
          </p:sp>
          <p:sp>
            <p:nvSpPr>
              <p:cNvPr id="126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grpSp>
        <p:nvGrpSpPr>
          <p:cNvPr id="201" name="Groupe 200"/>
          <p:cNvGrpSpPr/>
          <p:nvPr/>
        </p:nvGrpSpPr>
        <p:grpSpPr>
          <a:xfrm>
            <a:off x="35496" y="2708920"/>
            <a:ext cx="9433048" cy="2259037"/>
            <a:chOff x="323528" y="2708920"/>
            <a:chExt cx="9433048" cy="2259037"/>
          </a:xfrm>
        </p:grpSpPr>
        <p:grpSp>
          <p:nvGrpSpPr>
            <p:cNvPr id="128" name="Groupe 127"/>
            <p:cNvGrpSpPr/>
            <p:nvPr/>
          </p:nvGrpSpPr>
          <p:grpSpPr>
            <a:xfrm>
              <a:off x="323528" y="3068960"/>
              <a:ext cx="3240360" cy="504056"/>
              <a:chOff x="611560" y="1025947"/>
              <a:chExt cx="3456384" cy="530845"/>
            </a:xfrm>
          </p:grpSpPr>
          <p:grpSp>
            <p:nvGrpSpPr>
              <p:cNvPr id="129" name="Groupe 12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3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3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30" name="Groupe 12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3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3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3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3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138" name="Groupe 137"/>
            <p:cNvGrpSpPr/>
            <p:nvPr/>
          </p:nvGrpSpPr>
          <p:grpSpPr>
            <a:xfrm>
              <a:off x="395536" y="3789040"/>
              <a:ext cx="3240360" cy="504056"/>
              <a:chOff x="611560" y="1025947"/>
              <a:chExt cx="3456384" cy="530845"/>
            </a:xfrm>
          </p:grpSpPr>
          <p:grpSp>
            <p:nvGrpSpPr>
              <p:cNvPr id="139" name="Groupe 13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4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4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40" name="Groupe 13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4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4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41" name="Groupe 14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4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4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148" name="Groupe 147"/>
            <p:cNvGrpSpPr/>
            <p:nvPr/>
          </p:nvGrpSpPr>
          <p:grpSpPr>
            <a:xfrm>
              <a:off x="395536" y="4437112"/>
              <a:ext cx="3240360" cy="504056"/>
              <a:chOff x="611560" y="1025947"/>
              <a:chExt cx="3456384" cy="530845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5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5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5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5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5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5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159" name="Groupe 158"/>
            <p:cNvGrpSpPr/>
            <p:nvPr/>
          </p:nvGrpSpPr>
          <p:grpSpPr>
            <a:xfrm>
              <a:off x="4499992" y="3068960"/>
              <a:ext cx="1296144" cy="530845"/>
              <a:chOff x="611560" y="1025947"/>
              <a:chExt cx="1296144" cy="530845"/>
            </a:xfrm>
          </p:grpSpPr>
          <p:sp>
            <p:nvSpPr>
              <p:cNvPr id="166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1</a:t>
                </a:r>
              </a:p>
            </p:txBody>
          </p:sp>
          <p:sp>
            <p:nvSpPr>
              <p:cNvPr id="167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60" name="Groupe 159"/>
            <p:cNvGrpSpPr/>
            <p:nvPr/>
          </p:nvGrpSpPr>
          <p:grpSpPr>
            <a:xfrm>
              <a:off x="4499992" y="3717032"/>
              <a:ext cx="1296144" cy="530845"/>
              <a:chOff x="611560" y="1025947"/>
              <a:chExt cx="1296144" cy="530845"/>
            </a:xfrm>
          </p:grpSpPr>
          <p:sp>
            <p:nvSpPr>
              <p:cNvPr id="164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2</a:t>
                </a:r>
              </a:p>
            </p:txBody>
          </p:sp>
          <p:sp>
            <p:nvSpPr>
              <p:cNvPr id="165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61" name="Groupe 160"/>
            <p:cNvGrpSpPr/>
            <p:nvPr/>
          </p:nvGrpSpPr>
          <p:grpSpPr>
            <a:xfrm>
              <a:off x="4499992" y="4437112"/>
              <a:ext cx="1296144" cy="530845"/>
              <a:chOff x="611560" y="1025947"/>
              <a:chExt cx="1296144" cy="530845"/>
            </a:xfrm>
          </p:grpSpPr>
          <p:sp>
            <p:nvSpPr>
              <p:cNvPr id="162" name="ZoneTexte 4"/>
              <p:cNvSpPr txBox="1"/>
              <p:nvPr/>
            </p:nvSpPr>
            <p:spPr>
              <a:xfrm>
                <a:off x="899592" y="1124744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dirty="0">
                    <a:latin typeface="Consolas" pitchFamily="49" charset="0"/>
                    <a:cs typeface="Consolas" pitchFamily="49" charset="0"/>
                  </a:rPr>
                  <a:t>Tâche 3</a:t>
                </a:r>
              </a:p>
            </p:txBody>
          </p:sp>
          <p:sp>
            <p:nvSpPr>
              <p:cNvPr id="163" name="Chevron 7"/>
              <p:cNvSpPr/>
              <p:nvPr/>
            </p:nvSpPr>
            <p:spPr>
              <a:xfrm>
                <a:off x="611560" y="1025947"/>
                <a:ext cx="1296144" cy="530845"/>
              </a:xfrm>
              <a:prstGeom prst="chevr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168" name="Groupe 167"/>
            <p:cNvGrpSpPr/>
            <p:nvPr/>
          </p:nvGrpSpPr>
          <p:grpSpPr>
            <a:xfrm>
              <a:off x="6372200" y="3068960"/>
              <a:ext cx="3312368" cy="504056"/>
              <a:chOff x="611560" y="1025947"/>
              <a:chExt cx="3456384" cy="530845"/>
            </a:xfrm>
          </p:grpSpPr>
          <p:grpSp>
            <p:nvGrpSpPr>
              <p:cNvPr id="169" name="Groupe 16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7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7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70" name="Groupe 16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7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7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71" name="Groupe 17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7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7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178" name="Groupe 177"/>
            <p:cNvGrpSpPr/>
            <p:nvPr/>
          </p:nvGrpSpPr>
          <p:grpSpPr>
            <a:xfrm>
              <a:off x="6444208" y="3789040"/>
              <a:ext cx="3312368" cy="504056"/>
              <a:chOff x="611560" y="1025947"/>
              <a:chExt cx="3456384" cy="530845"/>
            </a:xfrm>
          </p:grpSpPr>
          <p:grpSp>
            <p:nvGrpSpPr>
              <p:cNvPr id="179" name="Groupe 17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8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8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80" name="Groupe 17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8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8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81" name="Groupe 18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8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8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grpSp>
          <p:nvGrpSpPr>
            <p:cNvPr id="188" name="Groupe 187"/>
            <p:cNvGrpSpPr/>
            <p:nvPr/>
          </p:nvGrpSpPr>
          <p:grpSpPr>
            <a:xfrm>
              <a:off x="6444208" y="4437112"/>
              <a:ext cx="3312368" cy="504056"/>
              <a:chOff x="611560" y="1025947"/>
              <a:chExt cx="3456384" cy="530845"/>
            </a:xfrm>
          </p:grpSpPr>
          <p:grpSp>
            <p:nvGrpSpPr>
              <p:cNvPr id="189" name="Groupe 188"/>
              <p:cNvGrpSpPr/>
              <p:nvPr/>
            </p:nvGrpSpPr>
            <p:grpSpPr>
              <a:xfrm>
                <a:off x="61156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96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3</a:t>
                  </a:r>
                </a:p>
              </p:txBody>
            </p:sp>
            <p:sp>
              <p:nvSpPr>
                <p:cNvPr id="197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90" name="Groupe 189"/>
              <p:cNvGrpSpPr/>
              <p:nvPr/>
            </p:nvGrpSpPr>
            <p:grpSpPr>
              <a:xfrm>
                <a:off x="169168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94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2</a:t>
                  </a:r>
                </a:p>
              </p:txBody>
            </p:sp>
            <p:sp>
              <p:nvSpPr>
                <p:cNvPr id="195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191" name="Groupe 190"/>
              <p:cNvGrpSpPr/>
              <p:nvPr/>
            </p:nvGrpSpPr>
            <p:grpSpPr>
              <a:xfrm>
                <a:off x="2771800" y="1025947"/>
                <a:ext cx="1296144" cy="530845"/>
                <a:chOff x="611560" y="1025947"/>
                <a:chExt cx="1296144" cy="530845"/>
              </a:xfrm>
            </p:grpSpPr>
            <p:sp>
              <p:nvSpPr>
                <p:cNvPr id="192" name="ZoneTexte 4"/>
                <p:cNvSpPr txBox="1"/>
                <p:nvPr/>
              </p:nvSpPr>
              <p:spPr>
                <a:xfrm>
                  <a:off x="899592" y="1124744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b="1" dirty="0">
                      <a:latin typeface="Consolas" pitchFamily="49" charset="0"/>
                      <a:cs typeface="Consolas" pitchFamily="49" charset="0"/>
                    </a:rPr>
                    <a:t>Tâche 1</a:t>
                  </a:r>
                </a:p>
              </p:txBody>
            </p:sp>
            <p:sp>
              <p:nvSpPr>
                <p:cNvPr id="193" name="Chevron 7"/>
                <p:cNvSpPr/>
                <p:nvPr/>
              </p:nvSpPr>
              <p:spPr>
                <a:xfrm>
                  <a:off x="611560" y="1025947"/>
                  <a:ext cx="1296144" cy="530845"/>
                </a:xfrm>
                <a:prstGeom prst="chevr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sp>
          <p:nvSpPr>
            <p:cNvPr id="198" name="ZoneTexte 4"/>
            <p:cNvSpPr txBox="1"/>
            <p:nvPr/>
          </p:nvSpPr>
          <p:spPr>
            <a:xfrm>
              <a:off x="1475656" y="270892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(a)</a:t>
              </a:r>
            </a:p>
          </p:txBody>
        </p:sp>
        <p:sp>
          <p:nvSpPr>
            <p:cNvPr id="199" name="ZoneTexte 4"/>
            <p:cNvSpPr txBox="1"/>
            <p:nvPr/>
          </p:nvSpPr>
          <p:spPr>
            <a:xfrm>
              <a:off x="4716016" y="270892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(b)</a:t>
              </a:r>
            </a:p>
          </p:txBody>
        </p:sp>
        <p:sp>
          <p:nvSpPr>
            <p:cNvPr id="200" name="ZoneTexte 4"/>
            <p:cNvSpPr txBox="1"/>
            <p:nvPr/>
          </p:nvSpPr>
          <p:spPr>
            <a:xfrm>
              <a:off x="7596336" y="270892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Consolas" pitchFamily="49" charset="0"/>
                  <a:cs typeface="Consolas" pitchFamily="49" charset="0"/>
                </a:rPr>
                <a:t>(c)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1187624" y="908720"/>
            <a:ext cx="5328592" cy="2016224"/>
            <a:chOff x="1331640" y="836712"/>
            <a:chExt cx="5328592" cy="2016224"/>
          </a:xfrm>
        </p:grpSpPr>
        <p:cxnSp>
          <p:nvCxnSpPr>
            <p:cNvPr id="6" name="Connecteur droit avec flèche 5"/>
            <p:cNvCxnSpPr/>
            <p:nvPr/>
          </p:nvCxnSpPr>
          <p:spPr>
            <a:xfrm rot="10800000" flipV="1">
              <a:off x="5796136" y="1772816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rot="10800000" flipV="1">
              <a:off x="4644008" y="1772816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 flipV="1">
              <a:off x="3347864" y="1772816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rot="10800000" flipV="1">
              <a:off x="2051720" y="1772816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1331640" y="1772816"/>
              <a:ext cx="5328592" cy="0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699792" y="141277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onsolas" pitchFamily="49" charset="0"/>
                  <a:cs typeface="Consolas" pitchFamily="49" charset="0"/>
                </a:rPr>
                <a:t>Bus</a:t>
              </a:r>
            </a:p>
          </p:txBody>
        </p:sp>
        <p:sp>
          <p:nvSpPr>
            <p:cNvPr id="13" name="Organigramme : Processus 12"/>
            <p:cNvSpPr/>
            <p:nvPr/>
          </p:nvSpPr>
          <p:spPr>
            <a:xfrm>
              <a:off x="2915816" y="836712"/>
              <a:ext cx="1944216" cy="50405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Mémoire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3923928" y="1340768"/>
              <a:ext cx="0" cy="432048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4283968" y="2060848"/>
              <a:ext cx="864096" cy="792088"/>
              <a:chOff x="4283968" y="2060848"/>
              <a:chExt cx="864096" cy="792088"/>
            </a:xfrm>
          </p:grpSpPr>
          <p:sp>
            <p:nvSpPr>
              <p:cNvPr id="25" name="Organigramme : Processus 24"/>
              <p:cNvSpPr/>
              <p:nvPr/>
            </p:nvSpPr>
            <p:spPr>
              <a:xfrm>
                <a:off x="4283968" y="2060848"/>
                <a:ext cx="864096" cy="792088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4283968" y="231926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Unité de calcul 3</a:t>
                </a:r>
              </a:p>
            </p:txBody>
          </p:sp>
          <p:sp>
            <p:nvSpPr>
              <p:cNvPr id="38" name="Organigramme : Processus 37"/>
              <p:cNvSpPr/>
              <p:nvPr/>
            </p:nvSpPr>
            <p:spPr>
              <a:xfrm>
                <a:off x="4355976" y="2060848"/>
                <a:ext cx="720080" cy="28803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CPU</a:t>
                </a: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2987824" y="2060848"/>
              <a:ext cx="864096" cy="792088"/>
              <a:chOff x="4283968" y="2060848"/>
              <a:chExt cx="864096" cy="792088"/>
            </a:xfrm>
          </p:grpSpPr>
          <p:sp>
            <p:nvSpPr>
              <p:cNvPr id="41" name="Organigramme : Processus 40"/>
              <p:cNvSpPr/>
              <p:nvPr/>
            </p:nvSpPr>
            <p:spPr>
              <a:xfrm>
                <a:off x="4283968" y="2060848"/>
                <a:ext cx="864096" cy="792088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4283968" y="231926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Unité de calcul 2</a:t>
                </a:r>
              </a:p>
            </p:txBody>
          </p:sp>
          <p:sp>
            <p:nvSpPr>
              <p:cNvPr id="43" name="Organigramme : Processus 42"/>
              <p:cNvSpPr/>
              <p:nvPr/>
            </p:nvSpPr>
            <p:spPr>
              <a:xfrm>
                <a:off x="4355976" y="2060848"/>
                <a:ext cx="720080" cy="28803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CPU</a:t>
                </a:r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1691680" y="2060848"/>
              <a:ext cx="864096" cy="792088"/>
              <a:chOff x="4283968" y="2060848"/>
              <a:chExt cx="864096" cy="792088"/>
            </a:xfrm>
          </p:grpSpPr>
          <p:sp>
            <p:nvSpPr>
              <p:cNvPr id="45" name="Organigramme : Processus 44"/>
              <p:cNvSpPr/>
              <p:nvPr/>
            </p:nvSpPr>
            <p:spPr>
              <a:xfrm>
                <a:off x="4283968" y="2060848"/>
                <a:ext cx="864096" cy="792088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4283968" y="231926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Unité de calcul 1</a:t>
                </a:r>
              </a:p>
            </p:txBody>
          </p:sp>
          <p:sp>
            <p:nvSpPr>
              <p:cNvPr id="47" name="Organigramme : Processus 46"/>
              <p:cNvSpPr/>
              <p:nvPr/>
            </p:nvSpPr>
            <p:spPr>
              <a:xfrm>
                <a:off x="4355976" y="2060848"/>
                <a:ext cx="720080" cy="28803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CPU</a:t>
                </a:r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5508104" y="2060848"/>
              <a:ext cx="864096" cy="792088"/>
              <a:chOff x="4283968" y="2060848"/>
              <a:chExt cx="864096" cy="792088"/>
            </a:xfrm>
          </p:grpSpPr>
          <p:sp>
            <p:nvSpPr>
              <p:cNvPr id="49" name="Organigramme : Processus 48"/>
              <p:cNvSpPr/>
              <p:nvPr/>
            </p:nvSpPr>
            <p:spPr>
              <a:xfrm>
                <a:off x="4283968" y="2060848"/>
                <a:ext cx="864096" cy="792088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4283968" y="2319263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latin typeface="Consolas" pitchFamily="49" charset="0"/>
                    <a:cs typeface="Consolas" pitchFamily="49" charset="0"/>
                  </a:rPr>
                  <a:t>Unité de calcul 4</a:t>
                </a:r>
              </a:p>
            </p:txBody>
          </p:sp>
          <p:sp>
            <p:nvSpPr>
              <p:cNvPr id="51" name="Organigramme : Processus 50"/>
              <p:cNvSpPr/>
              <p:nvPr/>
            </p:nvSpPr>
            <p:spPr>
              <a:xfrm>
                <a:off x="4355976" y="2060848"/>
                <a:ext cx="720080" cy="288032"/>
              </a:xfrm>
              <a:prstGeom prst="flowChartProcess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CPU</a:t>
                </a:r>
              </a:p>
            </p:txBody>
          </p:sp>
        </p:grpSp>
      </p:grpSp>
      <p:grpSp>
        <p:nvGrpSpPr>
          <p:cNvPr id="136" name="Groupe 135"/>
          <p:cNvGrpSpPr/>
          <p:nvPr/>
        </p:nvGrpSpPr>
        <p:grpSpPr>
          <a:xfrm>
            <a:off x="1187624" y="3573016"/>
            <a:ext cx="5328592" cy="1800200"/>
            <a:chOff x="971600" y="4149080"/>
            <a:chExt cx="5328592" cy="1800200"/>
          </a:xfrm>
        </p:grpSpPr>
        <p:cxnSp>
          <p:nvCxnSpPr>
            <p:cNvPr id="96" name="Connecteur droit avec flèche 95"/>
            <p:cNvCxnSpPr/>
            <p:nvPr/>
          </p:nvCxnSpPr>
          <p:spPr>
            <a:xfrm rot="10800000" flipV="1">
              <a:off x="5436096" y="4509120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 rot="10800000" flipV="1">
              <a:off x="4283968" y="4509120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/>
            <p:cNvCxnSpPr/>
            <p:nvPr/>
          </p:nvCxnSpPr>
          <p:spPr>
            <a:xfrm rot="10800000" flipV="1">
              <a:off x="2987824" y="4509120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/>
            <p:nvPr/>
          </p:nvCxnSpPr>
          <p:spPr>
            <a:xfrm rot="10800000" flipV="1">
              <a:off x="1691680" y="4509120"/>
              <a:ext cx="0" cy="288032"/>
            </a:xfrm>
            <a:prstGeom prst="straightConnector1">
              <a:avLst/>
            </a:prstGeom>
            <a:ln w="28575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/>
            <p:nvPr/>
          </p:nvCxnSpPr>
          <p:spPr>
            <a:xfrm>
              <a:off x="971600" y="4509120"/>
              <a:ext cx="5328592" cy="0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ZoneTexte 100"/>
            <p:cNvSpPr txBox="1"/>
            <p:nvPr/>
          </p:nvSpPr>
          <p:spPr>
            <a:xfrm>
              <a:off x="5508104" y="4149080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Consolas" pitchFamily="49" charset="0"/>
                  <a:cs typeface="Consolas" pitchFamily="49" charset="0"/>
                </a:rPr>
                <a:t>Bus</a:t>
              </a:r>
            </a:p>
          </p:txBody>
        </p:sp>
        <p:grpSp>
          <p:nvGrpSpPr>
            <p:cNvPr id="120" name="Groupe 119"/>
            <p:cNvGrpSpPr/>
            <p:nvPr/>
          </p:nvGrpSpPr>
          <p:grpSpPr>
            <a:xfrm>
              <a:off x="1115616" y="4797152"/>
              <a:ext cx="1080120" cy="1152128"/>
              <a:chOff x="1259633" y="4797152"/>
              <a:chExt cx="1080120" cy="1152128"/>
            </a:xfrm>
          </p:grpSpPr>
          <p:sp>
            <p:nvSpPr>
              <p:cNvPr id="102" name="Organigramme : Processus 101"/>
              <p:cNvSpPr/>
              <p:nvPr/>
            </p:nvSpPr>
            <p:spPr>
              <a:xfrm>
                <a:off x="1331640" y="5301208"/>
                <a:ext cx="936104" cy="50405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Mémoire</a:t>
                </a:r>
              </a:p>
            </p:txBody>
          </p:sp>
          <p:grpSp>
            <p:nvGrpSpPr>
              <p:cNvPr id="106" name="Groupe 105"/>
              <p:cNvGrpSpPr/>
              <p:nvPr/>
            </p:nvGrpSpPr>
            <p:grpSpPr>
              <a:xfrm>
                <a:off x="1259633" y="4797152"/>
                <a:ext cx="1080120" cy="1152128"/>
                <a:chOff x="4222247" y="2060847"/>
                <a:chExt cx="925817" cy="974877"/>
              </a:xfrm>
            </p:grpSpPr>
            <p:sp>
              <p:nvSpPr>
                <p:cNvPr id="111" name="Organigramme : Processus 110"/>
                <p:cNvSpPr/>
                <p:nvPr/>
              </p:nvSpPr>
              <p:spPr>
                <a:xfrm>
                  <a:off x="4222247" y="2060847"/>
                  <a:ext cx="925817" cy="974877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Organigramme : Processus 112"/>
                <p:cNvSpPr/>
                <p:nvPr/>
              </p:nvSpPr>
              <p:spPr>
                <a:xfrm>
                  <a:off x="4304541" y="2121777"/>
                  <a:ext cx="720080" cy="288031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121" name="Groupe 120"/>
            <p:cNvGrpSpPr/>
            <p:nvPr/>
          </p:nvGrpSpPr>
          <p:grpSpPr>
            <a:xfrm>
              <a:off x="2483768" y="4797152"/>
              <a:ext cx="1080120" cy="1152128"/>
              <a:chOff x="1259633" y="4797152"/>
              <a:chExt cx="1080120" cy="1152128"/>
            </a:xfrm>
          </p:grpSpPr>
          <p:sp>
            <p:nvSpPr>
              <p:cNvPr id="122" name="Organigramme : Processus 121"/>
              <p:cNvSpPr/>
              <p:nvPr/>
            </p:nvSpPr>
            <p:spPr>
              <a:xfrm>
                <a:off x="1331640" y="5301208"/>
                <a:ext cx="936104" cy="50405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Mémoire</a:t>
                </a:r>
              </a:p>
            </p:txBody>
          </p:sp>
          <p:grpSp>
            <p:nvGrpSpPr>
              <p:cNvPr id="123" name="Groupe 122"/>
              <p:cNvGrpSpPr/>
              <p:nvPr/>
            </p:nvGrpSpPr>
            <p:grpSpPr>
              <a:xfrm>
                <a:off x="1259633" y="4797152"/>
                <a:ext cx="1080120" cy="1152128"/>
                <a:chOff x="4222247" y="2060847"/>
                <a:chExt cx="925817" cy="974877"/>
              </a:xfrm>
            </p:grpSpPr>
            <p:sp>
              <p:nvSpPr>
                <p:cNvPr id="124" name="Organigramme : Processus 123"/>
                <p:cNvSpPr/>
                <p:nvPr/>
              </p:nvSpPr>
              <p:spPr>
                <a:xfrm>
                  <a:off x="4222247" y="2060847"/>
                  <a:ext cx="925817" cy="974877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Organigramme : Processus 124"/>
                <p:cNvSpPr/>
                <p:nvPr/>
              </p:nvSpPr>
              <p:spPr>
                <a:xfrm>
                  <a:off x="4304541" y="2121777"/>
                  <a:ext cx="720080" cy="288031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126" name="Groupe 125"/>
            <p:cNvGrpSpPr/>
            <p:nvPr/>
          </p:nvGrpSpPr>
          <p:grpSpPr>
            <a:xfrm>
              <a:off x="3779912" y="4797152"/>
              <a:ext cx="1080120" cy="1152128"/>
              <a:chOff x="1259633" y="4797152"/>
              <a:chExt cx="1080120" cy="1152128"/>
            </a:xfrm>
          </p:grpSpPr>
          <p:sp>
            <p:nvSpPr>
              <p:cNvPr id="127" name="Organigramme : Processus 126"/>
              <p:cNvSpPr/>
              <p:nvPr/>
            </p:nvSpPr>
            <p:spPr>
              <a:xfrm>
                <a:off x="1331640" y="5301208"/>
                <a:ext cx="936104" cy="50405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Mémoire</a:t>
                </a:r>
              </a:p>
            </p:txBody>
          </p:sp>
          <p:grpSp>
            <p:nvGrpSpPr>
              <p:cNvPr id="128" name="Groupe 127"/>
              <p:cNvGrpSpPr/>
              <p:nvPr/>
            </p:nvGrpSpPr>
            <p:grpSpPr>
              <a:xfrm>
                <a:off x="1259633" y="4797152"/>
                <a:ext cx="1080120" cy="1152128"/>
                <a:chOff x="4222247" y="2060847"/>
                <a:chExt cx="925817" cy="974877"/>
              </a:xfrm>
            </p:grpSpPr>
            <p:sp>
              <p:nvSpPr>
                <p:cNvPr id="129" name="Organigramme : Processus 128"/>
                <p:cNvSpPr/>
                <p:nvPr/>
              </p:nvSpPr>
              <p:spPr>
                <a:xfrm>
                  <a:off x="4222247" y="2060847"/>
                  <a:ext cx="925817" cy="974877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0" name="Organigramme : Processus 129"/>
                <p:cNvSpPr/>
                <p:nvPr/>
              </p:nvSpPr>
              <p:spPr>
                <a:xfrm>
                  <a:off x="4304541" y="2121777"/>
                  <a:ext cx="720080" cy="288031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CPU</a:t>
                  </a:r>
                </a:p>
              </p:txBody>
            </p:sp>
          </p:grpSp>
        </p:grpSp>
        <p:grpSp>
          <p:nvGrpSpPr>
            <p:cNvPr id="131" name="Groupe 130"/>
            <p:cNvGrpSpPr/>
            <p:nvPr/>
          </p:nvGrpSpPr>
          <p:grpSpPr>
            <a:xfrm>
              <a:off x="5004048" y="4797152"/>
              <a:ext cx="1080120" cy="1152128"/>
              <a:chOff x="1259633" y="4797152"/>
              <a:chExt cx="1080120" cy="1152128"/>
            </a:xfrm>
          </p:grpSpPr>
          <p:sp>
            <p:nvSpPr>
              <p:cNvPr id="132" name="Organigramme : Processus 131"/>
              <p:cNvSpPr/>
              <p:nvPr/>
            </p:nvSpPr>
            <p:spPr>
              <a:xfrm>
                <a:off x="1331640" y="5301208"/>
                <a:ext cx="936104" cy="504056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Mémoire</a:t>
                </a:r>
              </a:p>
            </p:txBody>
          </p:sp>
          <p:grpSp>
            <p:nvGrpSpPr>
              <p:cNvPr id="133" name="Groupe 132"/>
              <p:cNvGrpSpPr/>
              <p:nvPr/>
            </p:nvGrpSpPr>
            <p:grpSpPr>
              <a:xfrm>
                <a:off x="1259633" y="4797152"/>
                <a:ext cx="1080120" cy="1152128"/>
                <a:chOff x="4222247" y="2060847"/>
                <a:chExt cx="925817" cy="974877"/>
              </a:xfrm>
            </p:grpSpPr>
            <p:sp>
              <p:nvSpPr>
                <p:cNvPr id="134" name="Organigramme : Processus 133"/>
                <p:cNvSpPr/>
                <p:nvPr/>
              </p:nvSpPr>
              <p:spPr>
                <a:xfrm>
                  <a:off x="4222247" y="2060847"/>
                  <a:ext cx="925817" cy="974877"/>
                </a:xfrm>
                <a:prstGeom prst="flowChartProcess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5" name="Organigramme : Processus 134"/>
                <p:cNvSpPr/>
                <p:nvPr/>
              </p:nvSpPr>
              <p:spPr>
                <a:xfrm>
                  <a:off x="4304541" y="2121777"/>
                  <a:ext cx="720080" cy="288031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>
                      <a:solidFill>
                        <a:schemeClr val="tx1"/>
                      </a:solidFill>
                      <a:latin typeface="Consolas" pitchFamily="49" charset="0"/>
                      <a:cs typeface="Consolas" pitchFamily="49" charset="0"/>
                    </a:rPr>
                    <a:t>CPU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 193"/>
          <p:cNvPicPr/>
          <p:nvPr/>
        </p:nvPicPr>
        <p:blipFill rotWithShape="1">
          <a:blip r:embed="rId3" cstate="print"/>
          <a:srcRect r="5302"/>
          <a:stretch/>
        </p:blipFill>
        <p:spPr bwMode="auto">
          <a:xfrm>
            <a:off x="1187625" y="808509"/>
            <a:ext cx="7704856" cy="43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DCAFB14-99B8-4DE7-BC1C-905822DB7D64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352239" cy="547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LE TRAITEMENT MASSIVEMENT PARALLELE ET LE MODELE MAPREDUCE</a:t>
            </a:r>
          </a:p>
        </p:txBody>
      </p:sp>
    </p:spTree>
    <p:extLst>
      <p:ext uri="{BB962C8B-B14F-4D97-AF65-F5344CB8AC3E}">
        <p14:creationId xmlns:p14="http://schemas.microsoft.com/office/powerpoint/2010/main" val="28347111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222667</TotalTime>
  <Words>917</Words>
  <Application>Microsoft Office PowerPoint</Application>
  <PresentationFormat>Affichage à l'écran (4:3)</PresentationFormat>
  <Paragraphs>275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Segoe  UI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L’écosystème Hadoop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Juvenal CHOKOGOUE (jchokogo)</dc:creator>
  <cp:lastModifiedBy>Juvenal JVC</cp:lastModifiedBy>
  <cp:revision>234</cp:revision>
  <dcterms:created xsi:type="dcterms:W3CDTF">2016-08-31T14:04:23Z</dcterms:created>
  <dcterms:modified xsi:type="dcterms:W3CDTF">2022-07-18T07:24:33Z</dcterms:modified>
</cp:coreProperties>
</file>