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68" r:id="rId3"/>
    <p:sldId id="274" r:id="rId4"/>
    <p:sldId id="280" r:id="rId5"/>
    <p:sldId id="270" r:id="rId6"/>
    <p:sldId id="309" r:id="rId7"/>
    <p:sldId id="275" r:id="rId8"/>
    <p:sldId id="276" r:id="rId9"/>
    <p:sldId id="277" r:id="rId10"/>
    <p:sldId id="278" r:id="rId11"/>
    <p:sldId id="281" r:id="rId12"/>
    <p:sldId id="282" r:id="rId13"/>
    <p:sldId id="283" r:id="rId14"/>
    <p:sldId id="284" r:id="rId15"/>
    <p:sldId id="292" r:id="rId16"/>
    <p:sldId id="293" r:id="rId17"/>
    <p:sldId id="294" r:id="rId18"/>
    <p:sldId id="289" r:id="rId19"/>
    <p:sldId id="290" r:id="rId20"/>
    <p:sldId id="291" r:id="rId21"/>
    <p:sldId id="303" r:id="rId22"/>
    <p:sldId id="304" r:id="rId23"/>
    <p:sldId id="305" r:id="rId24"/>
    <p:sldId id="306" r:id="rId25"/>
    <p:sldId id="285" r:id="rId26"/>
    <p:sldId id="286" r:id="rId27"/>
    <p:sldId id="287" r:id="rId28"/>
    <p:sldId id="288" r:id="rId29"/>
    <p:sldId id="295" r:id="rId30"/>
    <p:sldId id="296" r:id="rId31"/>
    <p:sldId id="297" r:id="rId32"/>
    <p:sldId id="299" r:id="rId33"/>
    <p:sldId id="300" r:id="rId34"/>
    <p:sldId id="301" r:id="rId35"/>
    <p:sldId id="302" r:id="rId36"/>
    <p:sldId id="307" r:id="rId37"/>
    <p:sldId id="308" r:id="rId38"/>
    <p:sldId id="310" r:id="rId39"/>
    <p:sldId id="311" r:id="rId40"/>
    <p:sldId id="31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935"/>
    <a:srgbClr val="DBD443"/>
    <a:srgbClr val="008EC4"/>
    <a:srgbClr val="00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5" autoAdjust="0"/>
    <p:restoredTop sz="92314" autoAdjust="0"/>
  </p:normalViewPr>
  <p:slideViewPr>
    <p:cSldViewPr snapToGrid="0">
      <p:cViewPr varScale="1">
        <p:scale>
          <a:sx n="100" d="100"/>
          <a:sy n="100" d="100"/>
        </p:scale>
        <p:origin x="119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S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40DF-C1B1-45EE-82E6-887B9356CCE1}" type="datetimeFigureOut">
              <a:rPr lang="fr-SN" smtClean="0"/>
              <a:t>21/07/2022</a:t>
            </a:fld>
            <a:endParaRPr lang="fr-S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S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S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2F21-4CBB-4C3E-BA7D-572AC435B7E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40045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12F21-4CBB-4C3E-BA7D-572AC435B7EE}" type="slidenum">
              <a:rPr lang="fr-SN" smtClean="0"/>
              <a:t>2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28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12F21-4CBB-4C3E-BA7D-572AC435B7EE}" type="slidenum">
              <a:rPr lang="fr-SN" smtClean="0"/>
              <a:t>3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5086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87E09-E3D9-4ABF-B2A2-A384ECBBA366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5650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861D3-F75F-41F7-BC8C-FCCBB5A7468C}" type="datetime1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2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A771CC-3AC2-4494-9A47-930E408A0BA6}" type="datetime1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89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6B4472-DB47-4912-AAB6-683275173710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9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421E4-F01B-4F46-B8FC-40C71017F143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2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607662-4B00-4416-A9C5-50A8324A5965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567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EEEB34-3185-459B-AFBF-56B41B940B82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2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246AAE-EEB9-4F72-8241-0B1F6967CBD3}" type="datetime1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2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A3B5EC-E0AF-4F5F-A66A-35AF0D9AE5FB}" type="datetime1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3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9B41E-6B8B-40FC-87C0-D8D4505756B6}" type="datetime1">
              <a:rPr lang="fr-FR" smtClean="0"/>
              <a:t>21/07/2022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F765C7-1865-48C5-9BF1-56AD281C701B}" type="datetime1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8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BF0AD-0B12-476C-94C9-53220C7D4C57}" type="datetime1">
              <a:rPr lang="fr-FR" smtClean="0"/>
              <a:t>21/07/2022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D850E-5905-414B-8B17-6DB536356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5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3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une 2"/>
          <p:cNvSpPr/>
          <p:nvPr userDrawn="1"/>
        </p:nvSpPr>
        <p:spPr>
          <a:xfrm rot="16200000">
            <a:off x="6703587" y="-4515650"/>
            <a:ext cx="187558" cy="10655918"/>
          </a:xfrm>
          <a:prstGeom prst="moon">
            <a:avLst/>
          </a:prstGeom>
          <a:solidFill>
            <a:srgbClr val="00BF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52111"/>
            <a:ext cx="790575" cy="790575"/>
          </a:xfrm>
          <a:prstGeom prst="rect">
            <a:avLst/>
          </a:prstGeom>
        </p:spPr>
      </p:pic>
      <p:sp>
        <p:nvSpPr>
          <p:cNvPr id="9" name="Lune 8"/>
          <p:cNvSpPr/>
          <p:nvPr userDrawn="1"/>
        </p:nvSpPr>
        <p:spPr>
          <a:xfrm rot="16200000">
            <a:off x="5382536" y="-4556675"/>
            <a:ext cx="91094" cy="10603404"/>
          </a:xfrm>
          <a:prstGeom prst="moon">
            <a:avLst/>
          </a:prstGeom>
          <a:solidFill>
            <a:srgbClr val="008E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696075"/>
            <a:ext cx="12192000" cy="161925"/>
          </a:xfrm>
          <a:prstGeom prst="rect">
            <a:avLst/>
          </a:prstGeom>
          <a:solidFill>
            <a:srgbClr val="008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/>
              <a:t>www.lenidit.com</a:t>
            </a:r>
          </a:p>
        </p:txBody>
      </p:sp>
    </p:spTree>
    <p:extLst>
      <p:ext uri="{BB962C8B-B14F-4D97-AF65-F5344CB8AC3E}">
        <p14:creationId xmlns:p14="http://schemas.microsoft.com/office/powerpoint/2010/main" val="5574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lang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7221568" y="-3536391"/>
            <a:ext cx="378627" cy="9003063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64335" y="134143"/>
            <a:ext cx="101992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PROGRAMMATION EN SCALA</a:t>
            </a:r>
          </a:p>
          <a:p>
            <a:endParaRPr lang="fr-FR" sz="5400" b="1" i="1" dirty="0">
              <a:solidFill>
                <a:srgbClr val="3C3A3E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8936DE-5133-4223-B1E5-1287FED8781F}"/>
              </a:ext>
            </a:extLst>
          </p:cNvPr>
          <p:cNvGrpSpPr/>
          <p:nvPr/>
        </p:nvGrpSpPr>
        <p:grpSpPr>
          <a:xfrm>
            <a:off x="3807111" y="3057935"/>
            <a:ext cx="6878286" cy="930955"/>
            <a:chOff x="4669653" y="2267540"/>
            <a:chExt cx="5785701" cy="930955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669653" y="2267540"/>
              <a:ext cx="5785701" cy="930955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731053" y="2408125"/>
              <a:ext cx="19398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SCALA</a:t>
              </a:r>
              <a:endParaRPr lang="fr-FR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Rectangle à coins arrondis 9"/>
          <p:cNvSpPr/>
          <p:nvPr/>
        </p:nvSpPr>
        <p:spPr>
          <a:xfrm flipH="1">
            <a:off x="2524604" y="122874"/>
            <a:ext cx="47768" cy="66457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AFEFFF-019F-42BE-A185-5607708258C1}"/>
              </a:ext>
            </a:extLst>
          </p:cNvPr>
          <p:cNvSpPr txBox="1"/>
          <p:nvPr/>
        </p:nvSpPr>
        <p:spPr>
          <a:xfrm>
            <a:off x="143808" y="1936612"/>
            <a:ext cx="2252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Cheikh SARR</a:t>
            </a:r>
            <a:endParaRPr lang="fr-S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3C57C15-906A-4227-A51C-B1AF1C223892}"/>
              </a:ext>
            </a:extLst>
          </p:cNvPr>
          <p:cNvSpPr txBox="1"/>
          <p:nvPr/>
        </p:nvSpPr>
        <p:spPr>
          <a:xfrm>
            <a:off x="275436" y="2405100"/>
            <a:ext cx="1729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Ingénieur </a:t>
            </a:r>
          </a:p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Electronique </a:t>
            </a:r>
          </a:p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et Informatique</a:t>
            </a:r>
            <a:endParaRPr lang="fr-SN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8F81A3-564A-43D9-8D1E-4EA8AD1CDDA2}"/>
              </a:ext>
            </a:extLst>
          </p:cNvPr>
          <p:cNvSpPr txBox="1"/>
          <p:nvPr/>
        </p:nvSpPr>
        <p:spPr>
          <a:xfrm>
            <a:off x="-18870" y="3314127"/>
            <a:ext cx="2767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sarr.cheikh08@yahoo.com</a:t>
            </a:r>
          </a:p>
        </p:txBody>
      </p:sp>
    </p:spTree>
    <p:extLst>
      <p:ext uri="{BB962C8B-B14F-4D97-AF65-F5344CB8AC3E}">
        <p14:creationId xmlns:p14="http://schemas.microsoft.com/office/powerpoint/2010/main" val="300247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44336" y="9065"/>
            <a:ext cx="6109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SCALA, TOUT est OBJET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425240" y="1128673"/>
            <a:ext cx="11766760" cy="5521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800" i="1" dirty="0"/>
              <a:t>Un langage purement orienté objet dans le sens où tout est un objet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800" i="1" dirty="0"/>
              <a:t>Il diffère du Java: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600" i="1" dirty="0"/>
              <a:t> </a:t>
            </a:r>
            <a:r>
              <a:rPr lang="fr-SN" sz="2400" i="1" dirty="0"/>
              <a:t>Java distingue les types primitifs (comme Boolean et Int) des types référentiels.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Les nombres sont des objets 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Exemple: 1 + 2 * 3 / x </a:t>
            </a:r>
            <a:r>
              <a:rPr lang="fr-FR" sz="2400" i="1" dirty="0"/>
              <a:t>équivalent  à  1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+(2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*(3)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/(x)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fr-SN" sz="2800" i="1" dirty="0"/>
          </a:p>
        </p:txBody>
      </p:sp>
    </p:spTree>
    <p:extLst>
      <p:ext uri="{BB962C8B-B14F-4D97-AF65-F5344CB8AC3E}">
        <p14:creationId xmlns:p14="http://schemas.microsoft.com/office/powerpoint/2010/main" val="395930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911981" y="-56963"/>
            <a:ext cx="496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TYPES DE BASE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39365" y="1065229"/>
            <a:ext cx="1185263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fr-FR" sz="2800" b="1" i="1" dirty="0"/>
              <a:t>Variables et constantes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>
                <a:effectLst/>
              </a:rPr>
              <a:t>La déclaration d'une variable se fait de la manière suivante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SN" sz="2200" b="1" i="1" dirty="0"/>
              <a:t>Var nomVariable: Type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SN" sz="2200" b="1" i="1" dirty="0"/>
              <a:t>Val nomVariable: Type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endParaRPr lang="fr-FR" sz="2200" b="1" i="1" dirty="0"/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Les variables (dont les valeurs changent) sont introduites par le mot clé </a:t>
            </a:r>
            <a:r>
              <a:rPr lang="fr-SN" sz="2400" b="1" i="1" dirty="0"/>
              <a:t>var</a:t>
            </a:r>
            <a:r>
              <a:rPr lang="fr-SN" sz="2400" i="1" dirty="0"/>
              <a:t>.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SN" sz="2200" b="1" i="1" dirty="0"/>
              <a:t>var j = 10;   </a:t>
            </a:r>
            <a:r>
              <a:rPr lang="fr-SN" sz="2200" b="1" i="1" dirty="0">
                <a:solidFill>
                  <a:schemeClr val="accent6"/>
                </a:solidFill>
              </a:rPr>
              <a:t>// ici, j est considéré comme entier</a:t>
            </a:r>
          </a:p>
          <a:p>
            <a:pPr lvl="3" algn="just"/>
            <a:endParaRPr lang="fr-SN" sz="2200" b="1" i="1" dirty="0">
              <a:solidFill>
                <a:schemeClr val="accent6"/>
              </a:solidFill>
            </a:endParaRP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Les constantes à valeurs fixes sont introduites par le mot clé </a:t>
            </a:r>
            <a:r>
              <a:rPr lang="fr-SN" sz="2400" b="1" i="1" dirty="0"/>
              <a:t>val</a:t>
            </a:r>
            <a:r>
              <a:rPr lang="fr-SN" sz="2400" i="1" dirty="0"/>
              <a:t>.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fr-SN" sz="2200" b="1" i="1" dirty="0"/>
              <a:t>Val i :  Int = 10;  </a:t>
            </a:r>
            <a:r>
              <a:rPr lang="fr-SN" sz="2200" b="1" i="1" dirty="0">
                <a:solidFill>
                  <a:schemeClr val="accent6"/>
                </a:solidFill>
              </a:rPr>
              <a:t>//constante i de valeur 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E58CDE-FB16-6D65-23A8-E69E50E1FF73}"/>
              </a:ext>
            </a:extLst>
          </p:cNvPr>
          <p:cNvSpPr txBox="1"/>
          <p:nvPr/>
        </p:nvSpPr>
        <p:spPr>
          <a:xfrm>
            <a:off x="1354317" y="5377272"/>
            <a:ext cx="9822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SN" sz="2400" i="1" dirty="0"/>
              <a:t>NB: Il est préférable de préciser le type des variables (entier, réel, booléen ....) mais ce n’est pas obligatoire si elles sont initialisées sans ambiguïté...</a:t>
            </a:r>
          </a:p>
        </p:txBody>
      </p:sp>
    </p:spTree>
    <p:extLst>
      <p:ext uri="{BB962C8B-B14F-4D97-AF65-F5344CB8AC3E}">
        <p14:creationId xmlns:p14="http://schemas.microsoft.com/office/powerpoint/2010/main" val="230292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911981" y="-56963"/>
            <a:ext cx="496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TYPES DE BASE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298515" y="1075280"/>
            <a:ext cx="5913749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fr-FR" sz="2800" b="1" i="1" dirty="0"/>
              <a:t>Variables et constantes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Byte</a:t>
            </a:r>
            <a:r>
              <a:rPr lang="fr-SN" sz="2400" i="1" dirty="0">
                <a:effectLst/>
                <a:latin typeface="+mj-lt"/>
              </a:rPr>
              <a:t> : entiers signés de 8-bits</a:t>
            </a:r>
            <a:endParaRPr lang="fr-FR" sz="2400" b="1" i="1" dirty="0">
              <a:effectLst/>
              <a:latin typeface="+mj-lt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Short</a:t>
            </a:r>
            <a:r>
              <a:rPr lang="fr-SN" sz="2400" i="1" dirty="0">
                <a:effectLst/>
                <a:latin typeface="+mj-lt"/>
              </a:rPr>
              <a:t> : entiers signés de16-bits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Int </a:t>
            </a:r>
            <a:r>
              <a:rPr lang="fr-SN" sz="2400" i="1" dirty="0">
                <a:effectLst/>
                <a:latin typeface="+mj-lt"/>
              </a:rPr>
              <a:t>: entiers signés de 32-bits</a:t>
            </a:r>
            <a:endParaRPr lang="fr-SN" sz="2400" i="1" dirty="0">
              <a:latin typeface="+mj-lt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Long</a:t>
            </a:r>
            <a:r>
              <a:rPr lang="fr-SN" sz="2400" i="1" dirty="0">
                <a:effectLst/>
                <a:latin typeface="+mj-lt"/>
              </a:rPr>
              <a:t> : entiers signés de 64-bits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Float</a:t>
            </a:r>
            <a:r>
              <a:rPr lang="fr-SN" sz="2400" i="1" dirty="0">
                <a:effectLst/>
                <a:latin typeface="+mj-lt"/>
              </a:rPr>
              <a:t> : réels sur 32-bits</a:t>
            </a:r>
            <a:endParaRPr lang="fr-SN" sz="2400" i="1" dirty="0">
              <a:latin typeface="+mj-lt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Double</a:t>
            </a:r>
            <a:r>
              <a:rPr lang="fr-SN" sz="2400" i="1" dirty="0">
                <a:effectLst/>
                <a:latin typeface="+mj-lt"/>
              </a:rPr>
              <a:t> : réels 64-bits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Boolean</a:t>
            </a:r>
            <a:r>
              <a:rPr lang="fr-SN" sz="2400" i="1" dirty="0">
                <a:effectLst/>
                <a:latin typeface="+mj-lt"/>
              </a:rPr>
              <a:t> : true or false</a:t>
            </a:r>
            <a:endParaRPr lang="fr-SN" sz="2400" i="1" dirty="0">
              <a:latin typeface="+mj-lt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Char</a:t>
            </a:r>
            <a:r>
              <a:rPr lang="fr-SN" sz="2400" i="1" dirty="0">
                <a:effectLst/>
                <a:latin typeface="+mj-lt"/>
              </a:rPr>
              <a:t> : charactère Unicode de16-bit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SN" sz="2400" b="1" i="1" dirty="0">
                <a:effectLst/>
                <a:latin typeface="+mj-lt"/>
              </a:rPr>
              <a:t>String</a:t>
            </a:r>
            <a:r>
              <a:rPr lang="fr-SN" sz="2400" i="1" dirty="0">
                <a:effectLst/>
                <a:latin typeface="+mj-lt"/>
              </a:rPr>
              <a:t> : une suite de caractères</a:t>
            </a:r>
            <a:endParaRPr lang="fr-FR" sz="26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14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911981" y="-56963"/>
            <a:ext cx="496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TYPES DE BASE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fr-FR" sz="2800" b="1" i="1" dirty="0"/>
              <a:t>Conversions entre les nombres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FR" sz="2400" i="1" dirty="0"/>
              <a:t>Pour transformer un type à un autre type, il faut utiliser les opérations comme: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FR" sz="2200" b="1" i="1" dirty="0"/>
              <a:t>toDouble, </a:t>
            </a:r>
            <a:r>
              <a:rPr lang="fr-FR" sz="2200" b="1" i="1" dirty="0" err="1"/>
              <a:t>toFloat</a:t>
            </a:r>
            <a:r>
              <a:rPr lang="fr-FR" sz="2200" b="1" i="1" dirty="0"/>
              <a:t>, </a:t>
            </a:r>
            <a:r>
              <a:rPr lang="fr-FR" sz="2200" b="1" i="1" dirty="0" err="1"/>
              <a:t>toInt</a:t>
            </a:r>
            <a:r>
              <a:rPr lang="fr-FR" sz="2200" b="1" i="1" dirty="0"/>
              <a:t>, </a:t>
            </a:r>
            <a:r>
              <a:rPr lang="fr-FR" sz="2200" b="1" i="1" dirty="0" err="1"/>
              <a:t>toLong</a:t>
            </a:r>
            <a:endParaRPr lang="fr-FR" sz="2200" b="1" i="1" dirty="0"/>
          </a:p>
          <a:p>
            <a:pPr lvl="2" algn="just"/>
            <a:endParaRPr lang="fr-FR" sz="2400" b="1" i="1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FR" sz="2400" b="1" i="1" dirty="0"/>
              <a:t>Exemple 1: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FR" sz="2000" b="1" i="1" dirty="0"/>
              <a:t>var </a:t>
            </a:r>
            <a:r>
              <a:rPr lang="fr-FR" sz="2000" b="1" i="1" dirty="0" err="1"/>
              <a:t>valeur:Int</a:t>
            </a:r>
            <a:r>
              <a:rPr lang="fr-FR" sz="2000" b="1" i="1" dirty="0"/>
              <a:t>  = 10 ; </a:t>
            </a:r>
            <a:r>
              <a:rPr lang="fr-SN" sz="2400" i="1" dirty="0">
                <a:solidFill>
                  <a:srgbClr val="008000"/>
                </a:solidFill>
                <a:effectLst/>
              </a:rPr>
              <a:t>// 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ici, valeur est considéré comme entier</a:t>
            </a:r>
            <a:endParaRPr lang="fr-FR" sz="2000" b="1" i="1" dirty="0"/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SN" sz="2000" b="1" i="1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</a:t>
            </a:r>
            <a:r>
              <a:rPr lang="fr-SN" sz="2000" b="1" i="1" dirty="0"/>
              <a:t> valeur </a:t>
            </a:r>
            <a:r>
              <a:rPr lang="fr-SN" sz="2000" b="1" i="1" dirty="0">
                <a:effectLst/>
              </a:rPr>
              <a:t>=</a:t>
            </a:r>
            <a:r>
              <a:rPr lang="fr-SN" sz="2000" b="1" i="1" dirty="0"/>
              <a:t> </a:t>
            </a:r>
            <a:r>
              <a:rPr lang="fr-SN" sz="2000" b="1" i="1" dirty="0" err="1"/>
              <a:t>valeur.</a:t>
            </a:r>
            <a:r>
              <a:rPr lang="fr-SN" sz="2000" b="1" i="1" dirty="0" err="1">
                <a:effectLst/>
              </a:rPr>
              <a:t>toDouble</a:t>
            </a:r>
            <a:r>
              <a:rPr lang="fr-FR" sz="2000" b="1" i="1" dirty="0"/>
              <a:t> ; 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// ici, valeur est castée comme un double</a:t>
            </a:r>
            <a:endParaRPr lang="fr-FR" sz="2000" b="1" i="1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23BCC1-C3E2-C637-2127-9A5CFBDD8AA0}"/>
              </a:ext>
            </a:extLst>
          </p:cNvPr>
          <p:cNvSpPr txBox="1"/>
          <p:nvPr/>
        </p:nvSpPr>
        <p:spPr>
          <a:xfrm>
            <a:off x="304800" y="3990208"/>
            <a:ext cx="1074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fr-FR" sz="2400" b="1" i="1" dirty="0"/>
              <a:t>Exemple 2: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FR" sz="2000" b="1" i="1" dirty="0"/>
              <a:t>var </a:t>
            </a:r>
            <a:r>
              <a:rPr lang="fr-FR" sz="2000" b="1" i="1" dirty="0" err="1"/>
              <a:t>valeur:Double</a:t>
            </a:r>
            <a:r>
              <a:rPr lang="fr-FR" sz="2000" b="1" i="1" dirty="0"/>
              <a:t> = 10;  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// </a:t>
            </a:r>
            <a:r>
              <a:rPr lang="fr-SN" i="1" dirty="0">
                <a:solidFill>
                  <a:srgbClr val="008000"/>
                </a:solidFill>
                <a:effectLst/>
              </a:rPr>
              <a:t>i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ci, </a:t>
            </a:r>
            <a:r>
              <a:rPr lang="fr-SN" sz="2000" i="1" dirty="0">
                <a:solidFill>
                  <a:srgbClr val="008000"/>
                </a:solidFill>
              </a:rPr>
              <a:t>valeur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 est considéré comme entier</a:t>
            </a:r>
            <a:endParaRPr lang="fr-FR" sz="2000" b="1" i="1" dirty="0"/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fr-SN" sz="2000" b="1" i="1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</a:t>
            </a:r>
            <a:r>
              <a:rPr lang="fr-SN" sz="2000" b="1" i="1" dirty="0"/>
              <a:t> valeur </a:t>
            </a:r>
            <a:r>
              <a:rPr lang="fr-SN" sz="2000" b="1" i="1" dirty="0">
                <a:effectLst/>
              </a:rPr>
              <a:t>=</a:t>
            </a:r>
            <a:r>
              <a:rPr lang="fr-SN" sz="2000" b="1" i="1" dirty="0"/>
              <a:t> </a:t>
            </a:r>
            <a:r>
              <a:rPr lang="fr-SN" sz="2000" b="1" i="1" dirty="0" err="1"/>
              <a:t>valeur.</a:t>
            </a:r>
            <a:r>
              <a:rPr lang="fr-SN" sz="2000" b="1" i="1" dirty="0" err="1">
                <a:effectLst/>
              </a:rPr>
              <a:t>toInt</a:t>
            </a:r>
            <a:r>
              <a:rPr lang="fr-FR" sz="2000" b="1" i="1" dirty="0"/>
              <a:t> ; 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// ici, </a:t>
            </a:r>
            <a:r>
              <a:rPr lang="fr-SN" sz="2000" i="1" dirty="0">
                <a:solidFill>
                  <a:srgbClr val="008000"/>
                </a:solidFill>
              </a:rPr>
              <a:t>valeur </a:t>
            </a:r>
            <a:r>
              <a:rPr lang="fr-SN" sz="2000" i="1" dirty="0">
                <a:solidFill>
                  <a:srgbClr val="008000"/>
                </a:solidFill>
                <a:effectLst/>
              </a:rPr>
              <a:t>est castée comme un </a:t>
            </a:r>
            <a:r>
              <a:rPr lang="fr-SN" sz="2000" i="1" dirty="0">
                <a:solidFill>
                  <a:srgbClr val="008000"/>
                </a:solidFill>
              </a:rPr>
              <a:t>Int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337838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785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OPERATEURS 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6A42B9-B775-8C57-77F1-908B3ADA8F5A}"/>
              </a:ext>
            </a:extLst>
          </p:cNvPr>
          <p:cNvSpPr txBox="1"/>
          <p:nvPr/>
        </p:nvSpPr>
        <p:spPr>
          <a:xfrm>
            <a:off x="904973" y="1376313"/>
            <a:ext cx="9945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/>
              <a:t>Les opérateurs arithmétiques</a:t>
            </a:r>
          </a:p>
          <a:p>
            <a:pPr lvl="1"/>
            <a:r>
              <a:rPr lang="fr-FR" sz="2000" b="1" dirty="0"/>
              <a:t> </a:t>
            </a:r>
            <a:endParaRPr lang="fr-SN" sz="2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C0385E-0D83-6805-8CFA-9526D741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37" y="1846419"/>
            <a:ext cx="8003692" cy="37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785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OPERATEURS 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6A42B9-B775-8C57-77F1-908B3ADA8F5A}"/>
              </a:ext>
            </a:extLst>
          </p:cNvPr>
          <p:cNvSpPr txBox="1"/>
          <p:nvPr/>
        </p:nvSpPr>
        <p:spPr>
          <a:xfrm>
            <a:off x="904973" y="1376313"/>
            <a:ext cx="9945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/>
              <a:t>Les opérateurs relationnels</a:t>
            </a:r>
          </a:p>
          <a:p>
            <a:pPr lvl="1"/>
            <a:r>
              <a:rPr lang="fr-FR" sz="2000" b="1" dirty="0"/>
              <a:t> </a:t>
            </a:r>
            <a:endParaRPr lang="fr-SN" sz="2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80021F-CDBD-3FD0-FD72-2ABE40F1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5" y="1795223"/>
            <a:ext cx="8399282" cy="46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785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OPERATEURS 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6A42B9-B775-8C57-77F1-908B3ADA8F5A}"/>
              </a:ext>
            </a:extLst>
          </p:cNvPr>
          <p:cNvSpPr txBox="1"/>
          <p:nvPr/>
        </p:nvSpPr>
        <p:spPr>
          <a:xfrm>
            <a:off x="904973" y="1376313"/>
            <a:ext cx="9945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/>
              <a:t>Les opérateurs logiques</a:t>
            </a:r>
          </a:p>
          <a:p>
            <a:pPr lvl="1"/>
            <a:r>
              <a:rPr lang="fr-FR" sz="2000" b="1" dirty="0"/>
              <a:t> </a:t>
            </a:r>
            <a:endParaRPr lang="fr-SN" sz="2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0A3592-09B8-3159-A6B4-1A05BF1D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2" y="1781400"/>
            <a:ext cx="9883432" cy="32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41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9108E7-FDD8-BBF5-552C-E4C6777F4D9D}"/>
              </a:ext>
            </a:extLst>
          </p:cNvPr>
          <p:cNvSpPr txBox="1"/>
          <p:nvPr/>
        </p:nvSpPr>
        <p:spPr>
          <a:xfrm>
            <a:off x="669303" y="1308914"/>
            <a:ext cx="929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Condition « IF »</a:t>
            </a:r>
          </a:p>
          <a:p>
            <a:pPr lvl="1"/>
            <a:endParaRPr lang="fr-FR" sz="2400" b="1" dirty="0"/>
          </a:p>
          <a:p>
            <a:pPr lvl="1"/>
            <a:endParaRPr lang="fr-SN" sz="24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B15B46-2A08-0992-E8E4-AC3D3AC1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3" y="1805383"/>
            <a:ext cx="9534143" cy="14657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72D9FF-4AF7-5059-FF74-793A8280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53" y="3707835"/>
            <a:ext cx="9534142" cy="22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41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9108E7-FDD8-BBF5-552C-E4C6777F4D9D}"/>
              </a:ext>
            </a:extLst>
          </p:cNvPr>
          <p:cNvSpPr txBox="1"/>
          <p:nvPr/>
        </p:nvSpPr>
        <p:spPr>
          <a:xfrm>
            <a:off x="669303" y="1308914"/>
            <a:ext cx="929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Condition « IF- </a:t>
            </a:r>
            <a:r>
              <a:rPr lang="fr-FR" sz="2400" b="1" dirty="0" err="1"/>
              <a:t>Else</a:t>
            </a:r>
            <a:r>
              <a:rPr lang="fr-FR" sz="2400" b="1" dirty="0"/>
              <a:t>»</a:t>
            </a:r>
          </a:p>
          <a:p>
            <a:pPr lvl="1"/>
            <a:endParaRPr lang="fr-FR" sz="2400" b="1" dirty="0"/>
          </a:p>
          <a:p>
            <a:pPr lvl="1"/>
            <a:endParaRPr lang="fr-SN" sz="24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DB0EF2-5816-157D-D3D7-904FA2F9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6" y="1909078"/>
            <a:ext cx="9098546" cy="2021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2C27AF7-D3D1-29DB-8054-A4F137B5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96" y="4389737"/>
            <a:ext cx="9098546" cy="20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69441" y="-87393"/>
            <a:ext cx="441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9108E7-FDD8-BBF5-552C-E4C6777F4D9D}"/>
              </a:ext>
            </a:extLst>
          </p:cNvPr>
          <p:cNvSpPr txBox="1"/>
          <p:nvPr/>
        </p:nvSpPr>
        <p:spPr>
          <a:xfrm>
            <a:off x="565608" y="1090110"/>
            <a:ext cx="929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Condition « IF-</a:t>
            </a:r>
            <a:r>
              <a:rPr lang="fr-FR" sz="2400" b="1" dirty="0" err="1"/>
              <a:t>Else</a:t>
            </a:r>
            <a:r>
              <a:rPr lang="fr-FR" sz="2400" b="1" dirty="0"/>
              <a:t>-IF»</a:t>
            </a:r>
          </a:p>
          <a:p>
            <a:pPr lvl="1"/>
            <a:endParaRPr lang="fr-FR" sz="2400" b="1" dirty="0"/>
          </a:p>
          <a:p>
            <a:pPr lvl="1"/>
            <a:endParaRPr lang="fr-SN" sz="24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C5F7F3-45E1-4E92-CEA2-DDBCE5DC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8" y="1840485"/>
            <a:ext cx="6733922" cy="15885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DF1136-CD05-1771-3F26-2A9D0CDE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06" y="3790108"/>
            <a:ext cx="6673624" cy="25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5215677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585729" y="-168328"/>
            <a:ext cx="2715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>
                <a:solidFill>
                  <a:srgbClr val="3C3A3E"/>
                </a:solidFill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FA548E-41AC-47D8-BA3A-336B9591F79E}"/>
              </a:ext>
            </a:extLst>
          </p:cNvPr>
          <p:cNvSpPr txBox="1"/>
          <p:nvPr/>
        </p:nvSpPr>
        <p:spPr>
          <a:xfrm>
            <a:off x="954836" y="2076346"/>
            <a:ext cx="11342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Comprendre les apports du langage Scala et de la programmation fonctionnelle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SN" sz="2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Pouvoir maitriser la programmation Scala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SN" sz="2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S’avoir s’interfacer avec des programmes Java</a:t>
            </a:r>
          </a:p>
          <a:p>
            <a:pPr lvl="1"/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39850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82748" y="-13874"/>
            <a:ext cx="348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BOUCLES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EAB604-7BE5-1F74-1FC7-0231E1E48115}"/>
              </a:ext>
            </a:extLst>
          </p:cNvPr>
          <p:cNvSpPr txBox="1"/>
          <p:nvPr/>
        </p:nvSpPr>
        <p:spPr>
          <a:xfrm>
            <a:off x="1055801" y="1075280"/>
            <a:ext cx="437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Boucles for dans une plage</a:t>
            </a:r>
            <a:endParaRPr lang="fr-SN" sz="2400" b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7AA6ED1-8DA5-4555-771D-BCE76584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1" y="1787774"/>
            <a:ext cx="7601815" cy="123690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84E1A47-A0E8-8165-BB6F-1B44A30A910B}"/>
              </a:ext>
            </a:extLst>
          </p:cNvPr>
          <p:cNvSpPr txBox="1"/>
          <p:nvPr/>
        </p:nvSpPr>
        <p:spPr>
          <a:xfrm>
            <a:off x="1377512" y="3290869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endParaRPr lang="fr-SN" sz="1800" b="1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A75215-F90B-F980-0CFE-A63EDA0F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49" y="3681058"/>
            <a:ext cx="7702505" cy="23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59537" y="0"/>
            <a:ext cx="348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BOUCLES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BE385F-1895-16AF-CA9B-94590F082335}"/>
              </a:ext>
            </a:extLst>
          </p:cNvPr>
          <p:cNvSpPr txBox="1"/>
          <p:nvPr/>
        </p:nvSpPr>
        <p:spPr>
          <a:xfrm>
            <a:off x="893271" y="1104036"/>
            <a:ext cx="601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Boucles for dans une collection</a:t>
            </a:r>
            <a:endParaRPr lang="fr-SN" sz="2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5B2F13-F16E-A4D0-BC95-5678E2AA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83" y="1704458"/>
            <a:ext cx="8148721" cy="13304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43D11E9-897B-A2EE-2F51-4C21EDB3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60" y="3698271"/>
            <a:ext cx="7960713" cy="22453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2461FF1-E264-43B1-648A-5A209EF9B190}"/>
              </a:ext>
            </a:extLst>
          </p:cNvPr>
          <p:cNvSpPr txBox="1"/>
          <p:nvPr/>
        </p:nvSpPr>
        <p:spPr>
          <a:xfrm>
            <a:off x="1377512" y="3290869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endParaRPr lang="fr-SN" sz="1800" b="1" dirty="0"/>
          </a:p>
        </p:txBody>
      </p:sp>
    </p:spTree>
    <p:extLst>
      <p:ext uri="{BB962C8B-B14F-4D97-AF65-F5344CB8AC3E}">
        <p14:creationId xmlns:p14="http://schemas.microsoft.com/office/powerpoint/2010/main" val="17986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59537" y="0"/>
            <a:ext cx="348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BOUCLES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BE385F-1895-16AF-CA9B-94590F082335}"/>
              </a:ext>
            </a:extLst>
          </p:cNvPr>
          <p:cNvSpPr txBox="1"/>
          <p:nvPr/>
        </p:nvSpPr>
        <p:spPr>
          <a:xfrm>
            <a:off x="893271" y="1104036"/>
            <a:ext cx="601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Boucles while</a:t>
            </a:r>
            <a:endParaRPr lang="fr-SN" sz="24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2461FF1-E264-43B1-648A-5A209EF9B190}"/>
              </a:ext>
            </a:extLst>
          </p:cNvPr>
          <p:cNvSpPr txBox="1"/>
          <p:nvPr/>
        </p:nvSpPr>
        <p:spPr>
          <a:xfrm>
            <a:off x="1377512" y="3290869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endParaRPr lang="fr-SN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2AF7A1-777A-A08A-3203-66420545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4" y="1487209"/>
            <a:ext cx="8977351" cy="11744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003073-FB74-16A0-1268-3B0FFCE1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44" y="3759544"/>
            <a:ext cx="8461512" cy="20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59537" y="0"/>
            <a:ext cx="348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LES BOUCLES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304800" y="1075280"/>
            <a:ext cx="11893485" cy="55847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fr-FR" sz="2600" b="1" i="1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BE385F-1895-16AF-CA9B-94590F082335}"/>
              </a:ext>
            </a:extLst>
          </p:cNvPr>
          <p:cNvSpPr txBox="1"/>
          <p:nvPr/>
        </p:nvSpPr>
        <p:spPr>
          <a:xfrm>
            <a:off x="893271" y="1104036"/>
            <a:ext cx="601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/>
              <a:t>Boucles do ………while</a:t>
            </a:r>
            <a:endParaRPr lang="fr-SN" sz="24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2461FF1-E264-43B1-648A-5A209EF9B190}"/>
              </a:ext>
            </a:extLst>
          </p:cNvPr>
          <p:cNvSpPr txBox="1"/>
          <p:nvPr/>
        </p:nvSpPr>
        <p:spPr>
          <a:xfrm>
            <a:off x="1377512" y="3290869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endParaRPr lang="fr-SN" sz="18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FC1119-7633-DB62-A775-6ED03A5F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95" y="1704459"/>
            <a:ext cx="8759775" cy="13421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503999-ED3C-18EE-D336-268552CB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72" y="3708936"/>
            <a:ext cx="8047000" cy="26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2474448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999229" y="2598003"/>
            <a:ext cx="7140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EXERCICES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130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32206" y="123224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779281" y="2253007"/>
            <a:ext cx="1063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Ecrire un programme qui affiche « Hello, World » et affiche la version du langage scala installer</a:t>
            </a:r>
            <a:endParaRPr lang="fr-SN" sz="2400" i="1" dirty="0"/>
          </a:p>
        </p:txBody>
      </p:sp>
    </p:spTree>
    <p:extLst>
      <p:ext uri="{BB962C8B-B14F-4D97-AF65-F5344CB8AC3E}">
        <p14:creationId xmlns:p14="http://schemas.microsoft.com/office/powerpoint/2010/main" val="54978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92337" y="115341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calculer la somme des deux valeurs entières données. Si les deux valeurs sont identiques, retournez alors le triple de leur somme.</a:t>
            </a:r>
          </a:p>
        </p:txBody>
      </p:sp>
    </p:spTree>
    <p:extLst>
      <p:ext uri="{BB962C8B-B14F-4D97-AF65-F5344CB8AC3E}">
        <p14:creationId xmlns:p14="http://schemas.microsoft.com/office/powerpoint/2010/main" val="348316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68690" y="115340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Ecrire un programme Scala pour vérifier deux entiers donnés, et retourner vrai si l'un d'eux vaut 30 ou si leur somme vaut 30.</a:t>
            </a:r>
          </a:p>
        </p:txBody>
      </p:sp>
    </p:spTree>
    <p:extLst>
      <p:ext uri="{BB962C8B-B14F-4D97-AF65-F5344CB8AC3E}">
        <p14:creationId xmlns:p14="http://schemas.microsoft.com/office/powerpoint/2010/main" val="364532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16441" y="194167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vérifier un entier donné et renvoyer vrai s'il est compris entre 20 et 100 ou 300.</a:t>
            </a:r>
          </a:p>
        </p:txBody>
      </p:sp>
    </p:spTree>
    <p:extLst>
      <p:ext uri="{BB962C8B-B14F-4D97-AF65-F5344CB8AC3E}">
        <p14:creationId xmlns:p14="http://schemas.microsoft.com/office/powerpoint/2010/main" val="93586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31751" y="83810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538952" y="2598003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Écrire un programme Scala pour échanger le premier et le dernier caractère d'une chaîne donnée et renvoyer la nouvelle chaîne.</a:t>
            </a:r>
          </a:p>
        </p:txBody>
      </p:sp>
    </p:spTree>
    <p:extLst>
      <p:ext uri="{BB962C8B-B14F-4D97-AF65-F5344CB8AC3E}">
        <p14:creationId xmlns:p14="http://schemas.microsoft.com/office/powerpoint/2010/main" val="237931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5215677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798304" y="-28404"/>
            <a:ext cx="6503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>
                <a:solidFill>
                  <a:srgbClr val="3C3A3E"/>
                </a:solidFill>
              </a:rPr>
              <a:t>AVANTAGES DE SCALA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FA548E-41AC-47D8-BA3A-336B9591F79E}"/>
              </a:ext>
            </a:extLst>
          </p:cNvPr>
          <p:cNvSpPr txBox="1"/>
          <p:nvPr/>
        </p:nvSpPr>
        <p:spPr>
          <a:xfrm>
            <a:off x="683717" y="1793836"/>
            <a:ext cx="113420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Langage multiparadigme (prend en charge la programmation orientée objet</a:t>
            </a:r>
          </a:p>
          <a:p>
            <a:pPr algn="just"/>
            <a:r>
              <a:rPr lang="fr-SN" sz="2400" i="1" dirty="0"/>
              <a:t>et la programmation fonctionnelle)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Langage qui peut croître et évoluer avec la demande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Hautement compatible avec Java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Moins de code à écrire que Java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Moins de dettes techniques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Réduction des coûts du projet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Cycle de développement court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Possibilité de combiner facilement avec les autres langages</a:t>
            </a:r>
          </a:p>
          <a:p>
            <a:pPr lvl="1"/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192143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734683" y="115341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vérifier si l'une des températures données est inférieure à 0 et l'autre supérieure à 100.</a:t>
            </a:r>
          </a:p>
        </p:txBody>
      </p:sp>
    </p:spTree>
    <p:extLst>
      <p:ext uri="{BB962C8B-B14F-4D97-AF65-F5344CB8AC3E}">
        <p14:creationId xmlns:p14="http://schemas.microsoft.com/office/powerpoint/2010/main" val="293112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92337" y="194167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vérifier deux entiers donnés si l'un d'eux est dans la plage 100..200 inclus</a:t>
            </a:r>
          </a:p>
        </p:txBody>
      </p:sp>
    </p:spTree>
    <p:extLst>
      <p:ext uri="{BB962C8B-B14F-4D97-AF65-F5344CB8AC3E}">
        <p14:creationId xmlns:p14="http://schemas.microsoft.com/office/powerpoint/2010/main" val="395115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92338" y="194167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vérifier quel nombre est le plus proche de la valeur 100 parmi deux entiers donnés. Renvoie 0 si les deux nombres sont égaux.</a:t>
            </a:r>
          </a:p>
        </p:txBody>
      </p:sp>
    </p:spTree>
    <p:extLst>
      <p:ext uri="{BB962C8B-B14F-4D97-AF65-F5344CB8AC3E}">
        <p14:creationId xmlns:p14="http://schemas.microsoft.com/office/powerpoint/2010/main" val="287399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537614" y="194167"/>
            <a:ext cx="401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Écrire un programme Scala pour vérifier si deux entiers positifs donnés ont le même dernier chiffre.</a:t>
            </a:r>
          </a:p>
        </p:txBody>
      </p:sp>
    </p:spTree>
    <p:extLst>
      <p:ext uri="{BB962C8B-B14F-4D97-AF65-F5344CB8AC3E}">
        <p14:creationId xmlns:p14="http://schemas.microsoft.com/office/powerpoint/2010/main" val="81075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577027" y="194167"/>
            <a:ext cx="432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10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convertir les 4 derniers caractères d'une chaîne donnée en majuscules. Si la longueur de la chaîne est inférieure à 4, alors mettez en majuscule tous les caractères.</a:t>
            </a:r>
          </a:p>
        </p:txBody>
      </p:sp>
    </p:spTree>
    <p:extLst>
      <p:ext uri="{BB962C8B-B14F-4D97-AF65-F5344CB8AC3E}">
        <p14:creationId xmlns:p14="http://schemas.microsoft.com/office/powerpoint/2010/main" val="14677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411490" y="194167"/>
            <a:ext cx="432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11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comparer une chaîne donnée à une autre chaîne, en ignorant les </a:t>
            </a:r>
            <a:r>
              <a:rPr lang="fr-FR" sz="2400" i="1" dirty="0"/>
              <a:t>majuscules. </a:t>
            </a:r>
            <a:endParaRPr lang="fr-SN" sz="2400" i="1" dirty="0"/>
          </a:p>
        </p:txBody>
      </p:sp>
    </p:spTree>
    <p:extLst>
      <p:ext uri="{BB962C8B-B14F-4D97-AF65-F5344CB8AC3E}">
        <p14:creationId xmlns:p14="http://schemas.microsoft.com/office/powerpoint/2010/main" val="4086932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494551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703152" y="99575"/>
            <a:ext cx="432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APPLICATION 12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EE099D-81D7-A0BB-7781-93BB71261C8B}"/>
              </a:ext>
            </a:extLst>
          </p:cNvPr>
          <p:cNvSpPr txBox="1"/>
          <p:nvPr/>
        </p:nvSpPr>
        <p:spPr>
          <a:xfrm>
            <a:off x="980387" y="2498104"/>
            <a:ext cx="102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i="1" dirty="0"/>
              <a:t>Écrivez un programme Scala pour convertir tous les caractères minuscules en majuscules</a:t>
            </a:r>
          </a:p>
        </p:txBody>
      </p:sp>
    </p:spTree>
    <p:extLst>
      <p:ext uri="{BB962C8B-B14F-4D97-AF65-F5344CB8AC3E}">
        <p14:creationId xmlns:p14="http://schemas.microsoft.com/office/powerpoint/2010/main" val="2177776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2541680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796585" y="2551837"/>
            <a:ext cx="4849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/>
              <a:t>Le modèle Objet</a:t>
            </a:r>
          </a:p>
          <a:p>
            <a:endParaRPr lang="fr-FR" sz="5400" b="1" i="1" dirty="0">
              <a:solidFill>
                <a:srgbClr val="3C3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1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19F2F-25A5-47D4-A386-FC57BAE4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8" y="34973"/>
            <a:ext cx="11337977" cy="1264738"/>
          </a:xfrm>
        </p:spPr>
        <p:txBody>
          <a:bodyPr>
            <a:noAutofit/>
          </a:bodyPr>
          <a:lstStyle/>
          <a:p>
            <a:r>
              <a:rPr lang="fr-FR" sz="4800" b="1" i="1" dirty="0">
                <a:latin typeface="+mn-lt"/>
              </a:rPr>
              <a:t>DIAGRAMME DE CLASSE ET D’OBJETS</a:t>
            </a:r>
            <a:endParaRPr lang="fr-SN" sz="4800" b="1" i="1" dirty="0">
              <a:latin typeface="+mn-lt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714B4556-ABF8-41D0-9DFB-6A695CC2770C}"/>
              </a:ext>
            </a:extLst>
          </p:cNvPr>
          <p:cNvSpPr txBox="1">
            <a:spLocks noChangeArrowheads="1"/>
          </p:cNvSpPr>
          <p:nvPr/>
        </p:nvSpPr>
        <p:spPr>
          <a:xfrm>
            <a:off x="1211078" y="1328286"/>
            <a:ext cx="9196939" cy="512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Permet de donner une vue statique du système en terme de :</a:t>
            </a:r>
          </a:p>
          <a:p>
            <a:pPr lvl="1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Classes d'objets</a:t>
            </a:r>
          </a:p>
          <a:p>
            <a:pPr lvl="1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Relations entre classes</a:t>
            </a:r>
          </a:p>
          <a:p>
            <a:pPr lvl="2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Associations</a:t>
            </a:r>
          </a:p>
          <a:p>
            <a:pPr lvl="2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agrégation/composition</a:t>
            </a:r>
          </a:p>
          <a:p>
            <a:pPr lvl="2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Héritage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fr-FR" altLang="fr-FR" sz="2400" i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La description du diagramme de classes est centrée sur trois concepts :</a:t>
            </a:r>
          </a:p>
          <a:p>
            <a:pPr lvl="1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Le concept d’objets</a:t>
            </a:r>
          </a:p>
          <a:p>
            <a:pPr lvl="1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Le concept de classes d’objets comprenant des attributs et des opérations</a:t>
            </a:r>
          </a:p>
          <a:p>
            <a:pPr lvl="1">
              <a:lnSpc>
                <a:spcPct val="80000"/>
              </a:lnSpc>
            </a:pPr>
            <a:r>
              <a:rPr lang="fr-FR" altLang="fr-FR" sz="2400" i="1" dirty="0">
                <a:solidFill>
                  <a:schemeClr val="tx1"/>
                </a:solidFill>
              </a:rPr>
              <a:t>Les différents types de relations entre classes.</a:t>
            </a:r>
          </a:p>
        </p:txBody>
      </p:sp>
      <p:sp>
        <p:nvSpPr>
          <p:cNvPr id="4" name="Lune 3">
            <a:extLst>
              <a:ext uri="{FF2B5EF4-FFF2-40B4-BE49-F238E27FC236}">
                <a16:creationId xmlns:a16="http://schemas.microsoft.com/office/drawing/2014/main" id="{22E26C48-507D-852D-FA5C-C586E5485406}"/>
              </a:ext>
            </a:extLst>
          </p:cNvPr>
          <p:cNvSpPr/>
          <p:nvPr/>
        </p:nvSpPr>
        <p:spPr>
          <a:xfrm rot="16200000">
            <a:off x="5903083" y="-5119946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84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19F2F-25A5-47D4-A386-FC57BAE4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23" y="63548"/>
            <a:ext cx="11337977" cy="1264738"/>
          </a:xfrm>
        </p:spPr>
        <p:txBody>
          <a:bodyPr>
            <a:noAutofit/>
          </a:bodyPr>
          <a:lstStyle/>
          <a:p>
            <a:r>
              <a:rPr lang="fr-FR" sz="4800" b="1" i="1" dirty="0">
                <a:latin typeface="+mn-lt"/>
              </a:rPr>
              <a:t>DIAGRAMME DE CLASSE ET D’OBJETS</a:t>
            </a:r>
            <a:endParaRPr lang="fr-SN" sz="4800" b="1" i="1" dirty="0">
              <a:latin typeface="+mn-lt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714B4556-ABF8-41D0-9DFB-6A695CC2770C}"/>
              </a:ext>
            </a:extLst>
          </p:cNvPr>
          <p:cNvSpPr txBox="1">
            <a:spLocks noChangeArrowheads="1"/>
          </p:cNvSpPr>
          <p:nvPr/>
        </p:nvSpPr>
        <p:spPr>
          <a:xfrm>
            <a:off x="542925" y="1508259"/>
            <a:ext cx="11820525" cy="41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fr-FR" altLang="fr-FR" sz="3200" i="1" dirty="0">
                <a:solidFill>
                  <a:schemeClr val="tx1"/>
                </a:solidFill>
              </a:rPr>
              <a:t>Concept d’attributs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fr-FR" sz="3200" i="1" dirty="0">
              <a:solidFill>
                <a:schemeClr val="tx1"/>
              </a:solidFill>
            </a:endParaRPr>
          </a:p>
          <a:p>
            <a:pPr lvl="1"/>
            <a:r>
              <a:rPr lang="fr-FR" altLang="fr-FR" sz="3000" i="1" dirty="0">
                <a:solidFill>
                  <a:schemeClr val="tx1"/>
                </a:solidFill>
              </a:rPr>
              <a:t>Un attribut est une propriété, caractéristique d’un objet. Par exemple :</a:t>
            </a:r>
          </a:p>
          <a:p>
            <a:pPr lvl="2"/>
            <a:r>
              <a:rPr lang="fr-FR" altLang="fr-FR" sz="2600" i="1" dirty="0">
                <a:solidFill>
                  <a:schemeClr val="tx1"/>
                </a:solidFill>
              </a:rPr>
              <a:t> Un client a un </a:t>
            </a:r>
            <a:r>
              <a:rPr lang="fr-FR" altLang="fr-FR" sz="2600" b="1" i="1" u="sng" dirty="0">
                <a:solidFill>
                  <a:schemeClr val="tx1"/>
                </a:solidFill>
              </a:rPr>
              <a:t>nom</a:t>
            </a:r>
            <a:r>
              <a:rPr lang="fr-FR" altLang="fr-FR" sz="2600" i="1" dirty="0">
                <a:solidFill>
                  <a:schemeClr val="tx1"/>
                </a:solidFill>
              </a:rPr>
              <a:t>, un </a:t>
            </a:r>
            <a:r>
              <a:rPr lang="fr-FR" altLang="fr-FR" sz="2600" b="1" i="1" u="sng" dirty="0">
                <a:solidFill>
                  <a:schemeClr val="tx1"/>
                </a:solidFill>
              </a:rPr>
              <a:t>prénom</a:t>
            </a:r>
            <a:r>
              <a:rPr lang="fr-FR" altLang="fr-FR" sz="2600" i="1" dirty="0">
                <a:solidFill>
                  <a:schemeClr val="tx1"/>
                </a:solidFill>
              </a:rPr>
              <a:t>, une </a:t>
            </a:r>
            <a:r>
              <a:rPr lang="fr-FR" altLang="fr-FR" sz="2600" b="1" i="1" u="sng" dirty="0">
                <a:solidFill>
                  <a:schemeClr val="tx1"/>
                </a:solidFill>
              </a:rPr>
              <a:t>adresse</a:t>
            </a:r>
            <a:r>
              <a:rPr lang="fr-FR" altLang="fr-FR" sz="2600" i="1" dirty="0">
                <a:solidFill>
                  <a:schemeClr val="tx1"/>
                </a:solidFill>
              </a:rPr>
              <a:t>, un </a:t>
            </a:r>
            <a:r>
              <a:rPr lang="fr-FR" altLang="fr-FR" sz="2600" b="1" i="1" u="sng" dirty="0">
                <a:solidFill>
                  <a:schemeClr val="tx1"/>
                </a:solidFill>
              </a:rPr>
              <a:t>code client</a:t>
            </a:r>
            <a:r>
              <a:rPr lang="fr-FR" altLang="fr-FR" sz="2600" i="1" dirty="0">
                <a:solidFill>
                  <a:schemeClr val="tx1"/>
                </a:solidFill>
              </a:rPr>
              <a:t>, …</a:t>
            </a:r>
          </a:p>
          <a:p>
            <a:pPr lvl="2"/>
            <a:r>
              <a:rPr lang="fr-FR" altLang="fr-FR" sz="2800" i="1" dirty="0">
                <a:solidFill>
                  <a:schemeClr val="tx1"/>
                </a:solidFill>
              </a:rPr>
              <a:t>Un compte bancaire a un </a:t>
            </a:r>
            <a:r>
              <a:rPr lang="fr-FR" altLang="fr-FR" sz="2800" b="1" i="1" u="sng" dirty="0">
                <a:solidFill>
                  <a:schemeClr val="tx1"/>
                </a:solidFill>
              </a:rPr>
              <a:t>numéro</a:t>
            </a:r>
            <a:r>
              <a:rPr lang="fr-FR" altLang="fr-FR" sz="2800" i="1" dirty="0">
                <a:solidFill>
                  <a:schemeClr val="tx1"/>
                </a:solidFill>
              </a:rPr>
              <a:t>, un </a:t>
            </a:r>
            <a:r>
              <a:rPr lang="fr-FR" altLang="fr-FR" sz="2800" b="1" i="1" u="sng" dirty="0">
                <a:solidFill>
                  <a:schemeClr val="tx1"/>
                </a:solidFill>
              </a:rPr>
              <a:t>solde</a:t>
            </a:r>
            <a:r>
              <a:rPr lang="fr-FR" altLang="fr-FR" sz="2800" i="1" dirty="0">
                <a:solidFill>
                  <a:schemeClr val="tx1"/>
                </a:solidFill>
              </a:rPr>
              <a:t>, …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fr-FR" altLang="fr-FR" sz="3600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fr-FR" altLang="fr-FR" sz="3000" i="1" dirty="0">
              <a:solidFill>
                <a:schemeClr val="tx2"/>
              </a:solidFill>
            </a:endParaRPr>
          </a:p>
        </p:txBody>
      </p:sp>
      <p:sp>
        <p:nvSpPr>
          <p:cNvPr id="4" name="Lune 3">
            <a:extLst>
              <a:ext uri="{FF2B5EF4-FFF2-40B4-BE49-F238E27FC236}">
                <a16:creationId xmlns:a16="http://schemas.microsoft.com/office/drawing/2014/main" id="{7C94E4F6-3FED-DAAC-13EB-659B5B570ED7}"/>
              </a:ext>
            </a:extLst>
          </p:cNvPr>
          <p:cNvSpPr/>
          <p:nvPr/>
        </p:nvSpPr>
        <p:spPr>
          <a:xfrm rot="16200000">
            <a:off x="5903083" y="-5119946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19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5215677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250628" y="-21188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>
                <a:solidFill>
                  <a:srgbClr val="3C3A3E"/>
                </a:solidFill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2A244-387D-7EA4-703E-2012CA3585E6}"/>
              </a:ext>
            </a:extLst>
          </p:cNvPr>
          <p:cNvSpPr txBox="1"/>
          <p:nvPr/>
        </p:nvSpPr>
        <p:spPr>
          <a:xfrm>
            <a:off x="971107" y="1061448"/>
            <a:ext cx="102497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i="1" dirty="0"/>
              <a:t>Les constructions de base du langage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000" i="1" dirty="0"/>
              <a:t> Les types de base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000" i="1" dirty="0"/>
              <a:t>Contrôle: if et match – case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000" i="1" dirty="0"/>
              <a:t>Les boucles: while et for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000" i="1" dirty="0"/>
              <a:t>Structures: Arrays, </a:t>
            </a:r>
            <a:r>
              <a:rPr lang="fr-FR" sz="2000" i="1" dirty="0" err="1"/>
              <a:t>Lists</a:t>
            </a:r>
            <a:r>
              <a:rPr lang="fr-FR" sz="2000" i="1" dirty="0"/>
              <a:t>, Sets, </a:t>
            </a:r>
            <a:r>
              <a:rPr lang="fr-FR" sz="2000" i="1" dirty="0" err="1"/>
              <a:t>Maps</a:t>
            </a:r>
            <a:endParaRPr lang="fr-FR" sz="2000" i="1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fr-FR" sz="2000" i="1" dirty="0"/>
              <a:t>Fonctions</a:t>
            </a:r>
          </a:p>
          <a:p>
            <a:pPr lvl="1"/>
            <a:endParaRPr lang="fr-FR" sz="2000" i="1" dirty="0"/>
          </a:p>
          <a:p>
            <a:pPr marL="514350" indent="-514350">
              <a:buFont typeface="+mj-lt"/>
              <a:buAutoNum type="arabicPeriod"/>
            </a:pPr>
            <a:r>
              <a:rPr lang="fr-FR" sz="2000" b="1" i="1" dirty="0"/>
              <a:t>Modèle Objet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fr-FR" sz="2000" i="1" dirty="0"/>
              <a:t>Définitions de classes et de constructeurs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fr-FR" sz="2000" i="1" dirty="0"/>
              <a:t>Méthodes: redéfinition et surcharge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fr-FR" sz="2000" i="1" dirty="0"/>
              <a:t>Objets Singletons</a:t>
            </a:r>
          </a:p>
          <a:p>
            <a:pPr lvl="1"/>
            <a:endParaRPr lang="fr-FR" sz="2000" i="1" dirty="0"/>
          </a:p>
          <a:p>
            <a:pPr marL="342900" indent="-342900">
              <a:buFont typeface="+mj-lt"/>
              <a:buAutoNum type="arabicPeriod"/>
            </a:pPr>
            <a:r>
              <a:rPr lang="fr-SN" sz="2000" b="1" i="1" dirty="0"/>
              <a:t>Interfaçage avec le java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SN" sz="2000" i="1" dirty="0"/>
              <a:t>Fonctionnement de scala byte code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SN" sz="2000" i="1" dirty="0"/>
              <a:t>Différences entre Java et scala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SN" sz="2000" i="1" dirty="0"/>
              <a:t>Appel de classes scala depuis du code Java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SN" sz="2000" i="1" dirty="0"/>
              <a:t>Utilisation de bibliothèques Java dans un programme scala </a:t>
            </a:r>
          </a:p>
        </p:txBody>
      </p:sp>
    </p:spTree>
    <p:extLst>
      <p:ext uri="{BB962C8B-B14F-4D97-AF65-F5344CB8AC3E}">
        <p14:creationId xmlns:p14="http://schemas.microsoft.com/office/powerpoint/2010/main" val="415407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1986702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125707" y="2913897"/>
            <a:ext cx="10815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/>
              <a:t>Les constructions de base du langage</a:t>
            </a:r>
          </a:p>
          <a:p>
            <a:endParaRPr lang="fr-FR" sz="5400" b="1" i="1" dirty="0">
              <a:solidFill>
                <a:srgbClr val="3C3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6028404" y="-5215677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17955" y="-21188"/>
            <a:ext cx="4206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2A244-387D-7EA4-703E-2012CA3585E6}"/>
              </a:ext>
            </a:extLst>
          </p:cNvPr>
          <p:cNvSpPr txBox="1"/>
          <p:nvPr/>
        </p:nvSpPr>
        <p:spPr>
          <a:xfrm>
            <a:off x="747822" y="1169686"/>
            <a:ext cx="111712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SN" sz="2800" i="1" dirty="0"/>
              <a:t>Scala pour «  Scalable Language »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SN" sz="2000" b="0" i="1" dirty="0">
                <a:effectLst/>
              </a:rPr>
              <a:t>La </a:t>
            </a:r>
            <a:r>
              <a:rPr lang="fr-SN" sz="2000" b="1" i="1" dirty="0">
                <a:effectLst/>
              </a:rPr>
              <a:t>“scalabilité” </a:t>
            </a:r>
            <a:r>
              <a:rPr lang="fr-SN" sz="2000" b="0" i="1" dirty="0">
                <a:effectLst/>
              </a:rPr>
              <a:t>c’est la capacité à grandir beaucoup, changer d’échelle, rapidement et avec des moyens réduits.</a:t>
            </a:r>
            <a:endParaRPr lang="fr-SN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SN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SN" sz="2800" i="1" dirty="0"/>
              <a:t>Conçu par  </a:t>
            </a:r>
            <a:r>
              <a:rPr lang="fr-SN" sz="2800" b="1" i="1" dirty="0"/>
              <a:t>Martin </a:t>
            </a:r>
            <a:r>
              <a:rPr lang="fr-SN" sz="2800" b="1" i="1" dirty="0" err="1"/>
              <a:t>Odersky</a:t>
            </a:r>
            <a:r>
              <a:rPr lang="fr-SN" sz="2800" b="1" i="1" dirty="0"/>
              <a:t> </a:t>
            </a:r>
            <a:r>
              <a:rPr lang="fr-SN" sz="2800" i="1" dirty="0"/>
              <a:t>de </a:t>
            </a:r>
            <a:r>
              <a:rPr lang="fr-SN" sz="2800" b="1" i="1" dirty="0"/>
              <a:t>L’EPFL </a:t>
            </a:r>
            <a:r>
              <a:rPr lang="fr-SN" b="1" i="1" dirty="0"/>
              <a:t>(Ecole polytechnique Fédérale de Lausanne)</a:t>
            </a:r>
            <a:endParaRPr lang="fr-SN" sz="2800" b="1" i="1" dirty="0"/>
          </a:p>
          <a:p>
            <a:endParaRPr lang="fr-SN" sz="2800" b="1" i="1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SN" sz="2000" i="1" dirty="0"/>
              <a:t>Un des concepteurs du compilateur Java</a:t>
            </a:r>
          </a:p>
          <a:p>
            <a:pPr lvl="1"/>
            <a:endParaRPr lang="fr-SN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SN" sz="2800" i="1" dirty="0"/>
              <a:t>Compatible avec java </a:t>
            </a:r>
          </a:p>
          <a:p>
            <a:endParaRPr lang="fr-SN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SN" sz="2800" i="1" dirty="0"/>
              <a:t>Un compilateur et un interprète(Intégrés dans l’IDE Eclipse)</a:t>
            </a:r>
          </a:p>
          <a:p>
            <a:endParaRPr lang="fr-SN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SN" sz="2800" i="1" dirty="0"/>
              <a:t>Il est récent mais se propage très rapidement </a:t>
            </a:r>
          </a:p>
        </p:txBody>
      </p:sp>
    </p:spTree>
    <p:extLst>
      <p:ext uri="{BB962C8B-B14F-4D97-AF65-F5344CB8AC3E}">
        <p14:creationId xmlns:p14="http://schemas.microsoft.com/office/powerpoint/2010/main" val="14702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903083" y="-5130617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44336" y="9065"/>
            <a:ext cx="605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 CONCEPT DE CLASSE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F51C4A-AD52-CB95-E581-A87B44E5016C}"/>
              </a:ext>
            </a:extLst>
          </p:cNvPr>
          <p:cNvSpPr txBox="1">
            <a:spLocks/>
          </p:cNvSpPr>
          <p:nvPr/>
        </p:nvSpPr>
        <p:spPr>
          <a:xfrm>
            <a:off x="148857" y="1107624"/>
            <a:ext cx="11492582" cy="53782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SN" i="1" dirty="0"/>
              <a:t>Une classe est une structure abstraite qui décrit des objets du monde réel sous deux angles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Ses propriétés</a:t>
            </a:r>
            <a:r>
              <a:rPr lang="fr-SN" sz="2400" dirty="0"/>
              <a:t> (ses caractéristiques)</a:t>
            </a:r>
            <a:endParaRPr lang="fr-SN" sz="2400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SN" sz="2400" i="1" dirty="0"/>
              <a:t>Ses méthodes</a:t>
            </a:r>
            <a:r>
              <a:rPr lang="fr-SN" sz="2400" dirty="0"/>
              <a:t> (les actions qu’elle peut effectuer ou son comportement).</a:t>
            </a:r>
          </a:p>
          <a:p>
            <a:pPr lvl="1" algn="just"/>
            <a:endParaRPr lang="fr-SN" sz="2400" dirty="0"/>
          </a:p>
          <a:p>
            <a:pPr algn="just"/>
            <a:r>
              <a:rPr lang="fr-SN" b="1" i="1" dirty="0"/>
              <a:t>Exemples: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SN" sz="2400" i="1" dirty="0"/>
              <a:t>La classe </a:t>
            </a:r>
            <a:r>
              <a:rPr lang="fr-SN" sz="2400" b="1" i="1" dirty="0"/>
              <a:t>Véhicule</a:t>
            </a:r>
            <a:r>
              <a:rPr lang="fr-SN" sz="2400" i="1" dirty="0"/>
              <a:t> représente un véhicule</a:t>
            </a:r>
          </a:p>
          <a:p>
            <a:pPr lvl="2" algn="l"/>
            <a:r>
              <a:rPr lang="fr-SN" sz="2400" i="1" dirty="0"/>
              <a:t>Couleur: une propriété </a:t>
            </a:r>
          </a:p>
          <a:p>
            <a:pPr lvl="2" algn="l"/>
            <a:r>
              <a:rPr lang="fr-SN" sz="2400" i="1" dirty="0"/>
              <a:t>Accélérer/freiner: deux méthodes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SN" sz="2400" i="1" dirty="0"/>
              <a:t>La classe </a:t>
            </a:r>
            <a:r>
              <a:rPr lang="fr-SN" sz="2400" b="1" i="1" dirty="0"/>
              <a:t>Employés </a:t>
            </a:r>
            <a:r>
              <a:rPr lang="fr-SN" sz="2400" i="1" dirty="0"/>
              <a:t>représente tous les employés</a:t>
            </a:r>
          </a:p>
          <a:p>
            <a:pPr lvl="2" algn="l"/>
            <a:r>
              <a:rPr lang="fr-SN" sz="2400" i="1" dirty="0"/>
              <a:t>Propriétés: nom, prénom, adresse, date de naissance</a:t>
            </a:r>
          </a:p>
          <a:p>
            <a:pPr lvl="2" algn="l"/>
            <a:r>
              <a:rPr lang="fr-SN" sz="2400" i="1" dirty="0"/>
              <a:t>Opérations: changement de salaire, prise de congé, prise de retraite, </a:t>
            </a:r>
            <a:r>
              <a:rPr lang="fr-SN" sz="2400" i="1" dirty="0" err="1"/>
              <a:t>etc</a:t>
            </a:r>
            <a:endParaRPr lang="fr-SN" sz="2400" i="1" dirty="0"/>
          </a:p>
        </p:txBody>
      </p:sp>
    </p:spTree>
    <p:extLst>
      <p:ext uri="{BB962C8B-B14F-4D97-AF65-F5344CB8AC3E}">
        <p14:creationId xmlns:p14="http://schemas.microsoft.com/office/powerpoint/2010/main" val="345881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44336" y="9065"/>
            <a:ext cx="605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LE CONCEPT DE CLASSE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69CB04-CEA1-01A0-9169-EC4A4E7F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59" y="2660158"/>
            <a:ext cx="6981972" cy="37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425240" y="1128673"/>
            <a:ext cx="11090877" cy="5521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400" i="1" dirty="0"/>
              <a:t>Une classe est une sorte de </a:t>
            </a:r>
            <a:r>
              <a:rPr lang="fr-FR" sz="2400" b="1" i="1" dirty="0"/>
              <a:t>modèle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400" i="1" dirty="0"/>
              <a:t>Toutes les instances s’appellent des </a:t>
            </a:r>
            <a:r>
              <a:rPr lang="fr-FR" sz="2400" b="1" i="1" dirty="0"/>
              <a:t>objets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400" i="1" dirty="0"/>
              <a:t>Les objets sont construits à partir de la classe </a:t>
            </a:r>
            <a:r>
              <a:rPr lang="fr-FR" sz="2400" b="1" i="1" dirty="0"/>
              <a:t>« appelé instanciation »</a:t>
            </a:r>
            <a:endParaRPr lang="fr-SN" sz="2400" b="1" i="1" dirty="0"/>
          </a:p>
        </p:txBody>
      </p:sp>
    </p:spTree>
    <p:extLst>
      <p:ext uri="{BB962C8B-B14F-4D97-AF65-F5344CB8AC3E}">
        <p14:creationId xmlns:p14="http://schemas.microsoft.com/office/powerpoint/2010/main" val="17764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e 3"/>
          <p:cNvSpPr/>
          <p:nvPr/>
        </p:nvSpPr>
        <p:spPr>
          <a:xfrm rot="16200000">
            <a:off x="5777763" y="-5227075"/>
            <a:ext cx="385833" cy="11941359"/>
          </a:xfrm>
          <a:prstGeom prst="moon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44336" y="9065"/>
            <a:ext cx="6109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dirty="0">
                <a:solidFill>
                  <a:srgbClr val="3C3A3E"/>
                </a:solidFill>
              </a:rPr>
              <a:t>SCALA, TOUT est OBJET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3C8E33E-1416-5D71-D209-8318243F43AA}"/>
              </a:ext>
            </a:extLst>
          </p:cNvPr>
          <p:cNvSpPr txBox="1">
            <a:spLocks/>
          </p:cNvSpPr>
          <p:nvPr/>
        </p:nvSpPr>
        <p:spPr>
          <a:xfrm>
            <a:off x="425240" y="1128673"/>
            <a:ext cx="11766760" cy="5521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800" i="1" dirty="0"/>
              <a:t>Un langage purement orienté objet dans le sens où tout est un objet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800" i="1" dirty="0"/>
              <a:t>Il diffère du Java: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600" i="1" dirty="0"/>
              <a:t> </a:t>
            </a:r>
            <a:r>
              <a:rPr lang="fr-SN" sz="2400" i="1" dirty="0"/>
              <a:t>Java distingue les types primitifs (comme Boolean et Int) des types référentiels.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Les nombres sont des objets </a:t>
            </a:r>
          </a:p>
          <a:p>
            <a:pPr marL="1371600" lvl="2" indent="-457200" algn="just">
              <a:buFont typeface="Wingdings" panose="05000000000000000000" pitchFamily="2" charset="2"/>
              <a:buChar char="v"/>
            </a:pPr>
            <a:r>
              <a:rPr lang="fr-SN" sz="2400" i="1" dirty="0"/>
              <a:t>Exemple: 1 + 2 * 3 / x </a:t>
            </a:r>
            <a:r>
              <a:rPr lang="fr-FR" sz="2400" i="1" dirty="0"/>
              <a:t>équivalent  à  1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+(2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*(3)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  <a:r>
              <a:rPr lang="fr-FR" sz="2400" i="1" dirty="0"/>
              <a:t>/(x)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fr-SN" sz="2800" i="1" dirty="0"/>
          </a:p>
        </p:txBody>
      </p:sp>
    </p:spTree>
    <p:extLst>
      <p:ext uri="{BB962C8B-B14F-4D97-AF65-F5344CB8AC3E}">
        <p14:creationId xmlns:p14="http://schemas.microsoft.com/office/powerpoint/2010/main" val="4153220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1238</Words>
  <Application>Microsoft Office PowerPoint</Application>
  <PresentationFormat>Grand écran</PresentationFormat>
  <Paragraphs>190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Gill Sans MT</vt:lpstr>
      <vt:lpstr>Wingdings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 ET D’OBJETS</vt:lpstr>
      <vt:lpstr>DIAGRAMME DE CLASSE ET D’OBJETS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Aimad</dc:creator>
  <cp:lastModifiedBy>cheikh sarr</cp:lastModifiedBy>
  <cp:revision>656</cp:revision>
  <dcterms:created xsi:type="dcterms:W3CDTF">2019-06-22T17:09:58Z</dcterms:created>
  <dcterms:modified xsi:type="dcterms:W3CDTF">2022-07-21T14:35:56Z</dcterms:modified>
</cp:coreProperties>
</file>