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0" r:id="rId7"/>
    <p:sldId id="263"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snapToGrid="0">
      <p:cViewPr varScale="1">
        <p:scale>
          <a:sx n="111" d="100"/>
          <a:sy n="111" d="100"/>
        </p:scale>
        <p:origin x="5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3D2945D-59B6-4C9E-AD99-E1F0CEA5D84A}" type="datetimeFigureOut">
              <a:rPr lang="fr-FR" smtClean="0"/>
              <a:t>10/08/2022</a:t>
            </a:fld>
            <a:endParaRPr lang="fr-FR"/>
          </a:p>
        </p:txBody>
      </p:sp>
      <p:sp>
        <p:nvSpPr>
          <p:cNvPr id="5" name="Footer Placeholder 4"/>
          <p:cNvSpPr>
            <a:spLocks noGrp="1"/>
          </p:cNvSpPr>
          <p:nvPr>
            <p:ph type="ftr" sz="quarter" idx="11"/>
          </p:nvPr>
        </p:nvSpPr>
        <p:spPr>
          <a:xfrm>
            <a:off x="2416500" y="329307"/>
            <a:ext cx="4973915" cy="309201"/>
          </a:xfrm>
        </p:spPr>
        <p:txBody>
          <a:bodyPr/>
          <a:lstStyle/>
          <a:p>
            <a:endParaRPr lang="fr-FR"/>
          </a:p>
        </p:txBody>
      </p:sp>
      <p:sp>
        <p:nvSpPr>
          <p:cNvPr id="6" name="Slide Number Placeholder 5"/>
          <p:cNvSpPr>
            <a:spLocks noGrp="1"/>
          </p:cNvSpPr>
          <p:nvPr>
            <p:ph type="sldNum" sz="quarter" idx="12"/>
          </p:nvPr>
        </p:nvSpPr>
        <p:spPr>
          <a:xfrm>
            <a:off x="1437664" y="798973"/>
            <a:ext cx="811019" cy="503578"/>
          </a:xfrm>
        </p:spPr>
        <p:txBody>
          <a:bodyPr/>
          <a:lstStyle/>
          <a:p>
            <a:fld id="{894E3321-1C7F-4764-B2CC-60B9FE949EDF}" type="slidenum">
              <a:rPr lang="fr-FR" smtClean="0"/>
              <a:t>‹N°›</a:t>
            </a:fld>
            <a:endParaRPr lang="fr-F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579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3D2945D-59B6-4C9E-AD99-E1F0CEA5D84A}" type="datetimeFigureOut">
              <a:rPr lang="fr-FR" smtClean="0"/>
              <a:t>10/08/2022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4E3321-1C7F-4764-B2CC-60B9FE949EDF}" type="slidenum">
              <a:rPr lang="fr-FR" smtClean="0"/>
              <a:t>‹N°›</a:t>
            </a:fld>
            <a:endParaRPr lang="fr-F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011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3D2945D-59B6-4C9E-AD99-E1F0CEA5D84A}" type="datetimeFigureOut">
              <a:rPr lang="fr-FR" smtClean="0"/>
              <a:t>10/08/2022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4E3321-1C7F-4764-B2CC-60B9FE949EDF}" type="slidenum">
              <a:rPr lang="fr-FR" smtClean="0"/>
              <a:t>‹N°›</a:t>
            </a:fld>
            <a:endParaRPr lang="fr-F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92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3D2945D-59B6-4C9E-AD99-E1F0CEA5D84A}" type="datetimeFigureOut">
              <a:rPr lang="fr-FR" smtClean="0"/>
              <a:t>10/08/2022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4E3321-1C7F-4764-B2CC-60B9FE949EDF}" type="slidenum">
              <a:rPr lang="fr-FR" smtClean="0"/>
              <a:t>‹N°›</a:t>
            </a:fld>
            <a:endParaRPr lang="fr-F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825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3D2945D-59B6-4C9E-AD99-E1F0CEA5D84A}" type="datetimeFigureOut">
              <a:rPr lang="fr-FR" smtClean="0"/>
              <a:t>10/08/2022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94E3321-1C7F-4764-B2CC-60B9FE949EDF}" type="slidenum">
              <a:rPr lang="fr-FR" smtClean="0"/>
              <a:t>‹N°›</a:t>
            </a:fld>
            <a:endParaRPr lang="fr-F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0197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3D2945D-59B6-4C9E-AD99-E1F0CEA5D84A}" type="datetimeFigureOut">
              <a:rPr lang="fr-FR" smtClean="0"/>
              <a:t>10/08/2022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94E3321-1C7F-4764-B2CC-60B9FE949EDF}" type="slidenum">
              <a:rPr lang="fr-FR" smtClean="0"/>
              <a:t>‹N°›</a:t>
            </a:fld>
            <a:endParaRPr lang="fr-F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938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3D2945D-59B6-4C9E-AD99-E1F0CEA5D84A}" type="datetimeFigureOut">
              <a:rPr lang="fr-FR" smtClean="0"/>
              <a:t>10/08/2022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94E3321-1C7F-4764-B2CC-60B9FE949EDF}" type="slidenum">
              <a:rPr lang="fr-FR" smtClean="0"/>
              <a:t>‹N°›</a:t>
            </a:fld>
            <a:endParaRPr lang="fr-F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214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3D2945D-59B6-4C9E-AD99-E1F0CEA5D84A}" type="datetimeFigureOut">
              <a:rPr lang="fr-FR" smtClean="0"/>
              <a:t>10/08/2022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94E3321-1C7F-4764-B2CC-60B9FE949EDF}" type="slidenum">
              <a:rPr lang="fr-FR" smtClean="0"/>
              <a:t>‹N°›</a:t>
            </a:fld>
            <a:endParaRPr lang="fr-F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812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2945D-59B6-4C9E-AD99-E1F0CEA5D84A}" type="datetimeFigureOut">
              <a:rPr lang="fr-FR" smtClean="0"/>
              <a:t>10/08/2022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94E3321-1C7F-4764-B2CC-60B9FE949EDF}" type="slidenum">
              <a:rPr lang="fr-FR" smtClean="0"/>
              <a:t>‹N°›</a:t>
            </a:fld>
            <a:endParaRPr lang="fr-FR"/>
          </a:p>
        </p:txBody>
      </p:sp>
    </p:spTree>
    <p:extLst>
      <p:ext uri="{BB962C8B-B14F-4D97-AF65-F5344CB8AC3E}">
        <p14:creationId xmlns:p14="http://schemas.microsoft.com/office/powerpoint/2010/main" val="210887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3D2945D-59B6-4C9E-AD99-E1F0CEA5D84A}" type="datetimeFigureOut">
              <a:rPr lang="fr-FR" smtClean="0"/>
              <a:t>10/08/2022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94E3321-1C7F-4764-B2CC-60B9FE949EDF}" type="slidenum">
              <a:rPr lang="fr-FR" smtClean="0"/>
              <a:t>‹N°›</a:t>
            </a:fld>
            <a:endParaRPr lang="fr-F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442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3D2945D-59B6-4C9E-AD99-E1F0CEA5D84A}" type="datetimeFigureOut">
              <a:rPr lang="fr-FR" smtClean="0"/>
              <a:t>10/08/2022</a:t>
            </a:fld>
            <a:endParaRPr lang="fr-FR"/>
          </a:p>
        </p:txBody>
      </p:sp>
      <p:sp>
        <p:nvSpPr>
          <p:cNvPr id="6" name="Footer Placeholder 5"/>
          <p:cNvSpPr>
            <a:spLocks noGrp="1"/>
          </p:cNvSpPr>
          <p:nvPr>
            <p:ph type="ftr" sz="quarter" idx="11"/>
          </p:nvPr>
        </p:nvSpPr>
        <p:spPr>
          <a:xfrm>
            <a:off x="1447382" y="318640"/>
            <a:ext cx="5541004" cy="320931"/>
          </a:xfrm>
        </p:spPr>
        <p:txBody>
          <a:bodyPr/>
          <a:lstStyle/>
          <a:p>
            <a:endParaRPr lang="fr-FR"/>
          </a:p>
        </p:txBody>
      </p:sp>
      <p:sp>
        <p:nvSpPr>
          <p:cNvPr id="7" name="Slide Number Placeholder 6"/>
          <p:cNvSpPr>
            <a:spLocks noGrp="1"/>
          </p:cNvSpPr>
          <p:nvPr>
            <p:ph type="sldNum" sz="quarter" idx="12"/>
          </p:nvPr>
        </p:nvSpPr>
        <p:spPr/>
        <p:txBody>
          <a:bodyPr/>
          <a:lstStyle/>
          <a:p>
            <a:fld id="{894E3321-1C7F-4764-B2CC-60B9FE949EDF}" type="slidenum">
              <a:rPr lang="fr-FR" smtClean="0"/>
              <a:t>‹N°›</a:t>
            </a:fld>
            <a:endParaRPr lang="fr-F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7451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3D2945D-59B6-4C9E-AD99-E1F0CEA5D84A}" type="datetimeFigureOut">
              <a:rPr lang="fr-FR" smtClean="0"/>
              <a:t>10/08/2022</a:t>
            </a:fld>
            <a:endParaRPr lang="fr-F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94E3321-1C7F-4764-B2CC-60B9FE949EDF}" type="slidenum">
              <a:rPr lang="fr-FR" smtClean="0"/>
              <a:t>‹N°›</a:t>
            </a:fld>
            <a:endParaRPr lang="fr-F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418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tream_processing" TargetMode="External"/><Relationship Id="rId2" Type="http://schemas.openxmlformats.org/officeDocument/2006/relationships/hyperlink" Target="https://spark.apache.org/docs/latest/structured-streaming-programming-guide.html" TargetMode="External"/><Relationship Id="rId1" Type="http://schemas.openxmlformats.org/officeDocument/2006/relationships/slideLayout" Target="../slideLayouts/slideLayout2.xml"/><Relationship Id="rId6" Type="http://schemas.openxmlformats.org/officeDocument/2006/relationships/hyperlink" Target="https://spark.apache.org/docs/latest/sql-programming-guide.html#datasets-and-dataframes" TargetMode="External"/><Relationship Id="rId5" Type="http://schemas.openxmlformats.org/officeDocument/2006/relationships/hyperlink" Target="http://spark.apache.org/sql" TargetMode="External"/><Relationship Id="rId4" Type="http://schemas.openxmlformats.org/officeDocument/2006/relationships/hyperlink" Target="http://spark.apache.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A588FC-E818-0563-9A64-A530A799DAAD}"/>
              </a:ext>
            </a:extLst>
          </p:cNvPr>
          <p:cNvSpPr>
            <a:spLocks noGrp="1"/>
          </p:cNvSpPr>
          <p:nvPr>
            <p:ph type="ctrTitle"/>
          </p:nvPr>
        </p:nvSpPr>
        <p:spPr/>
        <p:txBody>
          <a:bodyPr/>
          <a:lstStyle/>
          <a:p>
            <a:r>
              <a:rPr lang="fr-FR" dirty="0"/>
              <a:t>Veille Technologique </a:t>
            </a:r>
          </a:p>
        </p:txBody>
      </p:sp>
      <p:sp>
        <p:nvSpPr>
          <p:cNvPr id="3" name="Sous-titre 2">
            <a:extLst>
              <a:ext uri="{FF2B5EF4-FFF2-40B4-BE49-F238E27FC236}">
                <a16:creationId xmlns:a16="http://schemas.microsoft.com/office/drawing/2014/main" id="{4241D18C-28A8-703C-41F5-4151F6E9AE42}"/>
              </a:ext>
            </a:extLst>
          </p:cNvPr>
          <p:cNvSpPr>
            <a:spLocks noGrp="1"/>
          </p:cNvSpPr>
          <p:nvPr>
            <p:ph type="subTitle" idx="1"/>
          </p:nvPr>
        </p:nvSpPr>
        <p:spPr/>
        <p:txBody>
          <a:bodyPr/>
          <a:lstStyle/>
          <a:p>
            <a:r>
              <a:rPr lang="fr-FR" dirty="0"/>
              <a:t>Spark Streaming / Spark ML </a:t>
            </a:r>
          </a:p>
        </p:txBody>
      </p:sp>
    </p:spTree>
    <p:extLst>
      <p:ext uri="{BB962C8B-B14F-4D97-AF65-F5344CB8AC3E}">
        <p14:creationId xmlns:p14="http://schemas.microsoft.com/office/powerpoint/2010/main" val="333581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CA40EE-248A-3500-1B82-98E080EEB4A1}"/>
              </a:ext>
            </a:extLst>
          </p:cNvPr>
          <p:cNvSpPr>
            <a:spLocks noGrp="1"/>
          </p:cNvSpPr>
          <p:nvPr>
            <p:ph type="title"/>
          </p:nvPr>
        </p:nvSpPr>
        <p:spPr/>
        <p:txBody>
          <a:bodyPr/>
          <a:lstStyle/>
          <a:p>
            <a:r>
              <a:rPr lang="fr-FR" dirty="0"/>
              <a:t>Spark Streaming</a:t>
            </a:r>
          </a:p>
        </p:txBody>
      </p:sp>
      <p:sp>
        <p:nvSpPr>
          <p:cNvPr id="3" name="Espace réservé du contenu 2">
            <a:extLst>
              <a:ext uri="{FF2B5EF4-FFF2-40B4-BE49-F238E27FC236}">
                <a16:creationId xmlns:a16="http://schemas.microsoft.com/office/drawing/2014/main" id="{55C32E54-A955-0BC2-CDF0-093CBA4DC281}"/>
              </a:ext>
            </a:extLst>
          </p:cNvPr>
          <p:cNvSpPr>
            <a:spLocks noGrp="1"/>
          </p:cNvSpPr>
          <p:nvPr>
            <p:ph idx="1"/>
          </p:nvPr>
        </p:nvSpPr>
        <p:spPr>
          <a:xfrm>
            <a:off x="1451579" y="1853753"/>
            <a:ext cx="9603275" cy="4199727"/>
          </a:xfrm>
        </p:spPr>
        <p:txBody>
          <a:bodyPr>
            <a:normAutofit fontScale="92500" lnSpcReduction="10000"/>
          </a:bodyPr>
          <a:lstStyle/>
          <a:p>
            <a:r>
              <a:rPr lang="fr-FR" sz="2000" b="0" i="0" dirty="0">
                <a:solidFill>
                  <a:srgbClr val="333333"/>
                </a:solidFill>
                <a:effectLst/>
              </a:rPr>
              <a:t> </a:t>
            </a:r>
            <a:r>
              <a:rPr lang="fr-FR" sz="2000" b="0" dirty="0">
                <a:solidFill>
                  <a:srgbClr val="333333"/>
                </a:solidFill>
              </a:rPr>
              <a:t>L</a:t>
            </a:r>
            <a:r>
              <a:rPr lang="fr-FR" sz="2000" i="0" dirty="0">
                <a:solidFill>
                  <a:srgbClr val="333333"/>
                </a:solidFill>
                <a:effectLst/>
              </a:rPr>
              <a:t>’API de Spark Streaming est identique à l’API classique de Spark. </a:t>
            </a:r>
            <a:r>
              <a:rPr lang="fr-FR" sz="2000" b="0" i="0" dirty="0">
                <a:solidFill>
                  <a:srgbClr val="333333"/>
                </a:solidFill>
                <a:effectLst/>
              </a:rPr>
              <a:t>Il est ainsi possible de manipuler des flux de données de la même manière que l’on manipule des données figées.</a:t>
            </a:r>
          </a:p>
          <a:p>
            <a:pPr marL="0" indent="0">
              <a:buNone/>
            </a:pPr>
            <a:endParaRPr lang="fr-FR" sz="2000" b="0" i="0" dirty="0">
              <a:solidFill>
                <a:srgbClr val="333333"/>
              </a:solidFill>
              <a:effectLst/>
            </a:endParaRPr>
          </a:p>
          <a:p>
            <a:r>
              <a:rPr lang="fr-FR" b="0" i="0" u="none" strike="noStrike" dirty="0">
                <a:hlinkClick r:id="rId2">
                  <a:extLst>
                    <a:ext uri="{A12FA001-AC4F-418D-AE19-62706E023703}">
                      <ahyp:hlinkClr xmlns:ahyp="http://schemas.microsoft.com/office/drawing/2018/hyperlinkcolor" val="tx"/>
                    </a:ext>
                  </a:extLst>
                </a:hlinkClick>
              </a:rPr>
              <a:t>Spark </a:t>
            </a:r>
            <a:r>
              <a:rPr lang="fr-FR" b="0" i="0" u="none" strike="noStrike" dirty="0" err="1">
                <a:hlinkClick r:id="rId2">
                  <a:extLst>
                    <a:ext uri="{A12FA001-AC4F-418D-AE19-62706E023703}">
                      <ahyp:hlinkClr xmlns:ahyp="http://schemas.microsoft.com/office/drawing/2018/hyperlinkcolor" val="tx"/>
                    </a:ext>
                  </a:extLst>
                </a:hlinkClick>
              </a:rPr>
              <a:t>Structured</a:t>
            </a:r>
            <a:r>
              <a:rPr lang="fr-FR" b="0" i="0" u="none" strike="noStrike" dirty="0">
                <a:hlinkClick r:id="rId2">
                  <a:extLst>
                    <a:ext uri="{A12FA001-AC4F-418D-AE19-62706E023703}">
                      <ahyp:hlinkClr xmlns:ahyp="http://schemas.microsoft.com/office/drawing/2018/hyperlinkcolor" val="tx"/>
                    </a:ext>
                  </a:extLst>
                </a:hlinkClick>
              </a:rPr>
              <a:t> Streaming</a:t>
            </a:r>
            <a:r>
              <a:rPr lang="fr-FR" b="0" i="0" dirty="0"/>
              <a:t> est un nouveau moteur de </a:t>
            </a:r>
            <a:r>
              <a:rPr lang="fr-FR" b="0" i="0" u="none" strike="noStrike" dirty="0">
                <a:hlinkClick r:id="rId3">
                  <a:extLst>
                    <a:ext uri="{A12FA001-AC4F-418D-AE19-62706E023703}">
                      <ahyp:hlinkClr xmlns:ahyp="http://schemas.microsoft.com/office/drawing/2018/hyperlinkcolor" val="tx"/>
                    </a:ext>
                  </a:extLst>
                </a:hlinkClick>
              </a:rPr>
              <a:t>traitement </a:t>
            </a:r>
            <a:r>
              <a:rPr lang="fr-FR" b="0" i="0" u="none" strike="noStrike" dirty="0" err="1">
                <a:hlinkClick r:id="rId3">
                  <a:extLst>
                    <a:ext uri="{A12FA001-AC4F-418D-AE19-62706E023703}">
                      <ahyp:hlinkClr xmlns:ahyp="http://schemas.microsoft.com/office/drawing/2018/hyperlinkcolor" val="tx"/>
                    </a:ext>
                  </a:extLst>
                </a:hlinkClick>
              </a:rPr>
              <a:t>stream</a:t>
            </a:r>
            <a:r>
              <a:rPr lang="fr-FR" b="0" i="0" dirty="0"/>
              <a:t> introduit avec </a:t>
            </a:r>
            <a:r>
              <a:rPr lang="fr-FR" b="0" i="0" u="none" strike="noStrike" dirty="0">
                <a:hlinkClick r:id="rId4">
                  <a:extLst>
                    <a:ext uri="{A12FA001-AC4F-418D-AE19-62706E023703}">
                      <ahyp:hlinkClr xmlns:ahyp="http://schemas.microsoft.com/office/drawing/2018/hyperlinkcolor" val="tx"/>
                    </a:ext>
                  </a:extLst>
                </a:hlinkClick>
              </a:rPr>
              <a:t>Apache Spark 2</a:t>
            </a:r>
            <a:r>
              <a:rPr lang="fr-FR" b="0" i="0" dirty="0"/>
              <a:t>. Il est construit sur le moteur </a:t>
            </a:r>
            <a:r>
              <a:rPr lang="fr-FR" b="0" i="0" u="none" strike="noStrike" dirty="0">
                <a:hlinkClick r:id="rId5">
                  <a:extLst>
                    <a:ext uri="{A12FA001-AC4F-418D-AE19-62706E023703}">
                      <ahyp:hlinkClr xmlns:ahyp="http://schemas.microsoft.com/office/drawing/2018/hyperlinkcolor" val="tx"/>
                    </a:ext>
                  </a:extLst>
                </a:hlinkClick>
              </a:rPr>
              <a:t>Spark SQL</a:t>
            </a:r>
            <a:r>
              <a:rPr lang="fr-FR" b="0" i="0" dirty="0"/>
              <a:t> et utilise le modèle </a:t>
            </a:r>
            <a:r>
              <a:rPr lang="fr-FR" b="0" i="0" u="none" strike="noStrike" dirty="0">
                <a:hlinkClick r:id="rId6">
                  <a:extLst>
                    <a:ext uri="{A12FA001-AC4F-418D-AE19-62706E023703}">
                      <ahyp:hlinkClr xmlns:ahyp="http://schemas.microsoft.com/office/drawing/2018/hyperlinkcolor" val="tx"/>
                    </a:ext>
                  </a:extLst>
                </a:hlinkClick>
              </a:rPr>
              <a:t>Spark </a:t>
            </a:r>
            <a:r>
              <a:rPr lang="fr-FR" b="0" i="0" u="none" strike="noStrike" dirty="0" err="1">
                <a:hlinkClick r:id="rId6">
                  <a:extLst>
                    <a:ext uri="{A12FA001-AC4F-418D-AE19-62706E023703}">
                      <ahyp:hlinkClr xmlns:ahyp="http://schemas.microsoft.com/office/drawing/2018/hyperlinkcolor" val="tx"/>
                    </a:ext>
                  </a:extLst>
                </a:hlinkClick>
              </a:rPr>
              <a:t>DataFrame</a:t>
            </a:r>
            <a:r>
              <a:rPr lang="fr-FR" b="0" i="0" dirty="0"/>
              <a:t>.</a:t>
            </a:r>
          </a:p>
          <a:p>
            <a:pPr marL="0" indent="0">
              <a:buNone/>
            </a:pPr>
            <a:endParaRPr lang="fr-FR" sz="2000" b="0" i="0" dirty="0">
              <a:solidFill>
                <a:srgbClr val="333333"/>
              </a:solidFill>
              <a:effectLst/>
            </a:endParaRPr>
          </a:p>
          <a:p>
            <a:r>
              <a:rPr lang="fr-FR" sz="2000" b="0" i="0" dirty="0">
                <a:solidFill>
                  <a:srgbClr val="333333"/>
                </a:solidFill>
                <a:effectLst/>
              </a:rPr>
              <a:t>Grâce au module Spark Streaming, il est possible de traiter des flux de données qui arrivent en continu, et donc de traiter ces données au fur et à mesure de leur arrivée. </a:t>
            </a:r>
            <a:r>
              <a:rPr lang="fr-FR" b="0" i="0" dirty="0">
                <a:effectLst/>
              </a:rPr>
              <a:t> L’une des caractéristiques principales est que les données de streaming sont modélisées comme des tableaux infinies.</a:t>
            </a:r>
            <a:endParaRPr lang="fr-FR" sz="2000" b="0" i="0" dirty="0">
              <a:solidFill>
                <a:srgbClr val="333333"/>
              </a:solidFill>
              <a:effectLst/>
            </a:endParaRPr>
          </a:p>
          <a:p>
            <a:endParaRPr lang="fr-FR" sz="2000" b="0" i="0" dirty="0">
              <a:solidFill>
                <a:srgbClr val="333333"/>
              </a:solidFill>
              <a:effectLst/>
            </a:endParaRPr>
          </a:p>
        </p:txBody>
      </p:sp>
    </p:spTree>
    <p:extLst>
      <p:ext uri="{BB962C8B-B14F-4D97-AF65-F5344CB8AC3E}">
        <p14:creationId xmlns:p14="http://schemas.microsoft.com/office/powerpoint/2010/main" val="27471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5D07BF-6B41-760E-EA83-0C3CFB2359B1}"/>
              </a:ext>
            </a:extLst>
          </p:cNvPr>
          <p:cNvSpPr>
            <a:spLocks noGrp="1"/>
          </p:cNvSpPr>
          <p:nvPr>
            <p:ph type="title"/>
          </p:nvPr>
        </p:nvSpPr>
        <p:spPr/>
        <p:txBody>
          <a:bodyPr/>
          <a:lstStyle/>
          <a:p>
            <a:r>
              <a:rPr lang="fr-FR" dirty="0"/>
              <a:t>Quelle est l’architecture de Spark Streaming? </a:t>
            </a:r>
          </a:p>
        </p:txBody>
      </p:sp>
      <p:sp>
        <p:nvSpPr>
          <p:cNvPr id="3" name="Espace réservé du contenu 2">
            <a:extLst>
              <a:ext uri="{FF2B5EF4-FFF2-40B4-BE49-F238E27FC236}">
                <a16:creationId xmlns:a16="http://schemas.microsoft.com/office/drawing/2014/main" id="{B94BF7EB-FF8B-F82D-1273-A47C5C63EA7F}"/>
              </a:ext>
            </a:extLst>
          </p:cNvPr>
          <p:cNvSpPr>
            <a:spLocks noGrp="1"/>
          </p:cNvSpPr>
          <p:nvPr>
            <p:ph idx="1"/>
          </p:nvPr>
        </p:nvSpPr>
        <p:spPr>
          <a:xfrm>
            <a:off x="838199" y="2130425"/>
            <a:ext cx="10515600" cy="1702666"/>
          </a:xfrm>
        </p:spPr>
        <p:txBody>
          <a:bodyPr>
            <a:normAutofit/>
          </a:bodyPr>
          <a:lstStyle/>
          <a:p>
            <a:r>
              <a:rPr lang="fr-FR" sz="2000" dirty="0"/>
              <a:t>En interne, cela fonctionne comme suit. Spark Streaming reçoit des flux de données d'entrée en direct et divise les données en lots, qui sont ensuite traités par le moteur Spark pour générer le flux final de résultats par lots.</a:t>
            </a:r>
          </a:p>
        </p:txBody>
      </p:sp>
      <p:pic>
        <p:nvPicPr>
          <p:cNvPr id="1032" name="Picture 8" descr="Spark Streaming">
            <a:extLst>
              <a:ext uri="{FF2B5EF4-FFF2-40B4-BE49-F238E27FC236}">
                <a16:creationId xmlns:a16="http://schemas.microsoft.com/office/drawing/2014/main" id="{476ED755-F75C-4581-B809-E48D5F4EE2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2" y="3663228"/>
            <a:ext cx="102012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66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0BA4D-D1EE-9B12-73CA-6769F676C131}"/>
              </a:ext>
            </a:extLst>
          </p:cNvPr>
          <p:cNvSpPr>
            <a:spLocks noGrp="1"/>
          </p:cNvSpPr>
          <p:nvPr>
            <p:ph type="title"/>
          </p:nvPr>
        </p:nvSpPr>
        <p:spPr/>
        <p:txBody>
          <a:bodyPr/>
          <a:lstStyle/>
          <a:p>
            <a:r>
              <a:rPr lang="fr-FR" dirty="0"/>
              <a:t>Qu’est ce qu’un </a:t>
            </a:r>
            <a:r>
              <a:rPr lang="fr-FR" dirty="0" err="1"/>
              <a:t>Dstream</a:t>
            </a:r>
            <a:r>
              <a:rPr lang="fr-FR" dirty="0"/>
              <a:t> ?</a:t>
            </a:r>
          </a:p>
        </p:txBody>
      </p:sp>
      <p:sp>
        <p:nvSpPr>
          <p:cNvPr id="3" name="Espace réservé du contenu 2">
            <a:extLst>
              <a:ext uri="{FF2B5EF4-FFF2-40B4-BE49-F238E27FC236}">
                <a16:creationId xmlns:a16="http://schemas.microsoft.com/office/drawing/2014/main" id="{F935875B-D2DE-4CB9-C797-E000CEB73989}"/>
              </a:ext>
            </a:extLst>
          </p:cNvPr>
          <p:cNvSpPr>
            <a:spLocks noGrp="1"/>
          </p:cNvSpPr>
          <p:nvPr>
            <p:ph idx="1"/>
          </p:nvPr>
        </p:nvSpPr>
        <p:spPr>
          <a:xfrm>
            <a:off x="838200" y="1825625"/>
            <a:ext cx="10515600" cy="2820266"/>
          </a:xfrm>
        </p:spPr>
        <p:txBody>
          <a:bodyPr>
            <a:normAutofit fontScale="92500" lnSpcReduction="10000"/>
          </a:bodyPr>
          <a:lstStyle/>
          <a:p>
            <a:r>
              <a:rPr lang="fr-FR" sz="2000" dirty="0"/>
              <a:t>Spark Streaming fournit une abstraction de haut niveau appelée flux discrétisé ou </a:t>
            </a:r>
            <a:r>
              <a:rPr lang="fr-FR" sz="2000" dirty="0" err="1"/>
              <a:t>DStream</a:t>
            </a:r>
            <a:r>
              <a:rPr lang="fr-FR" sz="2000" dirty="0"/>
              <a:t>, qui représente un flux continu de données.</a:t>
            </a:r>
          </a:p>
          <a:p>
            <a:pPr marL="0" indent="0">
              <a:buNone/>
            </a:pPr>
            <a:r>
              <a:rPr lang="fr-FR" sz="2000" dirty="0"/>
              <a:t> </a:t>
            </a:r>
          </a:p>
          <a:p>
            <a:r>
              <a:rPr lang="fr-FR" sz="2000" dirty="0"/>
              <a:t>Les </a:t>
            </a:r>
            <a:r>
              <a:rPr lang="fr-FR" sz="2000" dirty="0" err="1"/>
              <a:t>DStreams</a:t>
            </a:r>
            <a:r>
              <a:rPr lang="fr-FR" sz="2000" dirty="0"/>
              <a:t> peuvent être créés soit à partir de flux de données d'entrée provenant de sources telles que Kafka, soit en appliquant des opérations de haut niveau sur d'autres </a:t>
            </a:r>
            <a:r>
              <a:rPr lang="fr-FR" sz="2000" dirty="0" err="1"/>
              <a:t>DStreams</a:t>
            </a:r>
            <a:r>
              <a:rPr lang="fr-FR" sz="2000" dirty="0"/>
              <a:t>. </a:t>
            </a:r>
          </a:p>
          <a:p>
            <a:pPr marL="0" indent="0">
              <a:buNone/>
            </a:pPr>
            <a:endParaRPr lang="fr-FR" sz="2000" dirty="0"/>
          </a:p>
          <a:p>
            <a:r>
              <a:rPr lang="fr-FR" sz="2000" dirty="0"/>
              <a:t>En interne, un </a:t>
            </a:r>
            <a:r>
              <a:rPr lang="fr-FR" sz="2000" dirty="0" err="1"/>
              <a:t>DStream</a:t>
            </a:r>
            <a:r>
              <a:rPr lang="fr-FR" sz="2000" dirty="0"/>
              <a:t> est représenté comme une séquence de RDD.</a:t>
            </a:r>
          </a:p>
        </p:txBody>
      </p:sp>
      <p:pic>
        <p:nvPicPr>
          <p:cNvPr id="2050" name="Picture 2" descr="Spark Streaming">
            <a:extLst>
              <a:ext uri="{FF2B5EF4-FFF2-40B4-BE49-F238E27FC236}">
                <a16:creationId xmlns:a16="http://schemas.microsoft.com/office/drawing/2014/main" id="{87825745-AB1F-061C-04A9-F3E643A71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258369"/>
            <a:ext cx="1039177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78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re 1">
            <a:extLst>
              <a:ext uri="{FF2B5EF4-FFF2-40B4-BE49-F238E27FC236}">
                <a16:creationId xmlns:a16="http://schemas.microsoft.com/office/drawing/2014/main" id="{58360BBC-17F0-E761-12AE-776CEF47B675}"/>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DSTREAM: Exemple</a:t>
            </a:r>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ZoneTexte 5">
            <a:extLst>
              <a:ext uri="{FF2B5EF4-FFF2-40B4-BE49-F238E27FC236}">
                <a16:creationId xmlns:a16="http://schemas.microsoft.com/office/drawing/2014/main" id="{58698D17-C54C-70B0-608B-72BB6675B91C}"/>
              </a:ext>
            </a:extLst>
          </p:cNvPr>
          <p:cNvSpPr txBox="1"/>
          <p:nvPr/>
        </p:nvSpPr>
        <p:spPr>
          <a:xfrm>
            <a:off x="530430" y="2246641"/>
            <a:ext cx="5033554" cy="2094449"/>
          </a:xfrm>
          <a:prstGeom prst="rect">
            <a:avLst/>
          </a:prstGeom>
        </p:spPr>
        <p:txBody>
          <a:bodyPr vert="horz" lIns="91440" tIns="45720" rIns="91440" bIns="45720" rtlCol="0" anchor="t">
            <a:noAutofit/>
          </a:bodyPr>
          <a:lstStyle/>
          <a:p>
            <a:pPr marL="285750" indent="-228600" defTabSz="914400">
              <a:lnSpc>
                <a:spcPct val="120000"/>
              </a:lnSpc>
              <a:spcAft>
                <a:spcPts val="600"/>
              </a:spcAft>
              <a:buClr>
                <a:schemeClr val="accent1"/>
              </a:buClr>
              <a:buSzPct val="100000"/>
              <a:buFont typeface="Arial" panose="020B0604020202020204" pitchFamily="34" charset="0"/>
              <a:buChar char="•"/>
            </a:pPr>
            <a:r>
              <a:rPr lang="en-US" sz="2000" dirty="0">
                <a:cs typeface="Calibri Light" panose="020F0302020204030204" pitchFamily="34" charset="0"/>
              </a:rPr>
              <a:t>Comme RDD, les </a:t>
            </a:r>
            <a:r>
              <a:rPr lang="en-US" sz="2000" dirty="0" err="1">
                <a:cs typeface="Calibri Light" panose="020F0302020204030204" pitchFamily="34" charset="0"/>
              </a:rPr>
              <a:t>DStreams</a:t>
            </a:r>
            <a:r>
              <a:rPr lang="en-US" sz="2000" dirty="0">
                <a:cs typeface="Calibri Light" panose="020F0302020204030204" pitchFamily="34" charset="0"/>
              </a:rPr>
              <a:t> </a:t>
            </a:r>
            <a:r>
              <a:rPr lang="en-US" sz="2000" dirty="0" err="1">
                <a:cs typeface="Calibri Light" panose="020F0302020204030204" pitchFamily="34" charset="0"/>
              </a:rPr>
              <a:t>deviennent</a:t>
            </a:r>
            <a:r>
              <a:rPr lang="en-US" sz="2000" dirty="0">
                <a:cs typeface="Calibri Light" panose="020F0302020204030204" pitchFamily="34" charset="0"/>
              </a:rPr>
              <a:t> </a:t>
            </a:r>
            <a:r>
              <a:rPr lang="en-US" sz="2000" dirty="0" err="1">
                <a:cs typeface="Calibri Light" panose="020F0302020204030204" pitchFamily="34" charset="0"/>
              </a:rPr>
              <a:t>également</a:t>
            </a:r>
            <a:r>
              <a:rPr lang="en-US" sz="2000" dirty="0">
                <a:cs typeface="Calibri Light" panose="020F0302020204030204" pitchFamily="34" charset="0"/>
              </a:rPr>
              <a:t> </a:t>
            </a:r>
            <a:r>
              <a:rPr lang="en-US" sz="2000" dirty="0" err="1">
                <a:cs typeface="Calibri Light" panose="020F0302020204030204" pitchFamily="34" charset="0"/>
              </a:rPr>
              <a:t>démodés</a:t>
            </a:r>
            <a:r>
              <a:rPr lang="en-US" sz="2000" dirty="0">
                <a:cs typeface="Calibri Light" panose="020F0302020204030204" pitchFamily="34" charset="0"/>
              </a:rPr>
              <a:t>, </a:t>
            </a:r>
            <a:r>
              <a:rPr lang="en-US" sz="2000" dirty="0" err="1">
                <a:cs typeface="Calibri Light" panose="020F0302020204030204" pitchFamily="34" charset="0"/>
              </a:rPr>
              <a:t>mais</a:t>
            </a:r>
            <a:r>
              <a:rPr lang="en-US" sz="2000" dirty="0">
                <a:cs typeface="Calibri Light" panose="020F0302020204030204" pitchFamily="34" charset="0"/>
              </a:rPr>
              <a:t> il </a:t>
            </a:r>
            <a:r>
              <a:rPr lang="en-US" sz="2000" dirty="0" err="1">
                <a:cs typeface="Calibri Light" panose="020F0302020204030204" pitchFamily="34" charset="0"/>
              </a:rPr>
              <a:t>est</a:t>
            </a:r>
            <a:r>
              <a:rPr lang="en-US" sz="2000" dirty="0">
                <a:cs typeface="Calibri Light" panose="020F0302020204030204" pitchFamily="34" charset="0"/>
              </a:rPr>
              <a:t> </a:t>
            </a:r>
            <a:r>
              <a:rPr lang="en-US" sz="2000" dirty="0" err="1">
                <a:cs typeface="Calibri Light" panose="020F0302020204030204" pitchFamily="34" charset="0"/>
              </a:rPr>
              <a:t>toujours</a:t>
            </a:r>
            <a:r>
              <a:rPr lang="en-US" sz="2000" dirty="0">
                <a:cs typeface="Calibri Light" panose="020F0302020204030204" pitchFamily="34" charset="0"/>
              </a:rPr>
              <a:t> bon de </a:t>
            </a:r>
            <a:r>
              <a:rPr lang="en-US" sz="2000" dirty="0" err="1">
                <a:cs typeface="Calibri Light" panose="020F0302020204030204" pitchFamily="34" charset="0"/>
              </a:rPr>
              <a:t>connaître</a:t>
            </a:r>
            <a:r>
              <a:rPr lang="en-US" sz="2000" dirty="0">
                <a:cs typeface="Calibri Light" panose="020F0302020204030204" pitchFamily="34" charset="0"/>
              </a:rPr>
              <a:t> les bases </a:t>
            </a:r>
            <a:r>
              <a:rPr lang="en-US" sz="2000" dirty="0" err="1">
                <a:cs typeface="Calibri Light" panose="020F0302020204030204" pitchFamily="34" charset="0"/>
              </a:rPr>
              <a:t>ou</a:t>
            </a:r>
            <a:r>
              <a:rPr lang="en-US" sz="2000" dirty="0">
                <a:cs typeface="Calibri Light" panose="020F0302020204030204" pitchFamily="34" charset="0"/>
              </a:rPr>
              <a:t> de commencer par les bases.</a:t>
            </a:r>
          </a:p>
        </p:txBody>
      </p:sp>
      <p:pic>
        <p:nvPicPr>
          <p:cNvPr id="5" name="Image 4">
            <a:extLst>
              <a:ext uri="{FF2B5EF4-FFF2-40B4-BE49-F238E27FC236}">
                <a16:creationId xmlns:a16="http://schemas.microsoft.com/office/drawing/2014/main" id="{747F542A-D1FA-1DE5-C0F7-ADD8B564BDEF}"/>
              </a:ext>
            </a:extLst>
          </p:cNvPr>
          <p:cNvPicPr>
            <a:picLocks noChangeAspect="1"/>
          </p:cNvPicPr>
          <p:nvPr/>
        </p:nvPicPr>
        <p:blipFill>
          <a:blip r:embed="rId2"/>
          <a:stretch>
            <a:fillRect/>
          </a:stretch>
        </p:blipFill>
        <p:spPr>
          <a:xfrm>
            <a:off x="6217496" y="2018413"/>
            <a:ext cx="5613212" cy="3003119"/>
          </a:xfrm>
          <a:prstGeom prst="rect">
            <a:avLst/>
          </a:prstGeom>
        </p:spPr>
      </p:pic>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84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0A4E98-6762-E033-22CE-DC92759BAAA5}"/>
              </a:ext>
            </a:extLst>
          </p:cNvPr>
          <p:cNvSpPr>
            <a:spLocks noGrp="1"/>
          </p:cNvSpPr>
          <p:nvPr>
            <p:ph type="title"/>
          </p:nvPr>
        </p:nvSpPr>
        <p:spPr/>
        <p:txBody>
          <a:bodyPr/>
          <a:lstStyle/>
          <a:p>
            <a:r>
              <a:rPr lang="fr-FR" dirty="0"/>
              <a:t>Spark ML </a:t>
            </a:r>
          </a:p>
        </p:txBody>
      </p:sp>
      <p:sp>
        <p:nvSpPr>
          <p:cNvPr id="3" name="Espace réservé du contenu 2">
            <a:extLst>
              <a:ext uri="{FF2B5EF4-FFF2-40B4-BE49-F238E27FC236}">
                <a16:creationId xmlns:a16="http://schemas.microsoft.com/office/drawing/2014/main" id="{D3C54F17-C8D9-12C9-65B1-FADE5B617777}"/>
              </a:ext>
            </a:extLst>
          </p:cNvPr>
          <p:cNvSpPr>
            <a:spLocks noGrp="1"/>
          </p:cNvSpPr>
          <p:nvPr>
            <p:ph idx="1"/>
          </p:nvPr>
        </p:nvSpPr>
        <p:spPr>
          <a:xfrm>
            <a:off x="838200" y="2170979"/>
            <a:ext cx="10515600" cy="4486275"/>
          </a:xfrm>
        </p:spPr>
        <p:txBody>
          <a:bodyPr>
            <a:normAutofit/>
          </a:bodyPr>
          <a:lstStyle/>
          <a:p>
            <a:r>
              <a:rPr lang="fr-FR" sz="2000" dirty="0"/>
              <a:t>"Spark ML" n'est pas un nom officiel mais est parfois utilisé pour désigner l'API basée sur </a:t>
            </a:r>
            <a:r>
              <a:rPr lang="fr-FR" sz="2000" dirty="0" err="1"/>
              <a:t>MLlib</a:t>
            </a:r>
            <a:r>
              <a:rPr lang="fr-FR" sz="2000" dirty="0"/>
              <a:t> </a:t>
            </a:r>
            <a:r>
              <a:rPr lang="fr-FR" sz="2000" dirty="0" err="1"/>
              <a:t>DataFrame</a:t>
            </a:r>
            <a:r>
              <a:rPr lang="fr-FR" sz="2000" dirty="0"/>
              <a:t>. </a:t>
            </a:r>
          </a:p>
          <a:p>
            <a:pPr>
              <a:lnSpc>
                <a:spcPct val="107000"/>
              </a:lnSpc>
              <a:spcAft>
                <a:spcPts val="800"/>
              </a:spcAft>
            </a:pPr>
            <a:r>
              <a:rPr lang="fr-FR" sz="2000" dirty="0" err="1">
                <a:effectLst/>
                <a:ea typeface="Calibri" panose="020F0502020204030204" pitchFamily="34" charset="0"/>
                <a:cs typeface="Times New Roman" panose="02020603050405020304" pitchFamily="18" charset="0"/>
              </a:rPr>
              <a:t>MLlib</a:t>
            </a:r>
            <a:r>
              <a:rPr lang="fr-FR" sz="2000" dirty="0">
                <a:effectLst/>
                <a:ea typeface="Calibri" panose="020F0502020204030204" pitchFamily="34" charset="0"/>
                <a:cs typeface="Times New Roman" panose="02020603050405020304" pitchFamily="18" charset="0"/>
              </a:rPr>
              <a:t> est la bibliothèque d'apprentissage automatique (ML) de Spark. Son objectif est de rendre l'apprentissage automatique pratique évolutif et facile. Il fournit des outils tels que :</a:t>
            </a:r>
          </a:p>
          <a:p>
            <a:pPr marL="800100" lvl="1" indent="-342900">
              <a:lnSpc>
                <a:spcPct val="107000"/>
              </a:lnSpc>
              <a:buFont typeface="Calibri" panose="020F0502020204030204" pitchFamily="34" charset="0"/>
              <a:buChar char="-"/>
            </a:pPr>
            <a:r>
              <a:rPr lang="fr-FR" sz="1400" dirty="0">
                <a:effectLst/>
                <a:latin typeface="Calibri" panose="020F0502020204030204" pitchFamily="34" charset="0"/>
                <a:ea typeface="Calibri" panose="020F0502020204030204" pitchFamily="34" charset="0"/>
                <a:cs typeface="Times New Roman" panose="02020603050405020304" pitchFamily="18" charset="0"/>
              </a:rPr>
              <a:t>Algorithmes ML : algorithmes d'apprentissage courants tels que la classification et la régression …</a:t>
            </a:r>
          </a:p>
          <a:p>
            <a:pPr marL="800100" lvl="1" indent="-342900">
              <a:lnSpc>
                <a:spcPct val="107000"/>
              </a:lnSpc>
              <a:buFont typeface="Calibri" panose="020F0502020204030204" pitchFamily="34" charset="0"/>
              <a:buChar char="-"/>
            </a:pPr>
            <a:r>
              <a:rPr lang="fr-FR" sz="1400" dirty="0" err="1">
                <a:solidFill>
                  <a:srgbClr val="1D1F22"/>
                </a:solidFill>
                <a:effectLst/>
                <a:latin typeface="Segoe UI" panose="020B0502040204020203" pitchFamily="34" charset="0"/>
                <a:ea typeface="Calibri" panose="020F0502020204030204" pitchFamily="34" charset="0"/>
                <a:cs typeface="Times New Roman" panose="02020603050405020304" pitchFamily="18" charset="0"/>
              </a:rPr>
              <a:t>Featurization</a:t>
            </a:r>
            <a:r>
              <a:rPr lang="fr-FR" sz="1400" dirty="0">
                <a:effectLst/>
                <a:latin typeface="Calibri" panose="020F0502020204030204" pitchFamily="34" charset="0"/>
                <a:ea typeface="Calibri" panose="020F0502020204030204" pitchFamily="34" charset="0"/>
                <a:cs typeface="Times New Roman" panose="02020603050405020304" pitchFamily="18" charset="0"/>
              </a:rPr>
              <a:t> : extraction de features, transformation, réduction de dimensionnalité et sélection</a:t>
            </a:r>
          </a:p>
          <a:p>
            <a:pPr marL="800100" lvl="1" indent="-342900">
              <a:lnSpc>
                <a:spcPct val="107000"/>
              </a:lnSpc>
              <a:buFont typeface="Calibri" panose="020F0502020204030204" pitchFamily="34" charset="0"/>
              <a:buChar char="-"/>
            </a:pPr>
            <a:r>
              <a:rPr lang="fr-FR" sz="1400" dirty="0">
                <a:effectLst/>
                <a:latin typeface="Calibri" panose="020F0502020204030204" pitchFamily="34" charset="0"/>
                <a:ea typeface="Calibri" panose="020F0502020204030204" pitchFamily="34" charset="0"/>
                <a:cs typeface="Times New Roman" panose="02020603050405020304" pitchFamily="18" charset="0"/>
              </a:rPr>
              <a:t>Pipelines : outils de construction, d'évaluation et de réglage des pipelines de ML</a:t>
            </a:r>
          </a:p>
          <a:p>
            <a:pPr marL="800100" lvl="1" indent="-342900">
              <a:lnSpc>
                <a:spcPct val="107000"/>
              </a:lnSpc>
              <a:buFont typeface="Calibri" panose="020F0502020204030204" pitchFamily="34" charset="0"/>
              <a:buChar char="-"/>
            </a:pPr>
            <a:r>
              <a:rPr lang="fr-FR" sz="1400" dirty="0">
                <a:effectLst/>
                <a:latin typeface="Calibri" panose="020F0502020204030204" pitchFamily="34" charset="0"/>
                <a:ea typeface="Calibri" panose="020F0502020204030204" pitchFamily="34" charset="0"/>
                <a:cs typeface="Times New Roman" panose="02020603050405020304" pitchFamily="18" charset="0"/>
              </a:rPr>
              <a:t>Persistance : enregistrement et chargement d'algorithmes, de modèles et de pipelines</a:t>
            </a:r>
          </a:p>
          <a:p>
            <a:pPr marL="800100" lvl="1" indent="-342900">
              <a:lnSpc>
                <a:spcPct val="107000"/>
              </a:lnSpc>
              <a:spcAft>
                <a:spcPts val="800"/>
              </a:spcAft>
              <a:buFont typeface="Calibri" panose="020F0502020204030204" pitchFamily="34" charset="0"/>
              <a:buChar char="-"/>
            </a:pPr>
            <a:r>
              <a:rPr lang="fr-FR" sz="1400" dirty="0">
                <a:effectLst/>
                <a:latin typeface="Calibri" panose="020F0502020204030204" pitchFamily="34" charset="0"/>
                <a:ea typeface="Calibri" panose="020F0502020204030204" pitchFamily="34" charset="0"/>
                <a:cs typeface="Times New Roman" panose="02020603050405020304" pitchFamily="18" charset="0"/>
              </a:rPr>
              <a:t>Utilitaires : algèbre linéaire, statistiques, traitement de données, etc.</a:t>
            </a:r>
          </a:p>
          <a:p>
            <a:endParaRPr lang="fr-FR" dirty="0"/>
          </a:p>
        </p:txBody>
      </p:sp>
    </p:spTree>
    <p:extLst>
      <p:ext uri="{BB962C8B-B14F-4D97-AF65-F5344CB8AC3E}">
        <p14:creationId xmlns:p14="http://schemas.microsoft.com/office/powerpoint/2010/main" val="86813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34417A-2AB2-8EF7-8A22-BA021AD37509}"/>
              </a:ext>
            </a:extLst>
          </p:cNvPr>
          <p:cNvSpPr>
            <a:spLocks noGrp="1"/>
          </p:cNvSpPr>
          <p:nvPr>
            <p:ph type="title"/>
          </p:nvPr>
        </p:nvSpPr>
        <p:spPr/>
        <p:txBody>
          <a:bodyPr/>
          <a:lstStyle/>
          <a:p>
            <a:r>
              <a:rPr lang="fr-FR" dirty="0"/>
              <a:t>Spark ML</a:t>
            </a:r>
          </a:p>
        </p:txBody>
      </p:sp>
      <p:sp>
        <p:nvSpPr>
          <p:cNvPr id="3" name="Espace réservé du contenu 2">
            <a:extLst>
              <a:ext uri="{FF2B5EF4-FFF2-40B4-BE49-F238E27FC236}">
                <a16:creationId xmlns:a16="http://schemas.microsoft.com/office/drawing/2014/main" id="{A8AD325A-B8B0-9D5A-E886-EFFA29542249}"/>
              </a:ext>
            </a:extLst>
          </p:cNvPr>
          <p:cNvSpPr>
            <a:spLocks noGrp="1"/>
          </p:cNvSpPr>
          <p:nvPr>
            <p:ph idx="1"/>
          </p:nvPr>
        </p:nvSpPr>
        <p:spPr>
          <a:xfrm>
            <a:off x="838200" y="1825625"/>
            <a:ext cx="10515600" cy="2461703"/>
          </a:xfrm>
        </p:spPr>
        <p:txBody>
          <a:bodyPr>
            <a:normAutofit lnSpcReduction="10000"/>
          </a:bodyPr>
          <a:lstStyle/>
          <a:p>
            <a:r>
              <a:rPr lang="fr-FR" sz="2000" dirty="0"/>
              <a:t>Un pipeline est spécifié comme une séquence d'étapes, et chaque étape est soit un transformateur, soit un estimateur. </a:t>
            </a:r>
          </a:p>
          <a:p>
            <a:r>
              <a:rPr lang="fr-FR" sz="2000" dirty="0"/>
              <a:t>Ces étapes sont exécutées dans l'ordre et le jeu de données d'entrée est modifié au fur et à mesure qu'il passe par chaque étape. </a:t>
            </a:r>
          </a:p>
          <a:p>
            <a:r>
              <a:rPr lang="fr-FR" sz="2000" dirty="0"/>
              <a:t>Pour les étapes Transformer, la méthode </a:t>
            </a:r>
            <a:r>
              <a:rPr lang="fr-FR" sz="2000" dirty="0" err="1"/>
              <a:t>transform</a:t>
            </a:r>
            <a:r>
              <a:rPr lang="fr-FR" sz="2000" dirty="0"/>
              <a:t>() est appelée sur l'ensemble de données. </a:t>
            </a:r>
          </a:p>
          <a:p>
            <a:r>
              <a:rPr lang="fr-FR" sz="2000" dirty="0"/>
              <a:t>Pour les étapes </a:t>
            </a:r>
            <a:r>
              <a:rPr lang="fr-FR" sz="2000" dirty="0" err="1"/>
              <a:t>Estimator</a:t>
            </a:r>
            <a:r>
              <a:rPr lang="fr-FR" sz="2000" dirty="0"/>
              <a:t>, la méthode fit() est appelée pour produire un Transformer</a:t>
            </a:r>
          </a:p>
        </p:txBody>
      </p:sp>
      <p:pic>
        <p:nvPicPr>
          <p:cNvPr id="5122" name="Picture 2" descr="Spark ML Pipeline Example">
            <a:extLst>
              <a:ext uri="{FF2B5EF4-FFF2-40B4-BE49-F238E27FC236}">
                <a16:creationId xmlns:a16="http://schemas.microsoft.com/office/drawing/2014/main" id="{CA3507A0-ACDA-40A8-4EFC-60DD2E5D4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811" y="4345842"/>
            <a:ext cx="7115332" cy="164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19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16226-6885-4BE8-37CB-7E2F2037FA35}"/>
              </a:ext>
            </a:extLst>
          </p:cNvPr>
          <p:cNvSpPr>
            <a:spLocks noGrp="1"/>
          </p:cNvSpPr>
          <p:nvPr>
            <p:ph type="title"/>
          </p:nvPr>
        </p:nvSpPr>
        <p:spPr/>
        <p:txBody>
          <a:bodyPr/>
          <a:lstStyle/>
          <a:p>
            <a:r>
              <a:rPr lang="fr-FR" dirty="0"/>
              <a:t>Quelle est la différence entre Spark </a:t>
            </a:r>
            <a:r>
              <a:rPr lang="fr-FR" dirty="0" err="1"/>
              <a:t>MLlib</a:t>
            </a:r>
            <a:r>
              <a:rPr lang="fr-FR" dirty="0"/>
              <a:t> et Spark ML?</a:t>
            </a:r>
          </a:p>
        </p:txBody>
      </p:sp>
      <p:sp>
        <p:nvSpPr>
          <p:cNvPr id="3" name="Espace réservé du contenu 2">
            <a:extLst>
              <a:ext uri="{FF2B5EF4-FFF2-40B4-BE49-F238E27FC236}">
                <a16:creationId xmlns:a16="http://schemas.microsoft.com/office/drawing/2014/main" id="{7CFD8A4F-F717-175B-1F5A-BD4DBA740BDC}"/>
              </a:ext>
            </a:extLst>
          </p:cNvPr>
          <p:cNvSpPr>
            <a:spLocks noGrp="1"/>
          </p:cNvSpPr>
          <p:nvPr>
            <p:ph idx="1"/>
          </p:nvPr>
        </p:nvSpPr>
        <p:spPr>
          <a:xfrm>
            <a:off x="838200" y="2576124"/>
            <a:ext cx="10515600" cy="2004503"/>
          </a:xfrm>
        </p:spPr>
        <p:txBody>
          <a:bodyPr>
            <a:normAutofit lnSpcReduction="10000"/>
          </a:bodyPr>
          <a:lstStyle/>
          <a:p>
            <a:r>
              <a:rPr lang="fr-FR" sz="2000" dirty="0"/>
              <a:t>Depuis Spark 2.0, les API basées sur RDD dans le package </a:t>
            </a:r>
            <a:r>
              <a:rPr lang="fr-FR" sz="2000" dirty="0" err="1"/>
              <a:t>spark.mllib</a:t>
            </a:r>
            <a:r>
              <a:rPr lang="fr-FR" sz="2000" dirty="0"/>
              <a:t> sont entrées en mode maintenance. </a:t>
            </a:r>
          </a:p>
          <a:p>
            <a:pPr marL="0" indent="0">
              <a:buNone/>
            </a:pPr>
            <a:endParaRPr lang="fr-FR" sz="2000" dirty="0"/>
          </a:p>
          <a:p>
            <a:r>
              <a:rPr lang="fr-FR" sz="2000" dirty="0"/>
              <a:t>L'API principale d'apprentissage automatique pour Spark est désormais l'API basée sur </a:t>
            </a:r>
            <a:r>
              <a:rPr lang="fr-FR" sz="2000" dirty="0" err="1"/>
              <a:t>DataFrame</a:t>
            </a:r>
            <a:r>
              <a:rPr lang="fr-FR" sz="2000" dirty="0"/>
              <a:t> dans le package spark.ml.</a:t>
            </a:r>
          </a:p>
        </p:txBody>
      </p:sp>
    </p:spTree>
    <p:extLst>
      <p:ext uri="{BB962C8B-B14F-4D97-AF65-F5344CB8AC3E}">
        <p14:creationId xmlns:p14="http://schemas.microsoft.com/office/powerpoint/2010/main" val="1878954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C50817-6494-7609-4AE3-4B3D3887A6B6}"/>
              </a:ext>
            </a:extLst>
          </p:cNvPr>
          <p:cNvSpPr>
            <a:spLocks noGrp="1"/>
          </p:cNvSpPr>
          <p:nvPr>
            <p:ph type="title"/>
          </p:nvPr>
        </p:nvSpPr>
        <p:spPr>
          <a:xfrm>
            <a:off x="467976" y="1"/>
            <a:ext cx="5628023" cy="1820174"/>
          </a:xfrm>
        </p:spPr>
        <p:txBody>
          <a:bodyPr vert="horz" lIns="91440" tIns="45720" rIns="91440" bIns="45720" rtlCol="0" anchor="b">
            <a:normAutofit/>
          </a:bodyPr>
          <a:lstStyle/>
          <a:p>
            <a:r>
              <a:rPr lang="en-US" kern="1200" dirty="0" err="1">
                <a:solidFill>
                  <a:schemeClr val="tx1"/>
                </a:solidFill>
                <a:latin typeface="+mj-lt"/>
                <a:ea typeface="+mj-ea"/>
                <a:cs typeface="+mj-cs"/>
              </a:rPr>
              <a:t>Donnez</a:t>
            </a:r>
            <a:r>
              <a:rPr lang="en-US" kern="1200" dirty="0">
                <a:solidFill>
                  <a:schemeClr val="tx1"/>
                </a:solidFill>
                <a:latin typeface="+mj-lt"/>
                <a:ea typeface="+mj-ea"/>
                <a:cs typeface="+mj-cs"/>
              </a:rPr>
              <a:t> un </a:t>
            </a:r>
            <a:r>
              <a:rPr lang="en-US" kern="1200" dirty="0" err="1">
                <a:solidFill>
                  <a:schemeClr val="tx1"/>
                </a:solidFill>
                <a:latin typeface="+mj-lt"/>
                <a:ea typeface="+mj-ea"/>
                <a:cs typeface="+mj-cs"/>
              </a:rPr>
              <a:t>exemple</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d’utilisation</a:t>
            </a:r>
            <a:r>
              <a:rPr lang="en-US" kern="1200" dirty="0">
                <a:solidFill>
                  <a:schemeClr val="tx1"/>
                </a:solidFill>
                <a:latin typeface="+mj-lt"/>
                <a:ea typeface="+mj-ea"/>
                <a:cs typeface="+mj-cs"/>
              </a:rPr>
              <a:t> de Spark ML</a:t>
            </a:r>
          </a:p>
        </p:txBody>
      </p:sp>
      <p:pic>
        <p:nvPicPr>
          <p:cNvPr id="6" name="Image 5">
            <a:extLst>
              <a:ext uri="{FF2B5EF4-FFF2-40B4-BE49-F238E27FC236}">
                <a16:creationId xmlns:a16="http://schemas.microsoft.com/office/drawing/2014/main" id="{2F51F687-7D61-29BD-7E2B-E1E63BA94DAF}"/>
              </a:ext>
            </a:extLst>
          </p:cNvPr>
          <p:cNvPicPr>
            <a:picLocks noChangeAspect="1"/>
          </p:cNvPicPr>
          <p:nvPr/>
        </p:nvPicPr>
        <p:blipFill>
          <a:blip r:embed="rId2"/>
          <a:stretch>
            <a:fillRect/>
          </a:stretch>
        </p:blipFill>
        <p:spPr>
          <a:xfrm>
            <a:off x="7176366" y="0"/>
            <a:ext cx="4886324" cy="6858000"/>
          </a:xfrm>
          <a:prstGeom prst="rect">
            <a:avLst/>
          </a:prstGeom>
        </p:spPr>
      </p:pic>
      <p:sp>
        <p:nvSpPr>
          <p:cNvPr id="7" name="ZoneTexte 6">
            <a:extLst>
              <a:ext uri="{FF2B5EF4-FFF2-40B4-BE49-F238E27FC236}">
                <a16:creationId xmlns:a16="http://schemas.microsoft.com/office/drawing/2014/main" id="{101AB52F-E081-54BA-145E-399348824DDA}"/>
              </a:ext>
            </a:extLst>
          </p:cNvPr>
          <p:cNvSpPr txBox="1"/>
          <p:nvPr/>
        </p:nvSpPr>
        <p:spPr>
          <a:xfrm>
            <a:off x="254336" y="3028890"/>
            <a:ext cx="6387774" cy="400110"/>
          </a:xfrm>
          <a:prstGeom prst="rect">
            <a:avLst/>
          </a:prstGeom>
          <a:noFill/>
        </p:spPr>
        <p:txBody>
          <a:bodyPr wrap="none" rtlCol="0">
            <a:spAutoFit/>
          </a:bodyPr>
          <a:lstStyle/>
          <a:p>
            <a:pPr marL="285750" indent="-285750">
              <a:buFont typeface="Arial" panose="020B0604020202020204" pitchFamily="34" charset="0"/>
              <a:buChar char="•"/>
            </a:pPr>
            <a:r>
              <a:rPr lang="fr-FR" sz="2000" dirty="0"/>
              <a:t>A partir d’un fichier csv importer en </a:t>
            </a:r>
            <a:r>
              <a:rPr lang="fr-FR" sz="2000" dirty="0" err="1"/>
              <a:t>dataframe</a:t>
            </a:r>
            <a:r>
              <a:rPr lang="fr-FR" sz="2000" dirty="0"/>
              <a:t> via Spark:</a:t>
            </a:r>
          </a:p>
        </p:txBody>
      </p:sp>
    </p:spTree>
    <p:extLst>
      <p:ext uri="{BB962C8B-B14F-4D97-AF65-F5344CB8AC3E}">
        <p14:creationId xmlns:p14="http://schemas.microsoft.com/office/powerpoint/2010/main" val="1509534227"/>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129</TotalTime>
  <Words>545</Words>
  <Application>Microsoft Office PowerPoint</Application>
  <PresentationFormat>Grand écran</PresentationFormat>
  <Paragraphs>37</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Gill Sans MT</vt:lpstr>
      <vt:lpstr>Segoe UI</vt:lpstr>
      <vt:lpstr>Galerie</vt:lpstr>
      <vt:lpstr>Veille Technologique </vt:lpstr>
      <vt:lpstr>Spark Streaming</vt:lpstr>
      <vt:lpstr>Quelle est l’architecture de Spark Streaming? </vt:lpstr>
      <vt:lpstr>Qu’est ce qu’un Dstream ?</vt:lpstr>
      <vt:lpstr>DSTREAM: Exemple</vt:lpstr>
      <vt:lpstr>Spark ML </vt:lpstr>
      <vt:lpstr>Spark ML</vt:lpstr>
      <vt:lpstr>Quelle est la différence entre Spark MLlib et Spark ML?</vt:lpstr>
      <vt:lpstr>Donnez un exemple d’utilisation de Spark 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Veille Technologique </dc:title>
  <dc:creator>Yohan Caillau</dc:creator>
  <cp:lastModifiedBy>Yohan Caillau</cp:lastModifiedBy>
  <cp:revision>4</cp:revision>
  <dcterms:created xsi:type="dcterms:W3CDTF">2022-08-10T07:06:48Z</dcterms:created>
  <dcterms:modified xsi:type="dcterms:W3CDTF">2022-08-10T09:16:19Z</dcterms:modified>
</cp:coreProperties>
</file>