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ippon.fr/2015/06/03/apache-flink-et-spark-redondance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wdm0006/flink-python-examples/blob/master/word_count/word_count.py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r.wikipedia.org/wiki/Architecture_Lambda" TargetMode="External"/><Relationship Id="rId3" Type="http://schemas.openxmlformats.org/officeDocument/2006/relationships/hyperlink" Target="https://www.cyres.fr/blog/architecture-lambda-big-data/" TargetMode="External"/><Relationship Id="rId4" Type="http://schemas.openxmlformats.org/officeDocument/2006/relationships/hyperlink" Target="https://www.databricks.com/glossary/lambda-architecture" TargetMode="External"/><Relationship Id="rId5" Type="http://schemas.openxmlformats.org/officeDocument/2006/relationships/hyperlink" Target="https://openclassrooms.com/fr/courses/4467491-concevez-des-architectures-big-data/4891241-faites-vos-premiers-pas-sur-la-lambda-architecture" TargetMode="External"/><Relationship Id="rId6" Type="http://schemas.openxmlformats.org/officeDocument/2006/relationships/hyperlink" Target="https://www.lemagit.fr/definition/Architecture-Lambda" TargetMode="External"/><Relationship Id="rId7" Type="http://schemas.openxmlformats.org/officeDocument/2006/relationships/hyperlink" Target="https://www.databricks.com/session/applying-the-lambda-architecture-with-spark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zelcast.com/glossary/kappa-architecture/" TargetMode="External"/><Relationship Id="rId3" Type="http://schemas.openxmlformats.org/officeDocument/2006/relationships/hyperlink" Target="https://www.cyres.fr/blog/architecture-lambda-big-data/" TargetMode="External"/><Relationship Id="rId4" Type="http://schemas.openxmlformats.org/officeDocument/2006/relationships/hyperlink" Target="https://towardsdatascience.com/a-brief-introduction-to-two-data-processing-architectures-lambda-and-kappa-for-big-data-4f35c28005bb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r.blog.businessdecision.com/apache-kafka-explique-a-mes-grands-parents/#:~:text=Dans%20les%20syst%C3%A8mes%20de%20gestion,message%20au%20moins%20une%20fois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nfluent.io/blog/exactly-once-semantics-are-possible-heres-how-apache-kafka-does-it/" TargetMode="External"/><Relationship Id="rId3" Type="http://schemas.openxmlformats.org/officeDocument/2006/relationships/hyperlink" Target="https://medium.com/@andy.bryant/processing-guarantees-in-kafka-12dd2e30be0e" TargetMode="External"/><Relationship Id="rId4" Type="http://schemas.openxmlformats.org/officeDocument/2006/relationships/hyperlink" Target="https://newrelic.com/blog/best-practices/kafka-consumer-config-auto-commit-data-los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featurepreneur/apache-flink-1944aa74f1c1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ightlies.apache.org/flink/flink-docs-release-1.9/tutorials/python_table_api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ightlies.apache.org/flink/flink-docs-master/docs/concepts/flink-architecture/" TargetMode="External"/><Relationship Id="rId3" Type="http://schemas.openxmlformats.org/officeDocument/2006/relationships/hyperlink" Target="https://www.oreilly.com/library/view/introduction-to-apache/9781491977132/ch01.html" TargetMode="External"/><Relationship Id="rId4" Type="http://schemas.openxmlformats.org/officeDocument/2006/relationships/hyperlink" Target="https://flink.apache.org/flink-architectur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89b0e135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89b0e135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489b0e135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489b0e135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89b0e135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89b0e135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489b0e135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489b0e135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https://blog.ippon.fr/2015/06/03/apache-flink-et-spark-redondance/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89b0e1357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489b0e1357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https://github.com/wdm0006/flink-python-examples/blob/master/word_count/word_count.py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489b0e13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489b0e13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https://fr.wikipedia.org/wiki/Architecture_Lambda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https://www.cyres.fr/blog/architecture-lambda-big-data/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https://www.databricks.com/glossary/lambda-architecture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https://openclassrooms.com/fr/courses/4467491-concevez-des-architectures-big-data/4891241-faites-vos-premiers-pas-sur-la-lambda-architecture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6"/>
              </a:rPr>
              <a:t>https://www.lemagit.fr/definition/Architecture-Lambda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7"/>
              </a:rPr>
              <a:t>https://www.databricks.com/session/applying-the-lambda-architecture-with-spark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489b0e135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489b0e13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489b0e135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489b0e135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489b0e135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489b0e13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https://hazelcast.com/glossary/kappa-architecture/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https://www.cyres.fr/blog/architecture-lambda-big-data/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https://towardsdatascience.com/a-brief-introduction-to-two-data-processing-architectures-lambda-and-kappa-for-big-data-4f35c28005bb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489b0e1357_2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489b0e1357_2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89b0e13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89b0e13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https://fr.blog.businessdecision.com/apache-kafka-explique-a-mes-grands-parents/#:~:text=Dans%20les%20syst%C3%A8mes%20de%20gestion,message%20au%20moins%20une%20fois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489b0e1357_2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489b0e1357_2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89b0e1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89b0e1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89b0e13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489b0e13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89b0e13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489b0e13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89b0e13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89b0e13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https://www.confluent.io/blog/exactly-once-semantics-are-possible-heres-how-apache-kafka-does-it/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https://medium.com/@andy.bryant/processing-guarantees-in-kafka-12dd2e30be0e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https://newrelic.com/blog/best-practices/kafka-consumer-config-auto-commit-data-loss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89b0e1357_2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89b0e1357_2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https://medium.com/featurepreneur/apache-flink-1944aa74f1c1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89b0e135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489b0e135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https://nightlies.apache.org/flink/flink-docs-release-1.9/tutorials/python_table_api.html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89b0e135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89b0e135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https://nightlies.apache.org/flink/flink-docs-master/docs/concepts/flink-architecture/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https://www.oreilly.com/library/view/introduction-to-apache/9781491977132/ch01.html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https://flink.apache.org/flink-architecture.html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wdm0006/flink-python-examples/blob/master/word_count/word_count.py" TargetMode="External"/><Relationship Id="rId10" Type="http://schemas.openxmlformats.org/officeDocument/2006/relationships/hyperlink" Target="https://medium.com/featurepreneur/apache-flink-1944aa74f1c1" TargetMode="External"/><Relationship Id="rId13" Type="http://schemas.openxmlformats.org/officeDocument/2006/relationships/hyperlink" Target="https://www.cyres.fr/blog/architecture-lambda-big-data/" TargetMode="External"/><Relationship Id="rId12" Type="http://schemas.openxmlformats.org/officeDocument/2006/relationships/hyperlink" Target="https://fr.wikipedia.org/wiki/Architecture_Lambd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fr.blog.businessdecision.com/apache-kafka-explique-a-mes-grands-parents/#:~:text=Dans%20les%20syst%C3%A8mes%20de%20gestion,message%20au%20moins%20une%20fois" TargetMode="External"/><Relationship Id="rId4" Type="http://schemas.openxmlformats.org/officeDocument/2006/relationships/hyperlink" Target="https://www.confluent.io/blog/exactly-once-semantics-are-possible-heres-how-apache-kafka-does-it/" TargetMode="External"/><Relationship Id="rId9" Type="http://schemas.openxmlformats.org/officeDocument/2006/relationships/hyperlink" Target="https://flink.apache.org/flink-architecture.html" TargetMode="External"/><Relationship Id="rId15" Type="http://schemas.openxmlformats.org/officeDocument/2006/relationships/hyperlink" Target="https://openclassrooms.com/fr/courses/4467491-concevez-des-architectures-big-data/4891241-faites-vos-premiers-pas-sur-la-lambda-architecture" TargetMode="External"/><Relationship Id="rId14" Type="http://schemas.openxmlformats.org/officeDocument/2006/relationships/hyperlink" Target="https://www.databricks.com/glossary/lambda-architecture" TargetMode="External"/><Relationship Id="rId17" Type="http://schemas.openxmlformats.org/officeDocument/2006/relationships/hyperlink" Target="https://www.databricks.com/session/applying-the-lambda-architecture-with-spark" TargetMode="External"/><Relationship Id="rId16" Type="http://schemas.openxmlformats.org/officeDocument/2006/relationships/hyperlink" Target="https://www.lemagit.fr/definition/Architecture-Lambda" TargetMode="External"/><Relationship Id="rId5" Type="http://schemas.openxmlformats.org/officeDocument/2006/relationships/hyperlink" Target="https://medium.com/@andy.bryant/processing-guarantees-in-kafka-12dd2e30be0e" TargetMode="External"/><Relationship Id="rId19" Type="http://schemas.openxmlformats.org/officeDocument/2006/relationships/hyperlink" Target="https://towardsdatascience.com/a-brief-introduction-to-two-data-processing-architectures-lambda-and-kappa-for-big-data-4f35c28005bb" TargetMode="External"/><Relationship Id="rId6" Type="http://schemas.openxmlformats.org/officeDocument/2006/relationships/hyperlink" Target="https://newrelic.com/blog/best-practices/kafka-consumer-config-auto-commit-data-loss" TargetMode="External"/><Relationship Id="rId18" Type="http://schemas.openxmlformats.org/officeDocument/2006/relationships/hyperlink" Target="https://hazelcast.com/glossary/kappa-architecture/" TargetMode="External"/><Relationship Id="rId7" Type="http://schemas.openxmlformats.org/officeDocument/2006/relationships/hyperlink" Target="https://nightlies.apache.org/flink/flink-docs-master/docs/concepts/flink-architecture/" TargetMode="External"/><Relationship Id="rId8" Type="http://schemas.openxmlformats.org/officeDocument/2006/relationships/hyperlink" Target="https://www.oreilly.com/library/view/introduction-to-apache/9781491977132/ch01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flink.apache.org/downloads.html" TargetMode="External"/><Relationship Id="rId4" Type="http://schemas.openxmlformats.org/officeDocument/2006/relationships/hyperlink" Target="http://localhost:8081/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Kafka - Apache Flink - Architecture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de Flink: Task Slot</a:t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300" y="1071450"/>
            <a:ext cx="6242801" cy="21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 txBox="1"/>
          <p:nvPr/>
        </p:nvSpPr>
        <p:spPr>
          <a:xfrm>
            <a:off x="486650" y="3188075"/>
            <a:ext cx="780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Les opérations sont divisées en sous-tâches en fonction du parallélisme par défaut ou spécifiés.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task slot représente un espace de mémoire isolé, dédié à l’exécution d’une ou plusieurs instances parallèles d’une opération.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de Flink: Tolérance aux pannes</a:t>
            </a:r>
            <a:endParaRPr/>
          </a:p>
        </p:txBody>
      </p:sp>
      <p:sp>
        <p:nvSpPr>
          <p:cNvPr id="356" name="Google Shape;356;p23"/>
          <p:cNvSpPr txBox="1"/>
          <p:nvPr>
            <p:ph idx="1" type="body"/>
          </p:nvPr>
        </p:nvSpPr>
        <p:spPr>
          <a:xfrm>
            <a:off x="0" y="1167450"/>
            <a:ext cx="44424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Chaque Task Manager envoie un message (heartbeat) à intervalle régulier et en reçoit du Job Manager.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Si un Task Manager tombe en panne, le job manager redistribue les tâches entre les Task Managers opérationnels en reprenant le job à partir du dernier checkpoint.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4651850" y="1017725"/>
            <a:ext cx="4442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: Unicité du Job Manager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Pour pallier la panne du job manager unique, mise en place d’une procédure dite de Haute disponibilité.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L’idée est d’avoir un Job Manager leader et un ou plusieurs Job Managers en attente prêt à prendre le relais.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</a:rPr>
              <a:t>Zookeeper se charge de désigner parmi les Job Managers en standby celui qui dirigera le cluster et lui fournira le dernier checkpoint complété.</a:t>
            </a:r>
            <a:endParaRPr sz="1200"/>
          </a:p>
        </p:txBody>
      </p:sp>
      <p:sp>
        <p:nvSpPr>
          <p:cNvPr id="358" name="Google Shape;358;p23"/>
          <p:cNvSpPr txBox="1"/>
          <p:nvPr/>
        </p:nvSpPr>
        <p:spPr>
          <a:xfrm>
            <a:off x="129900" y="3251925"/>
            <a:ext cx="4312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Mécanisme de checkpoint: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Consiste à faire des instantanés automatiques et asynchrones de l’état de l’application et de la position dans le flux à intervalles réguliers.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Permet de vérifier que chaque donnée est traitée exactement une fois</a:t>
            </a:r>
            <a:endParaRPr sz="1200"/>
          </a:p>
        </p:txBody>
      </p:sp>
      <p:pic>
        <p:nvPicPr>
          <p:cNvPr id="359" name="Google Shape;3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901" y="3265025"/>
            <a:ext cx="3898300" cy="183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de Flink: Déploiement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Flink peut être lancé, en mode standalone; dans ce cas, le système par défaut est composé d’un JobManager et d’un TaskManager qui se partagent les ressources de la même machine.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Il est également possible d’ajouter autant de TaskManager que les ressources le permettent, dans ce cas, Flink est lancé en mode cluster local. Cette architecture facilite le développement et le débogage.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Flink peut finalement être déployé sur une ou plusieurs machines à distance en utilisant des gestionnaires de ressources distribuées comme Yarn, Mesos ou Docker.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Spark vs Flink</a:t>
            </a:r>
            <a:endParaRPr/>
          </a:p>
        </p:txBody>
      </p:sp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4502300" y="1182975"/>
            <a:ext cx="4467000" cy="3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99"/>
              <a:buFont typeface="Arial"/>
              <a:buNone/>
            </a:pP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Cependant on peut noter quelques différences :</a:t>
            </a:r>
            <a:endParaRPr sz="301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5149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Spark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Streaming est une extension de </a:t>
            </a: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Spark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301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5149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Flink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a été conçu dès le départ pour le temps réel.</a:t>
            </a:r>
            <a:endParaRPr sz="301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5149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Spark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a été écrit initialement en Scala et supporte Java grâce à des wrappers.</a:t>
            </a:r>
            <a:endParaRPr sz="301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5149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Flink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a été écrit initialement en Java et supporte Scala grâce à des wrappers.</a:t>
            </a:r>
            <a:endParaRPr sz="301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5149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Flink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peut exécuter des traitements Hadoop directement (idéal pour une transition en douceur).</a:t>
            </a:r>
            <a:endParaRPr sz="301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5149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Spark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délègue la gestion des ressources à Mesos.</a:t>
            </a:r>
            <a:endParaRPr sz="301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5149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Flink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a son propre système de gestion des ressources.</a:t>
            </a:r>
            <a:endParaRPr sz="301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5149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Flink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est plus performant que </a:t>
            </a: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Spark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dont c’est pourtant un des points forts.</a:t>
            </a:r>
            <a:endParaRPr sz="301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5149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Flink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est moins mature que </a:t>
            </a: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Spark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(bien que les deux projets soient nés en 2009), </a:t>
            </a: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Spark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: 540 contributeurs vs</a:t>
            </a: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 Flink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: 94 contributeurs.</a:t>
            </a:r>
            <a:endParaRPr sz="301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5149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i="1" lang="fr" sz="3013">
                <a:solidFill>
                  <a:srgbClr val="333333"/>
                </a:solidFill>
                <a:highlight>
                  <a:srgbClr val="FFFFFF"/>
                </a:highlight>
              </a:rPr>
              <a:t>Flink</a:t>
            </a:r>
            <a:r>
              <a:rPr lang="fr" sz="3013">
                <a:solidFill>
                  <a:srgbClr val="333333"/>
                </a:solidFill>
                <a:highlight>
                  <a:srgbClr val="FFFFFF"/>
                </a:highlight>
              </a:rPr>
              <a:t> a pour avantage son API personnelle.</a:t>
            </a:r>
            <a:endParaRPr sz="301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 txBox="1"/>
          <p:nvPr/>
        </p:nvSpPr>
        <p:spPr>
          <a:xfrm>
            <a:off x="172100" y="1251225"/>
            <a:ext cx="43302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>
                <a:solidFill>
                  <a:srgbClr val="333333"/>
                </a:solidFill>
                <a:highlight>
                  <a:srgbClr val="FFFFFF"/>
                </a:highlight>
              </a:rPr>
              <a:t>Spark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et </a:t>
            </a:r>
            <a:r>
              <a:rPr b="1" i="1" lang="fr" sz="1200">
                <a:solidFill>
                  <a:srgbClr val="333333"/>
                </a:solidFill>
                <a:highlight>
                  <a:srgbClr val="FFFFFF"/>
                </a:highlight>
              </a:rPr>
              <a:t>Flink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semblent très proches 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Compatibilité Hadoop.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Remplacement de MapReduce.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Capables de traiter des flux de données temps réel ou des batchs.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Favorisent les traitements en mémoire.</a:t>
            </a:r>
            <a:endParaRPr/>
          </a:p>
        </p:txBody>
      </p:sp>
      <p:sp>
        <p:nvSpPr>
          <p:cNvPr id="373" name="Google Shape;373;p25"/>
          <p:cNvSpPr txBox="1"/>
          <p:nvPr/>
        </p:nvSpPr>
        <p:spPr>
          <a:xfrm>
            <a:off x="763675" y="4484650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code</a:t>
            </a:r>
            <a:endParaRPr/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275" y="913175"/>
            <a:ext cx="4485849" cy="40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1089750" y="771175"/>
            <a:ext cx="7939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lambda</a:t>
            </a:r>
            <a:endParaRPr/>
          </a:p>
        </p:txBody>
      </p:sp>
      <p:sp>
        <p:nvSpPr>
          <p:cNvPr id="385" name="Google Shape;385;p27"/>
          <p:cNvSpPr txBox="1"/>
          <p:nvPr>
            <p:ph idx="1" type="body"/>
          </p:nvPr>
        </p:nvSpPr>
        <p:spPr>
          <a:xfrm>
            <a:off x="311700" y="1389600"/>
            <a:ext cx="306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Approche hybride permettant de un traitement par lots (batch) et en quasi temps réel (real time)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Se compose de 3 couches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batch layer (ou couche lot)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real time layer (ou couche temps réel)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serving layer (ou couche service)</a:t>
            </a:r>
            <a:endParaRPr/>
          </a:p>
        </p:txBody>
      </p:sp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500" y="1562350"/>
            <a:ext cx="4516401" cy="25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type="title"/>
          </p:nvPr>
        </p:nvSpPr>
        <p:spPr>
          <a:xfrm>
            <a:off x="1303800" y="605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couches de l’architecture Lambda</a:t>
            </a:r>
            <a:endParaRPr/>
          </a:p>
        </p:txBody>
      </p:sp>
      <p:sp>
        <p:nvSpPr>
          <p:cNvPr id="392" name="Google Shape;392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Batch Layer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Pré-calcule les résultats à l’aide d’un système de fichiers distribués (HDFS)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Traitement précis et mise à jour en cas de nouvelles données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Envoi des données vers un datastore, une base de données,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Couche plutôt lente car nécessite une écriture sur disque via HDFS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Real Time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Traitement en temps réel du flux de données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Absence de correction ou de complétude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Aucune nécessité d’être précis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Données stockées dans une base de données à écriture rapide et effacées après traitement pour accueillir de nouvelles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Serving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Stockage des données issus des deux couches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Couche permettant le requêtage par des utilisateurs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Lambda : Avantages et inconvénients</a:t>
            </a:r>
            <a:endParaRPr/>
          </a:p>
        </p:txBody>
      </p:sp>
      <p:sp>
        <p:nvSpPr>
          <p:cNvPr id="398" name="Google Shape;398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Avantages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Obtention d’information avec une faible latence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Scalabilité flexible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Haute disponibilité automatisé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Aucune installation, maintenance ou administration de logiciels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Inconvénients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Complexité de la maintenance de l’architecture car présence de deux bases de codes (une pour chaque couche)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Kappa</a:t>
            </a:r>
            <a:endParaRPr/>
          </a:p>
        </p:txBody>
      </p:sp>
      <p:sp>
        <p:nvSpPr>
          <p:cNvPr id="404" name="Google Shape;404;p30"/>
          <p:cNvSpPr txBox="1"/>
          <p:nvPr>
            <p:ph idx="1" type="body"/>
          </p:nvPr>
        </p:nvSpPr>
        <p:spPr>
          <a:xfrm>
            <a:off x="1242725" y="1460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Pallier la complexité de l’architecture Lambda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Fusion des couches de temps réel et batch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Faite uniquement pour le traitement de données car pas de stockage</a:t>
            </a:r>
            <a:endParaRPr/>
          </a:p>
        </p:txBody>
      </p:sp>
      <p:pic>
        <p:nvPicPr>
          <p:cNvPr id="405" name="Google Shape;4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800" y="2513625"/>
            <a:ext cx="62293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Kappa : Avantages et inconvénients</a:t>
            </a:r>
            <a:endParaRPr/>
          </a:p>
        </p:txBody>
      </p:sp>
      <p:sp>
        <p:nvSpPr>
          <p:cNvPr id="411" name="Google Shape;411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Avantages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Utilisable lorsque le système de données ne nécessite pas de traitement par 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Maintenance plus simple car ne nécessite qu’une seule base de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Utilisable pour rendre scalable horizontalement un système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Déployable sur une mémoire fixe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Nécessite peu de ressources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Inconvénient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Présence d’erreurs lors du traitement des données ou leurs mises à jours car pas de stockage en base de données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Kafka: Garanties de livraison </a:t>
            </a:r>
            <a:endParaRPr/>
          </a:p>
        </p:txBody>
      </p:sp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50" y="1522625"/>
            <a:ext cx="3173575" cy="16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075" y="1597870"/>
            <a:ext cx="3487600" cy="1467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075" y="3544513"/>
            <a:ext cx="3487600" cy="146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649" y="3554050"/>
            <a:ext cx="3490301" cy="14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804388" y="1197675"/>
            <a:ext cx="25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Aucune Garantie de livraison</a:t>
            </a: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5112425" y="1197675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Livraison une fois au mieux</a:t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219175" y="3144325"/>
            <a:ext cx="25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Livraison au moins une fois</a:t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4959025" y="3144325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Livraison une et une seule fois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Références</a:t>
            </a:r>
            <a:endParaRPr/>
          </a:p>
        </p:txBody>
      </p:sp>
      <p:sp>
        <p:nvSpPr>
          <p:cNvPr id="417" name="Google Shape;417;p32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Apache Kafka 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https://fr.blog.businessdecision.com/apache-kafka-explique-a-mes-grands-parents/#:~:text=Dans%20les%20syst%C3%A8mes%20de%20gestion,message%20au%20moins%20une%20fois</a:t>
            </a:r>
            <a:endParaRPr b="1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https://www.confluent.io/blog/exactly-once-semantics-are-possible-heres-how-apache-kafka-does-it/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https://medium.com/@andy.bryant/processing-guarantees-in-kafka-12dd2e30be0e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https://newrelic.com/blog/best-practices/kafka-consumer-config-auto-commit-data-loss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Apache Flink 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https://nightlies.apache.org/flink/flink-docs-master/docs/concepts/flink-architecture/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https://www.oreilly.com/library/view/introduction-to-apache/9781491977132/ch01.html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https://flink.apache.org/flink-architecture.html</a:t>
            </a:r>
            <a:endParaRPr sz="105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https://medium.com/featurepreneur/apache-flink-1944aa74f1c1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https://github.com/wdm0006/flink-python-examples/blob/master/word_count/word_count.py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Architecture Big Data 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https://fr.wikipedia.org/wiki/Architecture_Lambda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https://www.cyres.fr/blog/architecture-lambda-big-data/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https://www.databricks.com/glossary/lambda-architecture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https://openclassrooms.com/fr/courses/4467491-concevez-des-architectures-big-data/4891241-faites-vos-premiers-pas-sur-la-lambda-architecture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https://www.lemagit.fr/definition/Architecture-Lambda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https://www.databricks.com/session/applying-the-lambda-architecture-with-spark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https://hazelcast.com/glossary/kappa-architecture/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 u="sng">
                <a:solidFill>
                  <a:srgbClr val="2200CC"/>
                </a:solid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https://towardsdatascience.com/a-brief-introduction-to-two-data-processing-architectures-lambda-and-kappa-for-big-data-4f35c28005bb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Aucune garantie de livraison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Traitement d’un message une fois, plusieurs fois ou pas du tout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Lot de message : traitement asynchrone avec sauvegarde des résultats dans une base de messages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Inconvénient : possible perte de données si plantage de l’application</a:t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113" y="3065988"/>
            <a:ext cx="41814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fois au mieux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494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Traitement du message au moins une fois ou pas du tout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Utile quand la priorité est donnée à la progression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Sauvegarde de la progression puis envoi des données à Kafka : si crash avant envoi à Kafka = perte de données</a:t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99348"/>
            <a:ext cx="4342475" cy="15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475" y="3051250"/>
            <a:ext cx="4045824" cy="14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 moins une fois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303800" y="1363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Réception et traitement de chaque message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Possible de traiter plusieurs fois le message en cas de défaillance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Envoi de messages à Kafka mais pas de retour pour confirmer la réception du message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Cas du traitement de gros fichiers avec bug en cours de traitement =&gt; traitement repris dès le début donc envois multiples à Kafka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Sauvegarde des données en base de données par le consumer en priorité mais si bug de l’application au moment d’envoyer les commits =&gt; traitement repart depuis le début avec écriture en double des données</a:t>
            </a:r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27272"/>
            <a:ext cx="4249425" cy="148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527273"/>
            <a:ext cx="4249425" cy="14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et une seule fois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293000" y="1432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Introduit par Confluent en 2017 et la version 0.11 de Kafka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Nécessite l’intervention de deux nouveaux concepts : idempotent writes et transaction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Idempotent writes : permet de savoir si un message est un message initial ou une réécriture ; se base sur l’examination du producer id d’un broker (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enable.idempotent = true</a:t>
            </a:r>
            <a:r>
              <a:rPr lang="fr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Transactions : permet de mettre à jour atomiquement les données dans des partitions multiples (t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ransactional.id=my-tx-id</a:t>
            </a:r>
            <a:r>
              <a:rPr lang="fr"/>
              <a:t>)</a:t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50" y="3654875"/>
            <a:ext cx="3726100" cy="11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800" y="3020150"/>
            <a:ext cx="3272698" cy="10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800" y="4089625"/>
            <a:ext cx="3272698" cy="10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à Flink</a:t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1303800" y="1501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Framework et moteur de traitement distribué pour les calculs de flux de données (streaming)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Plusieurs modules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Dataset : traitement en batch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DataStream : traitement en streaming (temps réel)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Table : traitement en 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Gelly : traitement des graphiques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FlinkML : algorithmes de machines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Prise en charge de Java, Python et Scala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Développé en Java et Scala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Recommandation : usage de Java ou Scala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</a:t>
            </a:r>
            <a:endParaRPr/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Flink peut se télécharger depuis </a:t>
            </a:r>
            <a:r>
              <a:rPr lang="fr" sz="1500" u="sng">
                <a:solidFill>
                  <a:srgbClr val="0F1B86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http://flink.apache.org/downloads.html</a:t>
            </a: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, et plusieurs versions sont proposées en association avec Hadoop et Scala. Choisir une version binaire.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Installez Flink dans un répertoire quelconque et ajoutez le sous-répertoire </a:t>
            </a:r>
            <a:r>
              <a:rPr lang="fr" sz="1500">
                <a:solidFill>
                  <a:schemeClr val="dk1"/>
                </a:solidFill>
                <a:highlight>
                  <a:srgbClr val="EEEEEC"/>
                </a:highlight>
              </a:rPr>
              <a:t>bin</a:t>
            </a: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 dans le chemin.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Et vous pouvez alors lancer un serveur Flink en local avec la commande: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Le serveur fournit une interface Web à l’adresse </a:t>
            </a:r>
            <a:r>
              <a:rPr lang="fr" sz="1500" u="sng">
                <a:solidFill>
                  <a:srgbClr val="0F1B86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http://localhost:8081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Installation via python avec la commande:</a:t>
            </a:r>
            <a:endParaRPr sz="1500"/>
          </a:p>
        </p:txBody>
      </p:sp>
      <p:pic>
        <p:nvPicPr>
          <p:cNvPr id="335" name="Google Shape;3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6000" y="2834575"/>
            <a:ext cx="123107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8050" y="4106075"/>
            <a:ext cx="2917225" cy="4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de Flink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30448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5490300" y="897925"/>
            <a:ext cx="365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 en mode maitre-esclave: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Job Manager planifie les tâches, les distribue, suit l’avancement de l’exécution, alloue les ressources et compile les résultats.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Les Task Managers exécutent les tâches et s’échangent parfois des données lors des différentes phases de traitement.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