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2f24d7c4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52f24d7c4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2f24d7c4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2f24d7c4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2f24d7c4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2f24d7c4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2f24d7c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2f24d7c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2f24d7c4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2f24d7c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2f24d7c4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2f24d7c4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2f24d7c4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2f24d7c4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2f24d7c4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2f24d7c4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2f24d7c4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2f24d7c4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52f24d7c4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52f24d7c4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2f24d7c4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2f24d7c4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https://www.padok.fr/blog/architecture-kubernetes-clusters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2f24d7c4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52f24d7c4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2f24d7c4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2f24d7c4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rgbClr val="233A44"/>
                </a:solidFill>
                <a:latin typeface="Calibri"/>
                <a:ea typeface="Calibri"/>
                <a:cs typeface="Calibri"/>
                <a:sym typeface="Calibri"/>
              </a:rPr>
              <a:t>https://kubernetes.io/docs/concepts/overview/components/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2f24d7c4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2f24d7c4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2f24d7c4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2f24d7c4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https://www.padok.fr/blog/architecture-kubernetes-clusters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2f24d7c4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2f24d7c4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2f24d7c4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2f24d7c4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2f24d7c4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2f24d7c4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2f24d7c4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2f24d7c4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padok.fr/blog/docker-kubernetes-complementair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redhat.com/fr/topics/cloud-computing/what-is-hybrid-clou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kubernetes.io/docs/reference/access-authn-authz/authentic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ovhcloud.com/fr/public-cloud/kubernetes-architecture/" TargetMode="External"/><Relationship Id="rId4" Type="http://schemas.openxmlformats.org/officeDocument/2006/relationships/hyperlink" Target="https://avinetworks.com/glossary/kubernetes-architecture/" TargetMode="External"/><Relationship Id="rId9" Type="http://schemas.openxmlformats.org/officeDocument/2006/relationships/hyperlink" Target="https://blog.stephane-robert.info/post/introduction-kubernetes/" TargetMode="External"/><Relationship Id="rId5" Type="http://schemas.openxmlformats.org/officeDocument/2006/relationships/hyperlink" Target="https://www.padok.fr/blog/architecture-kubernetes-clusters#container-runtime" TargetMode="External"/><Relationship Id="rId6" Type="http://schemas.openxmlformats.org/officeDocument/2006/relationships/hyperlink" Target="https://kubernetes.io/fr/docs/concepts/overview/components/" TargetMode="External"/><Relationship Id="rId7" Type="http://schemas.openxmlformats.org/officeDocument/2006/relationships/hyperlink" Target="https://kubernetes.io/fr/docs/concepts/architecture/master-node-communication/" TargetMode="External"/><Relationship Id="rId8" Type="http://schemas.openxmlformats.org/officeDocument/2006/relationships/hyperlink" Target="https://www.redhat.com/fr/topics/containers/kubernetes-architectu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redhat.com/fr/topics/linux" TargetMode="External"/><Relationship Id="rId4" Type="http://schemas.openxmlformats.org/officeDocument/2006/relationships/hyperlink" Target="https://www.redhat.com/fr/topics/virtualization/what-is-a-virtual-machin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Architecture Kubernetes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composants des Noeuds</a:t>
            </a:r>
            <a:endParaRPr/>
          </a:p>
        </p:txBody>
      </p:sp>
      <p:sp>
        <p:nvSpPr>
          <p:cNvPr id="180" name="Google Shape;180;p22"/>
          <p:cNvSpPr txBox="1"/>
          <p:nvPr>
            <p:ph idx="1" type="body"/>
          </p:nvPr>
        </p:nvSpPr>
        <p:spPr>
          <a:xfrm>
            <a:off x="819150" y="1609675"/>
            <a:ext cx="7505700" cy="31746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Clr>
                <a:srgbClr val="000000"/>
              </a:buClr>
              <a:buSzPct val="100000"/>
              <a:buChar char="●"/>
            </a:pPr>
            <a:r>
              <a:rPr lang="fr" sz="1400">
                <a:solidFill>
                  <a:srgbClr val="000000"/>
                </a:solidFill>
              </a:rPr>
              <a:t>Pod: </a:t>
            </a:r>
            <a:r>
              <a:rPr lang="fr" sz="1400">
                <a:solidFill>
                  <a:srgbClr val="000000"/>
                </a:solidFill>
                <a:highlight>
                  <a:srgbClr val="FFFFFF"/>
                </a:highlight>
              </a:rPr>
              <a:t>Composant de base d’un nœud Kubernetes. Il contient un ou plusieurs conteneurs se partageant les ressources. Chaque pod est accessible via une adresse IP unique dans le cluster. Peut disposer d’espaces de stockage mis à disposition des différents conteneurs qu’il héberge et possède également une étiquette lui permettant d’être identifié dans l’architecture globale.</a:t>
            </a:r>
            <a:endParaRPr sz="1400">
              <a:solidFill>
                <a:srgbClr val="000000"/>
              </a:solidFill>
              <a:highlight>
                <a:srgbClr val="FFFFFF"/>
              </a:highlight>
            </a:endParaRPr>
          </a:p>
          <a:p>
            <a:pPr indent="0" lvl="0" marL="457200" rtl="0" algn="l">
              <a:spcBef>
                <a:spcPts val="1200"/>
              </a:spcBef>
              <a:spcAft>
                <a:spcPts val="0"/>
              </a:spcAft>
              <a:buNone/>
            </a:pPr>
            <a:r>
              <a:t/>
            </a:r>
            <a:endParaRPr sz="150">
              <a:solidFill>
                <a:srgbClr val="000000"/>
              </a:solidFill>
              <a:highlight>
                <a:srgbClr val="FFFFFF"/>
              </a:highlight>
            </a:endParaRPr>
          </a:p>
          <a:p>
            <a:pPr indent="-304165" lvl="0" marL="457200" rtl="0" algn="l">
              <a:spcBef>
                <a:spcPts val="1200"/>
              </a:spcBef>
              <a:spcAft>
                <a:spcPts val="0"/>
              </a:spcAft>
              <a:buClr>
                <a:srgbClr val="000000"/>
              </a:buClr>
              <a:buSzPct val="100000"/>
              <a:buChar char="●"/>
            </a:pPr>
            <a:r>
              <a:rPr lang="fr" sz="1400">
                <a:solidFill>
                  <a:srgbClr val="000000"/>
                </a:solidFill>
              </a:rPr>
              <a:t>Kubelet: </a:t>
            </a:r>
            <a:r>
              <a:rPr lang="fr" sz="1400">
                <a:solidFill>
                  <a:srgbClr val="000000"/>
                </a:solidFill>
                <a:highlight>
                  <a:srgbClr val="FFFFFF"/>
                </a:highlight>
              </a:rPr>
              <a:t>Processus agent exécuté sur chaque nœud de l’architecture Kubernetes. Il s’assure de sa bonne santé selon les instructions reçues par le serveur maître. Il remonte également à celui-ci les données de performance et de charge du nœud pour permettre au Kube-scheduler de répartir efficacement les tâches.</a:t>
            </a:r>
            <a:endParaRPr sz="1400">
              <a:solidFill>
                <a:srgbClr val="000000"/>
              </a:solidFill>
              <a:highlight>
                <a:srgbClr val="FFFFFF"/>
              </a:highlight>
            </a:endParaRPr>
          </a:p>
          <a:p>
            <a:pPr indent="0" lvl="0" marL="457200" rtl="0" algn="l">
              <a:spcBef>
                <a:spcPts val="1200"/>
              </a:spcBef>
              <a:spcAft>
                <a:spcPts val="0"/>
              </a:spcAft>
              <a:buNone/>
            </a:pPr>
            <a:r>
              <a:t/>
            </a:r>
            <a:endParaRPr sz="150">
              <a:solidFill>
                <a:srgbClr val="000000"/>
              </a:solidFill>
              <a:highlight>
                <a:srgbClr val="FFFFFF"/>
              </a:highlight>
            </a:endParaRPr>
          </a:p>
          <a:p>
            <a:pPr indent="-304165" lvl="0" marL="457200" rtl="0" algn="l">
              <a:spcBef>
                <a:spcPts val="1200"/>
              </a:spcBef>
              <a:spcAft>
                <a:spcPts val="0"/>
              </a:spcAft>
              <a:buClr>
                <a:srgbClr val="000000"/>
              </a:buClr>
              <a:buSzPct val="100000"/>
              <a:buChar char="●"/>
            </a:pPr>
            <a:r>
              <a:rPr lang="fr" sz="1400">
                <a:solidFill>
                  <a:srgbClr val="000000"/>
                </a:solidFill>
              </a:rPr>
              <a:t>K</a:t>
            </a:r>
            <a:r>
              <a:rPr lang="fr" sz="1400">
                <a:solidFill>
                  <a:srgbClr val="000000"/>
                </a:solidFill>
              </a:rPr>
              <a:t>ube-proxy: </a:t>
            </a:r>
            <a:r>
              <a:rPr lang="fr" sz="1400">
                <a:solidFill>
                  <a:srgbClr val="000000"/>
                </a:solidFill>
                <a:highlight>
                  <a:srgbClr val="FFFFFF"/>
                </a:highlight>
              </a:rPr>
              <a:t>Proxy réseau qui, exécuté sur les nœuds, permet de gérer les adresses IP virtuelles des pods. Ceux-ci sont alors accessibles à la fois au sein du cluster et depuis l’extérieur de celui-ci.</a:t>
            </a:r>
            <a:endParaRPr sz="1400">
              <a:solidFill>
                <a:srgbClr val="000000"/>
              </a:solidFill>
              <a:highlight>
                <a:srgbClr val="FFFFFF"/>
              </a:highlight>
            </a:endParaRPr>
          </a:p>
          <a:p>
            <a:pPr indent="0" lvl="0" marL="457200" rtl="0" algn="l">
              <a:spcBef>
                <a:spcPts val="1200"/>
              </a:spcBef>
              <a:spcAft>
                <a:spcPts val="0"/>
              </a:spcAft>
              <a:buNone/>
            </a:pPr>
            <a:r>
              <a:t/>
            </a:r>
            <a:endParaRPr sz="100">
              <a:solidFill>
                <a:srgbClr val="000000"/>
              </a:solidFill>
              <a:highlight>
                <a:srgbClr val="FFFFFF"/>
              </a:highlight>
            </a:endParaRPr>
          </a:p>
          <a:p>
            <a:pPr indent="-304165" lvl="0" marL="457200" rtl="0" algn="l">
              <a:spcBef>
                <a:spcPts val="1200"/>
              </a:spcBef>
              <a:spcAft>
                <a:spcPts val="0"/>
              </a:spcAft>
              <a:buClr>
                <a:srgbClr val="000000"/>
              </a:buClr>
              <a:buSzPct val="100000"/>
              <a:buChar char="●"/>
            </a:pPr>
            <a:r>
              <a:rPr lang="fr" sz="1400">
                <a:solidFill>
                  <a:srgbClr val="000000"/>
                </a:solidFill>
              </a:rPr>
              <a:t>Container runtime: Le service qui gère les conteneurs. Dans la plupart des cas, il s'agit de </a:t>
            </a:r>
            <a:r>
              <a:rPr lang="fr" sz="1400">
                <a:solidFill>
                  <a:srgbClr val="000000"/>
                </a:solidFill>
                <a:uFill>
                  <a:noFill/>
                </a:uFill>
                <a:hlinkClick r:id="rId3">
                  <a:extLst>
                    <a:ext uri="{A12FA001-AC4F-418D-AE19-62706E023703}">
                      <ahyp:hlinkClr val="tx"/>
                    </a:ext>
                  </a:extLst>
                </a:hlinkClick>
              </a:rPr>
              <a:t>docker</a:t>
            </a:r>
            <a:r>
              <a:rPr lang="fr" sz="1400">
                <a:solidFill>
                  <a:srgbClr val="000000"/>
                </a:solidFill>
              </a:rPr>
              <a:t>.</a:t>
            </a:r>
            <a:endParaRPr sz="1400">
              <a:solidFill>
                <a:srgbClr val="000000"/>
              </a:solidFill>
            </a:endParaRPr>
          </a:p>
          <a:p>
            <a:pPr indent="0" lvl="0" marL="0" rtl="0" algn="l">
              <a:spcBef>
                <a:spcPts val="1200"/>
              </a:spcBef>
              <a:spcAft>
                <a:spcPts val="1200"/>
              </a:spcAft>
              <a:buNone/>
            </a:pPr>
            <a:r>
              <a:t/>
            </a:r>
            <a:endParaRPr sz="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Autres composants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Autres composants d’un cluster</a:t>
            </a:r>
            <a:endParaRPr/>
          </a:p>
        </p:txBody>
      </p:sp>
      <p:sp>
        <p:nvSpPr>
          <p:cNvPr id="191" name="Google Shape;191;p24"/>
          <p:cNvSpPr txBox="1"/>
          <p:nvPr>
            <p:ph idx="1" type="body"/>
          </p:nvPr>
        </p:nvSpPr>
        <p:spPr>
          <a:xfrm>
            <a:off x="819150" y="1990725"/>
            <a:ext cx="7505700" cy="2359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fr" sz="1200">
                <a:solidFill>
                  <a:srgbClr val="000000"/>
                </a:solidFill>
                <a:highlight>
                  <a:srgbClr val="FFFFFF"/>
                </a:highlight>
              </a:rPr>
              <a:t>Stockage persistant: Les volumes persistants sont spécifiques à un cluster et non à un pod. Ils peuvent donc avoir une durée de vie supérieure à celle d'un pod.</a:t>
            </a:r>
            <a:endParaRPr sz="1200">
              <a:solidFill>
                <a:srgbClr val="000000"/>
              </a:solidFill>
              <a:highlight>
                <a:srgbClr val="FFFFFF"/>
              </a:highlight>
            </a:endParaRPr>
          </a:p>
          <a:p>
            <a:pPr indent="0" lvl="0" marL="0" rtl="0" algn="l">
              <a:spcBef>
                <a:spcPts val="400"/>
              </a:spcBef>
              <a:spcAft>
                <a:spcPts val="0"/>
              </a:spcAft>
              <a:buNone/>
            </a:pPr>
            <a:r>
              <a:t/>
            </a:r>
            <a:endParaRPr sz="100">
              <a:solidFill>
                <a:srgbClr val="000000"/>
              </a:solidFill>
              <a:highlight>
                <a:srgbClr val="FFFFFF"/>
              </a:highlight>
            </a:endParaRPr>
          </a:p>
          <a:p>
            <a:pPr indent="-304800" lvl="0" marL="457200" rtl="0" algn="l">
              <a:spcBef>
                <a:spcPts val="1400"/>
              </a:spcBef>
              <a:spcAft>
                <a:spcPts val="0"/>
              </a:spcAft>
              <a:buClr>
                <a:srgbClr val="000000"/>
              </a:buClr>
              <a:buSzPts val="1200"/>
              <a:buChar char="●"/>
            </a:pPr>
            <a:r>
              <a:rPr lang="fr" sz="1200">
                <a:solidFill>
                  <a:srgbClr val="000000"/>
                </a:solidFill>
                <a:highlight>
                  <a:srgbClr val="FFFFFF"/>
                </a:highlight>
              </a:rPr>
              <a:t>Registre de conteneurs: Le registre de conteneurs stocke les images de conteneurs sur lesquelles repose Kubernetes.</a:t>
            </a:r>
            <a:endParaRPr sz="1200">
              <a:solidFill>
                <a:srgbClr val="000000"/>
              </a:solidFill>
              <a:highlight>
                <a:srgbClr val="FFFFFF"/>
              </a:highlight>
            </a:endParaRPr>
          </a:p>
          <a:p>
            <a:pPr indent="0" lvl="0" marL="0" rtl="0" algn="l">
              <a:spcBef>
                <a:spcPts val="400"/>
              </a:spcBef>
              <a:spcAft>
                <a:spcPts val="0"/>
              </a:spcAft>
              <a:buNone/>
            </a:pPr>
            <a:r>
              <a:t/>
            </a:r>
            <a:endParaRPr sz="100">
              <a:solidFill>
                <a:srgbClr val="000000"/>
              </a:solidFill>
              <a:highlight>
                <a:srgbClr val="FFFFFF"/>
              </a:highlight>
            </a:endParaRPr>
          </a:p>
          <a:p>
            <a:pPr indent="-304800" lvl="0" marL="457200" rtl="0" algn="l">
              <a:spcBef>
                <a:spcPts val="1400"/>
              </a:spcBef>
              <a:spcAft>
                <a:spcPts val="0"/>
              </a:spcAft>
              <a:buClr>
                <a:srgbClr val="000000"/>
              </a:buClr>
              <a:buSzPts val="1200"/>
              <a:buChar char="●"/>
            </a:pPr>
            <a:r>
              <a:rPr lang="fr" sz="1200">
                <a:solidFill>
                  <a:srgbClr val="000000"/>
                </a:solidFill>
                <a:highlight>
                  <a:srgbClr val="FFFFFF"/>
                </a:highlight>
              </a:rPr>
              <a:t>Infrastructure sous-jacente: Vous pouvez choisir l'environnement d'exécution de Kubernetes : serveurs nus, machines virtuelles ou clouds publics, privés et </a:t>
            </a:r>
            <a:r>
              <a:rPr lang="fr" sz="1200">
                <a:solidFill>
                  <a:srgbClr val="000000"/>
                </a:solidFill>
                <a:highlight>
                  <a:srgbClr val="FFFFFF"/>
                </a:highlight>
                <a:uFill>
                  <a:noFill/>
                </a:uFill>
                <a:hlinkClick r:id="rId3">
                  <a:extLst>
                    <a:ext uri="{A12FA001-AC4F-418D-AE19-62706E023703}">
                      <ahyp:hlinkClr val="tx"/>
                    </a:ext>
                  </a:extLst>
                </a:hlinkClick>
              </a:rPr>
              <a:t>hybrides</a:t>
            </a:r>
            <a:r>
              <a:rPr lang="fr" sz="1200">
                <a:solidFill>
                  <a:srgbClr val="000000"/>
                </a:solidFill>
                <a:highlight>
                  <a:srgbClr val="FFFFFF"/>
                </a:highlight>
              </a:rPr>
              <a:t>. Kubernetes peut fonctionner sur de nombreux types d'infrastructures.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Communications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Cluster vers Master </a:t>
            </a:r>
            <a:endParaRPr/>
          </a:p>
        </p:txBody>
      </p:sp>
      <p:sp>
        <p:nvSpPr>
          <p:cNvPr id="202" name="Google Shape;202;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22222"/>
              </a:buClr>
              <a:buSzPts val="1200"/>
              <a:buChar char="●"/>
            </a:pPr>
            <a:r>
              <a:rPr lang="fr" sz="1200">
                <a:solidFill>
                  <a:srgbClr val="222222"/>
                </a:solidFill>
                <a:highlight>
                  <a:srgbClr val="FFFFFF"/>
                </a:highlight>
              </a:rPr>
              <a:t>Tous les canaux de communication du cluster au master se terminent au Serveur API.</a:t>
            </a:r>
            <a:endParaRPr sz="1200">
              <a:solidFill>
                <a:srgbClr val="222222"/>
              </a:solidFill>
              <a:highlight>
                <a:srgbClr val="FFFFFF"/>
              </a:highlight>
            </a:endParaRPr>
          </a:p>
          <a:p>
            <a:pPr indent="0" lvl="0" marL="0" rtl="0" algn="l">
              <a:spcBef>
                <a:spcPts val="1200"/>
              </a:spcBef>
              <a:spcAft>
                <a:spcPts val="0"/>
              </a:spcAft>
              <a:buNone/>
            </a:pPr>
            <a:r>
              <a:t/>
            </a:r>
            <a:endParaRPr sz="1200">
              <a:solidFill>
                <a:srgbClr val="222222"/>
              </a:solidFill>
              <a:highlight>
                <a:srgbClr val="FFFFFF"/>
              </a:highlight>
            </a:endParaRPr>
          </a:p>
          <a:p>
            <a:pPr indent="-304800" lvl="0" marL="457200" rtl="0" algn="l">
              <a:spcBef>
                <a:spcPts val="1200"/>
              </a:spcBef>
              <a:spcAft>
                <a:spcPts val="0"/>
              </a:spcAft>
              <a:buClr>
                <a:srgbClr val="222222"/>
              </a:buClr>
              <a:buSzPts val="1200"/>
              <a:buChar char="●"/>
            </a:pPr>
            <a:r>
              <a:rPr lang="fr" sz="1200">
                <a:solidFill>
                  <a:srgbClr val="222222"/>
                </a:solidFill>
                <a:highlight>
                  <a:srgbClr val="FFFFFF"/>
                </a:highlight>
              </a:rPr>
              <a:t>Le Serveur API est configuré pour écouter les connexions distantes sur un port HTTPS sécurisé (443) avec un ou plusieurs types d'</a:t>
            </a:r>
            <a:r>
              <a:rPr lang="fr" sz="1200">
                <a:solidFill>
                  <a:srgbClr val="222222"/>
                </a:solidFill>
                <a:highlight>
                  <a:srgbClr val="FFFFFF"/>
                </a:highlight>
                <a:uFill>
                  <a:noFill/>
                </a:uFill>
                <a:hlinkClick r:id="rId3">
                  <a:extLst>
                    <a:ext uri="{A12FA001-AC4F-418D-AE19-62706E023703}">
                      <ahyp:hlinkClr val="tx"/>
                    </a:ext>
                  </a:extLst>
                </a:hlinkClick>
              </a:rPr>
              <a:t>authentification</a:t>
            </a:r>
            <a:r>
              <a:rPr lang="fr" sz="1200">
                <a:solidFill>
                  <a:srgbClr val="222222"/>
                </a:solidFill>
                <a:highlight>
                  <a:srgbClr val="FFFFFF"/>
                </a:highlight>
              </a:rPr>
              <a:t> client. </a:t>
            </a:r>
            <a:endParaRPr sz="1200">
              <a:solidFill>
                <a:srgbClr val="222222"/>
              </a:solidFill>
              <a:highlight>
                <a:srgbClr val="FFFFFF"/>
              </a:highlight>
            </a:endParaRPr>
          </a:p>
          <a:p>
            <a:pPr indent="0" lvl="0" marL="0" rtl="0" algn="l">
              <a:spcBef>
                <a:spcPts val="120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Master vers Cluster </a:t>
            </a:r>
            <a:endParaRPr/>
          </a:p>
        </p:txBody>
      </p:sp>
      <p:sp>
        <p:nvSpPr>
          <p:cNvPr id="208" name="Google Shape;208;p27"/>
          <p:cNvSpPr txBox="1"/>
          <p:nvPr>
            <p:ph idx="1" type="body"/>
          </p:nvPr>
        </p:nvSpPr>
        <p:spPr>
          <a:xfrm>
            <a:off x="819150" y="1467425"/>
            <a:ext cx="7505700" cy="3301500"/>
          </a:xfrm>
          <a:prstGeom prst="rect">
            <a:avLst/>
          </a:prstGeom>
        </p:spPr>
        <p:txBody>
          <a:bodyPr anchorCtr="0" anchor="t" bIns="91425" lIns="91425" spcFirstLastPara="1" rIns="91425" wrap="square" tIns="91425">
            <a:normAutofit fontScale="85000" lnSpcReduction="10000"/>
          </a:bodyPr>
          <a:lstStyle/>
          <a:p>
            <a:pPr indent="-303779" lvl="0" marL="457200" rtl="0" algn="l">
              <a:spcBef>
                <a:spcPts val="0"/>
              </a:spcBef>
              <a:spcAft>
                <a:spcPts val="0"/>
              </a:spcAft>
              <a:buSzPct val="100000"/>
              <a:buChar char="●"/>
            </a:pPr>
            <a:r>
              <a:rPr lang="fr" sz="1392">
                <a:solidFill>
                  <a:srgbClr val="222222"/>
                </a:solidFill>
                <a:highlight>
                  <a:srgbClr val="FFFFFF"/>
                </a:highlight>
                <a:latin typeface="Roboto"/>
                <a:ea typeface="Roboto"/>
                <a:cs typeface="Roboto"/>
                <a:sym typeface="Roboto"/>
              </a:rPr>
              <a:t>Deux voies de communication principales :</a:t>
            </a:r>
            <a:endParaRPr sz="1392">
              <a:solidFill>
                <a:srgbClr val="222222"/>
              </a:solidFill>
              <a:highlight>
                <a:srgbClr val="FFFFFF"/>
              </a:highlight>
              <a:latin typeface="Roboto"/>
              <a:ea typeface="Roboto"/>
              <a:cs typeface="Roboto"/>
              <a:sym typeface="Roboto"/>
            </a:endParaRPr>
          </a:p>
          <a:p>
            <a:pPr indent="-303779" lvl="1" marL="914400" rtl="0" algn="l">
              <a:spcBef>
                <a:spcPts val="0"/>
              </a:spcBef>
              <a:spcAft>
                <a:spcPts val="0"/>
              </a:spcAft>
              <a:buClr>
                <a:srgbClr val="222222"/>
              </a:buClr>
              <a:buSzPct val="100000"/>
              <a:buFont typeface="Roboto"/>
              <a:buChar char="○"/>
            </a:pPr>
            <a:r>
              <a:rPr lang="fr" sz="1392">
                <a:solidFill>
                  <a:srgbClr val="222222"/>
                </a:solidFill>
                <a:highlight>
                  <a:srgbClr val="FFFFFF"/>
                </a:highlight>
                <a:latin typeface="Roboto"/>
                <a:ea typeface="Roboto"/>
                <a:cs typeface="Roboto"/>
                <a:sym typeface="Roboto"/>
              </a:rPr>
              <a:t>Du processus serveur API au processus kubelet qui s'exécute sur chaque nœud du cluster</a:t>
            </a:r>
            <a:endParaRPr sz="1392">
              <a:solidFill>
                <a:srgbClr val="222222"/>
              </a:solidFill>
              <a:highlight>
                <a:srgbClr val="FFFFFF"/>
              </a:highlight>
              <a:latin typeface="Roboto"/>
              <a:ea typeface="Roboto"/>
              <a:cs typeface="Roboto"/>
              <a:sym typeface="Roboto"/>
            </a:endParaRPr>
          </a:p>
          <a:p>
            <a:pPr indent="-303779" lvl="1" marL="914400" rtl="0" algn="l">
              <a:spcBef>
                <a:spcPts val="0"/>
              </a:spcBef>
              <a:spcAft>
                <a:spcPts val="0"/>
              </a:spcAft>
              <a:buClr>
                <a:srgbClr val="222222"/>
              </a:buClr>
              <a:buSzPct val="100000"/>
              <a:buFont typeface="Roboto"/>
              <a:buChar char="○"/>
            </a:pPr>
            <a:r>
              <a:rPr lang="fr" sz="1392">
                <a:solidFill>
                  <a:srgbClr val="222222"/>
                </a:solidFill>
                <a:highlight>
                  <a:srgbClr val="FFFFFF"/>
                </a:highlight>
                <a:latin typeface="Roboto"/>
                <a:ea typeface="Roboto"/>
                <a:cs typeface="Roboto"/>
                <a:sym typeface="Roboto"/>
              </a:rPr>
              <a:t>Du serveur API vers n'importe quel nœud, pod ou service via sa fonctionnalité proxy.</a:t>
            </a:r>
            <a:endParaRPr sz="1392">
              <a:solidFill>
                <a:srgbClr val="22222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0">
              <a:solidFill>
                <a:srgbClr val="222222"/>
              </a:solidFill>
              <a:highlight>
                <a:srgbClr val="FFFFFF"/>
              </a:highlight>
              <a:latin typeface="Roboto"/>
              <a:ea typeface="Roboto"/>
              <a:cs typeface="Roboto"/>
              <a:sym typeface="Roboto"/>
            </a:endParaRPr>
          </a:p>
          <a:p>
            <a:pPr indent="-303779" lvl="0" marL="457200" rtl="0" algn="l">
              <a:spcBef>
                <a:spcPts val="1200"/>
              </a:spcBef>
              <a:spcAft>
                <a:spcPts val="0"/>
              </a:spcAft>
              <a:buClr>
                <a:srgbClr val="222222"/>
              </a:buClr>
              <a:buSzPct val="100000"/>
              <a:buFont typeface="Roboto"/>
              <a:buChar char="●"/>
            </a:pPr>
            <a:r>
              <a:rPr lang="fr" sz="1392">
                <a:solidFill>
                  <a:srgbClr val="222222"/>
                </a:solidFill>
                <a:highlight>
                  <a:srgbClr val="FFFFFF"/>
                </a:highlight>
                <a:latin typeface="Roboto"/>
                <a:ea typeface="Roboto"/>
                <a:cs typeface="Roboto"/>
                <a:sym typeface="Roboto"/>
              </a:rPr>
              <a:t>La première connexion se terminent au point de terminaison HTTPS du kubelet. Par défaut, le serveur API ne vérifie pas le certificat du kubelet, ce qui rend la connexion sujette aux attaques.</a:t>
            </a:r>
            <a:endParaRPr sz="1392">
              <a:solidFill>
                <a:srgbClr val="22222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70">
              <a:solidFill>
                <a:srgbClr val="222222"/>
              </a:solidFill>
              <a:highlight>
                <a:srgbClr val="FFFFFF"/>
              </a:highlight>
              <a:latin typeface="Roboto"/>
              <a:ea typeface="Roboto"/>
              <a:cs typeface="Roboto"/>
              <a:sym typeface="Roboto"/>
            </a:endParaRPr>
          </a:p>
          <a:p>
            <a:pPr indent="-303779" lvl="0" marL="457200" rtl="0" algn="l">
              <a:spcBef>
                <a:spcPts val="1200"/>
              </a:spcBef>
              <a:spcAft>
                <a:spcPts val="0"/>
              </a:spcAft>
              <a:buClr>
                <a:srgbClr val="222222"/>
              </a:buClr>
              <a:buSzPct val="100000"/>
              <a:buFont typeface="Roboto"/>
              <a:buChar char="●"/>
            </a:pPr>
            <a:r>
              <a:rPr lang="fr" sz="1392">
                <a:solidFill>
                  <a:srgbClr val="222222"/>
                </a:solidFill>
                <a:highlight>
                  <a:srgbClr val="FFFFFF"/>
                </a:highlight>
                <a:latin typeface="Roboto"/>
                <a:ea typeface="Roboto"/>
                <a:cs typeface="Roboto"/>
                <a:sym typeface="Roboto"/>
              </a:rPr>
              <a:t>Les connexions du serveur API à un nœud, à un pod ou à un service sont définies par défaut en connexions HTTP. Elles ne sont donc ni authentifiées ni chiffrées.</a:t>
            </a:r>
            <a:endParaRPr sz="1392">
              <a:solidFill>
                <a:srgbClr val="22222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00">
              <a:solidFill>
                <a:srgbClr val="222222"/>
              </a:solidFill>
              <a:highlight>
                <a:srgbClr val="FFFFFF"/>
              </a:highlight>
              <a:latin typeface="Roboto"/>
              <a:ea typeface="Roboto"/>
              <a:cs typeface="Roboto"/>
              <a:sym typeface="Roboto"/>
            </a:endParaRPr>
          </a:p>
          <a:p>
            <a:pPr indent="-303779" lvl="0" marL="457200" rtl="0" algn="l">
              <a:spcBef>
                <a:spcPts val="1200"/>
              </a:spcBef>
              <a:spcAft>
                <a:spcPts val="0"/>
              </a:spcAft>
              <a:buClr>
                <a:srgbClr val="222222"/>
              </a:buClr>
              <a:buSzPct val="100000"/>
              <a:buFont typeface="Roboto"/>
              <a:buChar char="●"/>
            </a:pPr>
            <a:r>
              <a:rPr lang="fr" sz="1392">
                <a:solidFill>
                  <a:srgbClr val="222222"/>
                </a:solidFill>
                <a:highlight>
                  <a:srgbClr val="FFFFFF"/>
                </a:highlight>
                <a:latin typeface="Roboto"/>
                <a:ea typeface="Roboto"/>
                <a:cs typeface="Roboto"/>
                <a:sym typeface="Roboto"/>
              </a:rPr>
              <a:t>Kubernetes prend en charge les tunnels SSH pour protéger les communications master -&gt; cluster. Dans cette configuration, le serveur API initie un tunnel SSH vers chaque nœud du cluster (en se connectant au serveur ssh sur le port 22)</a:t>
            </a:r>
            <a:endParaRPr sz="1392">
              <a:solidFill>
                <a:srgbClr val="22222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00">
              <a:solidFill>
                <a:srgbClr val="222222"/>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Les ressources de Kubernetes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819150" y="845600"/>
            <a:ext cx="7686300" cy="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ressources de base</a:t>
            </a:r>
            <a:endParaRPr/>
          </a:p>
        </p:txBody>
      </p:sp>
      <p:sp>
        <p:nvSpPr>
          <p:cNvPr id="219" name="Google Shape;219;p29"/>
          <p:cNvSpPr txBox="1"/>
          <p:nvPr>
            <p:ph idx="1" type="body"/>
          </p:nvPr>
        </p:nvSpPr>
        <p:spPr>
          <a:xfrm>
            <a:off x="830700" y="1452850"/>
            <a:ext cx="3858300" cy="31674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b="1" lang="fr"/>
              <a:t>Namespaces</a:t>
            </a:r>
            <a:r>
              <a:rPr lang="fr"/>
              <a:t> : mécanisme d’isolation des ressources de groupe au sein d’un même cluster. Noms doivent être uniques. Portée basée sur un namespace s’applique uniquement aux objets avec namespace (par exemple, déploiements, services, etc.) et non aux objets à l’échelle du cluster (par exemple, StorageClass, Nodes, PersistentVolumes, etc.)</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b="1" lang="fr"/>
              <a:t>Pods</a:t>
            </a:r>
            <a:r>
              <a:rPr lang="fr"/>
              <a:t> : plus petites unités déployables que l’on peut créer et gérer dans Kubernetes. Groupe d’un ou plusieurs conteneurs partageant des ressources réseau, de stockage et d’un ensemble d’espaces de noms qui s’exécutent sur les workers.</a:t>
            </a:r>
            <a:endParaRPr/>
          </a:p>
          <a:p>
            <a:pPr indent="0" lvl="0" marL="457200" rtl="0" algn="l">
              <a:spcBef>
                <a:spcPts val="1200"/>
              </a:spcBef>
              <a:spcAft>
                <a:spcPts val="1200"/>
              </a:spcAft>
              <a:buNone/>
            </a:pPr>
            <a:r>
              <a:t/>
            </a:r>
            <a:endParaRPr/>
          </a:p>
        </p:txBody>
      </p:sp>
      <p:pic>
        <p:nvPicPr>
          <p:cNvPr id="220" name="Google Shape;220;p29"/>
          <p:cNvPicPr preferRelativeResize="0"/>
          <p:nvPr/>
        </p:nvPicPr>
        <p:blipFill>
          <a:blip r:embed="rId3">
            <a:alphaModFix/>
          </a:blip>
          <a:stretch>
            <a:fillRect/>
          </a:stretch>
        </p:blipFill>
        <p:spPr>
          <a:xfrm>
            <a:off x="4914958" y="1868050"/>
            <a:ext cx="3762667" cy="197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819150" y="845600"/>
            <a:ext cx="7636200" cy="7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ressources de base (2)</a:t>
            </a:r>
            <a:endParaRPr/>
          </a:p>
        </p:txBody>
      </p:sp>
      <p:sp>
        <p:nvSpPr>
          <p:cNvPr id="226" name="Google Shape;226;p30"/>
          <p:cNvSpPr txBox="1"/>
          <p:nvPr>
            <p:ph idx="1" type="body"/>
          </p:nvPr>
        </p:nvSpPr>
        <p:spPr>
          <a:xfrm>
            <a:off x="819150" y="1699350"/>
            <a:ext cx="3709200" cy="2941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fr"/>
              <a:t>Services</a:t>
            </a:r>
            <a:r>
              <a:rPr lang="fr"/>
              <a:t> : une couche d’abstraction d</a:t>
            </a:r>
            <a:r>
              <a:rPr lang="fr"/>
              <a:t>éfinissant des règles d’accès à un ensemble logique de pods. Permet donc aux pods de recevoir du trafic. Pour cibler des pods un service va utiliser ce qu’on appelle un selector, qui va rechercher dans le cluster des objets possédant des paires clé/valeurs correspondantes à celles attendues.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b="1" lang="fr"/>
              <a:t>Volumes</a:t>
            </a:r>
            <a:r>
              <a:rPr lang="fr"/>
              <a:t> : Permet d’ajouter de la persistance et le partage de données entre conteneurs.</a:t>
            </a:r>
            <a:endParaRPr/>
          </a:p>
        </p:txBody>
      </p:sp>
      <p:pic>
        <p:nvPicPr>
          <p:cNvPr id="227" name="Google Shape;227;p30"/>
          <p:cNvPicPr preferRelativeResize="0"/>
          <p:nvPr/>
        </p:nvPicPr>
        <p:blipFill>
          <a:blip r:embed="rId3">
            <a:alphaModFix/>
          </a:blip>
          <a:stretch>
            <a:fillRect/>
          </a:stretch>
        </p:blipFill>
        <p:spPr>
          <a:xfrm>
            <a:off x="4572000" y="1433125"/>
            <a:ext cx="4310849" cy="29839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autres ressources</a:t>
            </a:r>
            <a:endParaRPr/>
          </a:p>
        </p:txBody>
      </p:sp>
      <p:sp>
        <p:nvSpPr>
          <p:cNvPr id="233" name="Google Shape;233;p31"/>
          <p:cNvSpPr txBox="1"/>
          <p:nvPr>
            <p:ph idx="1" type="body"/>
          </p:nvPr>
        </p:nvSpPr>
        <p:spPr>
          <a:xfrm>
            <a:off x="819150" y="1514825"/>
            <a:ext cx="7505700" cy="3160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fr"/>
              <a:t>Workload</a:t>
            </a:r>
            <a:r>
              <a:rPr lang="fr"/>
              <a:t> : Application fonctionnant sur Kubernetes faisant appel à un ou à une série de pods. Automatisation du processus de publication d’une application et de la rendre ainsi reproductible. Gestion par le back-end de Kubernetes.</a:t>
            </a:r>
            <a:endParaRPr/>
          </a:p>
          <a:p>
            <a:pPr indent="-311150" lvl="0" marL="457200" rtl="0" algn="l">
              <a:spcBef>
                <a:spcPts val="0"/>
              </a:spcBef>
              <a:spcAft>
                <a:spcPts val="0"/>
              </a:spcAft>
              <a:buSzPts val="1300"/>
              <a:buChar char="●"/>
            </a:pPr>
            <a:r>
              <a:rPr b="1" lang="fr"/>
              <a:t>Déploiement</a:t>
            </a:r>
            <a:r>
              <a:rPr lang="fr"/>
              <a:t> : Permet de décrire le cycle de vie d’une application sans état, en spécifiant en autre les images à utiliser, la façon dont les pods doivent être mis à jour ou mis à l’échelle (scaling).</a:t>
            </a:r>
            <a:endParaRPr/>
          </a:p>
          <a:p>
            <a:pPr indent="-311150" lvl="0" marL="457200" rtl="0" algn="l">
              <a:spcBef>
                <a:spcPts val="0"/>
              </a:spcBef>
              <a:spcAft>
                <a:spcPts val="0"/>
              </a:spcAft>
              <a:buSzPts val="1300"/>
              <a:buChar char="●"/>
            </a:pPr>
            <a:r>
              <a:rPr b="1" lang="fr"/>
              <a:t>StatefulSet</a:t>
            </a:r>
            <a:r>
              <a:rPr lang="fr"/>
              <a:t> : Identité persistante pour chacun de ses pods. Créés à partir de la même spécification, mais ne sont pas interchangeables (identifiant persistant conservé lors de toute reconstruction)</a:t>
            </a:r>
            <a:endParaRPr/>
          </a:p>
          <a:p>
            <a:pPr indent="-311150" lvl="0" marL="457200" rtl="0" algn="l">
              <a:spcBef>
                <a:spcPts val="0"/>
              </a:spcBef>
              <a:spcAft>
                <a:spcPts val="0"/>
              </a:spcAft>
              <a:buSzPts val="1300"/>
              <a:buChar char="●"/>
            </a:pPr>
            <a:r>
              <a:rPr b="1" lang="fr"/>
              <a:t>DaemonSet</a:t>
            </a:r>
            <a:r>
              <a:rPr lang="fr"/>
              <a:t> : Lancement d’une instance unique de pod sur chacun des workers nodes. Si ajout d’un worker node : programmation de l’ajout d’un Pod pour ce DaemonSet sur ce nouveau </a:t>
            </a:r>
            <a:r>
              <a:rPr lang="fr"/>
              <a:t>nœud.</a:t>
            </a:r>
            <a:r>
              <a:rPr lang="fr"/>
              <a:t> Gestion du stockage, du monitoring ou de la journalisation de log.</a:t>
            </a:r>
            <a:endParaRPr/>
          </a:p>
          <a:p>
            <a:pPr indent="-311150" lvl="0" marL="457200" rtl="0" algn="l">
              <a:spcBef>
                <a:spcPts val="0"/>
              </a:spcBef>
              <a:spcAft>
                <a:spcPts val="0"/>
              </a:spcAft>
              <a:buSzPts val="1300"/>
              <a:buChar char="●"/>
            </a:pPr>
            <a:r>
              <a:rPr b="1" lang="fr"/>
              <a:t>Jobs</a:t>
            </a:r>
            <a:r>
              <a:rPr lang="fr"/>
              <a:t> </a:t>
            </a:r>
            <a:r>
              <a:rPr b="1" lang="fr"/>
              <a:t>et</a:t>
            </a:r>
            <a:r>
              <a:rPr lang="fr"/>
              <a:t> </a:t>
            </a:r>
            <a:r>
              <a:rPr b="1" lang="fr"/>
              <a:t>CronJobs</a:t>
            </a:r>
            <a:r>
              <a:rPr lang="fr"/>
              <a:t> : Permettent l’exécution de tâches ponctuelles. Rôle de planification des jobs (cronjobs)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idx="1" type="body"/>
          </p:nvPr>
        </p:nvSpPr>
        <p:spPr>
          <a:xfrm>
            <a:off x="1140525" y="4282800"/>
            <a:ext cx="7415100" cy="42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fr"/>
              <a:t>Schéma de l’architecture classique Kubernetes</a:t>
            </a:r>
            <a:endParaRPr b="1"/>
          </a:p>
        </p:txBody>
      </p:sp>
      <p:pic>
        <p:nvPicPr>
          <p:cNvPr id="134" name="Google Shape;134;p14"/>
          <p:cNvPicPr preferRelativeResize="0"/>
          <p:nvPr/>
        </p:nvPicPr>
        <p:blipFill>
          <a:blip r:embed="rId3">
            <a:alphaModFix/>
          </a:blip>
          <a:stretch>
            <a:fillRect/>
          </a:stretch>
        </p:blipFill>
        <p:spPr>
          <a:xfrm>
            <a:off x="2059700" y="462250"/>
            <a:ext cx="5105400" cy="35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Sources </a:t>
            </a:r>
            <a:endParaRPr/>
          </a:p>
        </p:txBody>
      </p:sp>
      <p:sp>
        <p:nvSpPr>
          <p:cNvPr id="239" name="Google Shape;239;p32"/>
          <p:cNvSpPr txBox="1"/>
          <p:nvPr>
            <p:ph idx="1" type="body"/>
          </p:nvPr>
        </p:nvSpPr>
        <p:spPr>
          <a:xfrm>
            <a:off x="895350" y="1914525"/>
            <a:ext cx="7505700" cy="2448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fr" sz="1020" u="sng">
                <a:solidFill>
                  <a:schemeClr val="hlink"/>
                </a:solidFill>
                <a:hlinkClick r:id="rId3"/>
              </a:rPr>
              <a:t>https://www.ovhcloud.com/fr/public-cloud/kubernetes-architecture/</a:t>
            </a:r>
            <a:endParaRPr sz="1020"/>
          </a:p>
          <a:p>
            <a:pPr indent="0" lvl="0" marL="0" rtl="0" algn="l">
              <a:lnSpc>
                <a:spcPct val="105000"/>
              </a:lnSpc>
              <a:spcBef>
                <a:spcPts val="1200"/>
              </a:spcBef>
              <a:spcAft>
                <a:spcPts val="0"/>
              </a:spcAft>
              <a:buSzPts val="440"/>
              <a:buNone/>
            </a:pPr>
            <a:r>
              <a:rPr lang="fr" sz="1020" u="sng">
                <a:solidFill>
                  <a:schemeClr val="hlink"/>
                </a:solidFill>
                <a:hlinkClick r:id="rId4"/>
              </a:rPr>
              <a:t>https://avinetworks.com/glossary/kubernetes-architecture/</a:t>
            </a:r>
            <a:endParaRPr sz="1020"/>
          </a:p>
          <a:p>
            <a:pPr indent="0" lvl="0" marL="0" rtl="0" algn="l">
              <a:lnSpc>
                <a:spcPct val="105000"/>
              </a:lnSpc>
              <a:spcBef>
                <a:spcPts val="1200"/>
              </a:spcBef>
              <a:spcAft>
                <a:spcPts val="0"/>
              </a:spcAft>
              <a:buSzPts val="440"/>
              <a:buNone/>
            </a:pPr>
            <a:r>
              <a:rPr lang="fr" sz="1020" u="sng">
                <a:solidFill>
                  <a:schemeClr val="hlink"/>
                </a:solidFill>
                <a:hlinkClick r:id="rId5"/>
              </a:rPr>
              <a:t>https://www.padok.fr/blog/architecture-kubernetes-clusters#container-runtime</a:t>
            </a:r>
            <a:endParaRPr sz="1020"/>
          </a:p>
          <a:p>
            <a:pPr indent="0" lvl="0" marL="0" rtl="0" algn="l">
              <a:lnSpc>
                <a:spcPct val="105000"/>
              </a:lnSpc>
              <a:spcBef>
                <a:spcPts val="1200"/>
              </a:spcBef>
              <a:spcAft>
                <a:spcPts val="0"/>
              </a:spcAft>
              <a:buSzPts val="440"/>
              <a:buNone/>
            </a:pPr>
            <a:r>
              <a:rPr lang="fr" sz="1020" u="sng">
                <a:solidFill>
                  <a:schemeClr val="hlink"/>
                </a:solidFill>
                <a:hlinkClick r:id="rId6"/>
              </a:rPr>
              <a:t>https://kubernetes.io/fr/docs/concepts/overview/components/</a:t>
            </a:r>
            <a:endParaRPr sz="1020"/>
          </a:p>
          <a:p>
            <a:pPr indent="0" lvl="0" marL="0" rtl="0" algn="l">
              <a:lnSpc>
                <a:spcPct val="105000"/>
              </a:lnSpc>
              <a:spcBef>
                <a:spcPts val="1200"/>
              </a:spcBef>
              <a:spcAft>
                <a:spcPts val="0"/>
              </a:spcAft>
              <a:buSzPts val="440"/>
              <a:buNone/>
            </a:pPr>
            <a:r>
              <a:rPr lang="fr" sz="1020" u="sng">
                <a:solidFill>
                  <a:schemeClr val="hlink"/>
                </a:solidFill>
                <a:hlinkClick r:id="rId7"/>
              </a:rPr>
              <a:t>https://kubernetes.io/fr/docs/concepts/architecture/master-node-communication/</a:t>
            </a:r>
            <a:endParaRPr sz="1020"/>
          </a:p>
          <a:p>
            <a:pPr indent="0" lvl="0" marL="0" rtl="0" algn="l">
              <a:lnSpc>
                <a:spcPct val="105000"/>
              </a:lnSpc>
              <a:spcBef>
                <a:spcPts val="1200"/>
              </a:spcBef>
              <a:spcAft>
                <a:spcPts val="0"/>
              </a:spcAft>
              <a:buSzPts val="440"/>
              <a:buNone/>
            </a:pPr>
            <a:r>
              <a:rPr lang="fr" sz="1020" u="sng">
                <a:solidFill>
                  <a:schemeClr val="hlink"/>
                </a:solidFill>
                <a:hlinkClick r:id="rId8"/>
              </a:rPr>
              <a:t>https://www.redhat.com/fr/topics/containers/kubernetes-architecture</a:t>
            </a:r>
            <a:endParaRPr sz="1020"/>
          </a:p>
          <a:p>
            <a:pPr indent="0" lvl="0" marL="0" rtl="0" algn="l">
              <a:lnSpc>
                <a:spcPct val="105000"/>
              </a:lnSpc>
              <a:spcBef>
                <a:spcPts val="1200"/>
              </a:spcBef>
              <a:spcAft>
                <a:spcPts val="0"/>
              </a:spcAft>
              <a:buSzPts val="440"/>
              <a:buNone/>
            </a:pPr>
            <a:r>
              <a:rPr lang="fr" sz="1020" u="sng">
                <a:solidFill>
                  <a:schemeClr val="hlink"/>
                </a:solidFill>
                <a:hlinkClick r:id="rId9"/>
              </a:rPr>
              <a:t>https://blog.stephane-robert.info/post/introduction-kubernetes/</a:t>
            </a:r>
            <a:endParaRPr sz="1020"/>
          </a:p>
          <a:p>
            <a:pPr indent="0" lvl="0" marL="0" rtl="0" algn="l">
              <a:lnSpc>
                <a:spcPct val="105000"/>
              </a:lnSpc>
              <a:spcBef>
                <a:spcPts val="1200"/>
              </a:spcBef>
              <a:spcAft>
                <a:spcPts val="0"/>
              </a:spcAft>
              <a:buSzPts val="440"/>
              <a:buNone/>
            </a:pPr>
            <a:r>
              <a:t/>
            </a:r>
            <a:endParaRPr sz="1020"/>
          </a:p>
          <a:p>
            <a:pPr indent="0" lvl="0" marL="0" rtl="0" algn="l">
              <a:lnSpc>
                <a:spcPct val="105000"/>
              </a:lnSpc>
              <a:spcBef>
                <a:spcPts val="1200"/>
              </a:spcBef>
              <a:spcAft>
                <a:spcPts val="0"/>
              </a:spcAft>
              <a:buSzPts val="440"/>
              <a:buNone/>
            </a:pPr>
            <a:r>
              <a:t/>
            </a:r>
            <a:endParaRPr sz="1020"/>
          </a:p>
          <a:p>
            <a:pPr indent="0" lvl="0" marL="0" rtl="0" algn="l">
              <a:lnSpc>
                <a:spcPct val="105000"/>
              </a:lnSpc>
              <a:spcBef>
                <a:spcPts val="1200"/>
              </a:spcBef>
              <a:spcAft>
                <a:spcPts val="1200"/>
              </a:spcAft>
              <a:buSzPts val="440"/>
              <a:buNone/>
            </a:pPr>
            <a:r>
              <a:t/>
            </a:r>
            <a:endParaRPr sz="10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idx="1" type="body"/>
          </p:nvPr>
        </p:nvSpPr>
        <p:spPr>
          <a:xfrm>
            <a:off x="328025" y="4163500"/>
            <a:ext cx="8377200" cy="605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fr"/>
              <a:t>Schéma de l’organisation des composants de Kubernetes</a:t>
            </a:r>
            <a:endParaRPr b="1"/>
          </a:p>
        </p:txBody>
      </p:sp>
      <p:pic>
        <p:nvPicPr>
          <p:cNvPr id="140" name="Google Shape;140;p15"/>
          <p:cNvPicPr preferRelativeResize="0"/>
          <p:nvPr/>
        </p:nvPicPr>
        <p:blipFill>
          <a:blip r:embed="rId3">
            <a:alphaModFix/>
          </a:blip>
          <a:stretch>
            <a:fillRect/>
          </a:stretch>
        </p:blipFill>
        <p:spPr>
          <a:xfrm>
            <a:off x="668800" y="352075"/>
            <a:ext cx="7898591" cy="385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 type="body"/>
          </p:nvPr>
        </p:nvSpPr>
        <p:spPr>
          <a:xfrm>
            <a:off x="916100" y="3943150"/>
            <a:ext cx="7415100" cy="605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fr"/>
              <a:t>Schéma représentant les composants maître et noeuds d’une architecture Kubernetes</a:t>
            </a:r>
            <a:endParaRPr b="1"/>
          </a:p>
        </p:txBody>
      </p:sp>
      <p:pic>
        <p:nvPicPr>
          <p:cNvPr id="146" name="Google Shape;146;p16"/>
          <p:cNvPicPr preferRelativeResize="0"/>
          <p:nvPr/>
        </p:nvPicPr>
        <p:blipFill>
          <a:blip r:embed="rId3">
            <a:alphaModFix/>
          </a:blip>
          <a:stretch>
            <a:fillRect/>
          </a:stretch>
        </p:blipFill>
        <p:spPr>
          <a:xfrm>
            <a:off x="1632800" y="737675"/>
            <a:ext cx="5981700" cy="29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Les pods kube-system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Définition</a:t>
            </a:r>
            <a:endParaRPr/>
          </a:p>
        </p:txBody>
      </p:sp>
      <p:sp>
        <p:nvSpPr>
          <p:cNvPr id="157" name="Google Shape;157;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fr" sz="1500"/>
              <a:t>Maître de l’architecture Kubernetes</a:t>
            </a:r>
            <a:endParaRPr sz="1500"/>
          </a:p>
          <a:p>
            <a:pPr indent="-323850" lvl="0" marL="457200" rtl="0" algn="l">
              <a:spcBef>
                <a:spcPts val="0"/>
              </a:spcBef>
              <a:spcAft>
                <a:spcPts val="0"/>
              </a:spcAft>
              <a:buSzPts val="1500"/>
              <a:buChar char="●"/>
            </a:pPr>
            <a:r>
              <a:rPr lang="fr" sz="1500"/>
              <a:t>Héberge le plan de contrôle</a:t>
            </a:r>
            <a:endParaRPr sz="1500"/>
          </a:p>
          <a:p>
            <a:pPr indent="-323850" lvl="0" marL="457200" rtl="0" algn="l">
              <a:spcBef>
                <a:spcPts val="0"/>
              </a:spcBef>
              <a:spcAft>
                <a:spcPts val="0"/>
              </a:spcAft>
              <a:buSzPts val="1500"/>
              <a:buChar char="●"/>
            </a:pPr>
            <a:r>
              <a:rPr lang="fr" sz="1500"/>
              <a:t>Ensemble de services administrant et orchestrant l’ensemble du cluster</a:t>
            </a:r>
            <a:endParaRPr sz="1500"/>
          </a:p>
          <a:p>
            <a:pPr indent="-323850" lvl="0" marL="457200" rtl="0" algn="l">
              <a:spcBef>
                <a:spcPts val="0"/>
              </a:spcBef>
              <a:spcAft>
                <a:spcPts val="0"/>
              </a:spcAft>
              <a:buSzPts val="1500"/>
              <a:buChar char="●"/>
            </a:pPr>
            <a:r>
              <a:rPr lang="fr" sz="1500"/>
              <a:t>Services sou</a:t>
            </a:r>
            <a:r>
              <a:rPr lang="fr" sz="1500"/>
              <a:t>s forme de pods dans un espace de nommage (namespace) : kube-system</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composants du pods kube-system</a:t>
            </a:r>
            <a:endParaRPr/>
          </a:p>
        </p:txBody>
      </p:sp>
      <p:sp>
        <p:nvSpPr>
          <p:cNvPr id="163" name="Google Shape;163;p19"/>
          <p:cNvSpPr txBox="1"/>
          <p:nvPr>
            <p:ph idx="1" type="body"/>
          </p:nvPr>
        </p:nvSpPr>
        <p:spPr>
          <a:xfrm>
            <a:off x="819150" y="1452850"/>
            <a:ext cx="7505700" cy="3318900"/>
          </a:xfrm>
          <a:prstGeom prst="rect">
            <a:avLst/>
          </a:prstGeom>
        </p:spPr>
        <p:txBody>
          <a:bodyPr anchorCtr="0" anchor="t" bIns="91425" lIns="91425" spcFirstLastPara="1" rIns="91425" wrap="square" tIns="91425">
            <a:noAutofit/>
          </a:bodyPr>
          <a:lstStyle/>
          <a:p>
            <a:pPr indent="-305276" lvl="0" marL="457200" rtl="0" algn="l">
              <a:lnSpc>
                <a:spcPct val="95000"/>
              </a:lnSpc>
              <a:spcBef>
                <a:spcPts val="0"/>
              </a:spcBef>
              <a:spcAft>
                <a:spcPts val="0"/>
              </a:spcAft>
              <a:buSzPts val="1208"/>
              <a:buChar char="●"/>
            </a:pPr>
            <a:r>
              <a:rPr b="1" lang="fr" sz="1207"/>
              <a:t>Serveur API</a:t>
            </a:r>
            <a:r>
              <a:rPr lang="fr" sz="1207"/>
              <a:t> : Partie centrale du pod kube-system. API REST recevant les instructions pour le cluster. Interaction en utilisant des commandes dans </a:t>
            </a:r>
            <a:r>
              <a:rPr i="1" lang="fr" sz="1207"/>
              <a:t>kubectl</a:t>
            </a:r>
            <a:r>
              <a:rPr lang="fr" sz="1207"/>
              <a:t>.</a:t>
            </a:r>
            <a:endParaRPr sz="1207"/>
          </a:p>
          <a:p>
            <a:pPr indent="0" lvl="0" marL="457200" rtl="0" algn="l">
              <a:lnSpc>
                <a:spcPct val="95000"/>
              </a:lnSpc>
              <a:spcBef>
                <a:spcPts val="1200"/>
              </a:spcBef>
              <a:spcAft>
                <a:spcPts val="0"/>
              </a:spcAft>
              <a:buSzPts val="852"/>
              <a:buNone/>
            </a:pPr>
            <a:r>
              <a:t/>
            </a:r>
            <a:endParaRPr sz="1207"/>
          </a:p>
          <a:p>
            <a:pPr indent="-305276" lvl="0" marL="457200" rtl="0" algn="l">
              <a:lnSpc>
                <a:spcPct val="95000"/>
              </a:lnSpc>
              <a:spcBef>
                <a:spcPts val="1200"/>
              </a:spcBef>
              <a:spcAft>
                <a:spcPts val="0"/>
              </a:spcAft>
              <a:buSzPts val="1208"/>
              <a:buChar char="●"/>
            </a:pPr>
            <a:r>
              <a:rPr b="1" lang="fr" sz="1207"/>
              <a:t>ETCD</a:t>
            </a:r>
            <a:r>
              <a:rPr lang="fr" sz="1207"/>
              <a:t> : Base de données open-source, distribuée, de type clé-valeur à haute disponibilité stockant l’état des clusters et l’authenticité des requêtes provenant de l’API.</a:t>
            </a:r>
            <a:endParaRPr sz="1207"/>
          </a:p>
          <a:p>
            <a:pPr indent="-305276" lvl="1" marL="914400" rtl="0" algn="l">
              <a:lnSpc>
                <a:spcPct val="95000"/>
              </a:lnSpc>
              <a:spcBef>
                <a:spcPts val="0"/>
              </a:spcBef>
              <a:spcAft>
                <a:spcPts val="0"/>
              </a:spcAft>
              <a:buSzPts val="1208"/>
              <a:buChar char="○"/>
            </a:pPr>
            <a:r>
              <a:rPr i="1" lang="fr" sz="1207"/>
              <a:t>Recommandation : Disposer de 3 instances ETCD pour avoir un cluster Kubernetes </a:t>
            </a:r>
            <a:r>
              <a:rPr i="1" lang="fr" sz="1207"/>
              <a:t>résilient.</a:t>
            </a:r>
            <a:endParaRPr i="1" sz="1207"/>
          </a:p>
          <a:p>
            <a:pPr indent="0" lvl="0" marL="457200" rtl="0" algn="l">
              <a:lnSpc>
                <a:spcPct val="95000"/>
              </a:lnSpc>
              <a:spcBef>
                <a:spcPts val="1200"/>
              </a:spcBef>
              <a:spcAft>
                <a:spcPts val="0"/>
              </a:spcAft>
              <a:buSzPts val="852"/>
              <a:buNone/>
            </a:pPr>
            <a:r>
              <a:t/>
            </a:r>
            <a:endParaRPr i="1" sz="1207"/>
          </a:p>
          <a:p>
            <a:pPr indent="-305276" lvl="0" marL="457200" rtl="0" algn="l">
              <a:lnSpc>
                <a:spcPct val="95000"/>
              </a:lnSpc>
              <a:spcBef>
                <a:spcPts val="1200"/>
              </a:spcBef>
              <a:spcAft>
                <a:spcPts val="0"/>
              </a:spcAft>
              <a:buSzPts val="1208"/>
              <a:buChar char="●"/>
            </a:pPr>
            <a:r>
              <a:rPr b="1" lang="fr" sz="1207"/>
              <a:t>Scheduler</a:t>
            </a:r>
            <a:r>
              <a:rPr lang="fr" sz="1207"/>
              <a:t> : Assurance que la charge de travail est uniformément répartie sur l’ensemble du cluster. Surveillance des ressources disponibles et planification des pods et autres composants. </a:t>
            </a:r>
            <a:endParaRPr sz="1207"/>
          </a:p>
          <a:p>
            <a:pPr indent="0" lvl="0" marL="457200" rtl="0" algn="l">
              <a:lnSpc>
                <a:spcPct val="95000"/>
              </a:lnSpc>
              <a:spcBef>
                <a:spcPts val="1200"/>
              </a:spcBef>
              <a:spcAft>
                <a:spcPts val="0"/>
              </a:spcAft>
              <a:buSzPts val="852"/>
              <a:buNone/>
            </a:pPr>
            <a:r>
              <a:t/>
            </a:r>
            <a:endParaRPr sz="1207"/>
          </a:p>
          <a:p>
            <a:pPr indent="-305276" lvl="0" marL="457200" rtl="0" algn="l">
              <a:lnSpc>
                <a:spcPct val="95000"/>
              </a:lnSpc>
              <a:spcBef>
                <a:spcPts val="1200"/>
              </a:spcBef>
              <a:spcAft>
                <a:spcPts val="0"/>
              </a:spcAft>
              <a:buSzPts val="1208"/>
              <a:buChar char="●"/>
            </a:pPr>
            <a:r>
              <a:rPr b="1" lang="fr" sz="1207"/>
              <a:t>Controller</a:t>
            </a:r>
            <a:r>
              <a:rPr lang="fr" sz="1207"/>
              <a:t> </a:t>
            </a:r>
            <a:r>
              <a:rPr b="1" lang="fr" sz="1207"/>
              <a:t>Manager</a:t>
            </a:r>
            <a:r>
              <a:rPr lang="fr" sz="1207"/>
              <a:t> : Gestion de l’orchestration du cluster. Supervision des </a:t>
            </a:r>
            <a:r>
              <a:rPr lang="fr" sz="1207"/>
              <a:t>nœuds</a:t>
            </a:r>
            <a:r>
              <a:rPr lang="fr" sz="1207"/>
              <a:t> qui quittent et rejoignent le cluster, vérification de la concordance entre l’état des clusters et informations stockées dans l’ETCD ; peut instancier un nouveau </a:t>
            </a:r>
            <a:r>
              <a:rPr lang="fr" sz="1207"/>
              <a:t>nœud</a:t>
            </a:r>
            <a:r>
              <a:rPr lang="fr" sz="1207"/>
              <a:t> en cas de défaillance. </a:t>
            </a:r>
            <a:endParaRPr sz="120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Les noeuds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Définition</a:t>
            </a:r>
            <a:endParaRPr/>
          </a:p>
        </p:txBody>
      </p:sp>
      <p:sp>
        <p:nvSpPr>
          <p:cNvPr id="174" name="Google Shape;174;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marR="38100" rtl="0" algn="l">
              <a:lnSpc>
                <a:spcPct val="128571"/>
              </a:lnSpc>
              <a:spcBef>
                <a:spcPts val="0"/>
              </a:spcBef>
              <a:spcAft>
                <a:spcPts val="0"/>
              </a:spcAft>
              <a:buClr>
                <a:srgbClr val="222222"/>
              </a:buClr>
              <a:buSzPts val="1200"/>
              <a:buChar char="●"/>
            </a:pPr>
            <a:r>
              <a:rPr lang="fr" sz="1200">
                <a:solidFill>
                  <a:srgbClr val="222222"/>
                </a:solidFill>
                <a:highlight>
                  <a:srgbClr val="F8F9FA"/>
                </a:highlight>
              </a:rPr>
              <a:t>Ce sont des machines qui exécutent des conteneurs.</a:t>
            </a:r>
            <a:endParaRPr sz="1200">
              <a:solidFill>
                <a:srgbClr val="222222"/>
              </a:solidFill>
              <a:highlight>
                <a:srgbClr val="F8F9FA"/>
              </a:highlight>
            </a:endParaRPr>
          </a:p>
          <a:p>
            <a:pPr indent="0" lvl="0" marL="457200" marR="38100" rtl="0" algn="l">
              <a:lnSpc>
                <a:spcPct val="128571"/>
              </a:lnSpc>
              <a:spcBef>
                <a:spcPts val="0"/>
              </a:spcBef>
              <a:spcAft>
                <a:spcPts val="0"/>
              </a:spcAft>
              <a:buNone/>
            </a:pPr>
            <a:r>
              <a:t/>
            </a:r>
            <a:endParaRPr sz="1200">
              <a:solidFill>
                <a:srgbClr val="222222"/>
              </a:solidFill>
              <a:highlight>
                <a:srgbClr val="F8F9FA"/>
              </a:highlight>
            </a:endParaRPr>
          </a:p>
          <a:p>
            <a:pPr indent="-304800" lvl="0" marL="457200" marR="38100" rtl="0" algn="l">
              <a:lnSpc>
                <a:spcPct val="128571"/>
              </a:lnSpc>
              <a:spcBef>
                <a:spcPts val="0"/>
              </a:spcBef>
              <a:spcAft>
                <a:spcPts val="0"/>
              </a:spcAft>
              <a:buClr>
                <a:srgbClr val="222222"/>
              </a:buClr>
              <a:buSzPts val="1200"/>
              <a:buChar char="●"/>
            </a:pPr>
            <a:r>
              <a:rPr lang="fr" sz="1200">
                <a:solidFill>
                  <a:srgbClr val="222222"/>
                </a:solidFill>
                <a:highlight>
                  <a:srgbClr val="FFFFFF"/>
                </a:highlight>
              </a:rPr>
              <a:t>Chaque nœud est son propre environnement </a:t>
            </a:r>
            <a:r>
              <a:rPr lang="fr" sz="1200">
                <a:solidFill>
                  <a:srgbClr val="222222"/>
                </a:solidFill>
                <a:highlight>
                  <a:srgbClr val="FFFFFF"/>
                </a:highlight>
                <a:uFill>
                  <a:noFill/>
                </a:uFill>
                <a:hlinkClick r:id="rId3">
                  <a:extLst>
                    <a:ext uri="{A12FA001-AC4F-418D-AE19-62706E023703}">
                      <ahyp:hlinkClr val="tx"/>
                    </a:ext>
                  </a:extLst>
                </a:hlinkClick>
              </a:rPr>
              <a:t>Linux</a:t>
            </a:r>
            <a:r>
              <a:rPr lang="fr" sz="1200">
                <a:solidFill>
                  <a:srgbClr val="222222"/>
                </a:solidFill>
                <a:highlight>
                  <a:srgbClr val="FFFFFF"/>
                </a:highlight>
              </a:rPr>
              <a:t>. Il peut s'agir d'une machine physique ou </a:t>
            </a:r>
            <a:r>
              <a:rPr lang="fr" sz="1200">
                <a:solidFill>
                  <a:srgbClr val="222222"/>
                </a:solidFill>
                <a:highlight>
                  <a:srgbClr val="FFFFFF"/>
                </a:highlight>
                <a:uFill>
                  <a:noFill/>
                </a:uFill>
                <a:hlinkClick r:id="rId4">
                  <a:extLst>
                    <a:ext uri="{A12FA001-AC4F-418D-AE19-62706E023703}">
                      <ahyp:hlinkClr val="tx"/>
                    </a:ext>
                  </a:extLst>
                </a:hlinkClick>
              </a:rPr>
              <a:t>virtuelle</a:t>
            </a:r>
            <a:r>
              <a:rPr lang="fr" sz="1200">
                <a:solidFill>
                  <a:srgbClr val="222222"/>
                </a:solidFill>
                <a:highlight>
                  <a:srgbClr val="FFFFFF"/>
                </a:highlight>
              </a:rPr>
              <a:t>.</a:t>
            </a:r>
            <a:endParaRPr sz="1200">
              <a:solidFill>
                <a:srgbClr val="222222"/>
              </a:solidFill>
              <a:highlight>
                <a:srgbClr val="F8F9FA"/>
              </a:highlight>
            </a:endParaRPr>
          </a:p>
          <a:p>
            <a:pPr indent="0" lvl="0" marL="457200" marR="38100" rtl="0" algn="l">
              <a:lnSpc>
                <a:spcPct val="128571"/>
              </a:lnSpc>
              <a:spcBef>
                <a:spcPts val="0"/>
              </a:spcBef>
              <a:spcAft>
                <a:spcPts val="0"/>
              </a:spcAft>
              <a:buNone/>
            </a:pPr>
            <a:r>
              <a:t/>
            </a:r>
            <a:endParaRPr sz="1200">
              <a:solidFill>
                <a:srgbClr val="222222"/>
              </a:solidFill>
              <a:highlight>
                <a:srgbClr val="F8F9FA"/>
              </a:highlight>
            </a:endParaRPr>
          </a:p>
          <a:p>
            <a:pPr indent="-304800" lvl="0" marL="457200" marR="38100" rtl="0" algn="l">
              <a:lnSpc>
                <a:spcPct val="128571"/>
              </a:lnSpc>
              <a:spcBef>
                <a:spcPts val="0"/>
              </a:spcBef>
              <a:spcAft>
                <a:spcPts val="0"/>
              </a:spcAft>
              <a:buClr>
                <a:srgbClr val="222222"/>
              </a:buClr>
              <a:buSzPts val="1200"/>
              <a:buChar char="●"/>
            </a:pPr>
            <a:r>
              <a:rPr lang="fr" sz="1200">
                <a:solidFill>
                  <a:srgbClr val="222222"/>
                </a:solidFill>
                <a:highlight>
                  <a:srgbClr val="FFFFFF"/>
                </a:highlight>
              </a:rPr>
              <a:t>Fournissent l'environnement d'exécution Kubernetes</a:t>
            </a:r>
            <a:endParaRPr sz="1200">
              <a:solidFill>
                <a:srgbClr val="222222"/>
              </a:solidFill>
              <a:highlight>
                <a:srgbClr val="F8F9FA"/>
              </a:highlight>
            </a:endParaRPr>
          </a:p>
          <a:p>
            <a:pPr indent="0" lvl="0" marL="457200" marR="38100" rtl="0" algn="l">
              <a:lnSpc>
                <a:spcPct val="128571"/>
              </a:lnSpc>
              <a:spcBef>
                <a:spcPts val="0"/>
              </a:spcBef>
              <a:spcAft>
                <a:spcPts val="0"/>
              </a:spcAft>
              <a:buNone/>
            </a:pPr>
            <a:r>
              <a:t/>
            </a:r>
            <a:endParaRPr sz="1200">
              <a:solidFill>
                <a:srgbClr val="222222"/>
              </a:solidFill>
              <a:highlight>
                <a:srgbClr val="F8F9FA"/>
              </a:highlight>
            </a:endParaRPr>
          </a:p>
          <a:p>
            <a:pPr indent="-304800" lvl="0" marL="457200" rtl="0" algn="l">
              <a:spcBef>
                <a:spcPts val="0"/>
              </a:spcBef>
              <a:spcAft>
                <a:spcPts val="0"/>
              </a:spcAft>
              <a:buClr>
                <a:srgbClr val="222222"/>
              </a:buClr>
              <a:buSzPts val="1200"/>
              <a:buChar char="●"/>
            </a:pPr>
            <a:r>
              <a:rPr lang="fr" sz="1200">
                <a:solidFill>
                  <a:srgbClr val="222222"/>
                </a:solidFill>
                <a:highlight>
                  <a:srgbClr val="FFFFFF"/>
                </a:highlight>
              </a:rPr>
              <a:t>Différents composants remplissent les fonctions de gestion du nœud, des pods et de leurs conteneurs.</a:t>
            </a:r>
            <a:endParaRPr sz="1200">
              <a:solidFill>
                <a:srgbClr val="2222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