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Nunito"/>
      <p:regular r:id="rId31"/>
      <p:bold r:id="rId32"/>
      <p:italic r:id="rId33"/>
      <p:boldItalic r:id="rId34"/>
    </p:embeddedFont>
    <p:embeddedFont>
      <p:font typeface="Maven Pro SemiBold"/>
      <p:regular r:id="rId35"/>
      <p:bold r:id="rId36"/>
    </p:embeddedFont>
    <p:embeddedFont>
      <p:font typeface="Maven Pro"/>
      <p:regular r:id="rId37"/>
      <p:bold r:id="rId38"/>
    </p:embeddedFont>
    <p:embeddedFont>
      <p:font typeface="Maven Pro Medium"/>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Medium-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MavenProSemiBold-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37" Type="http://schemas.openxmlformats.org/officeDocument/2006/relationships/font" Target="fonts/MavenPro-regular.fntdata"/><Relationship Id="rId14" Type="http://schemas.openxmlformats.org/officeDocument/2006/relationships/slide" Target="slides/slide9.xml"/><Relationship Id="rId36" Type="http://schemas.openxmlformats.org/officeDocument/2006/relationships/font" Target="fonts/MavenProSemiBold-bold.fntdata"/><Relationship Id="rId17" Type="http://schemas.openxmlformats.org/officeDocument/2006/relationships/slide" Target="slides/slide12.xml"/><Relationship Id="rId39" Type="http://schemas.openxmlformats.org/officeDocument/2006/relationships/font" Target="fonts/MavenProMedium-regular.fntdata"/><Relationship Id="rId16" Type="http://schemas.openxmlformats.org/officeDocument/2006/relationships/slide" Target="slides/slide11.xml"/><Relationship Id="rId38" Type="http://schemas.openxmlformats.org/officeDocument/2006/relationships/font" Target="fonts/MavenPr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fe922f4096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fe922f4096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511180b3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511180b3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511180b38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511180b38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511180b38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511180b38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511180b38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511180b38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511180b38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511180b38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511180b38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511180b38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511180b38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511180b38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511180b38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511180b38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Clr>
                <a:schemeClr val="dk1"/>
              </a:buClr>
              <a:buSzPts val="1100"/>
              <a:buFont typeface="Arial"/>
              <a:buNone/>
            </a:pPr>
            <a:r>
              <a:rPr lang="fr" sz="1200">
                <a:solidFill>
                  <a:srgbClr val="091E42"/>
                </a:solidFill>
                <a:highlight>
                  <a:srgbClr val="FFFFFF"/>
                </a:highlight>
                <a:latin typeface="Roboto"/>
                <a:ea typeface="Roboto"/>
                <a:cs typeface="Roboto"/>
                <a:sym typeface="Roboto"/>
              </a:rPr>
              <a:t>Par exemple, votre équipe marketing a besoin de nouvelles fonctionnalités géniales dont elle peut faire la promotion. Mais, dans le même temps, vous constatez que vous perdez des clients, car le produit accumule une dette technique. L'utilisation de données utilisateur pour appuyer votre feuille de route, même si elle concerne davantage les corrections que les fonctionnalités, vous permettra de parvenir à un consensus et d'obtenir l'appui des parties prenantes plus facilement.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511180b38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511180b38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Maven Pro"/>
              <a:buChar char="●"/>
            </a:pPr>
            <a:r>
              <a:rPr lang="fr">
                <a:solidFill>
                  <a:schemeClr val="dk1"/>
                </a:solidFill>
                <a:latin typeface="Maven Pro"/>
                <a:ea typeface="Maven Pro"/>
                <a:cs typeface="Maven Pro"/>
                <a:sym typeface="Maven Pro"/>
              </a:rPr>
              <a:t>Ouverture et transparence dans toute l’organisation de l’entreprise ⇒ visibilité des objectifs ⇒ concrétisation de la motivation. Partage des solutions locales et de leur accomplissement pour les faire s’agrandir dans l’entreprise ⇒ Culture du partage (1er pilier)</a:t>
            </a:r>
            <a:endParaRPr>
              <a:solidFill>
                <a:schemeClr val="dk1"/>
              </a:solidFill>
              <a:latin typeface="Maven Pro"/>
              <a:ea typeface="Maven Pro"/>
              <a:cs typeface="Maven Pro"/>
              <a:sym typeface="Maven Pro"/>
            </a:endParaRPr>
          </a:p>
          <a:p>
            <a:pPr indent="-298450" lvl="0" marL="457200" rtl="0" algn="l">
              <a:lnSpc>
                <a:spcPct val="115000"/>
              </a:lnSpc>
              <a:spcBef>
                <a:spcPts val="0"/>
              </a:spcBef>
              <a:spcAft>
                <a:spcPts val="0"/>
              </a:spcAft>
              <a:buClr>
                <a:schemeClr val="dk1"/>
              </a:buClr>
              <a:buSzPts val="1100"/>
              <a:buFont typeface="Maven Pro"/>
              <a:buChar char="●"/>
            </a:pPr>
            <a:r>
              <a:rPr lang="fr">
                <a:solidFill>
                  <a:schemeClr val="dk1"/>
                </a:solidFill>
                <a:latin typeface="Maven Pro"/>
                <a:ea typeface="Maven Pro"/>
                <a:cs typeface="Maven Pro"/>
                <a:sym typeface="Maven Pro"/>
              </a:rPr>
              <a:t>Les Devs veulent accélérer les processus et les Ops les stabiliser, ces deux derniers but étant en opposition, le partage à pour but de rassembler ces 2 antagonistes pour un but commun et ainsi travailler ensemble et pas en opposition.</a:t>
            </a:r>
            <a:endParaRPr>
              <a:solidFill>
                <a:schemeClr val="dk1"/>
              </a:solidFill>
              <a:latin typeface="Maven Pro"/>
              <a:ea typeface="Maven Pro"/>
              <a:cs typeface="Maven Pro"/>
              <a:sym typeface="Maven Pro"/>
            </a:endParaRPr>
          </a:p>
          <a:p>
            <a:pPr indent="-298450" lvl="0" marL="457200" rtl="0" algn="l">
              <a:lnSpc>
                <a:spcPct val="115000"/>
              </a:lnSpc>
              <a:spcBef>
                <a:spcPts val="0"/>
              </a:spcBef>
              <a:spcAft>
                <a:spcPts val="0"/>
              </a:spcAft>
              <a:buClr>
                <a:schemeClr val="dk1"/>
              </a:buClr>
              <a:buSzPts val="1100"/>
              <a:buFont typeface="Maven Pro"/>
              <a:buChar char="●"/>
            </a:pPr>
            <a:r>
              <a:rPr lang="fr">
                <a:solidFill>
                  <a:schemeClr val="dk1"/>
                </a:solidFill>
                <a:latin typeface="Maven Pro"/>
                <a:ea typeface="Maven Pro"/>
                <a:cs typeface="Maven Pro"/>
                <a:sym typeface="Maven Pro"/>
              </a:rPr>
              <a:t>Idée clef : Travail en équipe et éviter les conflits en temps de crises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e922f4096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e922f4096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fe922f4096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fe922f4096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511180b38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511180b38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e922f4096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e922f4096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511180b38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511180b38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Maven Pro"/>
              <a:buChar char="●"/>
            </a:pPr>
            <a:r>
              <a:rPr lang="fr">
                <a:solidFill>
                  <a:schemeClr val="dk1"/>
                </a:solidFill>
                <a:latin typeface="Maven Pro"/>
                <a:ea typeface="Maven Pro"/>
                <a:cs typeface="Maven Pro"/>
                <a:sym typeface="Maven Pro"/>
              </a:rPr>
              <a:t>Culture du partage et </a:t>
            </a:r>
            <a:r>
              <a:rPr lang="fr">
                <a:solidFill>
                  <a:schemeClr val="dk1"/>
                </a:solidFill>
                <a:latin typeface="Maven Pro"/>
                <a:ea typeface="Maven Pro"/>
                <a:cs typeface="Maven Pro"/>
                <a:sym typeface="Maven Pro"/>
              </a:rPr>
              <a:t>apprentissage </a:t>
            </a:r>
            <a:r>
              <a:rPr lang="fr">
                <a:solidFill>
                  <a:schemeClr val="dk1"/>
                </a:solidFill>
                <a:latin typeface="Maven Pro"/>
                <a:ea typeface="Maven Pro"/>
                <a:cs typeface="Maven Pro"/>
                <a:sym typeface="Maven Pro"/>
              </a:rPr>
              <a:t>continu des connaissances, des expériences et des responsabilités. </a:t>
            </a:r>
            <a:endParaRPr>
              <a:solidFill>
                <a:schemeClr val="dk1"/>
              </a:solidFill>
              <a:latin typeface="Maven Pro"/>
              <a:ea typeface="Maven Pro"/>
              <a:cs typeface="Maven Pro"/>
              <a:sym typeface="Maven Pro"/>
            </a:endParaRPr>
          </a:p>
          <a:p>
            <a:pPr indent="-298450" lvl="0" marL="457200" rtl="0" algn="l">
              <a:lnSpc>
                <a:spcPct val="115000"/>
              </a:lnSpc>
              <a:spcBef>
                <a:spcPts val="0"/>
              </a:spcBef>
              <a:spcAft>
                <a:spcPts val="0"/>
              </a:spcAft>
              <a:buClr>
                <a:schemeClr val="dk1"/>
              </a:buClr>
              <a:buSzPts val="1100"/>
              <a:buFont typeface="Maven Pro"/>
              <a:buChar char="●"/>
            </a:pPr>
            <a:r>
              <a:rPr lang="fr">
                <a:solidFill>
                  <a:schemeClr val="dk1"/>
                </a:solidFill>
                <a:latin typeface="Maven Pro"/>
                <a:ea typeface="Maven Pro"/>
                <a:cs typeface="Maven Pro"/>
                <a:sym typeface="Maven Pro"/>
              </a:rPr>
              <a:t>Ouverture sur les idées de tous ainsi que les échecs. Idée clef : (naissant de la création du DevOps ⇒fusion Devs et Ops notions de fluidité et agilité (méthode agile) apportées par les devs (années 2000).</a:t>
            </a:r>
            <a:endParaRPr>
              <a:solidFill>
                <a:schemeClr val="dk1"/>
              </a:solidFill>
              <a:latin typeface="Maven Pro"/>
              <a:ea typeface="Maven Pro"/>
              <a:cs typeface="Maven Pro"/>
              <a:sym typeface="Maven Pro"/>
            </a:endParaRPr>
          </a:p>
          <a:p>
            <a:pPr indent="0" lvl="0" marL="457200" rtl="0" algn="l">
              <a:lnSpc>
                <a:spcPct val="115000"/>
              </a:lnSpc>
              <a:spcBef>
                <a:spcPts val="0"/>
              </a:spcBef>
              <a:spcAft>
                <a:spcPts val="0"/>
              </a:spcAft>
              <a:buClr>
                <a:schemeClr val="dk1"/>
              </a:buClr>
              <a:buSzPts val="1100"/>
              <a:buFont typeface="Arial"/>
              <a:buNone/>
            </a:pPr>
            <a:r>
              <a:rPr lang="fr">
                <a:solidFill>
                  <a:schemeClr val="dk1"/>
                </a:solidFill>
                <a:latin typeface="Maven Pro"/>
                <a:ea typeface="Maven Pro"/>
                <a:cs typeface="Maven Pro"/>
                <a:sym typeface="Maven Pro"/>
              </a:rPr>
              <a:t>Bonnes pratiques de gestion des opération par les devs (années 1990), </a:t>
            </a:r>
            <a:r>
              <a:rPr i="1" lang="fr">
                <a:solidFill>
                  <a:schemeClr val="dk1"/>
                </a:solidFill>
                <a:latin typeface="Maven Pro"/>
                <a:ea typeface="Maven Pro"/>
                <a:cs typeface="Maven Pro"/>
                <a:sym typeface="Maven Pro"/>
              </a:rPr>
              <a:t>ITIL, COBIT </a:t>
            </a:r>
            <a:r>
              <a:rPr lang="fr">
                <a:solidFill>
                  <a:schemeClr val="dk1"/>
                </a:solidFill>
                <a:latin typeface="Maven Pro"/>
                <a:ea typeface="Maven Pro"/>
                <a:cs typeface="Maven Pro"/>
                <a:sym typeface="Maven Pro"/>
              </a:rPr>
              <a:t>⇔ Normes ISO</a:t>
            </a:r>
            <a:endParaRPr>
              <a:solidFill>
                <a:schemeClr val="dk1"/>
              </a:solidFill>
              <a:latin typeface="Maven Pro"/>
              <a:ea typeface="Maven Pro"/>
              <a:cs typeface="Maven Pro"/>
              <a:sym typeface="Maven Pro"/>
            </a:endParaRPr>
          </a:p>
          <a:p>
            <a:pPr indent="0" lvl="0" marL="457200" rtl="0" algn="l">
              <a:lnSpc>
                <a:spcPct val="115000"/>
              </a:lnSpc>
              <a:spcBef>
                <a:spcPts val="0"/>
              </a:spcBef>
              <a:spcAft>
                <a:spcPts val="0"/>
              </a:spcAft>
              <a:buClr>
                <a:schemeClr val="dk1"/>
              </a:buClr>
              <a:buSzPts val="1100"/>
              <a:buFont typeface="Arial"/>
              <a:buNone/>
            </a:pPr>
            <a:r>
              <a:rPr lang="fr">
                <a:solidFill>
                  <a:schemeClr val="dk1"/>
                </a:solidFill>
                <a:latin typeface="Maven Pro"/>
                <a:ea typeface="Maven Pro"/>
                <a:cs typeface="Maven Pro"/>
                <a:sym typeface="Maven Pro"/>
              </a:rPr>
              <a:t>⇒ DevOps essaye de se créer un référentiel de bonnes pratiques s’inspirant sur les apprentissages passés mais s’affranchissant des formes dépassées ou inadaptées d'organisation cycle en V ou silos</a:t>
            </a:r>
            <a:endParaRPr>
              <a:solidFill>
                <a:schemeClr val="dk1"/>
              </a:solidFill>
              <a:latin typeface="Maven Pro"/>
              <a:ea typeface="Maven Pro"/>
              <a:cs typeface="Maven Pro"/>
              <a:sym typeface="Maven Pro"/>
            </a:endParaRPr>
          </a:p>
          <a:p>
            <a:pPr indent="-298450" lvl="0" marL="457200" rtl="0" algn="l">
              <a:lnSpc>
                <a:spcPct val="115000"/>
              </a:lnSpc>
              <a:spcBef>
                <a:spcPts val="0"/>
              </a:spcBef>
              <a:spcAft>
                <a:spcPts val="0"/>
              </a:spcAft>
              <a:buClr>
                <a:schemeClr val="dk1"/>
              </a:buClr>
              <a:buSzPts val="1100"/>
              <a:buFont typeface="Maven Pro"/>
              <a:buChar char="●"/>
            </a:pPr>
            <a:r>
              <a:rPr lang="fr">
                <a:solidFill>
                  <a:schemeClr val="dk1"/>
                </a:solidFill>
                <a:latin typeface="Maven Pro"/>
                <a:ea typeface="Maven Pro"/>
                <a:cs typeface="Maven Pro"/>
                <a:sym typeface="Maven Pro"/>
              </a:rPr>
              <a:t>Nécessité d’avoir le soutien de la direction pour établir cette culture de façon pérenne</a:t>
            </a:r>
            <a:endParaRPr>
              <a:solidFill>
                <a:schemeClr val="dk1"/>
              </a:solidFill>
              <a:latin typeface="Maven Pro"/>
              <a:ea typeface="Maven Pro"/>
              <a:cs typeface="Maven Pro"/>
              <a:sym typeface="Maven Pro"/>
            </a:endParaRPr>
          </a:p>
          <a:p>
            <a:pPr indent="-298450" lvl="0" marL="457200" rtl="0" algn="l">
              <a:lnSpc>
                <a:spcPct val="115000"/>
              </a:lnSpc>
              <a:spcBef>
                <a:spcPts val="0"/>
              </a:spcBef>
              <a:spcAft>
                <a:spcPts val="0"/>
              </a:spcAft>
              <a:buClr>
                <a:schemeClr val="dk1"/>
              </a:buClr>
              <a:buSzPts val="1100"/>
              <a:buFont typeface="Maven Pro"/>
              <a:buChar char="●"/>
            </a:pPr>
            <a:r>
              <a:rPr lang="fr">
                <a:solidFill>
                  <a:schemeClr val="dk1"/>
                </a:solidFill>
                <a:latin typeface="Maven Pro"/>
                <a:ea typeface="Maven Pro"/>
                <a:cs typeface="Maven Pro"/>
                <a:sym typeface="Maven Pro"/>
              </a:rPr>
              <a:t>Corriger les erreurs liées à l’humain et pas la machine. Rassembler les gens autour d’un but commun. Inviter les uns et les autres dans leur meeting. Un seul enjeu : Satisfaire le client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e922f4096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fe922f4096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fe922f4096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fe922f4096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fe922f4096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fe922f4096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fe922f4096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fe922f4096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fe922f4096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fe922f4096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softfluent.fr/blog/devops-kpis-ameliorat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atlassian.com/fr/devops/frameworks/calms-framework" TargetMode="External"/><Relationship Id="rId4" Type="http://schemas.openxmlformats.org/officeDocument/2006/relationships/hyperlink" Target="https://www.softfluent.fr/blog/implementer-devops-modele-calms/" TargetMode="External"/><Relationship Id="rId11" Type="http://schemas.openxmlformats.org/officeDocument/2006/relationships/hyperlink" Target="https://nikhils-devops.medium.com/calms-framework-a-successful-devops-model-d471af67149b" TargetMode="External"/><Relationship Id="rId10" Type="http://schemas.openxmlformats.org/officeDocument/2006/relationships/hyperlink" Target="https://www.journaldunet.com/web-tech/developpeur/1175283-devops-le-calms-apres-la-tempete/" TargetMode="External"/><Relationship Id="rId12" Type="http://schemas.openxmlformats.org/officeDocument/2006/relationships/hyperlink" Target="https://www.atlassian.com/devops/frameworks/calms-framework#:~:text=The%20acronym%20was%20coined%20by,Lean%2C%20Measurement%2C%20and%20Sharing" TargetMode="External"/><Relationship Id="rId9" Type="http://schemas.openxmlformats.org/officeDocument/2006/relationships/hyperlink" Target="https://www.softfluent.fr/blog/devops-kpis-amelioration/" TargetMode="External"/><Relationship Id="rId5" Type="http://schemas.openxmlformats.org/officeDocument/2006/relationships/hyperlink" Target="https://openclassrooms.com/fr/courses/6093671-decouvrez-la-methodologie-devops/6183322-identifiez-les-caracteristiques-de-la-methodologie-devops" TargetMode="External"/><Relationship Id="rId6" Type="http://schemas.openxmlformats.org/officeDocument/2006/relationships/hyperlink" Target="https://www.devopsgroup.com/insights/resources/diagrams/all/calms-model-of-devops/" TargetMode="External"/><Relationship Id="rId7" Type="http://schemas.openxmlformats.org/officeDocument/2006/relationships/hyperlink" Target="https://theleanway.net/The-Five-Principles-of-Lean" TargetMode="External"/><Relationship Id="rId8" Type="http://schemas.openxmlformats.org/officeDocument/2006/relationships/hyperlink" Target="https://www.softfluent.fr/blog/laspect-supervision-du-devop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Les 5 piliers du Devops (CALMS)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Loïc Lepannetier, Yohan Caillau, Younes Monjid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Automatisation</a:t>
            </a:r>
            <a:endParaRPr/>
          </a:p>
          <a:p>
            <a:pPr indent="0" lvl="0" marL="0" rtl="0" algn="l">
              <a:spcBef>
                <a:spcPts val="0"/>
              </a:spcBef>
              <a:spcAft>
                <a:spcPts val="0"/>
              </a:spcAft>
              <a:buNone/>
            </a:pPr>
            <a:r>
              <a:rPr lang="fr" sz="2066"/>
              <a:t>Objectifs principaux</a:t>
            </a:r>
            <a:endParaRPr/>
          </a:p>
        </p:txBody>
      </p:sp>
      <p:sp>
        <p:nvSpPr>
          <p:cNvPr id="334" name="Google Shape;334;p22"/>
          <p:cNvSpPr txBox="1"/>
          <p:nvPr>
            <p:ph idx="1" type="body"/>
          </p:nvPr>
        </p:nvSpPr>
        <p:spPr>
          <a:xfrm>
            <a:off x="650750" y="1546200"/>
            <a:ext cx="7909200" cy="3292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Font typeface="Maven Pro"/>
              <a:buChar char="●"/>
            </a:pPr>
            <a:r>
              <a:rPr b="1" lang="fr" sz="1700">
                <a:solidFill>
                  <a:srgbClr val="000000"/>
                </a:solidFill>
                <a:latin typeface="Maven Pro"/>
                <a:ea typeface="Maven Pro"/>
                <a:cs typeface="Maven Pro"/>
                <a:sym typeface="Maven Pro"/>
              </a:rPr>
              <a:t>Continuous delivery</a:t>
            </a:r>
            <a:endParaRPr b="1" sz="1700">
              <a:solidFill>
                <a:srgbClr val="000000"/>
              </a:solidFill>
              <a:latin typeface="Maven Pro"/>
              <a:ea typeface="Maven Pro"/>
              <a:cs typeface="Maven Pro"/>
              <a:sym typeface="Maven Pro"/>
            </a:endParaRPr>
          </a:p>
          <a:p>
            <a:pPr indent="0" lvl="0" marL="457200" rtl="0" algn="l">
              <a:spcBef>
                <a:spcPts val="0"/>
              </a:spcBef>
              <a:spcAft>
                <a:spcPts val="0"/>
              </a:spcAft>
              <a:buNone/>
            </a:pPr>
            <a:r>
              <a:t/>
            </a:r>
            <a:endParaRPr b="1" sz="1700">
              <a:solidFill>
                <a:srgbClr val="000000"/>
              </a:solidFill>
              <a:latin typeface="Maven Pro"/>
              <a:ea typeface="Maven Pro"/>
              <a:cs typeface="Maven Pro"/>
              <a:sym typeface="Maven Pro"/>
            </a:endParaRPr>
          </a:p>
          <a:p>
            <a:pPr indent="-317500" lvl="1" marL="914400" rtl="0" algn="l">
              <a:spcBef>
                <a:spcPts val="0"/>
              </a:spcBef>
              <a:spcAft>
                <a:spcPts val="0"/>
              </a:spcAft>
              <a:buClr>
                <a:srgbClr val="000000"/>
              </a:buClr>
              <a:buSzPts val="1400"/>
              <a:buFont typeface="Maven Pro"/>
              <a:buChar char="○"/>
            </a:pPr>
            <a:r>
              <a:rPr lang="fr" sz="1400">
                <a:solidFill>
                  <a:srgbClr val="000000"/>
                </a:solidFill>
                <a:latin typeface="Maven Pro"/>
                <a:ea typeface="Maven Pro"/>
                <a:cs typeface="Maven Pro"/>
                <a:sym typeface="Maven Pro"/>
              </a:rPr>
              <a:t>Lorsqu’une collaboration fonctionne et est automatisée, on entre dans une phase d’amélioration continue avec pour objectif l’accélération continue des cycles de livraison.</a:t>
            </a:r>
            <a:endParaRPr sz="1400">
              <a:solidFill>
                <a:srgbClr val="000000"/>
              </a:solidFill>
              <a:latin typeface="Maven Pro"/>
              <a:ea typeface="Maven Pro"/>
              <a:cs typeface="Maven Pro"/>
              <a:sym typeface="Maven Pro"/>
            </a:endParaRPr>
          </a:p>
          <a:p>
            <a:pPr indent="0" lvl="0" marL="914400" rtl="0" algn="l">
              <a:spcBef>
                <a:spcPts val="0"/>
              </a:spcBef>
              <a:spcAft>
                <a:spcPts val="0"/>
              </a:spcAft>
              <a:buNone/>
            </a:pPr>
            <a:r>
              <a:t/>
            </a:r>
            <a:endParaRPr sz="1600">
              <a:solidFill>
                <a:srgbClr val="000000"/>
              </a:solidFill>
              <a:latin typeface="Maven Pro"/>
              <a:ea typeface="Maven Pro"/>
              <a:cs typeface="Maven Pro"/>
              <a:sym typeface="Maven Pro"/>
            </a:endParaRPr>
          </a:p>
          <a:p>
            <a:pPr indent="-317500" lvl="1" marL="914400" rtl="0" algn="l">
              <a:spcBef>
                <a:spcPts val="0"/>
              </a:spcBef>
              <a:spcAft>
                <a:spcPts val="0"/>
              </a:spcAft>
              <a:buClr>
                <a:srgbClr val="000000"/>
              </a:buClr>
              <a:buSzPts val="1400"/>
              <a:buFont typeface="Maven Pro"/>
              <a:buChar char="○"/>
            </a:pPr>
            <a:r>
              <a:rPr lang="fr" sz="1400">
                <a:solidFill>
                  <a:srgbClr val="000000"/>
                </a:solidFill>
                <a:latin typeface="Maven Pro"/>
                <a:ea typeface="Maven Pro"/>
                <a:cs typeface="Maven Pro"/>
                <a:sym typeface="Maven Pro"/>
              </a:rPr>
              <a:t>Le continuous delivery consiste en une automatisation complète ou partielle de la chaîne de mise en production </a:t>
            </a:r>
            <a:endParaRPr sz="1400">
              <a:solidFill>
                <a:srgbClr val="000000"/>
              </a:solidFill>
              <a:latin typeface="Maven Pro"/>
              <a:ea typeface="Maven Pro"/>
              <a:cs typeface="Maven Pro"/>
              <a:sym typeface="Maven Pro"/>
            </a:endParaRPr>
          </a:p>
          <a:p>
            <a:pPr indent="0" lvl="0" marL="914400" rtl="0" algn="l">
              <a:spcBef>
                <a:spcPts val="0"/>
              </a:spcBef>
              <a:spcAft>
                <a:spcPts val="0"/>
              </a:spcAft>
              <a:buNone/>
            </a:pPr>
            <a:r>
              <a:t/>
            </a:r>
            <a:endParaRPr sz="1600">
              <a:solidFill>
                <a:srgbClr val="000000"/>
              </a:solidFill>
              <a:latin typeface="Maven Pro"/>
              <a:ea typeface="Maven Pro"/>
              <a:cs typeface="Maven Pro"/>
              <a:sym typeface="Maven Pro"/>
            </a:endParaRPr>
          </a:p>
          <a:p>
            <a:pPr indent="-317500" lvl="1" marL="914400" rtl="0" algn="l">
              <a:spcBef>
                <a:spcPts val="0"/>
              </a:spcBef>
              <a:spcAft>
                <a:spcPts val="0"/>
              </a:spcAft>
              <a:buClr>
                <a:srgbClr val="000000"/>
              </a:buClr>
              <a:buSzPts val="1400"/>
              <a:buFont typeface="Maven Pro"/>
              <a:buChar char="○"/>
            </a:pPr>
            <a:r>
              <a:rPr lang="fr" sz="1400">
                <a:solidFill>
                  <a:srgbClr val="000000"/>
                </a:solidFill>
                <a:latin typeface="Maven Pro"/>
                <a:ea typeface="Maven Pro"/>
                <a:cs typeface="Maven Pro"/>
                <a:sym typeface="Maven Pro"/>
              </a:rPr>
              <a:t>Dans la culture DevOps, les axes pour y parvenir sont:</a:t>
            </a:r>
            <a:endParaRPr sz="1400">
              <a:solidFill>
                <a:srgbClr val="000000"/>
              </a:solidFill>
              <a:latin typeface="Maven Pro"/>
              <a:ea typeface="Maven Pro"/>
              <a:cs typeface="Maven Pro"/>
              <a:sym typeface="Maven Pro"/>
            </a:endParaRPr>
          </a:p>
          <a:p>
            <a:pPr indent="-317500" lvl="2" marL="1371600" rtl="0" algn="l">
              <a:spcBef>
                <a:spcPts val="0"/>
              </a:spcBef>
              <a:spcAft>
                <a:spcPts val="0"/>
              </a:spcAft>
              <a:buClr>
                <a:srgbClr val="000000"/>
              </a:buClr>
              <a:buSzPts val="1400"/>
              <a:buFont typeface="Maven Pro"/>
              <a:buChar char="■"/>
            </a:pPr>
            <a:r>
              <a:rPr lang="fr" sz="1400">
                <a:solidFill>
                  <a:srgbClr val="000000"/>
                </a:solidFill>
                <a:latin typeface="Maven Pro"/>
                <a:ea typeface="Maven Pro"/>
                <a:cs typeface="Maven Pro"/>
                <a:sym typeface="Maven Pro"/>
              </a:rPr>
              <a:t>la recherche de gaspillages et l’industrialisation des processus</a:t>
            </a:r>
            <a:endParaRPr sz="1400">
              <a:solidFill>
                <a:srgbClr val="000000"/>
              </a:solidFill>
              <a:latin typeface="Maven Pro"/>
              <a:ea typeface="Maven Pro"/>
              <a:cs typeface="Maven Pro"/>
              <a:sym typeface="Maven Pro"/>
            </a:endParaRPr>
          </a:p>
          <a:p>
            <a:pPr indent="-317500" lvl="2" marL="1371600" rtl="0" algn="l">
              <a:spcBef>
                <a:spcPts val="0"/>
              </a:spcBef>
              <a:spcAft>
                <a:spcPts val="0"/>
              </a:spcAft>
              <a:buClr>
                <a:srgbClr val="000000"/>
              </a:buClr>
              <a:buSzPts val="1400"/>
              <a:buFont typeface="Maven Pro"/>
              <a:buChar char="■"/>
            </a:pPr>
            <a:r>
              <a:rPr lang="fr" sz="1400">
                <a:solidFill>
                  <a:srgbClr val="000000"/>
                </a:solidFill>
                <a:latin typeface="Maven Pro"/>
                <a:ea typeface="Maven Pro"/>
                <a:cs typeface="Maven Pro"/>
                <a:sym typeface="Maven Pro"/>
              </a:rPr>
              <a:t>l’extension du périmètre d’automatisation</a:t>
            </a:r>
            <a:endParaRPr sz="1400">
              <a:solidFill>
                <a:srgbClr val="000000"/>
              </a:solidFill>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Lean</a:t>
            </a:r>
            <a:endParaRPr/>
          </a:p>
        </p:txBody>
      </p:sp>
      <p:sp>
        <p:nvSpPr>
          <p:cNvPr id="340" name="Google Shape;340;p23"/>
          <p:cNvSpPr txBox="1"/>
          <p:nvPr>
            <p:ph idx="1" type="body"/>
          </p:nvPr>
        </p:nvSpPr>
        <p:spPr>
          <a:xfrm>
            <a:off x="323025" y="1200575"/>
            <a:ext cx="7030500" cy="2969700"/>
          </a:xfrm>
          <a:prstGeom prst="rect">
            <a:avLst/>
          </a:prstGeom>
        </p:spPr>
        <p:txBody>
          <a:bodyPr anchorCtr="0" anchor="t" bIns="91425" lIns="91425" spcFirstLastPara="1" rIns="91425" wrap="square" tIns="91425">
            <a:normAutofit fontScale="92500" lnSpcReduction="20000"/>
          </a:bodyPr>
          <a:lstStyle/>
          <a:p>
            <a:pPr indent="-316706" lvl="0" marL="457200" rtl="0" algn="l">
              <a:lnSpc>
                <a:spcPct val="148000"/>
              </a:lnSpc>
              <a:spcBef>
                <a:spcPts val="1400"/>
              </a:spcBef>
              <a:spcAft>
                <a:spcPts val="0"/>
              </a:spcAft>
              <a:buClr>
                <a:srgbClr val="000000"/>
              </a:buClr>
              <a:buSzPct val="100000"/>
              <a:buFont typeface="Arial"/>
              <a:buChar char="●"/>
            </a:pPr>
            <a:r>
              <a:rPr lang="fr" sz="1500">
                <a:solidFill>
                  <a:srgbClr val="000000"/>
                </a:solidFill>
                <a:latin typeface="Arial"/>
                <a:ea typeface="Arial"/>
                <a:cs typeface="Arial"/>
                <a:sym typeface="Arial"/>
              </a:rPr>
              <a:t>Lean a fait évoluer le modèle CAMS en CALMS</a:t>
            </a:r>
            <a:endParaRPr sz="1500">
              <a:solidFill>
                <a:srgbClr val="000000"/>
              </a:solidFill>
              <a:latin typeface="Arial"/>
              <a:ea typeface="Arial"/>
              <a:cs typeface="Arial"/>
              <a:sym typeface="Arial"/>
            </a:endParaRPr>
          </a:p>
          <a:p>
            <a:pPr indent="0" lvl="0" marL="457200" rtl="0" algn="l">
              <a:spcBef>
                <a:spcPts val="400"/>
              </a:spcBef>
              <a:spcAft>
                <a:spcPts val="0"/>
              </a:spcAft>
              <a:buNone/>
            </a:pPr>
            <a:r>
              <a:t/>
            </a:r>
            <a:endParaRPr sz="1500">
              <a:solidFill>
                <a:srgbClr val="000000"/>
              </a:solidFill>
              <a:latin typeface="Arial"/>
              <a:ea typeface="Arial"/>
              <a:cs typeface="Arial"/>
              <a:sym typeface="Arial"/>
            </a:endParaRPr>
          </a:p>
          <a:p>
            <a:pPr indent="-316706" lvl="0" marL="457200" rtl="0" algn="l">
              <a:spcBef>
                <a:spcPts val="0"/>
              </a:spcBef>
              <a:spcAft>
                <a:spcPts val="0"/>
              </a:spcAft>
              <a:buSzPct val="100000"/>
              <a:buChar char="●"/>
            </a:pPr>
            <a:r>
              <a:rPr lang="fr" sz="1500">
                <a:solidFill>
                  <a:srgbClr val="303030"/>
                </a:solidFill>
                <a:highlight>
                  <a:srgbClr val="FFFFFF"/>
                </a:highlight>
                <a:latin typeface="Arial"/>
                <a:ea typeface="Arial"/>
                <a:cs typeface="Arial"/>
                <a:sym typeface="Arial"/>
              </a:rPr>
              <a:t>La philosophie du Lean trouve ses sources dans les méthodes de production de Toyota: élimination du gaspillage</a:t>
            </a:r>
            <a:endParaRPr sz="1500">
              <a:solidFill>
                <a:srgbClr val="30303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500">
              <a:solidFill>
                <a:srgbClr val="30303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500">
              <a:solidFill>
                <a:srgbClr val="303030"/>
              </a:solidFill>
              <a:highlight>
                <a:srgbClr val="FFFFFF"/>
              </a:highlight>
              <a:latin typeface="Arial"/>
              <a:ea typeface="Arial"/>
              <a:cs typeface="Arial"/>
              <a:sym typeface="Arial"/>
            </a:endParaRPr>
          </a:p>
          <a:p>
            <a:pPr indent="-316706" lvl="0" marL="457200" marR="38100" rtl="0" algn="l">
              <a:lnSpc>
                <a:spcPct val="128571"/>
              </a:lnSpc>
              <a:spcBef>
                <a:spcPts val="0"/>
              </a:spcBef>
              <a:spcAft>
                <a:spcPts val="0"/>
              </a:spcAft>
              <a:buClr>
                <a:srgbClr val="303030"/>
              </a:buClr>
              <a:buSzPct val="100000"/>
              <a:buFont typeface="Arial"/>
              <a:buChar char="●"/>
            </a:pPr>
            <a:r>
              <a:rPr lang="fr" sz="1500">
                <a:solidFill>
                  <a:srgbClr val="202124"/>
                </a:solidFill>
                <a:highlight>
                  <a:srgbClr val="F8F9FA"/>
                </a:highlight>
                <a:latin typeface="Arial"/>
                <a:ea typeface="Arial"/>
                <a:cs typeface="Arial"/>
                <a:sym typeface="Arial"/>
              </a:rPr>
              <a:t>Womack et Jones ont défini les cinq principes de la méthode Lean dans leur livre </a:t>
            </a:r>
            <a:r>
              <a:rPr i="1" lang="fr" sz="1283" u="sng">
                <a:solidFill>
                  <a:srgbClr val="202124"/>
                </a:solidFill>
                <a:highlight>
                  <a:srgbClr val="F8F9FA"/>
                </a:highlight>
                <a:latin typeface="Arial"/>
                <a:ea typeface="Arial"/>
                <a:cs typeface="Arial"/>
                <a:sym typeface="Arial"/>
              </a:rPr>
              <a:t>"La machine qui a changé le monde"</a:t>
            </a:r>
            <a:r>
              <a:rPr lang="fr" sz="1500">
                <a:solidFill>
                  <a:srgbClr val="202124"/>
                </a:solidFill>
                <a:highlight>
                  <a:srgbClr val="F8F9FA"/>
                </a:highlight>
                <a:latin typeface="Arial"/>
                <a:ea typeface="Arial"/>
                <a:cs typeface="Arial"/>
                <a:sym typeface="Arial"/>
              </a:rPr>
              <a:t>.</a:t>
            </a:r>
            <a:endParaRPr sz="1500">
              <a:solidFill>
                <a:srgbClr val="202124"/>
              </a:solidFill>
              <a:highlight>
                <a:srgbClr val="F8F9FA"/>
              </a:highlight>
              <a:latin typeface="Arial"/>
              <a:ea typeface="Arial"/>
              <a:cs typeface="Arial"/>
              <a:sym typeface="Arial"/>
            </a:endParaRPr>
          </a:p>
          <a:p>
            <a:pPr indent="0" lvl="0" marL="0" marR="38100" rtl="0" algn="l">
              <a:lnSpc>
                <a:spcPct val="128571"/>
              </a:lnSpc>
              <a:spcBef>
                <a:spcPts val="0"/>
              </a:spcBef>
              <a:spcAft>
                <a:spcPts val="0"/>
              </a:spcAft>
              <a:buNone/>
            </a:pPr>
            <a:r>
              <a:t/>
            </a:r>
            <a:endParaRPr sz="1500">
              <a:solidFill>
                <a:srgbClr val="202124"/>
              </a:solidFill>
              <a:highlight>
                <a:srgbClr val="F8F9FA"/>
              </a:highlight>
              <a:latin typeface="Arial"/>
              <a:ea typeface="Arial"/>
              <a:cs typeface="Arial"/>
              <a:sym typeface="Arial"/>
            </a:endParaRPr>
          </a:p>
          <a:p>
            <a:pPr indent="-316706" lvl="0" marL="457200" rtl="0" algn="l">
              <a:spcBef>
                <a:spcPts val="0"/>
              </a:spcBef>
              <a:spcAft>
                <a:spcPts val="0"/>
              </a:spcAft>
              <a:buClr>
                <a:srgbClr val="202124"/>
              </a:buClr>
              <a:buSzPct val="100000"/>
              <a:buFont typeface="Arial"/>
              <a:buChar char="●"/>
            </a:pPr>
            <a:r>
              <a:rPr lang="fr" sz="1500">
                <a:solidFill>
                  <a:srgbClr val="000000"/>
                </a:solidFill>
                <a:highlight>
                  <a:srgbClr val="FFFFFF"/>
                </a:highlight>
                <a:latin typeface="Arial"/>
                <a:ea typeface="Arial"/>
                <a:cs typeface="Arial"/>
                <a:sym typeface="Arial"/>
              </a:rPr>
              <a:t>Dans le contexte du DevOps, Lean va alors s'intéresser à délivrer de la valeur ajoutée au client final, tout en minimisant les processus longs, coûteux, sans valeur ajoutée.</a:t>
            </a:r>
            <a:endParaRPr sz="1500">
              <a:solidFill>
                <a:srgbClr val="202124"/>
              </a:solidFill>
              <a:highlight>
                <a:srgbClr val="F8F9FA"/>
              </a:highlight>
              <a:latin typeface="Arial"/>
              <a:ea typeface="Arial"/>
              <a:cs typeface="Arial"/>
              <a:sym typeface="Arial"/>
            </a:endParaRPr>
          </a:p>
          <a:p>
            <a:pPr indent="0" lvl="0" marL="457200" rtl="0" algn="l">
              <a:spcBef>
                <a:spcPts val="0"/>
              </a:spcBef>
              <a:spcAft>
                <a:spcPts val="0"/>
              </a:spcAft>
              <a:buNone/>
            </a:pPr>
            <a:r>
              <a:t/>
            </a:r>
            <a:endParaRPr sz="1200">
              <a:solidFill>
                <a:srgbClr val="303030"/>
              </a:solidFill>
              <a:highlight>
                <a:srgbClr val="FFFFFF"/>
              </a:highlight>
              <a:latin typeface="Arial"/>
              <a:ea typeface="Arial"/>
              <a:cs typeface="Arial"/>
              <a:sym typeface="Arial"/>
            </a:endParaRPr>
          </a:p>
        </p:txBody>
      </p:sp>
      <p:pic>
        <p:nvPicPr>
          <p:cNvPr id="341" name="Google Shape;341;p23"/>
          <p:cNvPicPr preferRelativeResize="0"/>
          <p:nvPr/>
        </p:nvPicPr>
        <p:blipFill>
          <a:blip r:embed="rId3">
            <a:alphaModFix/>
          </a:blip>
          <a:stretch>
            <a:fillRect/>
          </a:stretch>
        </p:blipFill>
        <p:spPr>
          <a:xfrm>
            <a:off x="6815875" y="2771775"/>
            <a:ext cx="2447925" cy="2371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Lean: Value</a:t>
            </a:r>
            <a:endParaRPr/>
          </a:p>
        </p:txBody>
      </p:sp>
      <p:sp>
        <p:nvSpPr>
          <p:cNvPr id="347" name="Google Shape;347;p24"/>
          <p:cNvSpPr txBox="1"/>
          <p:nvPr>
            <p:ph idx="1" type="body"/>
          </p:nvPr>
        </p:nvSpPr>
        <p:spPr>
          <a:xfrm>
            <a:off x="1303800" y="1407525"/>
            <a:ext cx="7030500" cy="3301800"/>
          </a:xfrm>
          <a:prstGeom prst="rect">
            <a:avLst/>
          </a:prstGeom>
        </p:spPr>
        <p:txBody>
          <a:bodyPr anchorCtr="0" anchor="t" bIns="91425" lIns="91425" spcFirstLastPara="1" rIns="91425" wrap="square" tIns="91425">
            <a:normAutofit fontScale="92500" lnSpcReduction="10000"/>
          </a:bodyPr>
          <a:lstStyle/>
          <a:p>
            <a:pPr indent="-322580" lvl="0" marL="457200" marR="38100" rtl="0" algn="l">
              <a:lnSpc>
                <a:spcPct val="128571"/>
              </a:lnSpc>
              <a:spcBef>
                <a:spcPts val="0"/>
              </a:spcBef>
              <a:spcAft>
                <a:spcPts val="0"/>
              </a:spcAft>
              <a:buSzPct val="100000"/>
              <a:buChar char="●"/>
            </a:pPr>
            <a:r>
              <a:rPr lang="fr" sz="1600">
                <a:solidFill>
                  <a:srgbClr val="202124"/>
                </a:solidFill>
                <a:highlight>
                  <a:srgbClr val="F8F9FA"/>
                </a:highlight>
                <a:latin typeface="Arial"/>
                <a:ea typeface="Arial"/>
                <a:cs typeface="Arial"/>
                <a:sym typeface="Arial"/>
              </a:rPr>
              <a:t>La valeur est ce que le client est prêt à payer.</a:t>
            </a:r>
            <a:endParaRPr sz="1600">
              <a:solidFill>
                <a:srgbClr val="202124"/>
              </a:solidFill>
              <a:highlight>
                <a:srgbClr val="F8F9FA"/>
              </a:highlight>
              <a:latin typeface="Arial"/>
              <a:ea typeface="Arial"/>
              <a:cs typeface="Arial"/>
              <a:sym typeface="Arial"/>
            </a:endParaRPr>
          </a:p>
          <a:p>
            <a:pPr indent="0" lvl="0" marL="457200" marR="38100" rtl="0" algn="l">
              <a:lnSpc>
                <a:spcPct val="128571"/>
              </a:lnSpc>
              <a:spcBef>
                <a:spcPts val="0"/>
              </a:spcBef>
              <a:spcAft>
                <a:spcPts val="0"/>
              </a:spcAft>
              <a:buNone/>
            </a:pPr>
            <a:r>
              <a:t/>
            </a:r>
            <a:endParaRPr sz="1600">
              <a:solidFill>
                <a:srgbClr val="202124"/>
              </a:solidFill>
              <a:highlight>
                <a:srgbClr val="F8F9FA"/>
              </a:highlight>
              <a:latin typeface="Arial"/>
              <a:ea typeface="Arial"/>
              <a:cs typeface="Arial"/>
              <a:sym typeface="Arial"/>
            </a:endParaRPr>
          </a:p>
          <a:p>
            <a:pPr indent="-322580" lvl="0" marL="457200" rtl="0" algn="l">
              <a:spcBef>
                <a:spcPts val="0"/>
              </a:spcBef>
              <a:spcAft>
                <a:spcPts val="0"/>
              </a:spcAft>
              <a:buSzPct val="100000"/>
              <a:buChar char="●"/>
            </a:pPr>
            <a:r>
              <a:rPr lang="fr" sz="1600">
                <a:solidFill>
                  <a:srgbClr val="000000"/>
                </a:solidFill>
                <a:highlight>
                  <a:srgbClr val="FFFFFF"/>
                </a:highlight>
                <a:latin typeface="Arial"/>
                <a:ea typeface="Arial"/>
                <a:cs typeface="Arial"/>
                <a:sym typeface="Arial"/>
              </a:rPr>
              <a:t>La pensée Lean invite les équipes DevOps à identifier les tâches qui créent de la valeur durant le cycle et optimiser les autres tâches.</a:t>
            </a:r>
            <a:endParaRPr sz="1600">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600">
              <a:solidFill>
                <a:srgbClr val="000000"/>
              </a:solidFill>
              <a:highlight>
                <a:srgbClr val="FFFFFF"/>
              </a:highlight>
              <a:latin typeface="Arial"/>
              <a:ea typeface="Arial"/>
              <a:cs typeface="Arial"/>
              <a:sym typeface="Arial"/>
            </a:endParaRPr>
          </a:p>
          <a:p>
            <a:pPr indent="-322580" lvl="0" marL="457200" rtl="0" algn="l">
              <a:spcBef>
                <a:spcPts val="0"/>
              </a:spcBef>
              <a:spcAft>
                <a:spcPts val="0"/>
              </a:spcAft>
              <a:buClr>
                <a:srgbClr val="000000"/>
              </a:buClr>
              <a:buSzPct val="100000"/>
              <a:buFont typeface="Arial"/>
              <a:buChar char="●"/>
            </a:pPr>
            <a:r>
              <a:rPr lang="fr" sz="1600">
                <a:solidFill>
                  <a:srgbClr val="000000"/>
                </a:solidFill>
                <a:highlight>
                  <a:srgbClr val="FFFFFF"/>
                </a:highlight>
                <a:latin typeface="Arial"/>
                <a:ea typeface="Arial"/>
                <a:cs typeface="Arial"/>
                <a:sym typeface="Arial"/>
              </a:rPr>
              <a:t>En développement par exemple, les tâches créant de la valeur sont le codage d’une fonctionnalité et la livraison de cette fonctionnalité au client.</a:t>
            </a:r>
            <a:endParaRPr sz="1600">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600">
              <a:solidFill>
                <a:srgbClr val="000000"/>
              </a:solidFill>
              <a:highlight>
                <a:srgbClr val="FFFFFF"/>
              </a:highlight>
              <a:latin typeface="Arial"/>
              <a:ea typeface="Arial"/>
              <a:cs typeface="Arial"/>
              <a:sym typeface="Arial"/>
            </a:endParaRPr>
          </a:p>
          <a:p>
            <a:pPr indent="-322580" lvl="0" marL="457200" rtl="0" algn="l">
              <a:spcBef>
                <a:spcPts val="0"/>
              </a:spcBef>
              <a:spcAft>
                <a:spcPts val="0"/>
              </a:spcAft>
              <a:buClr>
                <a:srgbClr val="000000"/>
              </a:buClr>
              <a:buSzPct val="100000"/>
              <a:buFont typeface="Arial"/>
              <a:buChar char="●"/>
            </a:pPr>
            <a:r>
              <a:rPr lang="fr" sz="1600">
                <a:solidFill>
                  <a:srgbClr val="000000"/>
                </a:solidFill>
                <a:highlight>
                  <a:srgbClr val="FFFFFF"/>
                </a:highlight>
                <a:latin typeface="Arial"/>
                <a:ea typeface="Arial"/>
                <a:cs typeface="Arial"/>
                <a:sym typeface="Arial"/>
              </a:rPr>
              <a:t> Les autres tâches (test, test pré-prod, contrôle du code, etc…), quoique très importantes, n’apportent pas de valeur directe au client. Elles devraient être optimisées et être améliorées (ex : réduction du temps associé à ces tâches).</a:t>
            </a:r>
            <a:endParaRPr sz="1600">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Lean:Value Stream Map</a:t>
            </a:r>
            <a:endParaRPr/>
          </a:p>
        </p:txBody>
      </p:sp>
      <p:sp>
        <p:nvSpPr>
          <p:cNvPr id="353" name="Google Shape;353;p25"/>
          <p:cNvSpPr txBox="1"/>
          <p:nvPr>
            <p:ph idx="1" type="body"/>
          </p:nvPr>
        </p:nvSpPr>
        <p:spPr>
          <a:xfrm>
            <a:off x="1056750" y="1300950"/>
            <a:ext cx="7030500" cy="2541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Font typeface="Arial"/>
              <a:buChar char="●"/>
            </a:pPr>
            <a:r>
              <a:rPr lang="fr" sz="1200">
                <a:solidFill>
                  <a:srgbClr val="000000"/>
                </a:solidFill>
                <a:highlight>
                  <a:srgbClr val="FFFFFF"/>
                </a:highlight>
                <a:latin typeface="Arial"/>
                <a:ea typeface="Arial"/>
                <a:cs typeface="Arial"/>
                <a:sym typeface="Arial"/>
              </a:rPr>
              <a:t>Chaque étape d'un processus est décrite, qualifiée et quantifiée en performance, sous la forme d'une chaîne de valeur (temps de traitement de chaque étape, délai entre deux étapes, taux de transformation, etc.).</a:t>
            </a:r>
            <a:endParaRPr sz="1200">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200">
              <a:solidFill>
                <a:srgbClr val="000000"/>
              </a:solidFill>
              <a:highlight>
                <a:srgbClr val="FFFFFF"/>
              </a:highlight>
              <a:latin typeface="Arial"/>
              <a:ea typeface="Arial"/>
              <a:cs typeface="Arial"/>
              <a:sym typeface="Arial"/>
            </a:endParaRPr>
          </a:p>
          <a:p>
            <a:pPr indent="-311150" lvl="0" marL="457200" rtl="0" algn="l">
              <a:spcBef>
                <a:spcPts val="0"/>
              </a:spcBef>
              <a:spcAft>
                <a:spcPts val="0"/>
              </a:spcAft>
              <a:buSzPts val="1300"/>
              <a:buChar char="●"/>
            </a:pPr>
            <a:r>
              <a:rPr lang="fr" sz="1200">
                <a:solidFill>
                  <a:srgbClr val="000000"/>
                </a:solidFill>
                <a:highlight>
                  <a:srgbClr val="FFFFFF"/>
                </a:highlight>
                <a:latin typeface="Arial"/>
                <a:ea typeface="Arial"/>
                <a:cs typeface="Arial"/>
                <a:sym typeface="Arial"/>
              </a:rPr>
              <a:t>Reconnaître les processus prenant du temps et n'apportant pas de valeur ajoutée.= waste</a:t>
            </a:r>
            <a:endParaRPr sz="1200">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200">
              <a:solidFill>
                <a:srgbClr val="000000"/>
              </a:solidFill>
              <a:highlight>
                <a:srgbClr val="FFFFFF"/>
              </a:highlight>
              <a:latin typeface="Arial"/>
              <a:ea typeface="Arial"/>
              <a:cs typeface="Arial"/>
              <a:sym typeface="Arial"/>
            </a:endParaRPr>
          </a:p>
          <a:p>
            <a:pPr indent="-307975" lvl="0" marL="457200" marR="38100" rtl="0" algn="l">
              <a:lnSpc>
                <a:spcPct val="128571"/>
              </a:lnSpc>
              <a:spcBef>
                <a:spcPts val="0"/>
              </a:spcBef>
              <a:spcAft>
                <a:spcPts val="0"/>
              </a:spcAft>
              <a:buClr>
                <a:srgbClr val="000000"/>
              </a:buClr>
              <a:buSzPts val="1250"/>
              <a:buFont typeface="Arial"/>
              <a:buChar char="●"/>
            </a:pPr>
            <a:r>
              <a:rPr lang="fr" sz="1250">
                <a:solidFill>
                  <a:srgbClr val="202124"/>
                </a:solidFill>
                <a:highlight>
                  <a:srgbClr val="F8F9FA"/>
                </a:highlight>
                <a:latin typeface="Arial"/>
                <a:ea typeface="Arial"/>
                <a:cs typeface="Arial"/>
                <a:sym typeface="Arial"/>
              </a:rPr>
              <a:t>Réduire et éliminer les processus ou les étapes inutiles, pour assurer que le client obtienne exactement ce qu'il veut tout en réduisant le coût de production.</a:t>
            </a:r>
            <a:endParaRPr sz="1250">
              <a:solidFill>
                <a:srgbClr val="202124"/>
              </a:solidFill>
              <a:highlight>
                <a:srgbClr val="F8F9FA"/>
              </a:highlight>
              <a:latin typeface="Arial"/>
              <a:ea typeface="Arial"/>
              <a:cs typeface="Arial"/>
              <a:sym typeface="Arial"/>
            </a:endParaRPr>
          </a:p>
          <a:p>
            <a:pPr indent="0" lvl="0" marL="457200" rtl="0" algn="l">
              <a:spcBef>
                <a:spcPts val="0"/>
              </a:spcBef>
              <a:spcAft>
                <a:spcPts val="0"/>
              </a:spcAft>
              <a:buNone/>
            </a:pPr>
            <a:r>
              <a:t/>
            </a:r>
            <a:endParaRPr sz="1200">
              <a:solidFill>
                <a:srgbClr val="000000"/>
              </a:solidFill>
              <a:highlight>
                <a:srgbClr val="FFFFFF"/>
              </a:highlight>
              <a:latin typeface="Arial"/>
              <a:ea typeface="Arial"/>
              <a:cs typeface="Arial"/>
              <a:sym typeface="Arial"/>
            </a:endParaRPr>
          </a:p>
        </p:txBody>
      </p:sp>
      <p:pic>
        <p:nvPicPr>
          <p:cNvPr id="354" name="Google Shape;354;p25"/>
          <p:cNvPicPr preferRelativeResize="0"/>
          <p:nvPr/>
        </p:nvPicPr>
        <p:blipFill>
          <a:blip r:embed="rId3">
            <a:alphaModFix/>
          </a:blip>
          <a:stretch>
            <a:fillRect/>
          </a:stretch>
        </p:blipFill>
        <p:spPr>
          <a:xfrm>
            <a:off x="2999825" y="3151975"/>
            <a:ext cx="3499975" cy="1991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Lean: Flow</a:t>
            </a:r>
            <a:endParaRPr/>
          </a:p>
        </p:txBody>
      </p:sp>
      <p:sp>
        <p:nvSpPr>
          <p:cNvPr id="360" name="Google Shape;360;p26"/>
          <p:cNvSpPr txBox="1"/>
          <p:nvPr>
            <p:ph idx="1" type="body"/>
          </p:nvPr>
        </p:nvSpPr>
        <p:spPr>
          <a:xfrm>
            <a:off x="1303800" y="1781875"/>
            <a:ext cx="7030500" cy="2749800"/>
          </a:xfrm>
          <a:prstGeom prst="rect">
            <a:avLst/>
          </a:prstGeom>
        </p:spPr>
        <p:txBody>
          <a:bodyPr anchorCtr="0" anchor="t" bIns="91425" lIns="91425" spcFirstLastPara="1" rIns="91425" wrap="square" tIns="91425">
            <a:normAutofit/>
          </a:bodyPr>
          <a:lstStyle/>
          <a:p>
            <a:pPr indent="-330200" lvl="0" marL="457200" marR="38100" rtl="0" algn="l">
              <a:lnSpc>
                <a:spcPct val="128571"/>
              </a:lnSpc>
              <a:spcBef>
                <a:spcPts val="0"/>
              </a:spcBef>
              <a:spcAft>
                <a:spcPts val="0"/>
              </a:spcAft>
              <a:buSzPts val="1600"/>
              <a:buFont typeface="Arial"/>
              <a:buChar char="●"/>
            </a:pPr>
            <a:r>
              <a:rPr lang="fr" sz="1600">
                <a:solidFill>
                  <a:srgbClr val="202124"/>
                </a:solidFill>
                <a:highlight>
                  <a:srgbClr val="F8F9FA"/>
                </a:highlight>
                <a:latin typeface="Arial"/>
                <a:ea typeface="Arial"/>
                <a:cs typeface="Arial"/>
                <a:sym typeface="Arial"/>
              </a:rPr>
              <a:t>S’assurer que le flux des étapes restantes se déroule sans interruption ni retard.</a:t>
            </a:r>
            <a:endParaRPr sz="1600">
              <a:solidFill>
                <a:srgbClr val="202124"/>
              </a:solidFill>
              <a:highlight>
                <a:srgbClr val="F8F9FA"/>
              </a:highlight>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330200" lvl="0" marL="457200" rtl="0" algn="l">
              <a:spcBef>
                <a:spcPts val="1200"/>
              </a:spcBef>
              <a:spcAft>
                <a:spcPts val="0"/>
              </a:spcAft>
              <a:buClr>
                <a:srgbClr val="000000"/>
              </a:buClr>
              <a:buSzPts val="1600"/>
              <a:buFont typeface="Arial"/>
              <a:buChar char="●"/>
            </a:pPr>
            <a:r>
              <a:rPr lang="fr" sz="1600">
                <a:solidFill>
                  <a:srgbClr val="000000"/>
                </a:solidFill>
                <a:latin typeface="Arial"/>
                <a:ea typeface="Arial"/>
                <a:cs typeface="Arial"/>
                <a:sym typeface="Arial"/>
              </a:rPr>
              <a:t>On peut par exemple </a:t>
            </a:r>
            <a:r>
              <a:rPr lang="fr" sz="1600">
                <a:solidFill>
                  <a:srgbClr val="000000"/>
                </a:solidFill>
                <a:highlight>
                  <a:srgbClr val="F8F9FA"/>
                </a:highlight>
                <a:latin typeface="Arial"/>
                <a:ea typeface="Arial"/>
                <a:cs typeface="Arial"/>
                <a:sym typeface="Arial"/>
              </a:rPr>
              <a:t>décomposer et reconfigurer les étapes, niveler la charge de travail, créer des départements transversaux.</a:t>
            </a:r>
            <a:endParaRPr sz="1600">
              <a:solidFill>
                <a:srgbClr val="000000"/>
              </a:solidFill>
              <a:highlight>
                <a:srgbClr val="F8F9FA"/>
              </a:highlight>
              <a:latin typeface="Arial"/>
              <a:ea typeface="Arial"/>
              <a:cs typeface="Arial"/>
              <a:sym typeface="Arial"/>
            </a:endParaRPr>
          </a:p>
          <a:p>
            <a:pPr indent="0" lvl="0" marL="45720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Lean: Pull</a:t>
            </a:r>
            <a:endParaRPr/>
          </a:p>
        </p:txBody>
      </p:sp>
      <p:sp>
        <p:nvSpPr>
          <p:cNvPr id="366" name="Google Shape;366;p27"/>
          <p:cNvSpPr txBox="1"/>
          <p:nvPr>
            <p:ph idx="1" type="body"/>
          </p:nvPr>
        </p:nvSpPr>
        <p:spPr>
          <a:xfrm>
            <a:off x="1303800" y="1729475"/>
            <a:ext cx="7030500" cy="2802000"/>
          </a:xfrm>
          <a:prstGeom prst="rect">
            <a:avLst/>
          </a:prstGeom>
        </p:spPr>
        <p:txBody>
          <a:bodyPr anchorCtr="0" anchor="t" bIns="91425" lIns="91425" spcFirstLastPara="1" rIns="91425" wrap="square" tIns="91425">
            <a:normAutofit/>
          </a:bodyPr>
          <a:lstStyle/>
          <a:p>
            <a:pPr indent="-330200" lvl="0" marL="457200" marR="38100" rtl="0" algn="l">
              <a:lnSpc>
                <a:spcPct val="128571"/>
              </a:lnSpc>
              <a:spcBef>
                <a:spcPts val="0"/>
              </a:spcBef>
              <a:spcAft>
                <a:spcPts val="0"/>
              </a:spcAft>
              <a:buClr>
                <a:srgbClr val="202124"/>
              </a:buClr>
              <a:buSzPts val="1600"/>
              <a:buFont typeface="Arial"/>
              <a:buChar char="●"/>
            </a:pPr>
            <a:r>
              <a:rPr lang="fr" sz="1600">
                <a:solidFill>
                  <a:srgbClr val="202124"/>
                </a:solidFill>
                <a:highlight>
                  <a:srgbClr val="F8F9FA"/>
                </a:highlight>
                <a:latin typeface="Arial"/>
                <a:ea typeface="Arial"/>
                <a:cs typeface="Arial"/>
                <a:sym typeface="Arial"/>
              </a:rPr>
              <a:t>P</a:t>
            </a:r>
            <a:r>
              <a:rPr lang="fr" sz="1600">
                <a:solidFill>
                  <a:srgbClr val="202124"/>
                </a:solidFill>
                <a:highlight>
                  <a:srgbClr val="F8F9FA"/>
                </a:highlight>
                <a:latin typeface="Arial"/>
                <a:ea typeface="Arial"/>
                <a:cs typeface="Arial"/>
                <a:sym typeface="Arial"/>
              </a:rPr>
              <a:t>ermettre une livraison et une fabrication just-in-time: </a:t>
            </a:r>
            <a:endParaRPr sz="1600">
              <a:solidFill>
                <a:srgbClr val="202124"/>
              </a:solidFill>
              <a:highlight>
                <a:srgbClr val="F8F9FA"/>
              </a:highlight>
              <a:latin typeface="Arial"/>
              <a:ea typeface="Arial"/>
              <a:cs typeface="Arial"/>
              <a:sym typeface="Arial"/>
            </a:endParaRPr>
          </a:p>
          <a:p>
            <a:pPr indent="-330200" lvl="1" marL="914400" marR="38100" rtl="0" algn="l">
              <a:lnSpc>
                <a:spcPct val="128571"/>
              </a:lnSpc>
              <a:spcBef>
                <a:spcPts val="0"/>
              </a:spcBef>
              <a:spcAft>
                <a:spcPts val="0"/>
              </a:spcAft>
              <a:buClr>
                <a:srgbClr val="202124"/>
              </a:buClr>
              <a:buSzPts val="1600"/>
              <a:buFont typeface="Arial"/>
              <a:buChar char="○"/>
            </a:pPr>
            <a:r>
              <a:rPr lang="fr" sz="1600">
                <a:solidFill>
                  <a:srgbClr val="202124"/>
                </a:solidFill>
                <a:highlight>
                  <a:srgbClr val="F8F9FA"/>
                </a:highlight>
                <a:latin typeface="Arial"/>
                <a:ea typeface="Arial"/>
                <a:cs typeface="Arial"/>
                <a:sym typeface="Arial"/>
              </a:rPr>
              <a:t>Les produits sont créés au moment où ils sont nécessaires et dans les quantités nécessaires</a:t>
            </a:r>
            <a:endParaRPr sz="1600">
              <a:solidFill>
                <a:srgbClr val="202124"/>
              </a:solidFill>
              <a:highlight>
                <a:srgbClr val="F8F9FA"/>
              </a:highlight>
              <a:latin typeface="Arial"/>
              <a:ea typeface="Arial"/>
              <a:cs typeface="Arial"/>
              <a:sym typeface="Arial"/>
            </a:endParaRPr>
          </a:p>
          <a:p>
            <a:pPr indent="0" lvl="0" marL="457200" marR="38100" rtl="0" algn="l">
              <a:lnSpc>
                <a:spcPct val="128571"/>
              </a:lnSpc>
              <a:spcBef>
                <a:spcPts val="0"/>
              </a:spcBef>
              <a:spcAft>
                <a:spcPts val="0"/>
              </a:spcAft>
              <a:buNone/>
            </a:pPr>
            <a:r>
              <a:t/>
            </a:r>
            <a:endParaRPr sz="1600">
              <a:solidFill>
                <a:srgbClr val="202124"/>
              </a:solidFill>
              <a:highlight>
                <a:srgbClr val="F8F9FA"/>
              </a:highlight>
              <a:latin typeface="Arial"/>
              <a:ea typeface="Arial"/>
              <a:cs typeface="Arial"/>
              <a:sym typeface="Arial"/>
            </a:endParaRPr>
          </a:p>
          <a:p>
            <a:pPr indent="-330200" lvl="0" marL="457200" marR="38100" rtl="0" algn="l">
              <a:lnSpc>
                <a:spcPct val="128571"/>
              </a:lnSpc>
              <a:spcBef>
                <a:spcPts val="0"/>
              </a:spcBef>
              <a:spcAft>
                <a:spcPts val="0"/>
              </a:spcAft>
              <a:buClr>
                <a:srgbClr val="202124"/>
              </a:buClr>
              <a:buSzPts val="1600"/>
              <a:buFont typeface="Arial"/>
              <a:buChar char="●"/>
            </a:pPr>
            <a:r>
              <a:rPr lang="fr" sz="1600">
                <a:solidFill>
                  <a:srgbClr val="202124"/>
                </a:solidFill>
                <a:highlight>
                  <a:srgbClr val="F8F9FA"/>
                </a:highlight>
                <a:latin typeface="Arial"/>
                <a:ea typeface="Arial"/>
                <a:cs typeface="Arial"/>
                <a:sym typeface="Arial"/>
              </a:rPr>
              <a:t>Limiter les tâches de travail en cours (WIP).</a:t>
            </a:r>
            <a:endParaRPr sz="1600">
              <a:solidFill>
                <a:srgbClr val="202124"/>
              </a:solidFill>
              <a:highlight>
                <a:srgbClr val="F8F9FA"/>
              </a:highlight>
              <a:latin typeface="Arial"/>
              <a:ea typeface="Arial"/>
              <a:cs typeface="Arial"/>
              <a:sym typeface="Arial"/>
            </a:endParaRPr>
          </a:p>
          <a:p>
            <a:pPr indent="0" lvl="0" marL="457200" marR="38100" rtl="0" algn="l">
              <a:lnSpc>
                <a:spcPct val="128571"/>
              </a:lnSpc>
              <a:spcBef>
                <a:spcPts val="0"/>
              </a:spcBef>
              <a:spcAft>
                <a:spcPts val="0"/>
              </a:spcAft>
              <a:buNone/>
            </a:pPr>
            <a:r>
              <a:t/>
            </a:r>
            <a:endParaRPr sz="1600">
              <a:solidFill>
                <a:srgbClr val="202124"/>
              </a:solidFill>
              <a:highlight>
                <a:srgbClr val="F8F9FA"/>
              </a:highlight>
              <a:latin typeface="Arial"/>
              <a:ea typeface="Arial"/>
              <a:cs typeface="Arial"/>
              <a:sym typeface="Arial"/>
            </a:endParaRPr>
          </a:p>
          <a:p>
            <a:pPr indent="-330200" lvl="0" marL="457200" marR="38100" rtl="0" algn="l">
              <a:lnSpc>
                <a:spcPct val="128571"/>
              </a:lnSpc>
              <a:spcBef>
                <a:spcPts val="0"/>
              </a:spcBef>
              <a:spcAft>
                <a:spcPts val="0"/>
              </a:spcAft>
              <a:buClr>
                <a:srgbClr val="202124"/>
              </a:buClr>
              <a:buSzPts val="1600"/>
              <a:buFont typeface="Arial"/>
              <a:buChar char="●"/>
            </a:pPr>
            <a:r>
              <a:rPr lang="fr" sz="1600">
                <a:solidFill>
                  <a:srgbClr val="202124"/>
                </a:solidFill>
                <a:highlight>
                  <a:srgbClr val="F8F9FA"/>
                </a:highlight>
                <a:latin typeface="Arial"/>
                <a:ea typeface="Arial"/>
                <a:cs typeface="Arial"/>
                <a:sym typeface="Arial"/>
              </a:rPr>
              <a:t>Toujours créés à partir des besoins des clients.</a:t>
            </a:r>
            <a:endParaRPr sz="1600">
              <a:solidFill>
                <a:srgbClr val="202124"/>
              </a:solidFill>
              <a:highlight>
                <a:srgbClr val="F8F9FA"/>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Lean: Perfection</a:t>
            </a:r>
            <a:endParaRPr/>
          </a:p>
        </p:txBody>
      </p:sp>
      <p:sp>
        <p:nvSpPr>
          <p:cNvPr id="372" name="Google Shape;372;p28"/>
          <p:cNvSpPr txBox="1"/>
          <p:nvPr>
            <p:ph idx="1" type="body"/>
          </p:nvPr>
        </p:nvSpPr>
        <p:spPr>
          <a:xfrm>
            <a:off x="1303800" y="1519850"/>
            <a:ext cx="7030500" cy="3011700"/>
          </a:xfrm>
          <a:prstGeom prst="rect">
            <a:avLst/>
          </a:prstGeom>
        </p:spPr>
        <p:txBody>
          <a:bodyPr anchorCtr="0" anchor="t" bIns="91425" lIns="91425" spcFirstLastPara="1" rIns="91425" wrap="square" tIns="91425">
            <a:normAutofit fontScale="55000" lnSpcReduction="20000"/>
          </a:bodyPr>
          <a:lstStyle/>
          <a:p>
            <a:pPr indent="-317658" lvl="0" marL="457200" marR="38100" rtl="0" algn="l">
              <a:lnSpc>
                <a:spcPct val="128571"/>
              </a:lnSpc>
              <a:spcBef>
                <a:spcPts val="0"/>
              </a:spcBef>
              <a:spcAft>
                <a:spcPts val="0"/>
              </a:spcAft>
              <a:buSzPct val="100000"/>
              <a:buChar char="●"/>
            </a:pPr>
            <a:r>
              <a:rPr lang="fr" sz="2550">
                <a:solidFill>
                  <a:srgbClr val="202124"/>
                </a:solidFill>
                <a:highlight>
                  <a:srgbClr val="F8F9FA"/>
                </a:highlight>
                <a:latin typeface="Arial"/>
                <a:ea typeface="Arial"/>
                <a:cs typeface="Arial"/>
                <a:sym typeface="Arial"/>
              </a:rPr>
              <a:t>Les déchets sont évités grâce à la réalisation des quatre  étapes précédentes.</a:t>
            </a:r>
            <a:endParaRPr sz="2550">
              <a:solidFill>
                <a:srgbClr val="202124"/>
              </a:solidFill>
              <a:highlight>
                <a:srgbClr val="F8F9FA"/>
              </a:highlight>
              <a:latin typeface="Arial"/>
              <a:ea typeface="Arial"/>
              <a:cs typeface="Arial"/>
              <a:sym typeface="Arial"/>
            </a:endParaRPr>
          </a:p>
          <a:p>
            <a:pPr indent="0" lvl="0" marL="457200" marR="38100" rtl="0" algn="l">
              <a:lnSpc>
                <a:spcPct val="128571"/>
              </a:lnSpc>
              <a:spcBef>
                <a:spcPts val="0"/>
              </a:spcBef>
              <a:spcAft>
                <a:spcPts val="0"/>
              </a:spcAft>
              <a:buNone/>
            </a:pPr>
            <a:r>
              <a:t/>
            </a:r>
            <a:endParaRPr sz="2550">
              <a:solidFill>
                <a:srgbClr val="202124"/>
              </a:solidFill>
              <a:highlight>
                <a:srgbClr val="F8F9FA"/>
              </a:highlight>
              <a:latin typeface="Arial"/>
              <a:ea typeface="Arial"/>
              <a:cs typeface="Arial"/>
              <a:sym typeface="Arial"/>
            </a:endParaRPr>
          </a:p>
          <a:p>
            <a:pPr indent="-317658" lvl="0" marL="457200" rtl="0" algn="l">
              <a:spcBef>
                <a:spcPts val="0"/>
              </a:spcBef>
              <a:spcAft>
                <a:spcPts val="0"/>
              </a:spcAft>
              <a:buSzPct val="100000"/>
              <a:buChar char="●"/>
            </a:pPr>
            <a:r>
              <a:rPr lang="fr" sz="2550">
                <a:solidFill>
                  <a:srgbClr val="202124"/>
                </a:solidFill>
                <a:highlight>
                  <a:srgbClr val="F8F9FA"/>
                </a:highlight>
                <a:latin typeface="Arial"/>
                <a:ea typeface="Arial"/>
                <a:cs typeface="Arial"/>
                <a:sym typeface="Arial"/>
              </a:rPr>
              <a:t>Devoir toujours apprendre et trouver des moyens de s'améliorer un peu chaque jour.</a:t>
            </a:r>
            <a:endParaRPr sz="2550">
              <a:solidFill>
                <a:srgbClr val="202124"/>
              </a:solidFill>
              <a:highlight>
                <a:srgbClr val="F8F9FA"/>
              </a:highlight>
              <a:latin typeface="Arial"/>
              <a:ea typeface="Arial"/>
              <a:cs typeface="Arial"/>
              <a:sym typeface="Arial"/>
            </a:endParaRPr>
          </a:p>
          <a:p>
            <a:pPr indent="0" lvl="0" marL="457200" rtl="0" algn="l">
              <a:spcBef>
                <a:spcPts val="1200"/>
              </a:spcBef>
              <a:spcAft>
                <a:spcPts val="0"/>
              </a:spcAft>
              <a:buNone/>
            </a:pPr>
            <a:r>
              <a:t/>
            </a:r>
            <a:endParaRPr sz="1277">
              <a:solidFill>
                <a:srgbClr val="202124"/>
              </a:solidFill>
              <a:highlight>
                <a:srgbClr val="F8F9FA"/>
              </a:highlight>
              <a:latin typeface="Arial"/>
              <a:ea typeface="Arial"/>
              <a:cs typeface="Arial"/>
              <a:sym typeface="Arial"/>
            </a:endParaRPr>
          </a:p>
          <a:p>
            <a:pPr indent="-317658" lvl="0" marL="457200" rtl="0" algn="l">
              <a:spcBef>
                <a:spcPts val="1200"/>
              </a:spcBef>
              <a:spcAft>
                <a:spcPts val="0"/>
              </a:spcAft>
              <a:buClr>
                <a:srgbClr val="000000"/>
              </a:buClr>
              <a:buSzPct val="100000"/>
              <a:buFont typeface="Arial"/>
              <a:buChar char="●"/>
            </a:pPr>
            <a:r>
              <a:rPr lang="fr" sz="2550">
                <a:solidFill>
                  <a:srgbClr val="000000"/>
                </a:solidFill>
                <a:highlight>
                  <a:srgbClr val="FFFFFF"/>
                </a:highlight>
                <a:latin typeface="Arial"/>
                <a:ea typeface="Arial"/>
                <a:cs typeface="Arial"/>
                <a:sym typeface="Arial"/>
              </a:rPr>
              <a:t>Le développement Agile a popularisé l'amélioration continue: </a:t>
            </a:r>
            <a:endParaRPr sz="2550">
              <a:solidFill>
                <a:srgbClr val="000000"/>
              </a:solidFill>
              <a:highlight>
                <a:srgbClr val="FFFFFF"/>
              </a:highlight>
              <a:latin typeface="Arial"/>
              <a:ea typeface="Arial"/>
              <a:cs typeface="Arial"/>
              <a:sym typeface="Arial"/>
            </a:endParaRPr>
          </a:p>
          <a:p>
            <a:pPr indent="-317658" lvl="1" marL="914400" rtl="0" algn="l">
              <a:spcBef>
                <a:spcPts val="0"/>
              </a:spcBef>
              <a:spcAft>
                <a:spcPts val="0"/>
              </a:spcAft>
              <a:buClr>
                <a:srgbClr val="000000"/>
              </a:buClr>
              <a:buSzPct val="100000"/>
              <a:buFont typeface="Arial"/>
              <a:buChar char="○"/>
            </a:pPr>
            <a:r>
              <a:rPr lang="fr" sz="2550">
                <a:solidFill>
                  <a:srgbClr val="000000"/>
                </a:solidFill>
                <a:highlight>
                  <a:srgbClr val="FFFFFF"/>
                </a:highlight>
                <a:latin typeface="Arial"/>
                <a:ea typeface="Arial"/>
                <a:cs typeface="Arial"/>
                <a:sym typeface="Arial"/>
              </a:rPr>
              <a:t>Un simple produit mis entre les mains d'un client dès aujourd'hui à plus de valeur qu'un produit parfait qui sera livré aux clients dans six mois. </a:t>
            </a:r>
            <a:endParaRPr sz="2550">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2550">
              <a:solidFill>
                <a:srgbClr val="000000"/>
              </a:solidFill>
              <a:highlight>
                <a:srgbClr val="FFFFFF"/>
              </a:highlight>
              <a:latin typeface="Arial"/>
              <a:ea typeface="Arial"/>
              <a:cs typeface="Arial"/>
              <a:sym typeface="Arial"/>
            </a:endParaRPr>
          </a:p>
          <a:p>
            <a:pPr indent="-317658" lvl="0" marL="457200" rtl="0" algn="l">
              <a:spcBef>
                <a:spcPts val="0"/>
              </a:spcBef>
              <a:spcAft>
                <a:spcPts val="0"/>
              </a:spcAft>
              <a:buClr>
                <a:srgbClr val="000000"/>
              </a:buClr>
              <a:buSzPct val="100000"/>
              <a:buFont typeface="Arial"/>
              <a:buChar char="●"/>
            </a:pPr>
            <a:r>
              <a:rPr lang="fr" sz="2550">
                <a:solidFill>
                  <a:srgbClr val="000000"/>
                </a:solidFill>
                <a:highlight>
                  <a:srgbClr val="FFFFFF"/>
                </a:highlight>
                <a:latin typeface="Arial"/>
                <a:ea typeface="Arial"/>
                <a:cs typeface="Arial"/>
                <a:sym typeface="Arial"/>
              </a:rPr>
              <a:t>Si le produit est amélioré en continu, les clients restent fidèles.</a:t>
            </a:r>
            <a:endParaRPr sz="2550">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2100">
              <a:solidFill>
                <a:srgbClr val="202124"/>
              </a:solidFill>
              <a:highlight>
                <a:srgbClr val="F8F9FA"/>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Mesures: Quels sont les bons KPI?</a:t>
            </a:r>
            <a:endParaRPr sz="17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378" name="Google Shape;378;p29"/>
          <p:cNvSpPr txBox="1"/>
          <p:nvPr>
            <p:ph idx="1" type="body"/>
          </p:nvPr>
        </p:nvSpPr>
        <p:spPr>
          <a:xfrm>
            <a:off x="1258875" y="1489900"/>
            <a:ext cx="7030500" cy="3653700"/>
          </a:xfrm>
          <a:prstGeom prst="rect">
            <a:avLst/>
          </a:prstGeom>
        </p:spPr>
        <p:txBody>
          <a:bodyPr anchorCtr="0" anchor="t" bIns="91425" lIns="90000" spcFirstLastPara="1" rIns="91425" wrap="square" tIns="91425">
            <a:normAutofit fontScale="25000" lnSpcReduction="20000"/>
          </a:bodyPr>
          <a:lstStyle/>
          <a:p>
            <a:pPr indent="-298450" lvl="0" marL="457200" rtl="0" algn="l">
              <a:spcBef>
                <a:spcPts val="0"/>
              </a:spcBef>
              <a:spcAft>
                <a:spcPts val="0"/>
              </a:spcAft>
              <a:buClr>
                <a:srgbClr val="091E42"/>
              </a:buClr>
              <a:buSzPct val="91666"/>
              <a:buFont typeface="Arial"/>
              <a:buChar char="●"/>
            </a:pPr>
            <a:r>
              <a:rPr lang="fr" sz="4800">
                <a:solidFill>
                  <a:srgbClr val="091E42"/>
                </a:solidFill>
                <a:highlight>
                  <a:srgbClr val="FFFFFF"/>
                </a:highlight>
                <a:latin typeface="Arial"/>
                <a:ea typeface="Arial"/>
                <a:cs typeface="Arial"/>
                <a:sym typeface="Arial"/>
              </a:rPr>
              <a:t>Difficile de prouver que les efforts déployés en vue de l'amélioration continue améliorent réellement les données. Fort heureusement, il existe de nombreux outils et technologies permettant de mesurer les performances:</a:t>
            </a:r>
            <a:r>
              <a:rPr lang="fr" sz="4400">
                <a:solidFill>
                  <a:srgbClr val="091E42"/>
                </a:solidFill>
                <a:highlight>
                  <a:srgbClr val="FFFFFF"/>
                </a:highlight>
                <a:latin typeface="Arial"/>
                <a:ea typeface="Arial"/>
                <a:cs typeface="Arial"/>
                <a:sym typeface="Arial"/>
              </a:rPr>
              <a:t> </a:t>
            </a:r>
            <a:r>
              <a:rPr lang="fr" sz="4000">
                <a:solidFill>
                  <a:srgbClr val="091E42"/>
                </a:solidFill>
                <a:highlight>
                  <a:srgbClr val="FFFFFF"/>
                </a:highlight>
                <a:latin typeface="Arial"/>
                <a:ea typeface="Arial"/>
                <a:cs typeface="Arial"/>
                <a:sym typeface="Arial"/>
              </a:rPr>
              <a:t>Azure Application Insight, Prometheus &amp; Grafana, ELK,.</a:t>
            </a:r>
            <a:r>
              <a:rPr lang="fr" sz="4400">
                <a:solidFill>
                  <a:srgbClr val="091E42"/>
                </a:solidFill>
                <a:highlight>
                  <a:srgbClr val="FFFFFF"/>
                </a:highlight>
                <a:latin typeface="Arial"/>
                <a:ea typeface="Arial"/>
                <a:cs typeface="Arial"/>
                <a:sym typeface="Arial"/>
              </a:rPr>
              <a:t>.</a:t>
            </a:r>
            <a:endParaRPr sz="4400">
              <a:solidFill>
                <a:srgbClr val="091E42"/>
              </a:solidFill>
              <a:highlight>
                <a:srgbClr val="FFFFFF"/>
              </a:highlight>
              <a:latin typeface="Arial"/>
              <a:ea typeface="Arial"/>
              <a:cs typeface="Arial"/>
              <a:sym typeface="Arial"/>
            </a:endParaRPr>
          </a:p>
          <a:p>
            <a:pPr indent="0" lvl="0" marL="457200" rtl="0" algn="l">
              <a:spcBef>
                <a:spcPts val="1100"/>
              </a:spcBef>
              <a:spcAft>
                <a:spcPts val="0"/>
              </a:spcAft>
              <a:buNone/>
            </a:pPr>
            <a:r>
              <a:t/>
            </a:r>
            <a:endParaRPr sz="800">
              <a:solidFill>
                <a:srgbClr val="091E42"/>
              </a:solidFill>
              <a:highlight>
                <a:srgbClr val="FFFFFF"/>
              </a:highlight>
              <a:latin typeface="Arial"/>
              <a:ea typeface="Arial"/>
              <a:cs typeface="Arial"/>
              <a:sym typeface="Arial"/>
            </a:endParaRPr>
          </a:p>
          <a:p>
            <a:pPr indent="-304800" lvl="0" marL="457200" rtl="0" algn="l">
              <a:spcBef>
                <a:spcPts val="1100"/>
              </a:spcBef>
              <a:spcAft>
                <a:spcPts val="0"/>
              </a:spcAft>
              <a:buClr>
                <a:srgbClr val="122941"/>
              </a:buClr>
              <a:buSzPct val="100000"/>
              <a:buFont typeface="Arial"/>
              <a:buChar char="●"/>
            </a:pPr>
            <a:r>
              <a:rPr lang="fr" sz="4800">
                <a:solidFill>
                  <a:srgbClr val="000000"/>
                </a:solidFill>
                <a:highlight>
                  <a:srgbClr val="FFFFFF"/>
                </a:highlight>
                <a:uFill>
                  <a:noFill/>
                </a:uFill>
                <a:latin typeface="Arial"/>
                <a:ea typeface="Arial"/>
                <a:cs typeface="Arial"/>
                <a:sym typeface="Arial"/>
                <a:hlinkClick r:id="rId3">
                  <a:extLst>
                    <a:ext uri="{A12FA001-AC4F-418D-AE19-62706E023703}">
                      <ahyp:hlinkClr val="tx"/>
                    </a:ext>
                  </a:extLst>
                </a:hlinkClick>
              </a:rPr>
              <a:t>Pour le DevOps, les indicateurs de performance</a:t>
            </a:r>
            <a:r>
              <a:rPr lang="fr" sz="4800">
                <a:solidFill>
                  <a:srgbClr val="000000"/>
                </a:solidFill>
                <a:highlight>
                  <a:srgbClr val="FFFFFF"/>
                </a:highlight>
                <a:latin typeface="Arial"/>
                <a:ea typeface="Arial"/>
                <a:cs typeface="Arial"/>
                <a:sym typeface="Arial"/>
              </a:rPr>
              <a:t> doi</a:t>
            </a:r>
            <a:r>
              <a:rPr lang="fr" sz="4800">
                <a:solidFill>
                  <a:srgbClr val="122941"/>
                </a:solidFill>
                <a:highlight>
                  <a:srgbClr val="FFFFFF"/>
                </a:highlight>
                <a:latin typeface="Arial"/>
                <a:ea typeface="Arial"/>
                <a:cs typeface="Arial"/>
                <a:sym typeface="Arial"/>
              </a:rPr>
              <a:t>vent être concrets, utiles, mesurables</a:t>
            </a:r>
            <a:r>
              <a:rPr lang="fr" sz="4800">
                <a:solidFill>
                  <a:srgbClr val="122941"/>
                </a:solidFill>
                <a:highlight>
                  <a:srgbClr val="FFFFFF"/>
                </a:highlight>
                <a:latin typeface="Arial"/>
                <a:ea typeface="Arial"/>
                <a:cs typeface="Arial"/>
                <a:sym typeface="Arial"/>
              </a:rPr>
              <a:t>:</a:t>
            </a:r>
            <a:endParaRPr sz="4800">
              <a:solidFill>
                <a:srgbClr val="122941"/>
              </a:solidFill>
              <a:highlight>
                <a:srgbClr val="FFFFFF"/>
              </a:highlight>
              <a:latin typeface="Arial"/>
              <a:ea typeface="Arial"/>
              <a:cs typeface="Arial"/>
              <a:sym typeface="Arial"/>
            </a:endParaRPr>
          </a:p>
          <a:p>
            <a:pPr indent="-304800" lvl="1" marL="914400" rtl="0" algn="l">
              <a:spcBef>
                <a:spcPts val="0"/>
              </a:spcBef>
              <a:spcAft>
                <a:spcPts val="0"/>
              </a:spcAft>
              <a:buClr>
                <a:srgbClr val="000000"/>
              </a:buClr>
              <a:buSzPct val="100000"/>
              <a:buFont typeface="Arial"/>
              <a:buChar char="○"/>
            </a:pPr>
            <a:r>
              <a:rPr lang="fr" sz="4800">
                <a:solidFill>
                  <a:srgbClr val="122941"/>
                </a:solidFill>
                <a:highlight>
                  <a:srgbClr val="FFFFFF"/>
                </a:highlight>
                <a:latin typeface="Arial"/>
                <a:ea typeface="Arial"/>
                <a:cs typeface="Arial"/>
                <a:sym typeface="Arial"/>
              </a:rPr>
              <a:t>Etre évocateurs auprès des équipes de développement </a:t>
            </a:r>
            <a:endParaRPr sz="4800">
              <a:solidFill>
                <a:srgbClr val="122941"/>
              </a:solidFill>
              <a:highlight>
                <a:srgbClr val="FFFFFF"/>
              </a:highlight>
              <a:latin typeface="Arial"/>
              <a:ea typeface="Arial"/>
              <a:cs typeface="Arial"/>
              <a:sym typeface="Arial"/>
            </a:endParaRPr>
          </a:p>
          <a:p>
            <a:pPr indent="-304800" lvl="1" marL="914400" rtl="0" algn="l">
              <a:spcBef>
                <a:spcPts val="0"/>
              </a:spcBef>
              <a:spcAft>
                <a:spcPts val="0"/>
              </a:spcAft>
              <a:buClr>
                <a:srgbClr val="000000"/>
              </a:buClr>
              <a:buSzPct val="100000"/>
              <a:buFont typeface="Arial"/>
              <a:buChar char="○"/>
            </a:pPr>
            <a:r>
              <a:rPr lang="fr" sz="4800">
                <a:solidFill>
                  <a:srgbClr val="122941"/>
                </a:solidFill>
                <a:highlight>
                  <a:srgbClr val="FFFFFF"/>
                </a:highlight>
                <a:latin typeface="Arial"/>
                <a:ea typeface="Arial"/>
                <a:cs typeface="Arial"/>
                <a:sym typeface="Arial"/>
              </a:rPr>
              <a:t>Permettre de mesurer la performance de toute la chaîne en termes de productivité, qualité, et satisfaction clien</a:t>
            </a:r>
            <a:r>
              <a:rPr lang="fr" sz="4800">
                <a:solidFill>
                  <a:srgbClr val="122941"/>
                </a:solidFill>
                <a:highlight>
                  <a:srgbClr val="FFFFFF"/>
                </a:highlight>
                <a:latin typeface="Arial"/>
                <a:ea typeface="Arial"/>
                <a:cs typeface="Arial"/>
                <a:sym typeface="Arial"/>
              </a:rPr>
              <a:t>t</a:t>
            </a:r>
            <a:endParaRPr sz="4800">
              <a:solidFill>
                <a:srgbClr val="091E42"/>
              </a:solidFill>
              <a:highlight>
                <a:srgbClr val="FFFFFF"/>
              </a:highlight>
              <a:latin typeface="Arial"/>
              <a:ea typeface="Arial"/>
              <a:cs typeface="Arial"/>
              <a:sym typeface="Arial"/>
            </a:endParaRPr>
          </a:p>
          <a:p>
            <a:pPr indent="0" lvl="0" marL="914400" rtl="0" algn="l">
              <a:spcBef>
                <a:spcPts val="1500"/>
              </a:spcBef>
              <a:spcAft>
                <a:spcPts val="0"/>
              </a:spcAft>
              <a:buNone/>
            </a:pPr>
            <a:r>
              <a:t/>
            </a:r>
            <a:endParaRPr sz="800">
              <a:solidFill>
                <a:srgbClr val="091E42"/>
              </a:solidFill>
              <a:highlight>
                <a:srgbClr val="FFFFFF"/>
              </a:highlight>
              <a:latin typeface="Arial"/>
              <a:ea typeface="Arial"/>
              <a:cs typeface="Arial"/>
              <a:sym typeface="Arial"/>
            </a:endParaRPr>
          </a:p>
          <a:p>
            <a:pPr indent="-304800" lvl="0" marL="457200" rtl="0" algn="l">
              <a:spcBef>
                <a:spcPts val="1500"/>
              </a:spcBef>
              <a:spcAft>
                <a:spcPts val="0"/>
              </a:spcAft>
              <a:buClr>
                <a:srgbClr val="000000"/>
              </a:buClr>
              <a:buSzPct val="100000"/>
              <a:buFont typeface="Montserrat"/>
              <a:buChar char="●"/>
            </a:pPr>
            <a:r>
              <a:rPr lang="fr" sz="4800">
                <a:solidFill>
                  <a:srgbClr val="000000"/>
                </a:solidFill>
                <a:highlight>
                  <a:srgbClr val="FFFFFF"/>
                </a:highlight>
                <a:latin typeface="Arial"/>
                <a:ea typeface="Arial"/>
                <a:cs typeface="Arial"/>
                <a:sym typeface="Arial"/>
              </a:rPr>
              <a:t>Les </a:t>
            </a:r>
            <a:r>
              <a:rPr b="1" lang="fr" sz="4800">
                <a:solidFill>
                  <a:srgbClr val="000000"/>
                </a:solidFill>
                <a:highlight>
                  <a:srgbClr val="FFFFFF"/>
                </a:highlight>
                <a:latin typeface="Arial"/>
                <a:ea typeface="Arial"/>
                <a:cs typeface="Arial"/>
                <a:sym typeface="Arial"/>
              </a:rPr>
              <a:t>différents indicateurs</a:t>
            </a:r>
            <a:r>
              <a:rPr lang="fr" sz="4800">
                <a:solidFill>
                  <a:srgbClr val="000000"/>
                </a:solidFill>
                <a:highlight>
                  <a:srgbClr val="FFFFFF"/>
                </a:highlight>
                <a:latin typeface="Arial"/>
                <a:ea typeface="Arial"/>
                <a:cs typeface="Arial"/>
                <a:sym typeface="Arial"/>
              </a:rPr>
              <a:t> utilisés peuvent être :</a:t>
            </a:r>
            <a:endParaRPr sz="4800">
              <a:solidFill>
                <a:srgbClr val="000000"/>
              </a:solidFill>
              <a:highlight>
                <a:srgbClr val="FFFFFF"/>
              </a:highlight>
              <a:latin typeface="Arial"/>
              <a:ea typeface="Arial"/>
              <a:cs typeface="Arial"/>
              <a:sym typeface="Arial"/>
            </a:endParaRPr>
          </a:p>
          <a:p>
            <a:pPr indent="-298450" lvl="1" marL="914400" rtl="0" algn="l">
              <a:lnSpc>
                <a:spcPct val="150000"/>
              </a:lnSpc>
              <a:spcBef>
                <a:spcPts val="0"/>
              </a:spcBef>
              <a:spcAft>
                <a:spcPts val="0"/>
              </a:spcAft>
              <a:buClr>
                <a:srgbClr val="000000"/>
              </a:buClr>
              <a:buSzPct val="91666"/>
              <a:buFont typeface="Arial"/>
              <a:buChar char="○"/>
            </a:pPr>
            <a:r>
              <a:rPr b="1" lang="fr" sz="4800">
                <a:solidFill>
                  <a:srgbClr val="000000"/>
                </a:solidFill>
                <a:highlight>
                  <a:srgbClr val="FFFFFF"/>
                </a:highlight>
                <a:latin typeface="Arial"/>
                <a:ea typeface="Arial"/>
                <a:cs typeface="Arial"/>
                <a:sym typeface="Arial"/>
              </a:rPr>
              <a:t>Indicateurs de satisfaction client/utilisateur: </a:t>
            </a:r>
            <a:r>
              <a:rPr lang="fr" sz="4000">
                <a:solidFill>
                  <a:srgbClr val="000000"/>
                </a:solidFill>
                <a:highlight>
                  <a:srgbClr val="FFFFFF"/>
                </a:highlight>
                <a:latin typeface="Arial"/>
                <a:ea typeface="Arial"/>
                <a:cs typeface="Arial"/>
                <a:sym typeface="Arial"/>
              </a:rPr>
              <a:t>nombre de tickets clients, utilisation de l’app</a:t>
            </a:r>
            <a:endParaRPr sz="4000">
              <a:solidFill>
                <a:srgbClr val="000000"/>
              </a:solidFill>
              <a:highlight>
                <a:srgbClr val="FFFFFF"/>
              </a:highlight>
              <a:latin typeface="Arial"/>
              <a:ea typeface="Arial"/>
              <a:cs typeface="Arial"/>
              <a:sym typeface="Arial"/>
            </a:endParaRPr>
          </a:p>
          <a:p>
            <a:pPr indent="-298450" lvl="1" marL="914400" rtl="0" algn="l">
              <a:lnSpc>
                <a:spcPct val="150000"/>
              </a:lnSpc>
              <a:spcBef>
                <a:spcPts val="0"/>
              </a:spcBef>
              <a:spcAft>
                <a:spcPts val="0"/>
              </a:spcAft>
              <a:buClr>
                <a:srgbClr val="000000"/>
              </a:buClr>
              <a:buSzPct val="91666"/>
              <a:buFont typeface="Arial"/>
              <a:buChar char="○"/>
            </a:pPr>
            <a:r>
              <a:rPr b="1" lang="fr" sz="4800">
                <a:solidFill>
                  <a:srgbClr val="000000"/>
                </a:solidFill>
                <a:highlight>
                  <a:srgbClr val="FFFFFF"/>
                </a:highlight>
                <a:latin typeface="Arial"/>
                <a:ea typeface="Arial"/>
                <a:cs typeface="Arial"/>
                <a:sym typeface="Arial"/>
              </a:rPr>
              <a:t>Indicateurs de productivité: </a:t>
            </a:r>
            <a:r>
              <a:rPr lang="fr" sz="4000">
                <a:solidFill>
                  <a:srgbClr val="000000"/>
                </a:solidFill>
                <a:highlight>
                  <a:srgbClr val="FFFFFF"/>
                </a:highlight>
                <a:latin typeface="Arial"/>
                <a:ea typeface="Arial"/>
                <a:cs typeface="Arial"/>
                <a:sym typeface="Arial"/>
              </a:rPr>
              <a:t>temps et fréquence de déploiement, taux de réussite</a:t>
            </a:r>
            <a:endParaRPr sz="4000">
              <a:solidFill>
                <a:srgbClr val="000000"/>
              </a:solidFill>
              <a:highlight>
                <a:srgbClr val="FFFFFF"/>
              </a:highlight>
              <a:latin typeface="Arial"/>
              <a:ea typeface="Arial"/>
              <a:cs typeface="Arial"/>
              <a:sym typeface="Arial"/>
            </a:endParaRPr>
          </a:p>
          <a:p>
            <a:pPr indent="-298450" lvl="1" marL="914400" rtl="0" algn="l">
              <a:lnSpc>
                <a:spcPct val="150000"/>
              </a:lnSpc>
              <a:spcBef>
                <a:spcPts val="0"/>
              </a:spcBef>
              <a:spcAft>
                <a:spcPts val="0"/>
              </a:spcAft>
              <a:buClr>
                <a:srgbClr val="000000"/>
              </a:buClr>
              <a:buSzPct val="91666"/>
              <a:buFont typeface="Arial"/>
              <a:buChar char="○"/>
            </a:pPr>
            <a:r>
              <a:rPr b="1" lang="fr" sz="4800">
                <a:solidFill>
                  <a:srgbClr val="000000"/>
                </a:solidFill>
                <a:highlight>
                  <a:srgbClr val="FFFFFF"/>
                </a:highlight>
                <a:latin typeface="Arial"/>
                <a:ea typeface="Arial"/>
                <a:cs typeface="Arial"/>
                <a:sym typeface="Arial"/>
              </a:rPr>
              <a:t>Indicateurs de qualité: </a:t>
            </a:r>
            <a:r>
              <a:rPr lang="fr" sz="4000">
                <a:solidFill>
                  <a:srgbClr val="000000"/>
                </a:solidFill>
                <a:highlight>
                  <a:srgbClr val="FFFFFF"/>
                </a:highlight>
                <a:latin typeface="Arial"/>
                <a:ea typeface="Arial"/>
                <a:cs typeface="Arial"/>
                <a:sym typeface="Arial"/>
              </a:rPr>
              <a:t>durée et fréquence de bugs, taux de retour des corrections</a:t>
            </a:r>
            <a:endParaRPr sz="4000">
              <a:solidFill>
                <a:srgbClr val="000000"/>
              </a:solidFill>
              <a:highlight>
                <a:srgbClr val="FFFFFF"/>
              </a:highlight>
              <a:latin typeface="Arial"/>
              <a:ea typeface="Arial"/>
              <a:cs typeface="Arial"/>
              <a:sym typeface="Arial"/>
            </a:endParaRPr>
          </a:p>
          <a:p>
            <a:pPr indent="-298450" lvl="1" marL="914400" rtl="0" algn="l">
              <a:lnSpc>
                <a:spcPct val="150000"/>
              </a:lnSpc>
              <a:spcBef>
                <a:spcPts val="0"/>
              </a:spcBef>
              <a:spcAft>
                <a:spcPts val="0"/>
              </a:spcAft>
              <a:buClr>
                <a:srgbClr val="000000"/>
              </a:buClr>
              <a:buSzPct val="91666"/>
              <a:buFont typeface="Arial"/>
              <a:buChar char="○"/>
            </a:pPr>
            <a:r>
              <a:rPr b="1" lang="fr" sz="4800">
                <a:solidFill>
                  <a:srgbClr val="000000"/>
                </a:solidFill>
                <a:highlight>
                  <a:srgbClr val="FFFFFF"/>
                </a:highlight>
                <a:latin typeface="Arial"/>
                <a:ea typeface="Arial"/>
                <a:cs typeface="Arial"/>
                <a:sym typeface="Arial"/>
              </a:rPr>
              <a:t>Indicateurs de satisfaction collaborateur:</a:t>
            </a:r>
            <a:r>
              <a:rPr b="1" lang="fr" sz="4400">
                <a:solidFill>
                  <a:srgbClr val="000000"/>
                </a:solidFill>
                <a:highlight>
                  <a:srgbClr val="FFFFFF"/>
                </a:highlight>
                <a:latin typeface="Arial"/>
                <a:ea typeface="Arial"/>
                <a:cs typeface="Arial"/>
                <a:sym typeface="Arial"/>
              </a:rPr>
              <a:t> </a:t>
            </a:r>
            <a:r>
              <a:rPr lang="fr" sz="4000">
                <a:solidFill>
                  <a:srgbClr val="000000"/>
                </a:solidFill>
                <a:highlight>
                  <a:srgbClr val="FFFFFF"/>
                </a:highlight>
                <a:latin typeface="Arial"/>
                <a:ea typeface="Arial"/>
                <a:cs typeface="Arial"/>
                <a:sym typeface="Arial"/>
              </a:rPr>
              <a:t>la rétention des employés</a:t>
            </a:r>
            <a:endParaRPr sz="44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44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Mesures: Objectifs</a:t>
            </a:r>
            <a:endParaRPr/>
          </a:p>
        </p:txBody>
      </p:sp>
      <p:sp>
        <p:nvSpPr>
          <p:cNvPr id="384" name="Google Shape;384;p30"/>
          <p:cNvSpPr txBox="1"/>
          <p:nvPr>
            <p:ph idx="1" type="body"/>
          </p:nvPr>
        </p:nvSpPr>
        <p:spPr>
          <a:xfrm>
            <a:off x="1303800" y="1564750"/>
            <a:ext cx="7030500" cy="2967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fr" sz="1200">
                <a:solidFill>
                  <a:srgbClr val="091E42"/>
                </a:solidFill>
                <a:highlight>
                  <a:srgbClr val="FFFFFF"/>
                </a:highlight>
                <a:latin typeface="Roboto"/>
                <a:ea typeface="Roboto"/>
                <a:cs typeface="Roboto"/>
                <a:sym typeface="Roboto"/>
              </a:rPr>
              <a:t>Aider l’équipe à prendre des décisions. </a:t>
            </a:r>
            <a:endParaRPr sz="1200">
              <a:solidFill>
                <a:srgbClr val="091E42"/>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200">
              <a:solidFill>
                <a:srgbClr val="091E42"/>
              </a:solidFill>
              <a:highlight>
                <a:srgbClr val="FFFFFF"/>
              </a:highlight>
              <a:latin typeface="Roboto"/>
              <a:ea typeface="Roboto"/>
              <a:cs typeface="Roboto"/>
              <a:sym typeface="Roboto"/>
            </a:endParaRPr>
          </a:p>
          <a:p>
            <a:pPr indent="-311150" lvl="0" marL="457200" rtl="0" algn="l">
              <a:spcBef>
                <a:spcPts val="1200"/>
              </a:spcBef>
              <a:spcAft>
                <a:spcPts val="0"/>
              </a:spcAft>
              <a:buSzPts val="1300"/>
              <a:buChar char="●"/>
            </a:pPr>
            <a:r>
              <a:rPr lang="fr" sz="1200">
                <a:solidFill>
                  <a:srgbClr val="091E42"/>
                </a:solidFill>
                <a:highlight>
                  <a:srgbClr val="FFFFFF"/>
                </a:highlight>
                <a:latin typeface="Roboto"/>
                <a:ea typeface="Roboto"/>
                <a:cs typeface="Roboto"/>
                <a:sym typeface="Roboto"/>
              </a:rPr>
              <a:t>Partager avec d'autres équipes, en particulier celles d'autres services. </a:t>
            </a:r>
            <a:endParaRPr sz="1200">
              <a:solidFill>
                <a:srgbClr val="091E42"/>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091E42"/>
              </a:solidFill>
              <a:highlight>
                <a:srgbClr val="FFFFFF"/>
              </a:highlight>
              <a:latin typeface="Roboto"/>
              <a:ea typeface="Roboto"/>
              <a:cs typeface="Roboto"/>
              <a:sym typeface="Roboto"/>
            </a:endParaRPr>
          </a:p>
          <a:p>
            <a:pPr indent="-304800" lvl="0" marL="457200" rtl="0" algn="l">
              <a:spcBef>
                <a:spcPts val="1200"/>
              </a:spcBef>
              <a:spcAft>
                <a:spcPts val="0"/>
              </a:spcAft>
              <a:buClr>
                <a:srgbClr val="091E42"/>
              </a:buClr>
              <a:buSzPts val="1200"/>
              <a:buFont typeface="Roboto"/>
              <a:buChar char="●"/>
            </a:pPr>
            <a:r>
              <a:rPr lang="fr" sz="1200">
                <a:solidFill>
                  <a:srgbClr val="091E42"/>
                </a:solidFill>
                <a:highlight>
                  <a:srgbClr val="FFFFFF"/>
                </a:highlight>
                <a:latin typeface="Roboto"/>
                <a:ea typeface="Roboto"/>
                <a:cs typeface="Roboto"/>
                <a:sym typeface="Roboto"/>
              </a:rPr>
              <a:t>Exemple:</a:t>
            </a:r>
            <a:endParaRPr sz="1200">
              <a:solidFill>
                <a:srgbClr val="091E42"/>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200">
              <a:solidFill>
                <a:srgbClr val="091E42"/>
              </a:solidFill>
              <a:highlight>
                <a:srgbClr val="FFFFFF"/>
              </a:highlight>
              <a:latin typeface="Roboto"/>
              <a:ea typeface="Roboto"/>
              <a:cs typeface="Roboto"/>
              <a:sym typeface="Roboto"/>
            </a:endParaRPr>
          </a:p>
          <a:p>
            <a:pPr indent="0" lvl="0" marL="0" rtl="0" algn="ctr">
              <a:spcBef>
                <a:spcPts val="1200"/>
              </a:spcBef>
              <a:spcAft>
                <a:spcPts val="1200"/>
              </a:spcAft>
              <a:buNone/>
            </a:pPr>
            <a:r>
              <a:t/>
            </a:r>
            <a:endParaRPr/>
          </a:p>
        </p:txBody>
      </p:sp>
      <p:pic>
        <p:nvPicPr>
          <p:cNvPr id="385" name="Google Shape;385;p30"/>
          <p:cNvPicPr preferRelativeResize="0"/>
          <p:nvPr/>
        </p:nvPicPr>
        <p:blipFill>
          <a:blip r:embed="rId3">
            <a:alphaModFix/>
          </a:blip>
          <a:stretch>
            <a:fillRect/>
          </a:stretch>
        </p:blipFill>
        <p:spPr>
          <a:xfrm>
            <a:off x="3087747" y="2895147"/>
            <a:ext cx="2968525" cy="2210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Sharing</a:t>
            </a:r>
            <a:endParaRPr/>
          </a:p>
          <a:p>
            <a:pPr indent="0" lvl="0" marL="0" rtl="0" algn="l">
              <a:spcBef>
                <a:spcPts val="0"/>
              </a:spcBef>
              <a:spcAft>
                <a:spcPts val="0"/>
              </a:spcAft>
              <a:buNone/>
            </a:pPr>
            <a:r>
              <a:rPr lang="fr" sz="2000"/>
              <a:t>Partage et Solidarité</a:t>
            </a:r>
            <a:endParaRPr sz="2000"/>
          </a:p>
        </p:txBody>
      </p:sp>
      <p:sp>
        <p:nvSpPr>
          <p:cNvPr id="391" name="Google Shape;391;p31"/>
          <p:cNvSpPr txBox="1"/>
          <p:nvPr>
            <p:ph idx="1" type="body"/>
          </p:nvPr>
        </p:nvSpPr>
        <p:spPr>
          <a:xfrm>
            <a:off x="1079525" y="1773050"/>
            <a:ext cx="7254600" cy="31926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fr" sz="1400">
                <a:latin typeface="Maven Pro"/>
                <a:ea typeface="Maven Pro"/>
                <a:cs typeface="Maven Pro"/>
                <a:sym typeface="Maven Pro"/>
              </a:rPr>
              <a:t>Chevauchement avec le pilier Culture</a:t>
            </a:r>
            <a:endParaRPr sz="1400">
              <a:latin typeface="Maven Pro"/>
              <a:ea typeface="Maven Pro"/>
              <a:cs typeface="Maven Pro"/>
              <a:sym typeface="Maven Pro"/>
            </a:endParaRPr>
          </a:p>
          <a:p>
            <a:pPr indent="-317500" lvl="0" marL="450000" rtl="0" algn="l">
              <a:spcBef>
                <a:spcPts val="1000"/>
              </a:spcBef>
              <a:spcAft>
                <a:spcPts val="0"/>
              </a:spcAft>
              <a:buSzPts val="1400"/>
              <a:buFont typeface="Maven Pro"/>
              <a:buChar char="●"/>
            </a:pPr>
            <a:r>
              <a:rPr lang="fr" sz="1400">
                <a:latin typeface="Maven Pro"/>
                <a:ea typeface="Maven Pro"/>
                <a:cs typeface="Maven Pro"/>
                <a:sym typeface="Maven Pro"/>
              </a:rPr>
              <a:t>Ouverture et transparence dans toute l’organisation de l’entreprise</a:t>
            </a:r>
            <a:endParaRPr sz="1400">
              <a:latin typeface="Maven Pro"/>
              <a:ea typeface="Maven Pro"/>
              <a:cs typeface="Maven Pro"/>
              <a:sym typeface="Maven Pro"/>
            </a:endParaRPr>
          </a:p>
          <a:p>
            <a:pPr indent="0" lvl="0" marL="0" rtl="0" algn="l">
              <a:spcBef>
                <a:spcPts val="1000"/>
              </a:spcBef>
              <a:spcAft>
                <a:spcPts val="0"/>
              </a:spcAft>
              <a:buNone/>
            </a:pPr>
            <a:r>
              <a:rPr lang="fr" sz="1400">
                <a:latin typeface="Maven Pro"/>
                <a:ea typeface="Maven Pro"/>
                <a:cs typeface="Maven Pro"/>
                <a:sym typeface="Maven Pro"/>
              </a:rPr>
              <a:t>	⇒ </a:t>
            </a:r>
            <a:r>
              <a:rPr lang="fr" sz="1400">
                <a:latin typeface="Maven Pro Medium"/>
                <a:ea typeface="Maven Pro Medium"/>
                <a:cs typeface="Maven Pro Medium"/>
                <a:sym typeface="Maven Pro Medium"/>
              </a:rPr>
              <a:t>Visibilité des objectifs et concrétisation de la motivation</a:t>
            </a:r>
            <a:endParaRPr sz="1400">
              <a:latin typeface="Maven Pro Medium"/>
              <a:ea typeface="Maven Pro Medium"/>
              <a:cs typeface="Maven Pro Medium"/>
              <a:sym typeface="Maven Pro Medium"/>
            </a:endParaRPr>
          </a:p>
          <a:p>
            <a:pPr indent="-317500" lvl="0" marL="450000" rtl="0" algn="l">
              <a:spcBef>
                <a:spcPts val="1000"/>
              </a:spcBef>
              <a:spcAft>
                <a:spcPts val="0"/>
              </a:spcAft>
              <a:buSzPts val="1400"/>
              <a:buFont typeface="Maven Pro"/>
              <a:buChar char="●"/>
            </a:pPr>
            <a:r>
              <a:rPr lang="fr" sz="1400">
                <a:latin typeface="Maven Pro"/>
                <a:ea typeface="Maven Pro"/>
                <a:cs typeface="Maven Pro"/>
                <a:sym typeface="Maven Pro"/>
              </a:rPr>
              <a:t>Partager des solutions locales et de leur accomplissement (pilier Culture) et les étendre dans l’organisation</a:t>
            </a:r>
            <a:endParaRPr sz="1400">
              <a:latin typeface="Maven Pro"/>
              <a:ea typeface="Maven Pro"/>
              <a:cs typeface="Maven Pro"/>
              <a:sym typeface="Maven Pro"/>
            </a:endParaRPr>
          </a:p>
          <a:p>
            <a:pPr indent="-317500" lvl="0" marL="450000" rtl="0" algn="l">
              <a:lnSpc>
                <a:spcPct val="100000"/>
              </a:lnSpc>
              <a:spcBef>
                <a:spcPts val="1000"/>
              </a:spcBef>
              <a:spcAft>
                <a:spcPts val="0"/>
              </a:spcAft>
              <a:buSzPts val="1400"/>
              <a:buFont typeface="Maven Pro"/>
              <a:buChar char="●"/>
            </a:pPr>
            <a:r>
              <a:rPr lang="fr" sz="1400">
                <a:latin typeface="Maven Pro"/>
                <a:ea typeface="Maven Pro"/>
                <a:cs typeface="Maven Pro"/>
                <a:sym typeface="Maven Pro"/>
              </a:rPr>
              <a:t>Partager deux métiers qui s’opposent, l’un veut </a:t>
            </a:r>
            <a:r>
              <a:rPr lang="fr" sz="1400">
                <a:latin typeface="Maven Pro"/>
                <a:ea typeface="Maven Pro"/>
                <a:cs typeface="Maven Pro"/>
                <a:sym typeface="Maven Pro"/>
              </a:rPr>
              <a:t>accélérer</a:t>
            </a:r>
            <a:r>
              <a:rPr lang="fr" sz="1400">
                <a:latin typeface="Maven Pro"/>
                <a:ea typeface="Maven Pro"/>
                <a:cs typeface="Maven Pro"/>
                <a:sym typeface="Maven Pro"/>
              </a:rPr>
              <a:t> les processus et l’autre les stabiliser, il y a donc besoin d’un dialogue et d’un partage de savoir afin de réaliser un travail en équipe.</a:t>
            </a:r>
            <a:endParaRPr sz="1400">
              <a:latin typeface="Maven Pro"/>
              <a:ea typeface="Maven Pro"/>
              <a:cs typeface="Maven Pro"/>
              <a:sym typeface="Maven Pro"/>
            </a:endParaRPr>
          </a:p>
          <a:p>
            <a:pPr indent="0" lvl="0" marL="0" rtl="0" algn="l">
              <a:lnSpc>
                <a:spcPct val="95000"/>
              </a:lnSpc>
              <a:spcBef>
                <a:spcPts val="1000"/>
              </a:spcBef>
              <a:spcAft>
                <a:spcPts val="0"/>
              </a:spcAft>
              <a:buNone/>
            </a:pPr>
            <a:r>
              <a:t/>
            </a:r>
            <a:endParaRPr>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Introduction au modèle CALMS</a:t>
            </a:r>
            <a:endParaRPr/>
          </a:p>
        </p:txBody>
      </p:sp>
      <p:sp>
        <p:nvSpPr>
          <p:cNvPr id="284" name="Google Shape;284;p14"/>
          <p:cNvSpPr txBox="1"/>
          <p:nvPr>
            <p:ph idx="1" type="body"/>
          </p:nvPr>
        </p:nvSpPr>
        <p:spPr>
          <a:xfrm>
            <a:off x="231400" y="1367400"/>
            <a:ext cx="5743200" cy="37098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Maven Pro"/>
              <a:buChar char="●"/>
            </a:pPr>
            <a:r>
              <a:rPr lang="fr" sz="1400">
                <a:latin typeface="Maven Pro"/>
                <a:ea typeface="Maven Pro"/>
                <a:cs typeface="Maven Pro"/>
                <a:sym typeface="Maven Pro"/>
              </a:rPr>
              <a:t>CALMS est un framework qui permet:</a:t>
            </a:r>
            <a:endParaRPr sz="1400">
              <a:latin typeface="Maven Pro"/>
              <a:ea typeface="Maven Pro"/>
              <a:cs typeface="Maven Pro"/>
              <a:sym typeface="Maven Pro"/>
            </a:endParaRPr>
          </a:p>
          <a:p>
            <a:pPr indent="-317500" lvl="1" marL="914400" rtl="0" algn="l">
              <a:lnSpc>
                <a:spcPct val="150000"/>
              </a:lnSpc>
              <a:spcBef>
                <a:spcPts val="0"/>
              </a:spcBef>
              <a:spcAft>
                <a:spcPts val="0"/>
              </a:spcAft>
              <a:buSzPts val="1400"/>
              <a:buFont typeface="Maven Pro"/>
              <a:buChar char="○"/>
            </a:pPr>
            <a:r>
              <a:rPr lang="fr" sz="1400">
                <a:latin typeface="Maven Pro"/>
                <a:ea typeface="Maven Pro"/>
                <a:cs typeface="Maven Pro"/>
                <a:sym typeface="Maven Pro"/>
              </a:rPr>
              <a:t>d’implémenter une démarche devOps efficace,</a:t>
            </a:r>
            <a:endParaRPr sz="1400">
              <a:latin typeface="Maven Pro"/>
              <a:ea typeface="Maven Pro"/>
              <a:cs typeface="Maven Pro"/>
              <a:sym typeface="Maven Pro"/>
            </a:endParaRPr>
          </a:p>
          <a:p>
            <a:pPr indent="-317500" lvl="1" marL="914400" rtl="0" algn="l">
              <a:lnSpc>
                <a:spcPct val="150000"/>
              </a:lnSpc>
              <a:spcBef>
                <a:spcPts val="0"/>
              </a:spcBef>
              <a:spcAft>
                <a:spcPts val="0"/>
              </a:spcAft>
              <a:buSzPts val="1400"/>
              <a:buFont typeface="Maven Pro"/>
              <a:buChar char="○"/>
            </a:pPr>
            <a:r>
              <a:rPr lang="fr" sz="1400">
                <a:latin typeface="Maven Pro"/>
                <a:ea typeface="Maven Pro"/>
                <a:cs typeface="Maven Pro"/>
                <a:sym typeface="Maven Pro"/>
              </a:rPr>
              <a:t>d’</a:t>
            </a:r>
            <a:r>
              <a:rPr lang="fr" sz="1400">
                <a:latin typeface="Maven Pro"/>
                <a:ea typeface="Maven Pro"/>
                <a:cs typeface="Maven Pro"/>
                <a:sym typeface="Maven Pro"/>
              </a:rPr>
              <a:t>évaluer la capacité d’une entreprise à adopter les </a:t>
            </a:r>
            <a:r>
              <a:rPr lang="fr" sz="1400">
                <a:latin typeface="Maven Pro"/>
                <a:ea typeface="Maven Pro"/>
                <a:cs typeface="Maven Pro"/>
                <a:sym typeface="Maven Pro"/>
              </a:rPr>
              <a:t>processus</a:t>
            </a:r>
            <a:r>
              <a:rPr lang="fr" sz="1400">
                <a:latin typeface="Maven Pro"/>
                <a:ea typeface="Maven Pro"/>
                <a:cs typeface="Maven Pro"/>
                <a:sym typeface="Maven Pro"/>
              </a:rPr>
              <a:t> DevOps, et</a:t>
            </a:r>
            <a:endParaRPr sz="1400">
              <a:latin typeface="Maven Pro"/>
              <a:ea typeface="Maven Pro"/>
              <a:cs typeface="Maven Pro"/>
              <a:sym typeface="Maven Pro"/>
            </a:endParaRPr>
          </a:p>
          <a:p>
            <a:pPr indent="-317500" lvl="1" marL="914400" rtl="0" algn="l">
              <a:lnSpc>
                <a:spcPct val="150000"/>
              </a:lnSpc>
              <a:spcBef>
                <a:spcPts val="0"/>
              </a:spcBef>
              <a:spcAft>
                <a:spcPts val="0"/>
              </a:spcAft>
              <a:buSzPts val="1400"/>
              <a:buFont typeface="Maven Pro"/>
              <a:buChar char="○"/>
            </a:pPr>
            <a:r>
              <a:rPr lang="fr" sz="1400">
                <a:latin typeface="Maven Pro"/>
                <a:ea typeface="Maven Pro"/>
                <a:cs typeface="Maven Pro"/>
                <a:sym typeface="Maven Pro"/>
              </a:rPr>
              <a:t>de mesurer le succès lors d’une transformation DevOp</a:t>
            </a:r>
            <a:r>
              <a:rPr lang="fr" sz="1400">
                <a:latin typeface="Maven Pro"/>
                <a:ea typeface="Maven Pro"/>
                <a:cs typeface="Maven Pro"/>
                <a:sym typeface="Maven Pro"/>
              </a:rPr>
              <a:t>s</a:t>
            </a:r>
            <a:endParaRPr sz="1400">
              <a:latin typeface="Maven Pro"/>
              <a:ea typeface="Maven Pro"/>
              <a:cs typeface="Maven Pro"/>
              <a:sym typeface="Maven Pro"/>
            </a:endParaRPr>
          </a:p>
          <a:p>
            <a:pPr indent="-317500" lvl="0" marL="457200" rtl="0" algn="l">
              <a:lnSpc>
                <a:spcPct val="150000"/>
              </a:lnSpc>
              <a:spcBef>
                <a:spcPts val="0"/>
              </a:spcBef>
              <a:spcAft>
                <a:spcPts val="0"/>
              </a:spcAft>
              <a:buSzPts val="1400"/>
              <a:buChar char="●"/>
            </a:pPr>
            <a:r>
              <a:rPr lang="fr" sz="1400">
                <a:latin typeface="Maven Pro"/>
                <a:ea typeface="Maven Pro"/>
                <a:cs typeface="Maven Pro"/>
                <a:sym typeface="Maven Pro"/>
              </a:rPr>
              <a:t>L’acronyme CALMS a été introduit par Jez Humble, le co-auteur de “The DevOps Handbook” et réfère à </a:t>
            </a:r>
            <a:r>
              <a:rPr b="1" lang="fr" sz="1400">
                <a:latin typeface="Maven Pro"/>
                <a:ea typeface="Maven Pro"/>
                <a:cs typeface="Maven Pro"/>
                <a:sym typeface="Maven Pro"/>
              </a:rPr>
              <a:t>C</a:t>
            </a:r>
            <a:r>
              <a:rPr lang="fr" sz="1400">
                <a:latin typeface="Maven Pro"/>
                <a:ea typeface="Maven Pro"/>
                <a:cs typeface="Maven Pro"/>
                <a:sym typeface="Maven Pro"/>
              </a:rPr>
              <a:t>ulture, </a:t>
            </a:r>
            <a:r>
              <a:rPr b="1" lang="fr" sz="1400">
                <a:latin typeface="Maven Pro"/>
                <a:ea typeface="Maven Pro"/>
                <a:cs typeface="Maven Pro"/>
                <a:sym typeface="Maven Pro"/>
              </a:rPr>
              <a:t>A</a:t>
            </a:r>
            <a:r>
              <a:rPr lang="fr" sz="1400">
                <a:latin typeface="Maven Pro"/>
                <a:ea typeface="Maven Pro"/>
                <a:cs typeface="Maven Pro"/>
                <a:sym typeface="Maven Pro"/>
              </a:rPr>
              <a:t>utomation, </a:t>
            </a:r>
            <a:r>
              <a:rPr b="1" lang="fr" sz="1400">
                <a:latin typeface="Maven Pro"/>
                <a:ea typeface="Maven Pro"/>
                <a:cs typeface="Maven Pro"/>
                <a:sym typeface="Maven Pro"/>
              </a:rPr>
              <a:t>L</a:t>
            </a:r>
            <a:r>
              <a:rPr lang="fr" sz="1400">
                <a:latin typeface="Maven Pro"/>
                <a:ea typeface="Maven Pro"/>
                <a:cs typeface="Maven Pro"/>
                <a:sym typeface="Maven Pro"/>
              </a:rPr>
              <a:t>ean, </a:t>
            </a:r>
            <a:r>
              <a:rPr b="1" lang="fr" sz="1400">
                <a:latin typeface="Maven Pro"/>
                <a:ea typeface="Maven Pro"/>
                <a:cs typeface="Maven Pro"/>
                <a:sym typeface="Maven Pro"/>
              </a:rPr>
              <a:t>M</a:t>
            </a:r>
            <a:r>
              <a:rPr lang="fr" sz="1400">
                <a:latin typeface="Maven Pro"/>
                <a:ea typeface="Maven Pro"/>
                <a:cs typeface="Maven Pro"/>
                <a:sym typeface="Maven Pro"/>
              </a:rPr>
              <a:t>easurement et </a:t>
            </a:r>
            <a:r>
              <a:rPr b="1" lang="fr" sz="1400">
                <a:latin typeface="Maven Pro"/>
                <a:ea typeface="Maven Pro"/>
                <a:cs typeface="Maven Pro"/>
                <a:sym typeface="Maven Pro"/>
              </a:rPr>
              <a:t>S</a:t>
            </a:r>
            <a:r>
              <a:rPr lang="fr" sz="1400">
                <a:latin typeface="Maven Pro"/>
                <a:ea typeface="Maven Pro"/>
                <a:cs typeface="Maven Pro"/>
                <a:sym typeface="Maven Pro"/>
              </a:rPr>
              <a:t>haring.</a:t>
            </a:r>
            <a:endParaRPr sz="1400">
              <a:latin typeface="Maven Pro"/>
              <a:ea typeface="Maven Pro"/>
              <a:cs typeface="Maven Pro"/>
              <a:sym typeface="Maven Pro"/>
            </a:endParaRPr>
          </a:p>
          <a:p>
            <a:pPr indent="-317500" lvl="0" marL="457200" rtl="0" algn="l">
              <a:lnSpc>
                <a:spcPct val="150000"/>
              </a:lnSpc>
              <a:spcBef>
                <a:spcPts val="0"/>
              </a:spcBef>
              <a:spcAft>
                <a:spcPts val="0"/>
              </a:spcAft>
              <a:buSzPts val="1400"/>
              <a:buFont typeface="Maven Pro"/>
              <a:buChar char="●"/>
            </a:pPr>
            <a:r>
              <a:rPr lang="fr" sz="1400">
                <a:highlight>
                  <a:srgbClr val="FFFFFF"/>
                </a:highlight>
                <a:latin typeface="Maven Pro"/>
                <a:ea typeface="Maven Pro"/>
                <a:cs typeface="Maven Pro"/>
                <a:sym typeface="Maven Pro"/>
              </a:rPr>
              <a:t>CALMS offre un cadre de référence pour évaluer et comparer la maturité d’une équipe DevOps pour ainsi rendre ses opérations plus </a:t>
            </a:r>
            <a:r>
              <a:rPr b="1" lang="fr" sz="1400">
                <a:highlight>
                  <a:srgbClr val="FFFFFF"/>
                </a:highlight>
                <a:latin typeface="Maven Pro"/>
                <a:ea typeface="Maven Pro"/>
                <a:cs typeface="Maven Pro"/>
                <a:sym typeface="Maven Pro"/>
              </a:rPr>
              <a:t>agiles</a:t>
            </a:r>
            <a:r>
              <a:rPr lang="fr" sz="1400">
                <a:highlight>
                  <a:srgbClr val="FFFFFF"/>
                </a:highlight>
                <a:latin typeface="Maven Pro"/>
                <a:ea typeface="Maven Pro"/>
                <a:cs typeface="Maven Pro"/>
                <a:sym typeface="Maven Pro"/>
              </a:rPr>
              <a:t> et plus </a:t>
            </a:r>
            <a:r>
              <a:rPr b="1" lang="fr" sz="1400">
                <a:highlight>
                  <a:srgbClr val="FFFFFF"/>
                </a:highlight>
                <a:latin typeface="Maven Pro"/>
                <a:ea typeface="Maven Pro"/>
                <a:cs typeface="Maven Pro"/>
                <a:sym typeface="Maven Pro"/>
              </a:rPr>
              <a:t>réactives</a:t>
            </a:r>
            <a:r>
              <a:rPr lang="fr" sz="1400">
                <a:highlight>
                  <a:srgbClr val="FFFFFF"/>
                </a:highlight>
                <a:latin typeface="Maven Pro"/>
                <a:ea typeface="Maven Pro"/>
                <a:cs typeface="Maven Pro"/>
                <a:sym typeface="Maven Pro"/>
              </a:rPr>
              <a:t> aux besoins du client.</a:t>
            </a:r>
            <a:endParaRPr sz="1400">
              <a:latin typeface="Maven Pro"/>
              <a:ea typeface="Maven Pro"/>
              <a:cs typeface="Maven Pro"/>
              <a:sym typeface="Maven Pro"/>
            </a:endParaRPr>
          </a:p>
        </p:txBody>
      </p:sp>
      <p:pic>
        <p:nvPicPr>
          <p:cNvPr id="285" name="Google Shape;285;p14"/>
          <p:cNvPicPr preferRelativeResize="0"/>
          <p:nvPr/>
        </p:nvPicPr>
        <p:blipFill>
          <a:blip r:embed="rId3">
            <a:alphaModFix/>
          </a:blip>
          <a:stretch>
            <a:fillRect/>
          </a:stretch>
        </p:blipFill>
        <p:spPr>
          <a:xfrm>
            <a:off x="5858750" y="1512280"/>
            <a:ext cx="3112275" cy="356497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Conclusion</a:t>
            </a:r>
            <a:endParaRPr/>
          </a:p>
        </p:txBody>
      </p:sp>
      <p:sp>
        <p:nvSpPr>
          <p:cNvPr id="397" name="Google Shape;397;p32"/>
          <p:cNvSpPr txBox="1"/>
          <p:nvPr>
            <p:ph idx="1" type="body"/>
          </p:nvPr>
        </p:nvSpPr>
        <p:spPr>
          <a:xfrm>
            <a:off x="673175" y="1419975"/>
            <a:ext cx="8172900" cy="31116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SzPts val="1400"/>
              <a:buChar char="●"/>
            </a:pPr>
            <a:r>
              <a:rPr lang="fr" sz="1400"/>
              <a:t>Il est évident que les 5 aspects du modèle CALMS sont étroitement liés, ce dernier doit donc être pris dans son ensemble.</a:t>
            </a:r>
            <a:endParaRPr sz="1400"/>
          </a:p>
          <a:p>
            <a:pPr indent="0" lvl="0" marL="0" rtl="0" algn="l">
              <a:lnSpc>
                <a:spcPct val="95000"/>
              </a:lnSpc>
              <a:spcBef>
                <a:spcPts val="1200"/>
              </a:spcBef>
              <a:spcAft>
                <a:spcPts val="0"/>
              </a:spcAft>
              <a:buSzPts val="1018"/>
              <a:buNone/>
            </a:pPr>
            <a:r>
              <a:t/>
            </a:r>
            <a:endParaRPr sz="1400"/>
          </a:p>
          <a:p>
            <a:pPr indent="-317500" lvl="0" marL="457200" rtl="0" algn="l">
              <a:lnSpc>
                <a:spcPct val="95000"/>
              </a:lnSpc>
              <a:spcBef>
                <a:spcPts val="1200"/>
              </a:spcBef>
              <a:spcAft>
                <a:spcPts val="0"/>
              </a:spcAft>
              <a:buSzPts val="1400"/>
              <a:buChar char="●"/>
            </a:pPr>
            <a:r>
              <a:rPr lang="fr" sz="1400">
                <a:highlight>
                  <a:srgbClr val="FFFFFF"/>
                </a:highlight>
                <a:latin typeface="Arial"/>
                <a:ea typeface="Arial"/>
                <a:cs typeface="Arial"/>
                <a:sym typeface="Arial"/>
              </a:rPr>
              <a:t>En évaluant sa situation à un instant T au regard des 5 piliers, l’entreprise arrive à élaborer un chemin qui amènera les équipes étape par étape vers une démarche DevOps réussie.</a:t>
            </a:r>
            <a:endParaRPr sz="1400">
              <a:highlight>
                <a:srgbClr val="FFFFFF"/>
              </a:highlight>
              <a:latin typeface="Arial"/>
              <a:ea typeface="Arial"/>
              <a:cs typeface="Arial"/>
              <a:sym typeface="Arial"/>
            </a:endParaRPr>
          </a:p>
          <a:p>
            <a:pPr indent="0" lvl="0" marL="457200" rtl="0" algn="l">
              <a:lnSpc>
                <a:spcPct val="95000"/>
              </a:lnSpc>
              <a:spcBef>
                <a:spcPts val="1200"/>
              </a:spcBef>
              <a:spcAft>
                <a:spcPts val="0"/>
              </a:spcAft>
              <a:buSzPts val="1018"/>
              <a:buNone/>
            </a:pPr>
            <a:r>
              <a:t/>
            </a:r>
            <a:endParaRPr sz="1400">
              <a:highlight>
                <a:srgbClr val="FFFFFF"/>
              </a:highlight>
              <a:latin typeface="Arial"/>
              <a:ea typeface="Arial"/>
              <a:cs typeface="Arial"/>
              <a:sym typeface="Arial"/>
            </a:endParaRPr>
          </a:p>
          <a:p>
            <a:pPr indent="-317500" lvl="0" marL="457200" rtl="0" algn="l">
              <a:lnSpc>
                <a:spcPct val="95000"/>
              </a:lnSpc>
              <a:spcBef>
                <a:spcPts val="1200"/>
              </a:spcBef>
              <a:spcAft>
                <a:spcPts val="0"/>
              </a:spcAft>
              <a:buSzPts val="1400"/>
              <a:buFont typeface="Arial"/>
              <a:buChar char="●"/>
            </a:pPr>
            <a:r>
              <a:rPr lang="fr" sz="1400">
                <a:highlight>
                  <a:srgbClr val="FFFFFF"/>
                </a:highlight>
                <a:latin typeface="Arial"/>
                <a:ea typeface="Arial"/>
                <a:cs typeface="Arial"/>
                <a:sym typeface="Arial"/>
              </a:rPr>
              <a:t>La force du CALMS vient de sa capacité à guider sans pour autant limiter: Il s’agit de garder à l’esprit ces cinq aspects fondamentaux et de constamment les cultiver et les renforcer.</a:t>
            </a:r>
            <a:endParaRPr sz="1400">
              <a:highlight>
                <a:srgbClr val="FFFFFF"/>
              </a:highlight>
              <a:latin typeface="Arial"/>
              <a:ea typeface="Arial"/>
              <a:cs typeface="Arial"/>
              <a:sym typeface="Arial"/>
            </a:endParaRPr>
          </a:p>
          <a:p>
            <a:pPr indent="0" lvl="0" marL="457200" rtl="0" algn="l">
              <a:lnSpc>
                <a:spcPct val="95000"/>
              </a:lnSpc>
              <a:spcBef>
                <a:spcPts val="1200"/>
              </a:spcBef>
              <a:spcAft>
                <a:spcPts val="0"/>
              </a:spcAft>
              <a:buSzPts val="1018"/>
              <a:buNone/>
            </a:pPr>
            <a:r>
              <a:t/>
            </a:r>
            <a:endParaRPr sz="1400">
              <a:highlight>
                <a:srgbClr val="FFFFFF"/>
              </a:highlight>
              <a:latin typeface="Arial"/>
              <a:ea typeface="Arial"/>
              <a:cs typeface="Arial"/>
              <a:sym typeface="Arial"/>
            </a:endParaRPr>
          </a:p>
          <a:p>
            <a:pPr indent="-317500" lvl="0" marL="457200" rtl="0" algn="l">
              <a:lnSpc>
                <a:spcPct val="95000"/>
              </a:lnSpc>
              <a:spcBef>
                <a:spcPts val="1200"/>
              </a:spcBef>
              <a:spcAft>
                <a:spcPts val="0"/>
              </a:spcAft>
              <a:buSzPts val="1400"/>
              <a:buFont typeface="Arial"/>
              <a:buChar char="●"/>
            </a:pPr>
            <a:r>
              <a:rPr lang="fr" sz="1400">
                <a:highlight>
                  <a:srgbClr val="FFFFFF"/>
                </a:highlight>
                <a:latin typeface="Arial"/>
                <a:ea typeface="Arial"/>
                <a:cs typeface="Arial"/>
                <a:sym typeface="Arial"/>
              </a:rPr>
              <a:t>Enfin, les détails de l’implémentation du DevOps au travers du CALMS restent propre à chaque entreprise et laisse la possibilité de personnaliser en fonction de la culture d’entreprise, objectifs métier, etc.</a:t>
            </a:r>
            <a:endParaRPr sz="1400">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Sources</a:t>
            </a:r>
            <a:endParaRPr/>
          </a:p>
        </p:txBody>
      </p:sp>
      <p:sp>
        <p:nvSpPr>
          <p:cNvPr id="403" name="Google Shape;403;p33"/>
          <p:cNvSpPr txBox="1"/>
          <p:nvPr>
            <p:ph idx="1" type="body"/>
          </p:nvPr>
        </p:nvSpPr>
        <p:spPr>
          <a:xfrm>
            <a:off x="1303800" y="1355125"/>
            <a:ext cx="7030500" cy="317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200" u="sng">
                <a:solidFill>
                  <a:srgbClr val="1155CC"/>
                </a:solidFill>
                <a:highlight>
                  <a:srgbClr val="FFFFFF"/>
                </a:highlight>
                <a:latin typeface="Arial"/>
                <a:ea typeface="Arial"/>
                <a:cs typeface="Arial"/>
                <a:sym typeface="Arial"/>
                <a:hlinkClick r:id="rId3">
                  <a:extLst>
                    <a:ext uri="{A12FA001-AC4F-418D-AE19-62706E023703}">
                      <ahyp:hlinkClr val="tx"/>
                    </a:ext>
                  </a:extLst>
                </a:hlinkClick>
              </a:rPr>
              <a:t>https://www.atlassian.com/fr/devops/frameworks/calms-framework</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fr" sz="1200" u="sng">
                <a:solidFill>
                  <a:srgbClr val="1155CC"/>
                </a:solidFill>
                <a:highlight>
                  <a:srgbClr val="FFFFFF"/>
                </a:highlight>
                <a:latin typeface="Arial"/>
                <a:ea typeface="Arial"/>
                <a:cs typeface="Arial"/>
                <a:sym typeface="Arial"/>
                <a:hlinkClick r:id="rId4">
                  <a:extLst>
                    <a:ext uri="{A12FA001-AC4F-418D-AE19-62706E023703}">
                      <ahyp:hlinkClr val="tx"/>
                    </a:ext>
                  </a:extLst>
                </a:hlinkClick>
              </a:rPr>
              <a:t>https://www.softfluent.fr/blog/implementer-devops-modele-calms/</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fr" sz="1200" u="sng">
                <a:solidFill>
                  <a:srgbClr val="1155CC"/>
                </a:solidFill>
                <a:highlight>
                  <a:srgbClr val="FFFFFF"/>
                </a:highlight>
                <a:latin typeface="Arial"/>
                <a:ea typeface="Arial"/>
                <a:cs typeface="Arial"/>
                <a:sym typeface="Arial"/>
                <a:hlinkClick r:id="rId5">
                  <a:extLst>
                    <a:ext uri="{A12FA001-AC4F-418D-AE19-62706E023703}">
                      <ahyp:hlinkClr val="tx"/>
                    </a:ext>
                  </a:extLst>
                </a:hlinkClick>
              </a:rPr>
              <a:t>https://openclassrooms.com/fr/courses/6093671-decouvrez-la-methodologie-devops/6183322-identifiez-les-caracteristiques-de-la-methodologie-devops</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fr" sz="1200" u="sng">
                <a:solidFill>
                  <a:srgbClr val="1155CC"/>
                </a:solidFill>
                <a:highlight>
                  <a:srgbClr val="FFFFFF"/>
                </a:highlight>
                <a:latin typeface="Arial"/>
                <a:ea typeface="Arial"/>
                <a:cs typeface="Arial"/>
                <a:sym typeface="Arial"/>
                <a:hlinkClick r:id="rId6">
                  <a:extLst>
                    <a:ext uri="{A12FA001-AC4F-418D-AE19-62706E023703}">
                      <ahyp:hlinkClr val="tx"/>
                    </a:ext>
                  </a:extLst>
                </a:hlinkClick>
              </a:rPr>
              <a:t>https://www.devopsgroup.com/insights/resources/diagrams/all/calms-model-of-devops/</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fr" sz="1200" u="sng">
                <a:solidFill>
                  <a:schemeClr val="accent5"/>
                </a:solidFill>
                <a:highlight>
                  <a:srgbClr val="FFFFFF"/>
                </a:highlight>
                <a:latin typeface="Arial"/>
                <a:ea typeface="Arial"/>
                <a:cs typeface="Arial"/>
                <a:sym typeface="Arial"/>
                <a:hlinkClick r:id="rId7">
                  <a:extLst>
                    <a:ext uri="{A12FA001-AC4F-418D-AE19-62706E023703}">
                      <ahyp:hlinkClr val="tx"/>
                    </a:ext>
                  </a:extLst>
                </a:hlinkClick>
              </a:rPr>
              <a:t>https://theleanway.net/The-Five-Principles-of-Lean</a:t>
            </a:r>
            <a:endParaRPr sz="1200">
              <a:solidFill>
                <a:srgbClr val="202124"/>
              </a:solidFill>
              <a:highlight>
                <a:srgbClr val="F8F9FA"/>
              </a:highlight>
              <a:latin typeface="Arial"/>
              <a:ea typeface="Arial"/>
              <a:cs typeface="Arial"/>
              <a:sym typeface="Arial"/>
            </a:endParaRPr>
          </a:p>
          <a:p>
            <a:pPr indent="0" lvl="0" marL="0" rtl="0" algn="l">
              <a:spcBef>
                <a:spcPts val="0"/>
              </a:spcBef>
              <a:spcAft>
                <a:spcPts val="0"/>
              </a:spcAft>
              <a:buNone/>
            </a:pPr>
            <a:r>
              <a:rPr lang="fr" sz="1200" u="sng">
                <a:solidFill>
                  <a:srgbClr val="1155CC"/>
                </a:solidFill>
                <a:highlight>
                  <a:srgbClr val="F8F9FA"/>
                </a:highlight>
                <a:latin typeface="Arial"/>
                <a:ea typeface="Arial"/>
                <a:cs typeface="Arial"/>
                <a:sym typeface="Arial"/>
                <a:hlinkClick r:id="rId8">
                  <a:extLst>
                    <a:ext uri="{A12FA001-AC4F-418D-AE19-62706E023703}">
                      <ahyp:hlinkClr val="tx"/>
                    </a:ext>
                  </a:extLst>
                </a:hlinkClick>
              </a:rPr>
              <a:t>https://www.softfluent.fr/blog/laspect-supervision-du-devops/</a:t>
            </a:r>
            <a:endParaRPr sz="1200">
              <a:solidFill>
                <a:srgbClr val="202124"/>
              </a:solidFill>
              <a:highlight>
                <a:srgbClr val="F8F9FA"/>
              </a:highlight>
              <a:latin typeface="Arial"/>
              <a:ea typeface="Arial"/>
              <a:cs typeface="Arial"/>
              <a:sym typeface="Arial"/>
            </a:endParaRPr>
          </a:p>
          <a:p>
            <a:pPr indent="0" lvl="0" marL="0" rtl="0" algn="l">
              <a:spcBef>
                <a:spcPts val="0"/>
              </a:spcBef>
              <a:spcAft>
                <a:spcPts val="0"/>
              </a:spcAft>
              <a:buNone/>
            </a:pPr>
            <a:r>
              <a:rPr lang="fr" sz="1200" u="sng">
                <a:solidFill>
                  <a:srgbClr val="1155CC"/>
                </a:solidFill>
                <a:highlight>
                  <a:srgbClr val="F8F9FA"/>
                </a:highlight>
                <a:latin typeface="Arial"/>
                <a:ea typeface="Arial"/>
                <a:cs typeface="Arial"/>
                <a:sym typeface="Arial"/>
                <a:hlinkClick r:id="rId9">
                  <a:extLst>
                    <a:ext uri="{A12FA001-AC4F-418D-AE19-62706E023703}">
                      <ahyp:hlinkClr val="tx"/>
                    </a:ext>
                  </a:extLst>
                </a:hlinkClick>
              </a:rPr>
              <a:t>https://www.softfluent.fr/blog/devops-kpis-amelioration/</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fr" sz="1200" u="sng">
                <a:solidFill>
                  <a:schemeClr val="hlink"/>
                </a:solidFill>
                <a:highlight>
                  <a:srgbClr val="FFFFFF"/>
                </a:highlight>
                <a:latin typeface="Arial"/>
                <a:ea typeface="Arial"/>
                <a:cs typeface="Arial"/>
                <a:sym typeface="Arial"/>
                <a:hlinkClick r:id="rId10"/>
              </a:rPr>
              <a:t>https://www.journaldunet.com/web-tech/developpeur/1175283-devops-le-calms-apres-la-tempete/</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fr" sz="1100" u="sng">
                <a:solidFill>
                  <a:srgbClr val="1155CC"/>
                </a:solidFill>
                <a:latin typeface="Maven Pro"/>
                <a:ea typeface="Maven Pro"/>
                <a:cs typeface="Maven Pro"/>
                <a:sym typeface="Maven Pro"/>
                <a:hlinkClick r:id="rId11">
                  <a:extLst>
                    <a:ext uri="{A12FA001-AC4F-418D-AE19-62706E023703}">
                      <ahyp:hlinkClr val="tx"/>
                    </a:ext>
                  </a:extLst>
                </a:hlinkClick>
              </a:rPr>
              <a:t>https://nikhils-devops.medium.com/calms-framework-a-successful-devops-model-d471af67149b</a:t>
            </a:r>
            <a:endParaRPr sz="1100">
              <a:solidFill>
                <a:srgbClr val="000000"/>
              </a:solidFill>
              <a:latin typeface="Maven Pro"/>
              <a:ea typeface="Maven Pro"/>
              <a:cs typeface="Maven Pro"/>
              <a:sym typeface="Maven Pro"/>
            </a:endParaRPr>
          </a:p>
          <a:p>
            <a:pPr indent="0" lvl="0" marL="0" rtl="0" algn="l">
              <a:spcBef>
                <a:spcPts val="0"/>
              </a:spcBef>
              <a:spcAft>
                <a:spcPts val="0"/>
              </a:spcAft>
              <a:buNone/>
            </a:pPr>
            <a:r>
              <a:rPr lang="fr" sz="1100" u="sng">
                <a:solidFill>
                  <a:srgbClr val="1155CC"/>
                </a:solidFill>
                <a:latin typeface="Maven Pro"/>
                <a:ea typeface="Maven Pro"/>
                <a:cs typeface="Maven Pro"/>
                <a:sym typeface="Maven Pro"/>
                <a:hlinkClick r:id="rId12">
                  <a:extLst>
                    <a:ext uri="{A12FA001-AC4F-418D-AE19-62706E023703}">
                      <ahyp:hlinkClr val="tx"/>
                    </a:ext>
                  </a:extLst>
                </a:hlinkClick>
              </a:rPr>
              <a:t>https://www.atlassian.com/devops/frameworks/calms-framework#:~:text=The%20acronym%20was%20coined%20by,Lean%2C%20Measurement%2C%20and%20Sharing</a:t>
            </a:r>
            <a:r>
              <a:rPr lang="fr" sz="1100">
                <a:solidFill>
                  <a:srgbClr val="000000"/>
                </a:solidFill>
                <a:latin typeface="Maven Pro"/>
                <a:ea typeface="Maven Pro"/>
                <a:cs typeface="Maven Pro"/>
                <a:sym typeface="Maven Pro"/>
              </a:rPr>
              <a:t>.</a:t>
            </a:r>
            <a:endParaRPr sz="1100">
              <a:solidFill>
                <a:srgbClr val="000000"/>
              </a:solidFill>
              <a:latin typeface="Maven Pro"/>
              <a:ea typeface="Maven Pro"/>
              <a:cs typeface="Maven Pro"/>
              <a:sym typeface="Maven Pro"/>
            </a:endParaRPr>
          </a:p>
          <a:p>
            <a:pPr indent="0" lvl="0" marL="0" rtl="0" algn="l">
              <a:spcBef>
                <a:spcPts val="0"/>
              </a:spcBef>
              <a:spcAft>
                <a:spcPts val="0"/>
              </a:spcAft>
              <a:buNone/>
            </a:pPr>
            <a:r>
              <a:rPr lang="fr" sz="1100">
                <a:solidFill>
                  <a:srgbClr val="000000"/>
                </a:solidFill>
                <a:latin typeface="Maven Pro"/>
                <a:ea typeface="Maven Pro"/>
                <a:cs typeface="Maven Pro"/>
                <a:sym typeface="Maven Pro"/>
              </a:rPr>
              <a:t>Découvrir DevOps, L’essentiel pour tous les métiers. Stépahe Goudeau et Samuel Metias</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fr" sz="1200">
                <a:solidFill>
                  <a:srgbClr val="000000"/>
                </a:solidFill>
                <a:highlight>
                  <a:srgbClr val="FFFFFF"/>
                </a:highlight>
                <a:latin typeface="Arial"/>
                <a:ea typeface="Arial"/>
                <a:cs typeface="Arial"/>
                <a:sym typeface="Arial"/>
              </a:rPr>
              <a:t>https://www.softfluent.fr/blog/implementer-devops-modele-calms/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Introduction au modèle CALMS</a:t>
            </a:r>
            <a:endParaRPr/>
          </a:p>
          <a:p>
            <a:pPr indent="0" lvl="0" marL="0" rtl="0" algn="l">
              <a:spcBef>
                <a:spcPts val="0"/>
              </a:spcBef>
              <a:spcAft>
                <a:spcPts val="0"/>
              </a:spcAft>
              <a:buNone/>
            </a:pPr>
            <a:r>
              <a:t/>
            </a:r>
            <a:endParaRPr/>
          </a:p>
        </p:txBody>
      </p:sp>
      <p:sp>
        <p:nvSpPr>
          <p:cNvPr id="291" name="Google Shape;291;p15"/>
          <p:cNvSpPr txBox="1"/>
          <p:nvPr>
            <p:ph idx="1" type="body"/>
          </p:nvPr>
        </p:nvSpPr>
        <p:spPr>
          <a:xfrm>
            <a:off x="809925" y="1241175"/>
            <a:ext cx="7524300" cy="30591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Font typeface="Maven Pro"/>
              <a:buChar char="●"/>
            </a:pPr>
            <a:r>
              <a:rPr lang="fr" sz="1400">
                <a:latin typeface="Maven Pro"/>
                <a:ea typeface="Maven Pro"/>
                <a:cs typeface="Maven Pro"/>
                <a:sym typeface="Maven Pro"/>
              </a:rPr>
              <a:t>Ainsi, le modèle </a:t>
            </a:r>
            <a:r>
              <a:rPr lang="fr" sz="1400">
                <a:latin typeface="Maven Pro"/>
                <a:ea typeface="Maven Pro"/>
                <a:cs typeface="Maven Pro"/>
                <a:sym typeface="Maven Pro"/>
              </a:rPr>
              <a:t>CALMS est un cadre de référence pour analyser la structure devOps dans n’importe quelle organisation.</a:t>
            </a:r>
            <a:endParaRPr/>
          </a:p>
        </p:txBody>
      </p:sp>
      <p:pic>
        <p:nvPicPr>
          <p:cNvPr id="292" name="Google Shape;292;p15"/>
          <p:cNvPicPr preferRelativeResize="0"/>
          <p:nvPr/>
        </p:nvPicPr>
        <p:blipFill>
          <a:blip r:embed="rId3">
            <a:alphaModFix/>
          </a:blip>
          <a:stretch>
            <a:fillRect/>
          </a:stretch>
        </p:blipFill>
        <p:spPr>
          <a:xfrm>
            <a:off x="1889250" y="1903825"/>
            <a:ext cx="5736600" cy="3239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6390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Culture</a:t>
            </a:r>
            <a:endParaRPr/>
          </a:p>
          <a:p>
            <a:pPr indent="0" lvl="0" marL="0" rtl="0" algn="l">
              <a:spcBef>
                <a:spcPts val="0"/>
              </a:spcBef>
              <a:spcAft>
                <a:spcPts val="0"/>
              </a:spcAft>
              <a:buNone/>
            </a:pPr>
            <a:r>
              <a:rPr lang="fr" sz="2000"/>
              <a:t>Définition et Objectif</a:t>
            </a:r>
            <a:endParaRPr sz="2000"/>
          </a:p>
        </p:txBody>
      </p:sp>
      <p:sp>
        <p:nvSpPr>
          <p:cNvPr id="298" name="Google Shape;298;p16"/>
          <p:cNvSpPr txBox="1"/>
          <p:nvPr>
            <p:ph idx="1" type="body"/>
          </p:nvPr>
        </p:nvSpPr>
        <p:spPr>
          <a:xfrm>
            <a:off x="1079525" y="1773050"/>
            <a:ext cx="7254600" cy="31926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SzPts val="1400"/>
              <a:buChar char="●"/>
            </a:pPr>
            <a:r>
              <a:rPr lang="fr" sz="1400">
                <a:latin typeface="Maven Pro"/>
                <a:ea typeface="Maven Pro"/>
                <a:cs typeface="Maven Pro"/>
                <a:sym typeface="Maven Pro"/>
              </a:rPr>
              <a:t>Élément</a:t>
            </a:r>
            <a:r>
              <a:rPr lang="fr" sz="1400">
                <a:latin typeface="Maven Pro"/>
                <a:ea typeface="Maven Pro"/>
                <a:cs typeface="Maven Pro"/>
                <a:sym typeface="Maven Pro"/>
              </a:rPr>
              <a:t> fondateur de </a:t>
            </a:r>
            <a:r>
              <a:rPr lang="fr" sz="1400">
                <a:latin typeface="Maven Pro"/>
                <a:ea typeface="Maven Pro"/>
                <a:cs typeface="Maven Pro"/>
                <a:sym typeface="Maven Pro"/>
              </a:rPr>
              <a:t>CALMS, </a:t>
            </a:r>
            <a:r>
              <a:rPr lang="fr" sz="1400">
                <a:latin typeface="Maven Pro SemiBold"/>
                <a:ea typeface="Maven Pro SemiBold"/>
                <a:cs typeface="Maven Pro SemiBold"/>
                <a:sym typeface="Maven Pro SemiBold"/>
              </a:rPr>
              <a:t>nécessité absolu</a:t>
            </a:r>
            <a:r>
              <a:rPr lang="fr" sz="1400">
                <a:latin typeface="Maven Pro"/>
                <a:ea typeface="Maven Pro"/>
                <a:cs typeface="Maven Pro"/>
                <a:sym typeface="Maven Pro"/>
              </a:rPr>
              <a:t> pour réussir à utiliser le DevOps</a:t>
            </a:r>
            <a:endParaRPr sz="1400">
              <a:latin typeface="Maven Pro"/>
              <a:ea typeface="Maven Pro"/>
              <a:cs typeface="Maven Pro"/>
              <a:sym typeface="Maven Pro"/>
            </a:endParaRPr>
          </a:p>
          <a:p>
            <a:pPr indent="-317500" lvl="0" marL="457200" rtl="0" algn="l">
              <a:lnSpc>
                <a:spcPct val="80000"/>
              </a:lnSpc>
              <a:spcBef>
                <a:spcPts val="1000"/>
              </a:spcBef>
              <a:spcAft>
                <a:spcPts val="0"/>
              </a:spcAft>
              <a:buSzPts val="1400"/>
              <a:buFont typeface="Maven Pro"/>
              <a:buChar char="●"/>
            </a:pPr>
            <a:r>
              <a:rPr lang="fr" sz="1400">
                <a:latin typeface="Maven Pro"/>
                <a:ea typeface="Maven Pro"/>
                <a:cs typeface="Maven Pro"/>
                <a:sym typeface="Maven Pro"/>
              </a:rPr>
              <a:t>Culture historiquement différentes et opposées :</a:t>
            </a:r>
            <a:endParaRPr sz="1400">
              <a:latin typeface="Maven Pro"/>
              <a:ea typeface="Maven Pro"/>
              <a:cs typeface="Maven Pro"/>
              <a:sym typeface="Maven Pro"/>
            </a:endParaRPr>
          </a:p>
          <a:p>
            <a:pPr indent="457200" lvl="0" marL="457200" rtl="0" algn="l">
              <a:lnSpc>
                <a:spcPct val="95000"/>
              </a:lnSpc>
              <a:spcBef>
                <a:spcPts val="1200"/>
              </a:spcBef>
              <a:spcAft>
                <a:spcPts val="0"/>
              </a:spcAft>
              <a:buNone/>
            </a:pPr>
            <a:r>
              <a:rPr lang="fr" sz="1200">
                <a:latin typeface="Maven Pro"/>
                <a:ea typeface="Maven Pro"/>
                <a:cs typeface="Maven Pro"/>
                <a:sym typeface="Maven Pro"/>
              </a:rPr>
              <a:t>⇒</a:t>
            </a:r>
            <a:r>
              <a:rPr lang="fr" sz="1400">
                <a:latin typeface="Maven Pro"/>
                <a:ea typeface="Maven Pro"/>
                <a:cs typeface="Maven Pro"/>
                <a:sym typeface="Maven Pro"/>
              </a:rPr>
              <a:t> </a:t>
            </a:r>
            <a:r>
              <a:rPr lang="fr" sz="1400" u="sng">
                <a:latin typeface="Maven Pro SemiBold"/>
                <a:ea typeface="Maven Pro SemiBold"/>
                <a:cs typeface="Maven Pro SemiBold"/>
                <a:sym typeface="Maven Pro SemiBold"/>
              </a:rPr>
              <a:t>Ops (années 1990) :</a:t>
            </a:r>
            <a:r>
              <a:rPr lang="fr" sz="1400">
                <a:latin typeface="Maven Pro"/>
                <a:ea typeface="Maven Pro"/>
                <a:cs typeface="Maven Pro"/>
                <a:sym typeface="Maven Pro"/>
              </a:rPr>
              <a:t> Bonnes pratiques de la gestion des opérations</a:t>
            </a:r>
            <a:endParaRPr sz="1400">
              <a:latin typeface="Maven Pro"/>
              <a:ea typeface="Maven Pro"/>
              <a:cs typeface="Maven Pro"/>
              <a:sym typeface="Maven Pro"/>
            </a:endParaRPr>
          </a:p>
          <a:p>
            <a:pPr indent="457200" lvl="0" marL="457200" rtl="0" algn="l">
              <a:lnSpc>
                <a:spcPct val="95000"/>
              </a:lnSpc>
              <a:spcBef>
                <a:spcPts val="1200"/>
              </a:spcBef>
              <a:spcAft>
                <a:spcPts val="0"/>
              </a:spcAft>
              <a:buNone/>
            </a:pPr>
            <a:r>
              <a:rPr lang="fr" sz="1400">
                <a:latin typeface="Maven Pro"/>
                <a:ea typeface="Maven Pro"/>
                <a:cs typeface="Maven Pro"/>
                <a:sym typeface="Maven Pro"/>
              </a:rPr>
              <a:t>⇒</a:t>
            </a:r>
            <a:r>
              <a:rPr lang="fr" sz="1400">
                <a:latin typeface="Maven Pro SemiBold"/>
                <a:ea typeface="Maven Pro SemiBold"/>
                <a:cs typeface="Maven Pro SemiBold"/>
                <a:sym typeface="Maven Pro SemiBold"/>
              </a:rPr>
              <a:t> </a:t>
            </a:r>
            <a:r>
              <a:rPr lang="fr" sz="1400" u="sng">
                <a:latin typeface="Maven Pro SemiBold"/>
                <a:ea typeface="Maven Pro SemiBold"/>
                <a:cs typeface="Maven Pro SemiBold"/>
                <a:sym typeface="Maven Pro SemiBold"/>
              </a:rPr>
              <a:t>Devs (années 2000) :</a:t>
            </a:r>
            <a:r>
              <a:rPr lang="fr" sz="1400">
                <a:latin typeface="Maven Pro"/>
                <a:ea typeface="Maven Pro"/>
                <a:cs typeface="Maven Pro"/>
                <a:sym typeface="Maven Pro"/>
              </a:rPr>
              <a:t> Fluidité et Agilité</a:t>
            </a:r>
            <a:endParaRPr sz="1400">
              <a:latin typeface="Maven Pro"/>
              <a:ea typeface="Maven Pro"/>
              <a:cs typeface="Maven Pro"/>
              <a:sym typeface="Maven Pro"/>
            </a:endParaRPr>
          </a:p>
          <a:p>
            <a:pPr indent="-317500" lvl="0" marL="457200" rtl="0" algn="l">
              <a:lnSpc>
                <a:spcPct val="100000"/>
              </a:lnSpc>
              <a:spcBef>
                <a:spcPts val="1200"/>
              </a:spcBef>
              <a:spcAft>
                <a:spcPts val="0"/>
              </a:spcAft>
              <a:buSzPts val="1400"/>
              <a:buFont typeface="Maven Pro"/>
              <a:buChar char="●"/>
            </a:pPr>
            <a:r>
              <a:rPr lang="fr" sz="1400">
                <a:latin typeface="Maven Pro"/>
                <a:ea typeface="Maven Pro"/>
                <a:cs typeface="Maven Pro"/>
                <a:sym typeface="Maven Pro"/>
              </a:rPr>
              <a:t>Culture du </a:t>
            </a:r>
            <a:r>
              <a:rPr lang="fr" sz="1400">
                <a:latin typeface="Maven Pro SemiBold"/>
                <a:ea typeface="Maven Pro SemiBold"/>
                <a:cs typeface="Maven Pro SemiBold"/>
                <a:sym typeface="Maven Pro SemiBold"/>
              </a:rPr>
              <a:t>partage</a:t>
            </a:r>
            <a:r>
              <a:rPr lang="fr" sz="1400">
                <a:latin typeface="Maven Pro"/>
                <a:ea typeface="Maven Pro"/>
                <a:cs typeface="Maven Pro"/>
                <a:sym typeface="Maven Pro"/>
              </a:rPr>
              <a:t> et de </a:t>
            </a:r>
            <a:r>
              <a:rPr lang="fr" sz="1400">
                <a:latin typeface="Maven Pro SemiBold"/>
                <a:ea typeface="Maven Pro SemiBold"/>
                <a:cs typeface="Maven Pro SemiBold"/>
                <a:sym typeface="Maven Pro SemiBold"/>
              </a:rPr>
              <a:t>l’apprentissage continu</a:t>
            </a:r>
            <a:r>
              <a:rPr lang="fr" sz="1400">
                <a:latin typeface="Maven Pro"/>
                <a:ea typeface="Maven Pro"/>
                <a:cs typeface="Maven Pro"/>
                <a:sym typeface="Maven Pro"/>
              </a:rPr>
              <a:t>. Ouverture sur les idées et les échecs. Fusionner 2 métier, 2 enseignements, 2 cultures</a:t>
            </a:r>
            <a:endParaRPr sz="1400">
              <a:latin typeface="Maven Pro"/>
              <a:ea typeface="Maven Pro"/>
              <a:cs typeface="Maven Pro"/>
              <a:sym typeface="Maven Pro"/>
            </a:endParaRPr>
          </a:p>
          <a:p>
            <a:pPr indent="-317500" lvl="0" marL="457200" rtl="0" algn="l">
              <a:lnSpc>
                <a:spcPct val="95000"/>
              </a:lnSpc>
              <a:spcBef>
                <a:spcPts val="1000"/>
              </a:spcBef>
              <a:spcAft>
                <a:spcPts val="0"/>
              </a:spcAft>
              <a:buSzPts val="1400"/>
              <a:buFont typeface="Maven Pro"/>
              <a:buChar char="●"/>
            </a:pPr>
            <a:r>
              <a:rPr lang="fr" sz="1400">
                <a:latin typeface="Maven Pro"/>
                <a:ea typeface="Maven Pro"/>
                <a:cs typeface="Maven Pro"/>
                <a:sym typeface="Maven Pro"/>
              </a:rPr>
              <a:t>N</a:t>
            </a:r>
            <a:r>
              <a:rPr lang="fr" sz="1400">
                <a:latin typeface="Maven Pro"/>
                <a:ea typeface="Maven Pro"/>
                <a:cs typeface="Maven Pro"/>
                <a:sym typeface="Maven Pro"/>
              </a:rPr>
              <a:t>écessité d’avoir le soutien de la direction pour son accomplissement</a:t>
            </a:r>
            <a:endParaRPr sz="1400">
              <a:latin typeface="Maven Pro"/>
              <a:ea typeface="Maven Pro"/>
              <a:cs typeface="Maven Pro"/>
              <a:sym typeface="Maven Pro"/>
            </a:endParaRPr>
          </a:p>
          <a:p>
            <a:pPr indent="-317500" lvl="0" marL="450000" rtl="0" algn="l">
              <a:lnSpc>
                <a:spcPct val="100000"/>
              </a:lnSpc>
              <a:spcBef>
                <a:spcPts val="1000"/>
              </a:spcBef>
              <a:spcAft>
                <a:spcPts val="0"/>
              </a:spcAft>
              <a:buSzPts val="1400"/>
              <a:buFont typeface="Maven Pro"/>
              <a:buChar char="●"/>
            </a:pPr>
            <a:r>
              <a:rPr lang="fr" sz="1400" u="sng">
                <a:latin typeface="Maven Pro SemiBold"/>
                <a:ea typeface="Maven Pro SemiBold"/>
                <a:cs typeface="Maven Pro SemiBold"/>
                <a:sym typeface="Maven Pro SemiBold"/>
              </a:rPr>
              <a:t>Objectif :</a:t>
            </a:r>
            <a:r>
              <a:rPr lang="fr" sz="1400">
                <a:latin typeface="Maven Pro"/>
                <a:ea typeface="Maven Pro"/>
                <a:cs typeface="Maven Pro"/>
                <a:sym typeface="Maven Pro"/>
              </a:rPr>
              <a:t> Corriger les erreurs liées à l’humain. Unir les métiers pour un seul travail : </a:t>
            </a:r>
            <a:r>
              <a:rPr lang="fr" sz="1400">
                <a:latin typeface="Maven Pro SemiBold"/>
                <a:ea typeface="Maven Pro SemiBold"/>
                <a:cs typeface="Maven Pro SemiBold"/>
                <a:sym typeface="Maven Pro SemiBold"/>
              </a:rPr>
              <a:t>Satisfaire les besoins client</a:t>
            </a:r>
            <a:endParaRPr sz="1400">
              <a:latin typeface="Maven Pro SemiBold"/>
              <a:ea typeface="Maven Pro SemiBold"/>
              <a:cs typeface="Maven Pro SemiBold"/>
              <a:sym typeface="Maven Pro SemiBold"/>
            </a:endParaRPr>
          </a:p>
          <a:p>
            <a:pPr indent="0" lvl="0" marL="0" rtl="0" algn="l">
              <a:lnSpc>
                <a:spcPct val="95000"/>
              </a:lnSpc>
              <a:spcBef>
                <a:spcPts val="1000"/>
              </a:spcBef>
              <a:spcAft>
                <a:spcPts val="0"/>
              </a:spcAft>
              <a:buNone/>
            </a:pPr>
            <a:r>
              <a:t/>
            </a:r>
            <a:endParaRPr>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Automatisation</a:t>
            </a:r>
            <a:endParaRPr/>
          </a:p>
          <a:p>
            <a:pPr indent="0" lvl="0" marL="0" rtl="0" algn="l">
              <a:spcBef>
                <a:spcPts val="0"/>
              </a:spcBef>
              <a:spcAft>
                <a:spcPts val="0"/>
              </a:spcAft>
              <a:buNone/>
            </a:pPr>
            <a:r>
              <a:rPr lang="fr" sz="2000"/>
              <a:t>A quoi ça sert ?</a:t>
            </a:r>
            <a:endParaRPr sz="2000"/>
          </a:p>
        </p:txBody>
      </p:sp>
      <p:sp>
        <p:nvSpPr>
          <p:cNvPr id="304" name="Google Shape;304;p17"/>
          <p:cNvSpPr txBox="1"/>
          <p:nvPr>
            <p:ph idx="1" type="body"/>
          </p:nvPr>
        </p:nvSpPr>
        <p:spPr>
          <a:xfrm>
            <a:off x="1261725" y="1956425"/>
            <a:ext cx="7363500" cy="2629500"/>
          </a:xfrm>
          <a:prstGeom prst="rect">
            <a:avLst/>
          </a:prstGeom>
        </p:spPr>
        <p:txBody>
          <a:bodyPr anchorCtr="0" anchor="t" bIns="91425" lIns="91425" spcFirstLastPara="1" rIns="91425" wrap="square" tIns="91425">
            <a:normAutofit lnSpcReduction="10000"/>
          </a:bodyPr>
          <a:lstStyle/>
          <a:p>
            <a:pPr indent="-317500" lvl="0" marL="457200" rtl="0" algn="l">
              <a:lnSpc>
                <a:spcPct val="150000"/>
              </a:lnSpc>
              <a:spcBef>
                <a:spcPts val="0"/>
              </a:spcBef>
              <a:spcAft>
                <a:spcPts val="0"/>
              </a:spcAft>
              <a:buClr>
                <a:srgbClr val="000000"/>
              </a:buClr>
              <a:buSzPts val="1400"/>
              <a:buFont typeface="Maven Pro"/>
              <a:buChar char="●"/>
            </a:pPr>
            <a:r>
              <a:rPr lang="fr" sz="1400">
                <a:solidFill>
                  <a:srgbClr val="000000"/>
                </a:solidFill>
                <a:latin typeface="Maven Pro"/>
                <a:ea typeface="Maven Pro"/>
                <a:cs typeface="Maven Pro"/>
                <a:sym typeface="Maven Pro"/>
              </a:rPr>
              <a:t>L’automatisation permet de créer des systèmes fiables en éliminant les tâches qui sont répétitives et à faible valeur ajoutée et conduit donc à des processus automatiques et répétitifs</a:t>
            </a:r>
            <a:endParaRPr sz="1400">
              <a:solidFill>
                <a:srgbClr val="000000"/>
              </a:solidFill>
              <a:latin typeface="Maven Pro"/>
              <a:ea typeface="Maven Pro"/>
              <a:cs typeface="Maven Pro"/>
              <a:sym typeface="Maven Pro"/>
            </a:endParaRPr>
          </a:p>
          <a:p>
            <a:pPr indent="0" lvl="0" marL="457200" rtl="0" algn="l">
              <a:lnSpc>
                <a:spcPct val="150000"/>
              </a:lnSpc>
              <a:spcBef>
                <a:spcPts val="0"/>
              </a:spcBef>
              <a:spcAft>
                <a:spcPts val="0"/>
              </a:spcAft>
              <a:buNone/>
            </a:pPr>
            <a:r>
              <a:t/>
            </a:r>
            <a:endParaRPr sz="1500">
              <a:solidFill>
                <a:srgbClr val="000000"/>
              </a:solidFill>
              <a:latin typeface="Maven Pro"/>
              <a:ea typeface="Maven Pro"/>
              <a:cs typeface="Maven Pro"/>
              <a:sym typeface="Maven Pro"/>
            </a:endParaRPr>
          </a:p>
          <a:p>
            <a:pPr indent="-317500" lvl="0" marL="457200" rtl="0" algn="l">
              <a:lnSpc>
                <a:spcPct val="150000"/>
              </a:lnSpc>
              <a:spcBef>
                <a:spcPts val="0"/>
              </a:spcBef>
              <a:spcAft>
                <a:spcPts val="0"/>
              </a:spcAft>
              <a:buClr>
                <a:srgbClr val="000000"/>
              </a:buClr>
              <a:buSzPts val="1400"/>
              <a:buFont typeface="Maven Pro"/>
              <a:buChar char="●"/>
            </a:pPr>
            <a:r>
              <a:rPr lang="fr" sz="1400">
                <a:solidFill>
                  <a:srgbClr val="000000"/>
                </a:solidFill>
                <a:latin typeface="Maven Pro"/>
                <a:ea typeface="Maven Pro"/>
                <a:cs typeface="Maven Pro"/>
                <a:sym typeface="Maven Pro"/>
              </a:rPr>
              <a:t>L'automatisation commence généralement par les étapes de l’</a:t>
            </a:r>
            <a:r>
              <a:rPr b="1" lang="fr" sz="1400">
                <a:solidFill>
                  <a:srgbClr val="000000"/>
                </a:solidFill>
                <a:latin typeface="Maven Pro"/>
                <a:ea typeface="Maven Pro"/>
                <a:cs typeface="Maven Pro"/>
                <a:sym typeface="Maven Pro"/>
              </a:rPr>
              <a:t>intégration continue</a:t>
            </a:r>
            <a:r>
              <a:rPr lang="fr" sz="1400">
                <a:solidFill>
                  <a:srgbClr val="000000"/>
                </a:solidFill>
                <a:latin typeface="Maven Pro"/>
                <a:ea typeface="Maven Pro"/>
                <a:cs typeface="Maven Pro"/>
                <a:sym typeface="Maven Pro"/>
              </a:rPr>
              <a:t> et l</a:t>
            </a:r>
            <a:r>
              <a:rPr b="1" lang="fr" sz="1400">
                <a:solidFill>
                  <a:srgbClr val="000000"/>
                </a:solidFill>
                <a:latin typeface="Maven Pro"/>
                <a:ea typeface="Maven Pro"/>
                <a:cs typeface="Maven Pro"/>
                <a:sym typeface="Maven Pro"/>
              </a:rPr>
              <a:t>ivraison continue</a:t>
            </a:r>
            <a:r>
              <a:rPr lang="fr" sz="1400">
                <a:solidFill>
                  <a:srgbClr val="000000"/>
                </a:solidFill>
                <a:latin typeface="Maven Pro"/>
                <a:ea typeface="Maven Pro"/>
                <a:cs typeface="Maven Pro"/>
                <a:sym typeface="Maven Pro"/>
              </a:rPr>
              <a:t> qui consistent en </a:t>
            </a:r>
            <a:r>
              <a:rPr lang="fr" sz="1400">
                <a:solidFill>
                  <a:srgbClr val="000000"/>
                </a:solidFill>
                <a:latin typeface="Maven Pro"/>
                <a:ea typeface="Maven Pro"/>
                <a:cs typeface="Maven Pro"/>
                <a:sym typeface="Maven Pro"/>
              </a:rPr>
              <a:t>la création, le test, le déploiement, le provisionnement et la promotion dans des environnements automatisés </a:t>
            </a:r>
            <a:endParaRPr>
              <a:solidFill>
                <a:srgbClr val="000000"/>
              </a:solidFill>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2911"/>
              <a:t>Automatisation </a:t>
            </a:r>
            <a:endParaRPr sz="2911"/>
          </a:p>
          <a:p>
            <a:pPr indent="0" lvl="0" marL="0" rtl="0" algn="l">
              <a:spcBef>
                <a:spcPts val="0"/>
              </a:spcBef>
              <a:spcAft>
                <a:spcPts val="0"/>
              </a:spcAft>
              <a:buNone/>
            </a:pPr>
            <a:r>
              <a:rPr lang="fr" sz="2111"/>
              <a:t>Avantages ?</a:t>
            </a:r>
            <a:endParaRPr sz="2111"/>
          </a:p>
          <a:p>
            <a:pPr indent="0" lvl="0" marL="0" rtl="0" algn="l">
              <a:spcBef>
                <a:spcPts val="0"/>
              </a:spcBef>
              <a:spcAft>
                <a:spcPts val="0"/>
              </a:spcAft>
              <a:buNone/>
            </a:pPr>
            <a:r>
              <a:t/>
            </a:r>
            <a:endParaRPr/>
          </a:p>
        </p:txBody>
      </p:sp>
      <p:sp>
        <p:nvSpPr>
          <p:cNvPr id="310" name="Google Shape;310;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36550" lvl="0" marL="457200" rtl="0" algn="l">
              <a:lnSpc>
                <a:spcPct val="200000"/>
              </a:lnSpc>
              <a:spcBef>
                <a:spcPts val="0"/>
              </a:spcBef>
              <a:spcAft>
                <a:spcPts val="0"/>
              </a:spcAft>
              <a:buSzPts val="1700"/>
              <a:buChar char="●"/>
            </a:pPr>
            <a:r>
              <a:rPr b="1" lang="fr" sz="1700"/>
              <a:t>Normalisation</a:t>
            </a:r>
            <a:r>
              <a:rPr lang="fr" sz="1700"/>
              <a:t> : Standardisation de l’ensemble des outils</a:t>
            </a:r>
            <a:endParaRPr sz="1700"/>
          </a:p>
          <a:p>
            <a:pPr indent="-336550" lvl="0" marL="457200" rtl="0" algn="l">
              <a:lnSpc>
                <a:spcPct val="200000"/>
              </a:lnSpc>
              <a:spcBef>
                <a:spcPts val="0"/>
              </a:spcBef>
              <a:spcAft>
                <a:spcPts val="0"/>
              </a:spcAft>
              <a:buSzPts val="1700"/>
              <a:buChar char="●"/>
            </a:pPr>
            <a:r>
              <a:rPr b="1" lang="fr" sz="1700"/>
              <a:t>Cohérence</a:t>
            </a:r>
            <a:r>
              <a:rPr lang="fr" sz="1700"/>
              <a:t>: Identification des erreurs </a:t>
            </a:r>
            <a:endParaRPr sz="1700"/>
          </a:p>
          <a:p>
            <a:pPr indent="-336550" lvl="0" marL="457200" rtl="0" algn="l">
              <a:lnSpc>
                <a:spcPct val="200000"/>
              </a:lnSpc>
              <a:spcBef>
                <a:spcPts val="0"/>
              </a:spcBef>
              <a:spcAft>
                <a:spcPts val="0"/>
              </a:spcAft>
              <a:buSzPts val="1700"/>
              <a:buChar char="●"/>
            </a:pPr>
            <a:r>
              <a:rPr b="1" lang="fr" sz="1700"/>
              <a:t>Évolutivité</a:t>
            </a:r>
            <a:r>
              <a:rPr lang="fr" sz="1700"/>
              <a:t>:</a:t>
            </a:r>
            <a:r>
              <a:rPr lang="fr" sz="1700"/>
              <a:t> Flexibilité à la mise à l’échelle</a:t>
            </a:r>
            <a:endParaRPr sz="1700"/>
          </a:p>
          <a:p>
            <a:pPr indent="-336550" lvl="0" marL="457200" rtl="0" algn="l">
              <a:lnSpc>
                <a:spcPct val="200000"/>
              </a:lnSpc>
              <a:spcBef>
                <a:spcPts val="0"/>
              </a:spcBef>
              <a:spcAft>
                <a:spcPts val="0"/>
              </a:spcAft>
              <a:buSzPts val="1700"/>
              <a:buChar char="●"/>
            </a:pPr>
            <a:r>
              <a:rPr b="1" lang="fr" sz="1700"/>
              <a:t>Vitesse</a:t>
            </a:r>
            <a:r>
              <a:rPr lang="fr" sz="1700"/>
              <a:t>: Passage rapide d’un cycle à un autre</a:t>
            </a:r>
            <a:endParaRPr sz="1700"/>
          </a:p>
          <a:p>
            <a:pPr indent="-336550" lvl="0" marL="457200" rtl="0" algn="l">
              <a:lnSpc>
                <a:spcPct val="200000"/>
              </a:lnSpc>
              <a:spcBef>
                <a:spcPts val="0"/>
              </a:spcBef>
              <a:spcAft>
                <a:spcPts val="0"/>
              </a:spcAft>
              <a:buSzPts val="1700"/>
              <a:buChar char="●"/>
            </a:pPr>
            <a:r>
              <a:rPr b="1" lang="fr" sz="1700"/>
              <a:t>Flexibilité</a:t>
            </a:r>
            <a:r>
              <a:rPr lang="fr" sz="1700"/>
              <a:t>: Facilité d’élargir la portée des processus automatisés</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Automatisation</a:t>
            </a:r>
            <a:endParaRPr/>
          </a:p>
          <a:p>
            <a:pPr indent="0" lvl="0" marL="0" rtl="0" algn="l">
              <a:spcBef>
                <a:spcPts val="0"/>
              </a:spcBef>
              <a:spcAft>
                <a:spcPts val="0"/>
              </a:spcAft>
              <a:buNone/>
            </a:pPr>
            <a:r>
              <a:rPr lang="fr" sz="2000"/>
              <a:t>Types</a:t>
            </a:r>
            <a:endParaRPr sz="2000"/>
          </a:p>
        </p:txBody>
      </p:sp>
      <p:sp>
        <p:nvSpPr>
          <p:cNvPr id="316" name="Google Shape;316;p19"/>
          <p:cNvSpPr txBox="1"/>
          <p:nvPr>
            <p:ph idx="1" type="body"/>
          </p:nvPr>
        </p:nvSpPr>
        <p:spPr>
          <a:xfrm>
            <a:off x="1009775" y="1597875"/>
            <a:ext cx="7678500" cy="2933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Maven Pro"/>
              <a:buChar char="●"/>
            </a:pPr>
            <a:r>
              <a:rPr b="1" lang="fr" sz="1400">
                <a:solidFill>
                  <a:srgbClr val="000000"/>
                </a:solidFill>
                <a:latin typeface="Maven Pro"/>
                <a:ea typeface="Maven Pro"/>
                <a:cs typeface="Maven Pro"/>
                <a:sym typeface="Maven Pro"/>
              </a:rPr>
              <a:t>L</a:t>
            </a:r>
            <a:r>
              <a:rPr b="1" lang="fr" sz="1400">
                <a:solidFill>
                  <a:srgbClr val="000000"/>
                </a:solidFill>
                <a:latin typeface="Maven Pro"/>
                <a:ea typeface="Maven Pro"/>
                <a:cs typeface="Maven Pro"/>
                <a:sym typeface="Maven Pro"/>
              </a:rPr>
              <a:t>ivraison continue: </a:t>
            </a:r>
            <a:r>
              <a:rPr lang="fr" sz="1400">
                <a:solidFill>
                  <a:srgbClr val="000000"/>
                </a:solidFill>
                <a:latin typeface="Maven Pro"/>
                <a:ea typeface="Maven Pro"/>
                <a:cs typeface="Maven Pro"/>
                <a:sym typeface="Maven Pro"/>
              </a:rPr>
              <a:t>exécuter chaque modification de code via un ensemble de tests automatisés, regrouper les builds et ensuite les promouvoir dans des environnements utilisant des déploiements automatisés.</a:t>
            </a:r>
            <a:endParaRPr sz="1400">
              <a:solidFill>
                <a:srgbClr val="000000"/>
              </a:solidFill>
              <a:latin typeface="Maven Pro"/>
              <a:ea typeface="Maven Pro"/>
              <a:cs typeface="Maven Pro"/>
              <a:sym typeface="Maven Pro"/>
            </a:endParaRPr>
          </a:p>
          <a:p>
            <a:pPr indent="0" lvl="0" marL="0" rtl="0" algn="l">
              <a:spcBef>
                <a:spcPts val="0"/>
              </a:spcBef>
              <a:spcAft>
                <a:spcPts val="0"/>
              </a:spcAft>
              <a:buNone/>
            </a:pPr>
            <a:r>
              <a:t/>
            </a:r>
            <a:endParaRPr sz="1400">
              <a:solidFill>
                <a:srgbClr val="000000"/>
              </a:solidFill>
              <a:latin typeface="Maven Pro"/>
              <a:ea typeface="Maven Pro"/>
              <a:cs typeface="Maven Pro"/>
              <a:sym typeface="Maven Pro"/>
            </a:endParaRPr>
          </a:p>
          <a:p>
            <a:pPr indent="-317500" lvl="0" marL="457200" rtl="0" algn="l">
              <a:spcBef>
                <a:spcPts val="0"/>
              </a:spcBef>
              <a:spcAft>
                <a:spcPts val="0"/>
              </a:spcAft>
              <a:buClr>
                <a:srgbClr val="000000"/>
              </a:buClr>
              <a:buSzPts val="1400"/>
              <a:buFont typeface="Maven Pro"/>
              <a:buChar char="●"/>
            </a:pPr>
            <a:r>
              <a:rPr b="1" lang="fr" sz="1400">
                <a:solidFill>
                  <a:srgbClr val="000000"/>
                </a:solidFill>
                <a:latin typeface="Maven Pro"/>
                <a:ea typeface="Maven Pro"/>
                <a:cs typeface="Maven Pro"/>
                <a:sym typeface="Maven Pro"/>
              </a:rPr>
              <a:t>Configuration en tant que code: </a:t>
            </a:r>
            <a:r>
              <a:rPr lang="fr" sz="1400">
                <a:solidFill>
                  <a:srgbClr val="000000"/>
                </a:solidFill>
                <a:latin typeface="Maven Pro"/>
                <a:ea typeface="Maven Pro"/>
                <a:cs typeface="Maven Pro"/>
                <a:sym typeface="Maven Pro"/>
              </a:rPr>
              <a:t>Il s'agit de rendre l'infrastructure plus fiable et maintenable, indépendamment du cloud ou de la configuration sur site</a:t>
            </a:r>
            <a:endParaRPr sz="1400">
              <a:solidFill>
                <a:srgbClr val="000000"/>
              </a:solidFill>
              <a:latin typeface="Maven Pro"/>
              <a:ea typeface="Maven Pro"/>
              <a:cs typeface="Maven Pro"/>
              <a:sym typeface="Maven Pro"/>
            </a:endParaRPr>
          </a:p>
          <a:p>
            <a:pPr indent="0" lvl="0" marL="457200" rtl="0" algn="l">
              <a:spcBef>
                <a:spcPts val="0"/>
              </a:spcBef>
              <a:spcAft>
                <a:spcPts val="0"/>
              </a:spcAft>
              <a:buNone/>
            </a:pPr>
            <a:r>
              <a:t/>
            </a:r>
            <a:endParaRPr sz="1400">
              <a:solidFill>
                <a:srgbClr val="000000"/>
              </a:solidFill>
              <a:latin typeface="Maven Pro"/>
              <a:ea typeface="Maven Pro"/>
              <a:cs typeface="Maven Pro"/>
              <a:sym typeface="Maven Pro"/>
            </a:endParaRPr>
          </a:p>
          <a:p>
            <a:pPr indent="-317500" lvl="0" marL="457200" rtl="0" algn="l">
              <a:spcBef>
                <a:spcPts val="0"/>
              </a:spcBef>
              <a:spcAft>
                <a:spcPts val="0"/>
              </a:spcAft>
              <a:buClr>
                <a:srgbClr val="000000"/>
              </a:buClr>
              <a:buSzPts val="1400"/>
              <a:buFont typeface="Maven Pro"/>
              <a:buChar char="●"/>
            </a:pPr>
            <a:r>
              <a:rPr lang="fr" sz="1400">
                <a:solidFill>
                  <a:srgbClr val="000000"/>
                </a:solidFill>
                <a:latin typeface="Maven Pro"/>
                <a:ea typeface="Maven Pro"/>
                <a:cs typeface="Maven Pro"/>
                <a:sym typeface="Maven Pro"/>
              </a:rPr>
              <a:t>Ces deux contributions permettent de briser le mur entre les équipes de dev et d’ops.</a:t>
            </a:r>
            <a:endParaRPr sz="1400">
              <a:solidFill>
                <a:srgbClr val="000000"/>
              </a:solidFill>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Automatisation</a:t>
            </a:r>
            <a:endParaRPr/>
          </a:p>
          <a:p>
            <a:pPr indent="0" lvl="0" marL="0" rtl="0" algn="l">
              <a:spcBef>
                <a:spcPts val="0"/>
              </a:spcBef>
              <a:spcAft>
                <a:spcPts val="0"/>
              </a:spcAft>
              <a:buNone/>
            </a:pPr>
            <a:r>
              <a:rPr lang="fr" sz="2066"/>
              <a:t>Objectifs principaux</a:t>
            </a:r>
            <a:endParaRPr sz="2066"/>
          </a:p>
        </p:txBody>
      </p:sp>
      <p:sp>
        <p:nvSpPr>
          <p:cNvPr id="322" name="Google Shape;322;p20"/>
          <p:cNvSpPr txBox="1"/>
          <p:nvPr>
            <p:ph idx="1" type="body"/>
          </p:nvPr>
        </p:nvSpPr>
        <p:spPr>
          <a:xfrm>
            <a:off x="557075" y="1668075"/>
            <a:ext cx="7886100" cy="2880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fr" sz="1600">
                <a:solidFill>
                  <a:srgbClr val="000000"/>
                </a:solidFill>
                <a:latin typeface="Maven Pro"/>
                <a:ea typeface="Maven Pro"/>
                <a:cs typeface="Maven Pro"/>
                <a:sym typeface="Maven Pro"/>
              </a:rPr>
              <a:t>La pérennisation de la confiance entre collaborateurs</a:t>
            </a:r>
            <a:endParaRPr b="1" sz="1600">
              <a:solidFill>
                <a:srgbClr val="000000"/>
              </a:solidFill>
              <a:latin typeface="Maven Pro"/>
              <a:ea typeface="Maven Pro"/>
              <a:cs typeface="Maven Pro"/>
              <a:sym typeface="Maven Pro"/>
            </a:endParaRPr>
          </a:p>
          <a:p>
            <a:pPr indent="0" lvl="0" marL="457200" rtl="0" algn="l">
              <a:spcBef>
                <a:spcPts val="0"/>
              </a:spcBef>
              <a:spcAft>
                <a:spcPts val="0"/>
              </a:spcAft>
              <a:buNone/>
            </a:pPr>
            <a:r>
              <a:t/>
            </a:r>
            <a:endParaRPr sz="1600">
              <a:solidFill>
                <a:srgbClr val="000000"/>
              </a:solidFill>
              <a:latin typeface="Maven Pro"/>
              <a:ea typeface="Maven Pro"/>
              <a:cs typeface="Maven Pro"/>
              <a:sym typeface="Maven Pro"/>
            </a:endParaRPr>
          </a:p>
          <a:p>
            <a:pPr indent="-323850" lvl="1" marL="914400" rtl="0" algn="l">
              <a:spcBef>
                <a:spcPts val="0"/>
              </a:spcBef>
              <a:spcAft>
                <a:spcPts val="0"/>
              </a:spcAft>
              <a:buClr>
                <a:srgbClr val="000000"/>
              </a:buClr>
              <a:buSzPts val="1500"/>
              <a:buFont typeface="Maven Pro"/>
              <a:buChar char="○"/>
            </a:pPr>
            <a:r>
              <a:rPr lang="fr" sz="1500">
                <a:solidFill>
                  <a:srgbClr val="000000"/>
                </a:solidFill>
                <a:latin typeface="Maven Pro"/>
                <a:ea typeface="Maven Pro"/>
                <a:cs typeface="Maven Pro"/>
                <a:sym typeface="Maven Pro"/>
              </a:rPr>
              <a:t>La structuration du processus de collaboration autour de l’automatisation permet de créer un cadre dans lequel de nouveaux collaborateurs s’intègrent naturellement. </a:t>
            </a:r>
            <a:endParaRPr sz="1500">
              <a:solidFill>
                <a:srgbClr val="000000"/>
              </a:solidFill>
              <a:latin typeface="Maven Pro"/>
              <a:ea typeface="Maven Pro"/>
              <a:cs typeface="Maven Pro"/>
              <a:sym typeface="Maven Pro"/>
            </a:endParaRPr>
          </a:p>
          <a:p>
            <a:pPr indent="0" lvl="0" marL="914400" rtl="0" algn="l">
              <a:spcBef>
                <a:spcPts val="0"/>
              </a:spcBef>
              <a:spcAft>
                <a:spcPts val="0"/>
              </a:spcAft>
              <a:buNone/>
            </a:pPr>
            <a:r>
              <a:t/>
            </a:r>
            <a:endParaRPr sz="1500">
              <a:solidFill>
                <a:srgbClr val="000000"/>
              </a:solidFill>
              <a:latin typeface="Maven Pro"/>
              <a:ea typeface="Maven Pro"/>
              <a:cs typeface="Maven Pro"/>
              <a:sym typeface="Maven Pro"/>
            </a:endParaRPr>
          </a:p>
          <a:p>
            <a:pPr indent="-323850" lvl="1" marL="914400" rtl="0" algn="l">
              <a:spcBef>
                <a:spcPts val="0"/>
              </a:spcBef>
              <a:spcAft>
                <a:spcPts val="0"/>
              </a:spcAft>
              <a:buClr>
                <a:srgbClr val="000000"/>
              </a:buClr>
              <a:buSzPts val="1500"/>
              <a:buFont typeface="Maven Pro"/>
              <a:buChar char="○"/>
            </a:pPr>
            <a:r>
              <a:rPr lang="fr" sz="1500">
                <a:solidFill>
                  <a:srgbClr val="000000"/>
                </a:solidFill>
                <a:latin typeface="Maven Pro"/>
                <a:ea typeface="Maven Pro"/>
                <a:cs typeface="Maven Pro"/>
                <a:sym typeface="Maven Pro"/>
              </a:rPr>
              <a:t>Le processus d’automatisation doit intégrer un dispositif d’amélioration continue qui assure que tout changement se fasse de manière pragmatique et structurée avec une rigueur continuelle.</a:t>
            </a:r>
            <a:endParaRPr sz="1500">
              <a:solidFill>
                <a:srgbClr val="000000"/>
              </a:solidFill>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222800" cy="12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Automatisation</a:t>
            </a:r>
            <a:endParaRPr/>
          </a:p>
          <a:p>
            <a:pPr indent="0" lvl="0" marL="0" rtl="0" algn="l">
              <a:spcBef>
                <a:spcPts val="0"/>
              </a:spcBef>
              <a:spcAft>
                <a:spcPts val="0"/>
              </a:spcAft>
              <a:buNone/>
            </a:pPr>
            <a:r>
              <a:rPr lang="fr" sz="2066"/>
              <a:t>Objectifs principaux</a:t>
            </a:r>
            <a:endParaRPr/>
          </a:p>
        </p:txBody>
      </p:sp>
      <p:sp>
        <p:nvSpPr>
          <p:cNvPr id="328" name="Google Shape;328;p21"/>
          <p:cNvSpPr txBox="1"/>
          <p:nvPr>
            <p:ph idx="1" type="body"/>
          </p:nvPr>
        </p:nvSpPr>
        <p:spPr>
          <a:xfrm>
            <a:off x="967700" y="1990050"/>
            <a:ext cx="7366500" cy="25416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000000"/>
              </a:buClr>
              <a:buSzPts val="1900"/>
              <a:buFont typeface="Maven Pro"/>
              <a:buChar char="●"/>
            </a:pPr>
            <a:r>
              <a:rPr b="1" lang="fr" sz="1700">
                <a:solidFill>
                  <a:srgbClr val="000000"/>
                </a:solidFill>
                <a:latin typeface="Maven Pro"/>
                <a:ea typeface="Maven Pro"/>
                <a:cs typeface="Maven Pro"/>
                <a:sym typeface="Maven Pro"/>
              </a:rPr>
              <a:t>L’amélioration de la qualité:</a:t>
            </a:r>
            <a:endParaRPr b="1" sz="1700">
              <a:solidFill>
                <a:srgbClr val="000000"/>
              </a:solidFill>
              <a:latin typeface="Maven Pro"/>
              <a:ea typeface="Maven Pro"/>
              <a:cs typeface="Maven Pro"/>
              <a:sym typeface="Maven Pro"/>
            </a:endParaRPr>
          </a:p>
          <a:p>
            <a:pPr indent="0" lvl="0" marL="457200" rtl="0" algn="l">
              <a:spcBef>
                <a:spcPts val="0"/>
              </a:spcBef>
              <a:spcAft>
                <a:spcPts val="0"/>
              </a:spcAft>
              <a:buNone/>
            </a:pPr>
            <a:r>
              <a:t/>
            </a:r>
            <a:endParaRPr sz="1700">
              <a:solidFill>
                <a:srgbClr val="000000"/>
              </a:solidFill>
              <a:latin typeface="Maven Pro"/>
              <a:ea typeface="Maven Pro"/>
              <a:cs typeface="Maven Pro"/>
              <a:sym typeface="Maven Pro"/>
            </a:endParaRPr>
          </a:p>
          <a:p>
            <a:pPr indent="-330200" lvl="1" marL="914400" rtl="0" algn="l">
              <a:spcBef>
                <a:spcPts val="0"/>
              </a:spcBef>
              <a:spcAft>
                <a:spcPts val="0"/>
              </a:spcAft>
              <a:buClr>
                <a:srgbClr val="000000"/>
              </a:buClr>
              <a:buSzPts val="1600"/>
              <a:buFont typeface="Maven Pro"/>
              <a:buChar char="○"/>
            </a:pPr>
            <a:r>
              <a:rPr lang="fr" sz="1600">
                <a:solidFill>
                  <a:srgbClr val="000000"/>
                </a:solidFill>
                <a:latin typeface="Maven Pro"/>
                <a:ea typeface="Maven Pro"/>
                <a:cs typeface="Maven Pro"/>
                <a:sym typeface="Maven Pro"/>
              </a:rPr>
              <a:t>Automatiser les tâches répétitives permet d’éviter les erreurs d’inattention et ainsi assurer un niveau de qualité constant et optimal.</a:t>
            </a:r>
            <a:endParaRPr sz="1600">
              <a:solidFill>
                <a:srgbClr val="000000"/>
              </a:solidFill>
              <a:latin typeface="Maven Pro"/>
              <a:ea typeface="Maven Pro"/>
              <a:cs typeface="Maven Pro"/>
              <a:sym typeface="Maven Pro"/>
            </a:endParaRPr>
          </a:p>
          <a:p>
            <a:pPr indent="0" lvl="0" marL="914400" rtl="0" algn="l">
              <a:spcBef>
                <a:spcPts val="0"/>
              </a:spcBef>
              <a:spcAft>
                <a:spcPts val="0"/>
              </a:spcAft>
              <a:buNone/>
            </a:pPr>
            <a:r>
              <a:t/>
            </a:r>
            <a:endParaRPr sz="1600">
              <a:solidFill>
                <a:srgbClr val="000000"/>
              </a:solidFill>
              <a:latin typeface="Maven Pro"/>
              <a:ea typeface="Maven Pro"/>
              <a:cs typeface="Maven Pro"/>
              <a:sym typeface="Maven Pro"/>
            </a:endParaRPr>
          </a:p>
          <a:p>
            <a:pPr indent="-330200" lvl="1" marL="914400" rtl="0" algn="l">
              <a:spcBef>
                <a:spcPts val="0"/>
              </a:spcBef>
              <a:spcAft>
                <a:spcPts val="0"/>
              </a:spcAft>
              <a:buClr>
                <a:srgbClr val="000000"/>
              </a:buClr>
              <a:buSzPts val="1600"/>
              <a:buFont typeface="Maven Pro"/>
              <a:buChar char="○"/>
            </a:pPr>
            <a:r>
              <a:rPr lang="fr" sz="1600">
                <a:solidFill>
                  <a:srgbClr val="000000"/>
                </a:solidFill>
                <a:latin typeface="Maven Pro"/>
                <a:ea typeface="Maven Pro"/>
                <a:cs typeface="Maven Pro"/>
                <a:sym typeface="Maven Pro"/>
              </a:rPr>
              <a:t>Automatiser n’est pas optimiser</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