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58" r:id="rId4"/>
    <p:sldId id="257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5C902-CCE7-4564-8F02-FCB0042D0AEC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74D0C-BDF3-467B-A286-CAEDBF4E3F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58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543E0-ABF2-4F8D-133B-70C76D24B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47C90A-3069-3768-6B40-F9D71958E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E7D95E-90AB-BBC3-EF2B-D808E7FF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C5F1-D48E-490C-BD3D-57776C4C97EC}" type="datetime1">
              <a:rPr lang="fr-FR" smtClean="0"/>
              <a:t>31/05/2024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161E3B-19B9-A530-74E9-7F0B5D525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4E6766-731E-CF9A-F187-64B346F51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005F-07FD-4257-8205-CDEC53DF0F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5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3232FF-413B-355B-C8EB-E5FA6A9B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4A8335-60AA-9261-5665-FCC2A97FC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78196F-A4E6-8319-663F-72F938A4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9C71-F7CD-4B1A-9AE9-AC22B2990ECB}" type="datetime1">
              <a:rPr lang="fr-FR" smtClean="0"/>
              <a:t>31/05/2024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46B7A-8E7C-18B3-6957-5D6142DD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7B06F0-A245-40D1-C42D-D1AA2B09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005F-07FD-4257-8205-CDEC53DF0F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41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3085662-D74B-4530-DCCF-B56F7F7F5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DAB669-A581-9D8D-E435-D24C81DE2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5606B7-06D1-888F-5E64-FD9AC16A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9408-4F7E-4F9B-AD2D-B3037E8169AB}" type="datetime1">
              <a:rPr lang="fr-FR" smtClean="0"/>
              <a:t>31/05/2024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8D8A02-ACC9-BCD2-D601-D2E98A5CB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ADF1B6-BD70-6D60-1862-160CC4A2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005F-07FD-4257-8205-CDEC53DF0F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25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ED895F-A9DB-9771-9760-13197E234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1659C1-DCC9-2169-3D9D-D1E3F07C9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4BF6BD-274D-1464-49F2-8DBD885F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81F6-7E39-49C6-BCBF-F96CB6B286D2}" type="datetime1">
              <a:rPr lang="fr-FR" smtClean="0"/>
              <a:t>31/05/2024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9566C9-D5C9-8A0B-2690-7F642C967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251D87-2C80-290A-4FAD-D4F6199F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005F-07FD-4257-8205-CDEC53DF0F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19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349C5E-2652-7982-8AD3-731D22C45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3132D2-FC73-003F-DB5A-99C36F465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E13A05-EA34-F786-2EF0-609EB9A7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B5FC-21BC-4391-8F6B-486D6475E40E}" type="datetime1">
              <a:rPr lang="fr-FR" smtClean="0"/>
              <a:t>31/05/2024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FB21C6-B68C-7670-23B3-9D055157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6565D8-AF50-5711-69F4-B4726B2F8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005F-07FD-4257-8205-CDEC53DF0F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54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263939-45D2-4AC3-D048-6A07E30BF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5FCFE0-431D-958D-E645-A44F241D0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4DDCD5-AF91-5A10-3A76-0B1B0B6CE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FD74CD-41D3-EBBD-4455-B1B08E16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45FA-2477-47B6-9C2F-7A6EBDCB8FBF}" type="datetime1">
              <a:rPr lang="fr-FR" smtClean="0"/>
              <a:t>31/05/2024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0D5C83-953E-DAF8-4365-B3F164A8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B4F4CE-5337-8EAC-5BE4-23F88E3D9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005F-07FD-4257-8205-CDEC53DF0F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35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774A97-92C7-5919-6220-9B44E23C8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6E4841-CB02-C4F3-40D1-21DC6D3F0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EBC65B-58B4-C835-38E2-B68F70513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958A754-177C-0294-21D7-57B787735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E706CD-F92B-5026-C08A-993640956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9B4ECC1-2FA8-C6B0-E564-9F7CAF20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A777-4C22-4D11-819F-7FEDAD473B20}" type="datetime1">
              <a:rPr lang="fr-FR" smtClean="0"/>
              <a:t>31/05/2024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D5EA24C-0FC8-A371-B888-3B9ABD7C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4F87930-6A20-3AC5-5547-1365A31A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005F-07FD-4257-8205-CDEC53DF0F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07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F2F23-040B-5BC6-5CF8-87D592FEB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157C047-DD1E-A22A-B5B2-3BED3137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1C06-29C2-4829-9A6D-DD796AF5BDFE}" type="datetime1">
              <a:rPr lang="fr-FR" smtClean="0"/>
              <a:t>31/05/2024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62B523-40F2-B346-FD0B-9E802D4A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E9666A-9C94-820A-4CF4-E2BF84FC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005F-07FD-4257-8205-CDEC53DF0F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20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9BF905B-5589-D15D-A4B1-F9D54D9D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05E26-7233-47B5-8F14-ACF2AFA386AB}" type="datetime1">
              <a:rPr lang="fr-FR" smtClean="0"/>
              <a:t>31/05/2024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030CE3F-312D-E92D-C440-831AE1AF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C1547B-07F5-4514-99C3-3535D113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005F-07FD-4257-8205-CDEC53DF0F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3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B18C9A-261B-0BE6-E178-5E639A56D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0C6261-8711-C515-2977-396B8995F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B7A95D-01A1-CF88-0448-7A5458144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B0CEE8-7E00-8F30-6866-3AA800F0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0432-4283-442F-914D-A39C48C10806}" type="datetime1">
              <a:rPr lang="fr-FR" smtClean="0"/>
              <a:t>31/05/2024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83D32E-C523-28B3-A1D5-0099A511B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7A92EB-BB29-665F-C84C-D6757D8A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005F-07FD-4257-8205-CDEC53DF0F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05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8622A5-3FC7-AA89-4096-87BED849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1F5FFD2-A514-5ADC-2FC3-BBEA726A4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BEB6A8-D642-8481-9665-822868B3E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FDB860-4CAE-BDF9-B0D4-29921720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F646-147E-4C94-BEC4-E794C0B01157}" type="datetime1">
              <a:rPr lang="fr-FR" smtClean="0"/>
              <a:t>31/05/2024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C5B317-6194-C9FB-AC8C-0B98FFE9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44E67A-C5F1-2E78-191E-0960B715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005F-07FD-4257-8205-CDEC53DF0F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84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1F81D06-DF6E-7E4F-A5E3-BC482C094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DB0C67-0D30-B0AA-6A52-C7A0D934B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F8158A-DEB8-BB00-7925-EFEE7DB98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DC2AA2-72CA-41F2-915E-FD2AED34AFDA}" type="datetime1">
              <a:rPr lang="fr-FR" smtClean="0"/>
              <a:t>31/05/2024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FE2647-1F92-7EE6-1089-82C5F6043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0D801E-8471-2856-C891-49B2FBC51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C1005F-07FD-4257-8205-CDEC53DF0F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05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hanCohen-Sola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ohanCohen-Solal/Cloud_detector_V2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hyperlink" Target="https://github.com/YohanCohen-Solal/mini-project-cp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CBFB88-7F71-846E-88A4-6BBB3474BCB2}"/>
              </a:ext>
            </a:extLst>
          </p:cNvPr>
          <p:cNvSpPr/>
          <p:nvPr/>
        </p:nvSpPr>
        <p:spPr>
          <a:xfrm>
            <a:off x="579781" y="422413"/>
            <a:ext cx="11032435" cy="2857735"/>
          </a:xfrm>
          <a:prstGeom prst="rect">
            <a:avLst/>
          </a:prstGeom>
          <a:solidFill>
            <a:srgbClr val="FFFFFF">
              <a:alpha val="8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4200"/>
              </a:spcAft>
            </a:pPr>
            <a:r>
              <a:rPr lang="fr-FR" sz="3600" u="sng" dirty="0">
                <a:latin typeface="Calibri" panose="020F0502020204030204" pitchFamily="34" charset="0"/>
                <a:cs typeface="Calibri" panose="020F0502020204030204" pitchFamily="34" charset="0"/>
              </a:rPr>
              <a:t>Portfolio de projets :</a:t>
            </a:r>
          </a:p>
          <a:p>
            <a:pPr marL="1428750" lvl="2" indent="-514350">
              <a:buFont typeface="+mj-lt"/>
              <a:buAutoNum type="romanUcPeriod"/>
            </a:pPr>
            <a:r>
              <a:rPr lang="fr-F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 Detector avec technique de computer vision</a:t>
            </a:r>
          </a:p>
          <a:p>
            <a:pPr marL="1428750" lvl="2" indent="-514350">
              <a:buFont typeface="+mj-lt"/>
              <a:buAutoNum type="romanUcPeriod"/>
            </a:pPr>
            <a:r>
              <a:rPr lang="fr-F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de réalité augmentée avec détection d’objet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807DFE-5D50-20C3-84D7-03BFF1A6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005F-07FD-4257-8205-CDEC53DF0F77}" type="slidenum">
              <a:rPr lang="fr-FR" smtClean="0"/>
              <a:t>1</a:t>
            </a:fld>
            <a:endParaRPr lang="fr-FR" dirty="0"/>
          </a:p>
        </p:txBody>
      </p:sp>
      <p:pic>
        <p:nvPicPr>
          <p:cNvPr id="8" name="Image 7" descr="Une image contenant Visage humain, personne, habits, cravate&#10;&#10;Description générée automatiquement">
            <a:extLst>
              <a:ext uri="{FF2B5EF4-FFF2-40B4-BE49-F238E27FC236}">
                <a16:creationId xmlns:a16="http://schemas.microsoft.com/office/drawing/2014/main" id="{5F03A991-2594-698A-2A16-7D539BB33F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88"/>
          <a:stretch/>
        </p:blipFill>
        <p:spPr>
          <a:xfrm>
            <a:off x="1224894" y="3781798"/>
            <a:ext cx="2281238" cy="2574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EE4EB24-ACB2-DF87-F4FF-6F8776DA4147}"/>
              </a:ext>
            </a:extLst>
          </p:cNvPr>
          <p:cNvSpPr/>
          <p:nvPr/>
        </p:nvSpPr>
        <p:spPr>
          <a:xfrm>
            <a:off x="4902113" y="4019339"/>
            <a:ext cx="5893904" cy="1049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Yohan Cohen-Solal</a:t>
            </a:r>
          </a:p>
          <a:p>
            <a:pPr algn="ctr"/>
            <a:r>
              <a:rPr lang="fr-F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Ingénieur Généraliste, spécialisé dans la Data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A8DB760-165E-FBB2-5211-80A4EA067432}"/>
              </a:ext>
            </a:extLst>
          </p:cNvPr>
          <p:cNvSpPr txBox="1"/>
          <p:nvPr/>
        </p:nvSpPr>
        <p:spPr>
          <a:xfrm>
            <a:off x="4780359" y="5251765"/>
            <a:ext cx="61374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https://github.com/YohanCohen-Solal</a:t>
            </a:r>
            <a:endParaRPr lang="fr-FR" dirty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1999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>
            <a:extLst>
              <a:ext uri="{FF2B5EF4-FFF2-40B4-BE49-F238E27FC236}">
                <a16:creationId xmlns:a16="http://schemas.microsoft.com/office/drawing/2014/main" id="{C0B5C01F-77C7-E52F-EB85-49B8617BD82E}"/>
              </a:ext>
            </a:extLst>
          </p:cNvPr>
          <p:cNvSpPr txBox="1"/>
          <p:nvPr/>
        </p:nvSpPr>
        <p:spPr>
          <a:xfrm>
            <a:off x="1200081" y="942655"/>
            <a:ext cx="10557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Description du projet 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créer un modèle de classification capable de déterminer le type de nuage se trouve sur une image qu’il reçoit en entrée</a:t>
            </a:r>
          </a:p>
          <a:p>
            <a:r>
              <a:rPr lang="fr-FR" sz="1400" b="1" dirty="0">
                <a:latin typeface="Calibri" panose="020F0502020204030204" pitchFamily="34" charset="0"/>
                <a:cs typeface="Calibri" panose="020F0502020204030204" pitchFamily="34" charset="0"/>
              </a:rPr>
              <a:t>Objectif : 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btenir une précision d’au moins 80%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37E8B284-2E0D-403B-CB73-A5FEA73F5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75" y="1964359"/>
            <a:ext cx="3523965" cy="225369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376115E5-281F-D17C-66C5-17CBF55E8BDF}"/>
              </a:ext>
            </a:extLst>
          </p:cNvPr>
          <p:cNvSpPr txBox="1"/>
          <p:nvPr/>
        </p:nvSpPr>
        <p:spPr>
          <a:xfrm>
            <a:off x="225913" y="1580111"/>
            <a:ext cx="3321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fr-FR" sz="1400" b="1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ère</a:t>
            </a:r>
            <a:r>
              <a:rPr lang="fr-F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étape : 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création base de données </a:t>
            </a:r>
            <a:endParaRPr lang="fr-FR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86D7415-0BF4-F312-9A2E-B87BAFADFBFC}"/>
              </a:ext>
            </a:extLst>
          </p:cNvPr>
          <p:cNvSpPr txBox="1"/>
          <p:nvPr/>
        </p:nvSpPr>
        <p:spPr>
          <a:xfrm>
            <a:off x="4967753" y="1891318"/>
            <a:ext cx="626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latin typeface="Calibri" panose="020F0502020204030204" pitchFamily="34" charset="0"/>
                <a:cs typeface="Calibri" panose="020F0502020204030204" pitchFamily="34" charset="0"/>
              </a:rPr>
              <a:t>Base de données de 11 classes (10 types de nuages + 1 </a:t>
            </a:r>
            <a:r>
              <a:rPr lang="fr-F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clear</a:t>
            </a:r>
            <a:r>
              <a:rPr lang="fr-FR" sz="1100" dirty="0">
                <a:latin typeface="Calibri" panose="020F0502020204030204" pitchFamily="34" charset="0"/>
                <a:cs typeface="Calibri" panose="020F0502020204030204" pitchFamily="34" charset="0"/>
              </a:rPr>
              <a:t> sky)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latin typeface="Calibri" panose="020F0502020204030204" pitchFamily="34" charset="0"/>
                <a:cs typeface="Calibri" panose="020F0502020204030204" pitchFamily="34" charset="0"/>
              </a:rPr>
              <a:t>67243 images , soit 6113 par classe (récupérée sur Kaggle et agrandie à l’aide de data augmentation)</a:t>
            </a:r>
          </a:p>
          <a:p>
            <a:endParaRPr lang="fr-FR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100" b="1" dirty="0">
                <a:latin typeface="Calibri" panose="020F0502020204030204" pitchFamily="34" charset="0"/>
                <a:cs typeface="Calibri" panose="020F0502020204030204" pitchFamily="34" charset="0"/>
              </a:rPr>
              <a:t>Algorithmes de Data Augmentation :</a:t>
            </a:r>
            <a:r>
              <a:rPr lang="fr-FR" sz="1100" dirty="0">
                <a:latin typeface="Calibri" panose="020F0502020204030204" pitchFamily="34" charset="0"/>
                <a:cs typeface="Calibri" panose="020F0502020204030204" pitchFamily="34" charset="0"/>
              </a:rPr>
              <a:t> divers scripts de rotation et translation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FCED1C-AC4B-766C-CAC7-7DA907D1CB7A}"/>
              </a:ext>
            </a:extLst>
          </p:cNvPr>
          <p:cNvSpPr/>
          <p:nvPr/>
        </p:nvSpPr>
        <p:spPr>
          <a:xfrm>
            <a:off x="656912" y="255795"/>
            <a:ext cx="5735707" cy="5852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I.     Cloud Detector avec technique de computer vision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F1333EC8-AC46-E880-5042-B13912B5CE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17"/>
          <a:stretch/>
        </p:blipFill>
        <p:spPr>
          <a:xfrm>
            <a:off x="6392619" y="2709112"/>
            <a:ext cx="1432648" cy="1311704"/>
          </a:xfrm>
          <a:prstGeom prst="rect">
            <a:avLst/>
          </a:prstGeom>
        </p:spPr>
      </p:pic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9850C483-9153-CA0F-0216-52D85F283F80}"/>
              </a:ext>
            </a:extLst>
          </p:cNvPr>
          <p:cNvSpPr/>
          <p:nvPr/>
        </p:nvSpPr>
        <p:spPr>
          <a:xfrm>
            <a:off x="8245469" y="3102770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B75B4DA5-9BB7-D9A3-BD60-3E1D883417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18"/>
          <a:stretch/>
        </p:blipFill>
        <p:spPr>
          <a:xfrm>
            <a:off x="9654019" y="2690538"/>
            <a:ext cx="1378639" cy="13104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978D32F-1809-B33B-FD28-0BF5CA381163}"/>
              </a:ext>
            </a:extLst>
          </p:cNvPr>
          <p:cNvSpPr/>
          <p:nvPr/>
        </p:nvSpPr>
        <p:spPr>
          <a:xfrm>
            <a:off x="8018350" y="3563056"/>
            <a:ext cx="1432647" cy="43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Rotation de 45°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77D081F-CDE9-3DE3-EF85-A4035D3F96FE}"/>
              </a:ext>
            </a:extLst>
          </p:cNvPr>
          <p:cNvSpPr txBox="1"/>
          <p:nvPr/>
        </p:nvSpPr>
        <p:spPr>
          <a:xfrm>
            <a:off x="225913" y="4379745"/>
            <a:ext cx="5210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sz="1400" b="1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ème</a:t>
            </a:r>
            <a:r>
              <a:rPr lang="fr-F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étape : 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tester plusieurs algorithmes et déterminer leur précision</a:t>
            </a:r>
            <a:endParaRPr lang="fr-FR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4" name="Tableau 33">
            <a:extLst>
              <a:ext uri="{FF2B5EF4-FFF2-40B4-BE49-F238E27FC236}">
                <a16:creationId xmlns:a16="http://schemas.microsoft.com/office/drawing/2014/main" id="{FF217288-90B6-6AF1-9F16-D5930CE52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976549"/>
              </p:ext>
            </p:extLst>
          </p:nvPr>
        </p:nvGraphicFramePr>
        <p:xfrm>
          <a:off x="884623" y="4888499"/>
          <a:ext cx="342575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877">
                  <a:extLst>
                    <a:ext uri="{9D8B030D-6E8A-4147-A177-3AD203B41FA5}">
                      <a16:colId xmlns:a16="http://schemas.microsoft.com/office/drawing/2014/main" val="2936315003"/>
                    </a:ext>
                  </a:extLst>
                </a:gridCol>
                <a:gridCol w="1712877">
                  <a:extLst>
                    <a:ext uri="{9D8B030D-6E8A-4147-A177-3AD203B41FA5}">
                      <a16:colId xmlns:a16="http://schemas.microsoft.com/office/drawing/2014/main" val="3738389845"/>
                    </a:ext>
                  </a:extLst>
                </a:gridCol>
              </a:tblGrid>
              <a:tr h="241676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 du modèle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Précision (en 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995810"/>
                  </a:ext>
                </a:extLst>
              </a:tr>
              <a:tr h="241676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CNN classique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522333"/>
                  </a:ext>
                </a:extLst>
              </a:tr>
              <a:tr h="241676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VGG16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548961"/>
                  </a:ext>
                </a:extLst>
              </a:tr>
              <a:tr h="241676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ResNet50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89,7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774978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15FF9AA7-5F96-0B8F-2625-9FB012159283}"/>
              </a:ext>
            </a:extLst>
          </p:cNvPr>
          <p:cNvSpPr/>
          <p:nvPr/>
        </p:nvSpPr>
        <p:spPr>
          <a:xfrm>
            <a:off x="1312832" y="6173384"/>
            <a:ext cx="2569335" cy="431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modèle ResNet50 a été 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retenu</a:t>
            </a:r>
            <a:endParaRPr lang="fr-F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1F8676-F3FC-F1E1-23A5-E6EFC33CFA54}"/>
              </a:ext>
            </a:extLst>
          </p:cNvPr>
          <p:cNvSpPr/>
          <p:nvPr/>
        </p:nvSpPr>
        <p:spPr>
          <a:xfrm>
            <a:off x="5206016" y="2690538"/>
            <a:ext cx="930761" cy="131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Exemple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BFFEEC6-AFF0-C5F9-76A7-78DD19388B1F}"/>
              </a:ext>
            </a:extLst>
          </p:cNvPr>
          <p:cNvSpPr txBox="1"/>
          <p:nvPr/>
        </p:nvSpPr>
        <p:spPr>
          <a:xfrm>
            <a:off x="5987766" y="4379745"/>
            <a:ext cx="3463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sz="1400" b="1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ème</a:t>
            </a:r>
            <a:r>
              <a:rPr lang="fr-F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étape : 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pplication front-end en React</a:t>
            </a:r>
            <a:endParaRPr lang="fr-FR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6B7848-1B8E-13CF-5F1D-242DC35AA8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033"/>
          <a:stretch/>
        </p:blipFill>
        <p:spPr>
          <a:xfrm>
            <a:off x="5675244" y="4747139"/>
            <a:ext cx="4222612" cy="197433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9D80770-B928-4A47-808D-BA2E082D5655}"/>
              </a:ext>
            </a:extLst>
          </p:cNvPr>
          <p:cNvSpPr txBox="1"/>
          <p:nvPr/>
        </p:nvSpPr>
        <p:spPr>
          <a:xfrm>
            <a:off x="10014967" y="5310988"/>
            <a:ext cx="2031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Application web réalisée avec React JS permettant de supporter le modèle d’IA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AD5DF7-6F5A-10AA-AF48-6CAA88DFD5FF}"/>
              </a:ext>
            </a:extLst>
          </p:cNvPr>
          <p:cNvSpPr/>
          <p:nvPr/>
        </p:nvSpPr>
        <p:spPr>
          <a:xfrm>
            <a:off x="7099004" y="323442"/>
            <a:ext cx="4254796" cy="615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https://github.com/YohanCohen-Solal/Cloud_detector_V2</a:t>
            </a:r>
            <a:endParaRPr lang="fr-F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fr-F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07FD4F-13E9-A542-855B-49F3B944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005F-07FD-4257-8205-CDEC53DF0F7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32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FA76DE-5D9F-CFD9-D0D5-36E9ECFE6C7E}"/>
              </a:ext>
            </a:extLst>
          </p:cNvPr>
          <p:cNvSpPr/>
          <p:nvPr/>
        </p:nvSpPr>
        <p:spPr>
          <a:xfrm>
            <a:off x="655779" y="259568"/>
            <a:ext cx="6340900" cy="5852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II.     Application de réalité augmentée avec détection d’objet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BB36382-C63D-B27E-DC8A-B50E1FF9E4A4}"/>
              </a:ext>
            </a:extLst>
          </p:cNvPr>
          <p:cNvSpPr txBox="1"/>
          <p:nvPr/>
        </p:nvSpPr>
        <p:spPr>
          <a:xfrm>
            <a:off x="504178" y="984553"/>
            <a:ext cx="9100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Description du projet 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créer une application de réalité augmentée détectant des objets et animaux sur une image en C++ </a:t>
            </a:r>
          </a:p>
          <a:p>
            <a:r>
              <a:rPr lang="fr-FR" sz="1400" b="1" dirty="0">
                <a:latin typeface="Calibri" panose="020F0502020204030204" pitchFamily="34" charset="0"/>
                <a:cs typeface="Calibri" panose="020F0502020204030204" pitchFamily="34" charset="0"/>
              </a:rPr>
              <a:t>Objectif : 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Afficher le nom directement sur la plateforme en temps réel, ainsi que la probabilité</a:t>
            </a:r>
            <a:endParaRPr lang="fr-F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ED2660A-82EF-629A-1AFA-0A074BFFEC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9" t="1933" r="1847"/>
          <a:stretch/>
        </p:blipFill>
        <p:spPr>
          <a:xfrm>
            <a:off x="6834947" y="2258384"/>
            <a:ext cx="2826227" cy="211236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C828B55-7376-91BE-1730-1F48A8388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948" y="4456861"/>
            <a:ext cx="2826226" cy="20846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B3D69A-6E69-CB14-79D1-CB051DB1A83D}"/>
              </a:ext>
            </a:extLst>
          </p:cNvPr>
          <p:cNvSpPr/>
          <p:nvPr/>
        </p:nvSpPr>
        <p:spPr>
          <a:xfrm>
            <a:off x="7812281" y="333346"/>
            <a:ext cx="3803454" cy="615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https://github.com/YohanCohen-Solal/mini-project-cpp</a:t>
            </a:r>
            <a:endParaRPr lang="fr-F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fr-F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98CF7C38-64C3-9CCD-05FF-2C62800002FC}"/>
              </a:ext>
            </a:extLst>
          </p:cNvPr>
          <p:cNvSpPr/>
          <p:nvPr/>
        </p:nvSpPr>
        <p:spPr>
          <a:xfrm flipH="1">
            <a:off x="9762043" y="2247310"/>
            <a:ext cx="367750" cy="4291602"/>
          </a:xfrm>
          <a:prstGeom prst="leftBrace">
            <a:avLst>
              <a:gd name="adj1" fmla="val 4568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6FCB166-5EBB-C05A-6484-D07CBEE39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44644" y="4047628"/>
            <a:ext cx="3294562" cy="26738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0990195-17E8-4098-8BB2-7DD46D042A4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6200" b="41842"/>
          <a:stretch/>
        </p:blipFill>
        <p:spPr>
          <a:xfrm>
            <a:off x="596145" y="2245440"/>
            <a:ext cx="1257927" cy="15767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31AD1F5B-AD7C-9067-C3F7-4CB4E3D2B7FA}"/>
              </a:ext>
            </a:extLst>
          </p:cNvPr>
          <p:cNvSpPr txBox="1"/>
          <p:nvPr/>
        </p:nvSpPr>
        <p:spPr>
          <a:xfrm>
            <a:off x="504179" y="1817939"/>
            <a:ext cx="2282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fr-FR" sz="1400" b="1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ère</a:t>
            </a:r>
            <a:r>
              <a:rPr lang="fr-F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étape : 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ase de données</a:t>
            </a:r>
            <a:endParaRPr lang="fr-FR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FBBA85FC-97E3-E033-0056-B245BDD67F7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9064"/>
          <a:stretch/>
        </p:blipFill>
        <p:spPr>
          <a:xfrm>
            <a:off x="2099941" y="2258385"/>
            <a:ext cx="1257927" cy="15383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9E5383A8-6723-AD4B-45D1-5594FB587808}"/>
              </a:ext>
            </a:extLst>
          </p:cNvPr>
          <p:cNvSpPr txBox="1"/>
          <p:nvPr/>
        </p:nvSpPr>
        <p:spPr>
          <a:xfrm>
            <a:off x="3710190" y="2807773"/>
            <a:ext cx="165855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Plusieurs classes de 10 images chacune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68F02B1-EE1C-C4E2-A956-E44E74097A5A}"/>
              </a:ext>
            </a:extLst>
          </p:cNvPr>
          <p:cNvSpPr txBox="1"/>
          <p:nvPr/>
        </p:nvSpPr>
        <p:spPr>
          <a:xfrm>
            <a:off x="200086" y="4768998"/>
            <a:ext cx="2559240" cy="12311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Calibri" panose="020F0502020204030204" pitchFamily="34" charset="0"/>
                <a:cs typeface="Calibri" panose="020F0502020204030204" pitchFamily="34" charset="0"/>
              </a:rPr>
              <a:t>Résultat final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on dispose d’un modèle capable d’encadrer des objets sur une image, comme Yolo3, et d’afficher le nom de ce dernier avec la précision associée, comme GoogleNet.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0D9A861-710E-BC23-C675-8D365D11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005F-07FD-4257-8205-CDEC53DF0F77}" type="slidenum">
              <a:rPr lang="fr-FR" smtClean="0"/>
              <a:t>3</a:t>
            </a:fld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4CF78D4-7A2C-7CD9-293D-258EEC1B1CF7}"/>
              </a:ext>
            </a:extLst>
          </p:cNvPr>
          <p:cNvSpPr txBox="1"/>
          <p:nvPr/>
        </p:nvSpPr>
        <p:spPr>
          <a:xfrm>
            <a:off x="9028671" y="4047628"/>
            <a:ext cx="632503" cy="308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Yolo3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0A95BA6-6DBB-551C-9D59-09D18647776E}"/>
              </a:ext>
            </a:extLst>
          </p:cNvPr>
          <p:cNvSpPr txBox="1"/>
          <p:nvPr/>
        </p:nvSpPr>
        <p:spPr>
          <a:xfrm>
            <a:off x="8623248" y="6233727"/>
            <a:ext cx="1037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GoogleNet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8EF4548-5C35-D4F6-7FFD-07787A50691A}"/>
              </a:ext>
            </a:extLst>
          </p:cNvPr>
          <p:cNvSpPr txBox="1"/>
          <p:nvPr/>
        </p:nvSpPr>
        <p:spPr>
          <a:xfrm>
            <a:off x="6828947" y="1817938"/>
            <a:ext cx="2826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sz="1400" b="1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ème</a:t>
            </a:r>
            <a:r>
              <a:rPr lang="fr-F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étape : 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Utilisation des modèles</a:t>
            </a:r>
            <a:endParaRPr lang="fr-FR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63DECA9-FBF7-803F-0587-1A683CE5443E}"/>
              </a:ext>
            </a:extLst>
          </p:cNvPr>
          <p:cNvSpPr txBox="1"/>
          <p:nvPr/>
        </p:nvSpPr>
        <p:spPr>
          <a:xfrm>
            <a:off x="10158372" y="4125415"/>
            <a:ext cx="19052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Mélange des modèles Yolo3 et GoogleNet en C++</a:t>
            </a:r>
          </a:p>
        </p:txBody>
      </p:sp>
    </p:spTree>
    <p:extLst>
      <p:ext uri="{BB962C8B-B14F-4D97-AF65-F5344CB8AC3E}">
        <p14:creationId xmlns:p14="http://schemas.microsoft.com/office/powerpoint/2010/main" val="18544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4B9741-AFA9-33DE-B9A7-A93D3B792BB1}"/>
              </a:ext>
            </a:extLst>
          </p:cNvPr>
          <p:cNvSpPr/>
          <p:nvPr/>
        </p:nvSpPr>
        <p:spPr>
          <a:xfrm>
            <a:off x="1759031" y="255795"/>
            <a:ext cx="2392070" cy="58521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Analyse de données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11B4EAB-B908-FD67-55CA-E37BFC9C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005F-07FD-4257-8205-CDEC53DF0F7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7088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323</Words>
  <Application>Microsoft Office PowerPoint</Application>
  <PresentationFormat>Grand écran</PresentationFormat>
  <Paragraphs>46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Yohan Cohen-Solal</dc:creator>
  <cp:lastModifiedBy>Yohan Cohen-Solal</cp:lastModifiedBy>
  <cp:revision>20</cp:revision>
  <dcterms:created xsi:type="dcterms:W3CDTF">2024-02-13T09:38:38Z</dcterms:created>
  <dcterms:modified xsi:type="dcterms:W3CDTF">2024-05-31T09:04:34Z</dcterms:modified>
</cp:coreProperties>
</file>