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42CE5D-2717-6724-C73C-70702731652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38CA01C-FA99-72A2-78A8-F86CBCF481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5456047-C5F3-2C43-63DE-17E98034D196}"/>
              </a:ext>
            </a:extLst>
          </p:cNvPr>
          <p:cNvSpPr>
            <a:spLocks noGrp="1"/>
          </p:cNvSpPr>
          <p:nvPr>
            <p:ph type="dt" sz="half" idx="10"/>
          </p:nvPr>
        </p:nvSpPr>
        <p:spPr/>
        <p:txBody>
          <a:bodyPr/>
          <a:lstStyle/>
          <a:p>
            <a:fld id="{2663041B-0D2C-480E-9AE9-B7D3AC2DC4E7}" type="datetimeFigureOut">
              <a:rPr lang="fr-FR" smtClean="0"/>
              <a:t>03/03/2024</a:t>
            </a:fld>
            <a:endParaRPr lang="fr-FR"/>
          </a:p>
        </p:txBody>
      </p:sp>
      <p:sp>
        <p:nvSpPr>
          <p:cNvPr id="5" name="Espace réservé du pied de page 4">
            <a:extLst>
              <a:ext uri="{FF2B5EF4-FFF2-40B4-BE49-F238E27FC236}">
                <a16:creationId xmlns:a16="http://schemas.microsoft.com/office/drawing/2014/main" id="{3BB39948-8103-4179-942A-5A8E7B44D3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EA125AC-C919-5C45-D1FA-0253E1FF6F6A}"/>
              </a:ext>
            </a:extLst>
          </p:cNvPr>
          <p:cNvSpPr>
            <a:spLocks noGrp="1"/>
          </p:cNvSpPr>
          <p:nvPr>
            <p:ph type="sldNum" sz="quarter" idx="12"/>
          </p:nvPr>
        </p:nvSpPr>
        <p:spPr/>
        <p:txBody>
          <a:bodyPr/>
          <a:lstStyle/>
          <a:p>
            <a:fld id="{6F04B3DF-94CE-484F-9DCD-2579BC71EFCC}" type="slidenum">
              <a:rPr lang="fr-FR" smtClean="0"/>
              <a:t>‹N°›</a:t>
            </a:fld>
            <a:endParaRPr lang="fr-FR"/>
          </a:p>
        </p:txBody>
      </p:sp>
    </p:spTree>
    <p:extLst>
      <p:ext uri="{BB962C8B-B14F-4D97-AF65-F5344CB8AC3E}">
        <p14:creationId xmlns:p14="http://schemas.microsoft.com/office/powerpoint/2010/main" val="23037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66E076-5711-FDC3-A394-D5B81146FD8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F9ED11D-3B7A-B464-50C2-C51756C64DA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C80781-363F-1F4A-0D46-5E73B10527CF}"/>
              </a:ext>
            </a:extLst>
          </p:cNvPr>
          <p:cNvSpPr>
            <a:spLocks noGrp="1"/>
          </p:cNvSpPr>
          <p:nvPr>
            <p:ph type="dt" sz="half" idx="10"/>
          </p:nvPr>
        </p:nvSpPr>
        <p:spPr/>
        <p:txBody>
          <a:bodyPr/>
          <a:lstStyle/>
          <a:p>
            <a:fld id="{2663041B-0D2C-480E-9AE9-B7D3AC2DC4E7}" type="datetimeFigureOut">
              <a:rPr lang="fr-FR" smtClean="0"/>
              <a:t>03/03/2024</a:t>
            </a:fld>
            <a:endParaRPr lang="fr-FR"/>
          </a:p>
        </p:txBody>
      </p:sp>
      <p:sp>
        <p:nvSpPr>
          <p:cNvPr id="5" name="Espace réservé du pied de page 4">
            <a:extLst>
              <a:ext uri="{FF2B5EF4-FFF2-40B4-BE49-F238E27FC236}">
                <a16:creationId xmlns:a16="http://schemas.microsoft.com/office/drawing/2014/main" id="{677BF88F-CE11-21BC-169D-F2618E291E1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092B81-7F7B-E211-6E1A-9D6B103AFBE2}"/>
              </a:ext>
            </a:extLst>
          </p:cNvPr>
          <p:cNvSpPr>
            <a:spLocks noGrp="1"/>
          </p:cNvSpPr>
          <p:nvPr>
            <p:ph type="sldNum" sz="quarter" idx="12"/>
          </p:nvPr>
        </p:nvSpPr>
        <p:spPr/>
        <p:txBody>
          <a:bodyPr/>
          <a:lstStyle/>
          <a:p>
            <a:fld id="{6F04B3DF-94CE-484F-9DCD-2579BC71EFCC}" type="slidenum">
              <a:rPr lang="fr-FR" smtClean="0"/>
              <a:t>‹N°›</a:t>
            </a:fld>
            <a:endParaRPr lang="fr-FR"/>
          </a:p>
        </p:txBody>
      </p:sp>
    </p:spTree>
    <p:extLst>
      <p:ext uri="{BB962C8B-B14F-4D97-AF65-F5344CB8AC3E}">
        <p14:creationId xmlns:p14="http://schemas.microsoft.com/office/powerpoint/2010/main" val="283361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67EFCC3-849B-FB83-5C79-717FFC1907B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297135A-EBCC-FE88-5CD6-24B15965C75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43B1BB9-34BD-7C85-AD6A-B3CBB4BA27AE}"/>
              </a:ext>
            </a:extLst>
          </p:cNvPr>
          <p:cNvSpPr>
            <a:spLocks noGrp="1"/>
          </p:cNvSpPr>
          <p:nvPr>
            <p:ph type="dt" sz="half" idx="10"/>
          </p:nvPr>
        </p:nvSpPr>
        <p:spPr/>
        <p:txBody>
          <a:bodyPr/>
          <a:lstStyle/>
          <a:p>
            <a:fld id="{2663041B-0D2C-480E-9AE9-B7D3AC2DC4E7}" type="datetimeFigureOut">
              <a:rPr lang="fr-FR" smtClean="0"/>
              <a:t>03/03/2024</a:t>
            </a:fld>
            <a:endParaRPr lang="fr-FR"/>
          </a:p>
        </p:txBody>
      </p:sp>
      <p:sp>
        <p:nvSpPr>
          <p:cNvPr id="5" name="Espace réservé du pied de page 4">
            <a:extLst>
              <a:ext uri="{FF2B5EF4-FFF2-40B4-BE49-F238E27FC236}">
                <a16:creationId xmlns:a16="http://schemas.microsoft.com/office/drawing/2014/main" id="{835F3516-6CDC-B048-B6CD-70E215B7A91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83BC83-187A-662F-6A09-858B20EDCC2F}"/>
              </a:ext>
            </a:extLst>
          </p:cNvPr>
          <p:cNvSpPr>
            <a:spLocks noGrp="1"/>
          </p:cNvSpPr>
          <p:nvPr>
            <p:ph type="sldNum" sz="quarter" idx="12"/>
          </p:nvPr>
        </p:nvSpPr>
        <p:spPr/>
        <p:txBody>
          <a:bodyPr/>
          <a:lstStyle/>
          <a:p>
            <a:fld id="{6F04B3DF-94CE-484F-9DCD-2579BC71EFCC}" type="slidenum">
              <a:rPr lang="fr-FR" smtClean="0"/>
              <a:t>‹N°›</a:t>
            </a:fld>
            <a:endParaRPr lang="fr-FR"/>
          </a:p>
        </p:txBody>
      </p:sp>
    </p:spTree>
    <p:extLst>
      <p:ext uri="{BB962C8B-B14F-4D97-AF65-F5344CB8AC3E}">
        <p14:creationId xmlns:p14="http://schemas.microsoft.com/office/powerpoint/2010/main" val="51372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033CD-C84B-9DDD-0402-A2A4465965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57F5E7C-6F21-0226-943D-46F9C777578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ABDC72F-5CF9-E226-A16E-8802D3CE69FB}"/>
              </a:ext>
            </a:extLst>
          </p:cNvPr>
          <p:cNvSpPr>
            <a:spLocks noGrp="1"/>
          </p:cNvSpPr>
          <p:nvPr>
            <p:ph type="dt" sz="half" idx="10"/>
          </p:nvPr>
        </p:nvSpPr>
        <p:spPr/>
        <p:txBody>
          <a:bodyPr/>
          <a:lstStyle/>
          <a:p>
            <a:fld id="{2663041B-0D2C-480E-9AE9-B7D3AC2DC4E7}" type="datetimeFigureOut">
              <a:rPr lang="fr-FR" smtClean="0"/>
              <a:t>03/03/2024</a:t>
            </a:fld>
            <a:endParaRPr lang="fr-FR"/>
          </a:p>
        </p:txBody>
      </p:sp>
      <p:sp>
        <p:nvSpPr>
          <p:cNvPr id="5" name="Espace réservé du pied de page 4">
            <a:extLst>
              <a:ext uri="{FF2B5EF4-FFF2-40B4-BE49-F238E27FC236}">
                <a16:creationId xmlns:a16="http://schemas.microsoft.com/office/drawing/2014/main" id="{039F4EBC-7632-784D-E1EA-45905C7288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F1FED5D-B830-73FA-222D-54807AE1E0D8}"/>
              </a:ext>
            </a:extLst>
          </p:cNvPr>
          <p:cNvSpPr>
            <a:spLocks noGrp="1"/>
          </p:cNvSpPr>
          <p:nvPr>
            <p:ph type="sldNum" sz="quarter" idx="12"/>
          </p:nvPr>
        </p:nvSpPr>
        <p:spPr/>
        <p:txBody>
          <a:bodyPr/>
          <a:lstStyle/>
          <a:p>
            <a:fld id="{6F04B3DF-94CE-484F-9DCD-2579BC71EFCC}" type="slidenum">
              <a:rPr lang="fr-FR" smtClean="0"/>
              <a:t>‹N°›</a:t>
            </a:fld>
            <a:endParaRPr lang="fr-FR"/>
          </a:p>
        </p:txBody>
      </p:sp>
    </p:spTree>
    <p:extLst>
      <p:ext uri="{BB962C8B-B14F-4D97-AF65-F5344CB8AC3E}">
        <p14:creationId xmlns:p14="http://schemas.microsoft.com/office/powerpoint/2010/main" val="382084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F0B293-31E6-2387-57D5-793196ECAC5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0F8A304-AB7B-B13D-1DF9-8B34357185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5EF6BEE-B94F-64D5-1749-73619EFC6F13}"/>
              </a:ext>
            </a:extLst>
          </p:cNvPr>
          <p:cNvSpPr>
            <a:spLocks noGrp="1"/>
          </p:cNvSpPr>
          <p:nvPr>
            <p:ph type="dt" sz="half" idx="10"/>
          </p:nvPr>
        </p:nvSpPr>
        <p:spPr/>
        <p:txBody>
          <a:bodyPr/>
          <a:lstStyle/>
          <a:p>
            <a:fld id="{2663041B-0D2C-480E-9AE9-B7D3AC2DC4E7}" type="datetimeFigureOut">
              <a:rPr lang="fr-FR" smtClean="0"/>
              <a:t>03/03/2024</a:t>
            </a:fld>
            <a:endParaRPr lang="fr-FR"/>
          </a:p>
        </p:txBody>
      </p:sp>
      <p:sp>
        <p:nvSpPr>
          <p:cNvPr id="5" name="Espace réservé du pied de page 4">
            <a:extLst>
              <a:ext uri="{FF2B5EF4-FFF2-40B4-BE49-F238E27FC236}">
                <a16:creationId xmlns:a16="http://schemas.microsoft.com/office/drawing/2014/main" id="{F86ECC15-6E74-6965-1CBD-613E80EAD06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BFAB3D-B1EE-4EA0-50BF-02C863A8AA69}"/>
              </a:ext>
            </a:extLst>
          </p:cNvPr>
          <p:cNvSpPr>
            <a:spLocks noGrp="1"/>
          </p:cNvSpPr>
          <p:nvPr>
            <p:ph type="sldNum" sz="quarter" idx="12"/>
          </p:nvPr>
        </p:nvSpPr>
        <p:spPr/>
        <p:txBody>
          <a:bodyPr/>
          <a:lstStyle/>
          <a:p>
            <a:fld id="{6F04B3DF-94CE-484F-9DCD-2579BC71EFCC}" type="slidenum">
              <a:rPr lang="fr-FR" smtClean="0"/>
              <a:t>‹N°›</a:t>
            </a:fld>
            <a:endParaRPr lang="fr-FR"/>
          </a:p>
        </p:txBody>
      </p:sp>
    </p:spTree>
    <p:extLst>
      <p:ext uri="{BB962C8B-B14F-4D97-AF65-F5344CB8AC3E}">
        <p14:creationId xmlns:p14="http://schemas.microsoft.com/office/powerpoint/2010/main" val="193052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CCF20-2C5D-7322-8817-86CBC2C9701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EA9AFC6-4F26-4701-EF08-7A1C93E5AF5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785783-0B1E-8E09-26AB-AA57702214D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7BD6D92-3E20-9D14-1445-9B37B029FEDF}"/>
              </a:ext>
            </a:extLst>
          </p:cNvPr>
          <p:cNvSpPr>
            <a:spLocks noGrp="1"/>
          </p:cNvSpPr>
          <p:nvPr>
            <p:ph type="dt" sz="half" idx="10"/>
          </p:nvPr>
        </p:nvSpPr>
        <p:spPr/>
        <p:txBody>
          <a:bodyPr/>
          <a:lstStyle/>
          <a:p>
            <a:fld id="{2663041B-0D2C-480E-9AE9-B7D3AC2DC4E7}" type="datetimeFigureOut">
              <a:rPr lang="fr-FR" smtClean="0"/>
              <a:t>03/03/2024</a:t>
            </a:fld>
            <a:endParaRPr lang="fr-FR"/>
          </a:p>
        </p:txBody>
      </p:sp>
      <p:sp>
        <p:nvSpPr>
          <p:cNvPr id="6" name="Espace réservé du pied de page 5">
            <a:extLst>
              <a:ext uri="{FF2B5EF4-FFF2-40B4-BE49-F238E27FC236}">
                <a16:creationId xmlns:a16="http://schemas.microsoft.com/office/drawing/2014/main" id="{1A1A6B78-9F32-58A9-292A-A3EC45115B4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82B2EF5-AEE2-FAD1-2861-30E9A56F66CD}"/>
              </a:ext>
            </a:extLst>
          </p:cNvPr>
          <p:cNvSpPr>
            <a:spLocks noGrp="1"/>
          </p:cNvSpPr>
          <p:nvPr>
            <p:ph type="sldNum" sz="quarter" idx="12"/>
          </p:nvPr>
        </p:nvSpPr>
        <p:spPr/>
        <p:txBody>
          <a:bodyPr/>
          <a:lstStyle/>
          <a:p>
            <a:fld id="{6F04B3DF-94CE-484F-9DCD-2579BC71EFCC}" type="slidenum">
              <a:rPr lang="fr-FR" smtClean="0"/>
              <a:t>‹N°›</a:t>
            </a:fld>
            <a:endParaRPr lang="fr-FR"/>
          </a:p>
        </p:txBody>
      </p:sp>
    </p:spTree>
    <p:extLst>
      <p:ext uri="{BB962C8B-B14F-4D97-AF65-F5344CB8AC3E}">
        <p14:creationId xmlns:p14="http://schemas.microsoft.com/office/powerpoint/2010/main" val="1989679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60A30-12AE-A759-9019-90089069342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42A99F9-0071-0C08-E771-78EDC747A2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64141EC-FAA2-EBB4-E47E-121188CD05A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AFF4DD0-E46A-D618-77C0-9DC8D15453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8CC3590-1022-5741-ACED-7A5BC0CEAF6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17AABA8-662D-04A9-9AD5-2EB656E40EBD}"/>
              </a:ext>
            </a:extLst>
          </p:cNvPr>
          <p:cNvSpPr>
            <a:spLocks noGrp="1"/>
          </p:cNvSpPr>
          <p:nvPr>
            <p:ph type="dt" sz="half" idx="10"/>
          </p:nvPr>
        </p:nvSpPr>
        <p:spPr/>
        <p:txBody>
          <a:bodyPr/>
          <a:lstStyle/>
          <a:p>
            <a:fld id="{2663041B-0D2C-480E-9AE9-B7D3AC2DC4E7}" type="datetimeFigureOut">
              <a:rPr lang="fr-FR" smtClean="0"/>
              <a:t>03/03/2024</a:t>
            </a:fld>
            <a:endParaRPr lang="fr-FR"/>
          </a:p>
        </p:txBody>
      </p:sp>
      <p:sp>
        <p:nvSpPr>
          <p:cNvPr id="8" name="Espace réservé du pied de page 7">
            <a:extLst>
              <a:ext uri="{FF2B5EF4-FFF2-40B4-BE49-F238E27FC236}">
                <a16:creationId xmlns:a16="http://schemas.microsoft.com/office/drawing/2014/main" id="{718BF4CC-4E48-20D2-F77B-C0007C3DBB6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AB2457B-B9A5-03A7-E931-A24A2F9CADDF}"/>
              </a:ext>
            </a:extLst>
          </p:cNvPr>
          <p:cNvSpPr>
            <a:spLocks noGrp="1"/>
          </p:cNvSpPr>
          <p:nvPr>
            <p:ph type="sldNum" sz="quarter" idx="12"/>
          </p:nvPr>
        </p:nvSpPr>
        <p:spPr/>
        <p:txBody>
          <a:bodyPr/>
          <a:lstStyle/>
          <a:p>
            <a:fld id="{6F04B3DF-94CE-484F-9DCD-2579BC71EFCC}" type="slidenum">
              <a:rPr lang="fr-FR" smtClean="0"/>
              <a:t>‹N°›</a:t>
            </a:fld>
            <a:endParaRPr lang="fr-FR"/>
          </a:p>
        </p:txBody>
      </p:sp>
    </p:spTree>
    <p:extLst>
      <p:ext uri="{BB962C8B-B14F-4D97-AF65-F5344CB8AC3E}">
        <p14:creationId xmlns:p14="http://schemas.microsoft.com/office/powerpoint/2010/main" val="234880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842671-DA42-A2E4-FD26-F78D629990B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3D40F56-07AE-7FDE-1473-BFDD6A072D19}"/>
              </a:ext>
            </a:extLst>
          </p:cNvPr>
          <p:cNvSpPr>
            <a:spLocks noGrp="1"/>
          </p:cNvSpPr>
          <p:nvPr>
            <p:ph type="dt" sz="half" idx="10"/>
          </p:nvPr>
        </p:nvSpPr>
        <p:spPr/>
        <p:txBody>
          <a:bodyPr/>
          <a:lstStyle/>
          <a:p>
            <a:fld id="{2663041B-0D2C-480E-9AE9-B7D3AC2DC4E7}" type="datetimeFigureOut">
              <a:rPr lang="fr-FR" smtClean="0"/>
              <a:t>03/03/2024</a:t>
            </a:fld>
            <a:endParaRPr lang="fr-FR"/>
          </a:p>
        </p:txBody>
      </p:sp>
      <p:sp>
        <p:nvSpPr>
          <p:cNvPr id="4" name="Espace réservé du pied de page 3">
            <a:extLst>
              <a:ext uri="{FF2B5EF4-FFF2-40B4-BE49-F238E27FC236}">
                <a16:creationId xmlns:a16="http://schemas.microsoft.com/office/drawing/2014/main" id="{4AB3AEFC-34F4-C7A5-0C1E-CF59F7ED950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76FCB43-0028-E8F0-9C22-3C1882526AB1}"/>
              </a:ext>
            </a:extLst>
          </p:cNvPr>
          <p:cNvSpPr>
            <a:spLocks noGrp="1"/>
          </p:cNvSpPr>
          <p:nvPr>
            <p:ph type="sldNum" sz="quarter" idx="12"/>
          </p:nvPr>
        </p:nvSpPr>
        <p:spPr/>
        <p:txBody>
          <a:bodyPr/>
          <a:lstStyle/>
          <a:p>
            <a:fld id="{6F04B3DF-94CE-484F-9DCD-2579BC71EFCC}" type="slidenum">
              <a:rPr lang="fr-FR" smtClean="0"/>
              <a:t>‹N°›</a:t>
            </a:fld>
            <a:endParaRPr lang="fr-FR"/>
          </a:p>
        </p:txBody>
      </p:sp>
    </p:spTree>
    <p:extLst>
      <p:ext uri="{BB962C8B-B14F-4D97-AF65-F5344CB8AC3E}">
        <p14:creationId xmlns:p14="http://schemas.microsoft.com/office/powerpoint/2010/main" val="92771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DF00F55-201A-EAC9-B0C2-95E2F0F659A2}"/>
              </a:ext>
            </a:extLst>
          </p:cNvPr>
          <p:cNvSpPr>
            <a:spLocks noGrp="1"/>
          </p:cNvSpPr>
          <p:nvPr>
            <p:ph type="dt" sz="half" idx="10"/>
          </p:nvPr>
        </p:nvSpPr>
        <p:spPr/>
        <p:txBody>
          <a:bodyPr/>
          <a:lstStyle/>
          <a:p>
            <a:fld id="{2663041B-0D2C-480E-9AE9-B7D3AC2DC4E7}" type="datetimeFigureOut">
              <a:rPr lang="fr-FR" smtClean="0"/>
              <a:t>03/03/2024</a:t>
            </a:fld>
            <a:endParaRPr lang="fr-FR"/>
          </a:p>
        </p:txBody>
      </p:sp>
      <p:sp>
        <p:nvSpPr>
          <p:cNvPr id="3" name="Espace réservé du pied de page 2">
            <a:extLst>
              <a:ext uri="{FF2B5EF4-FFF2-40B4-BE49-F238E27FC236}">
                <a16:creationId xmlns:a16="http://schemas.microsoft.com/office/drawing/2014/main" id="{85F9C9C1-3B2E-118A-A572-61D4E98659F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8DF697B-3F03-EDF0-3C54-D333203A9FB0}"/>
              </a:ext>
            </a:extLst>
          </p:cNvPr>
          <p:cNvSpPr>
            <a:spLocks noGrp="1"/>
          </p:cNvSpPr>
          <p:nvPr>
            <p:ph type="sldNum" sz="quarter" idx="12"/>
          </p:nvPr>
        </p:nvSpPr>
        <p:spPr/>
        <p:txBody>
          <a:bodyPr/>
          <a:lstStyle/>
          <a:p>
            <a:fld id="{6F04B3DF-94CE-484F-9DCD-2579BC71EFCC}" type="slidenum">
              <a:rPr lang="fr-FR" smtClean="0"/>
              <a:t>‹N°›</a:t>
            </a:fld>
            <a:endParaRPr lang="fr-FR"/>
          </a:p>
        </p:txBody>
      </p:sp>
    </p:spTree>
    <p:extLst>
      <p:ext uri="{BB962C8B-B14F-4D97-AF65-F5344CB8AC3E}">
        <p14:creationId xmlns:p14="http://schemas.microsoft.com/office/powerpoint/2010/main" val="66746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B35496-60C8-9431-44CD-739B73344A4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B215700-7742-A56D-1AA5-2FCF990FB8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0EE947C-4001-B909-1265-89C2399C0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44914D5-613D-D67B-3FA3-38A4F5F2BB4C}"/>
              </a:ext>
            </a:extLst>
          </p:cNvPr>
          <p:cNvSpPr>
            <a:spLocks noGrp="1"/>
          </p:cNvSpPr>
          <p:nvPr>
            <p:ph type="dt" sz="half" idx="10"/>
          </p:nvPr>
        </p:nvSpPr>
        <p:spPr/>
        <p:txBody>
          <a:bodyPr/>
          <a:lstStyle/>
          <a:p>
            <a:fld id="{2663041B-0D2C-480E-9AE9-B7D3AC2DC4E7}" type="datetimeFigureOut">
              <a:rPr lang="fr-FR" smtClean="0"/>
              <a:t>03/03/2024</a:t>
            </a:fld>
            <a:endParaRPr lang="fr-FR"/>
          </a:p>
        </p:txBody>
      </p:sp>
      <p:sp>
        <p:nvSpPr>
          <p:cNvPr id="6" name="Espace réservé du pied de page 5">
            <a:extLst>
              <a:ext uri="{FF2B5EF4-FFF2-40B4-BE49-F238E27FC236}">
                <a16:creationId xmlns:a16="http://schemas.microsoft.com/office/drawing/2014/main" id="{1C6A48EE-DF93-EFDC-4FE9-EED9CB6C40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C41B699-DD63-1F08-9E30-24F87C4A1914}"/>
              </a:ext>
            </a:extLst>
          </p:cNvPr>
          <p:cNvSpPr>
            <a:spLocks noGrp="1"/>
          </p:cNvSpPr>
          <p:nvPr>
            <p:ph type="sldNum" sz="quarter" idx="12"/>
          </p:nvPr>
        </p:nvSpPr>
        <p:spPr/>
        <p:txBody>
          <a:bodyPr/>
          <a:lstStyle/>
          <a:p>
            <a:fld id="{6F04B3DF-94CE-484F-9DCD-2579BC71EFCC}" type="slidenum">
              <a:rPr lang="fr-FR" smtClean="0"/>
              <a:t>‹N°›</a:t>
            </a:fld>
            <a:endParaRPr lang="fr-FR"/>
          </a:p>
        </p:txBody>
      </p:sp>
    </p:spTree>
    <p:extLst>
      <p:ext uri="{BB962C8B-B14F-4D97-AF65-F5344CB8AC3E}">
        <p14:creationId xmlns:p14="http://schemas.microsoft.com/office/powerpoint/2010/main" val="337590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EEF96-F827-7080-2547-0A18BB15C03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FB2EADA-3A99-D31E-BEF7-2F2665389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D1E2A56-662E-42B1-EABC-D793E7853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BEAD76E-95C9-C886-6088-ECC935A2B157}"/>
              </a:ext>
            </a:extLst>
          </p:cNvPr>
          <p:cNvSpPr>
            <a:spLocks noGrp="1"/>
          </p:cNvSpPr>
          <p:nvPr>
            <p:ph type="dt" sz="half" idx="10"/>
          </p:nvPr>
        </p:nvSpPr>
        <p:spPr/>
        <p:txBody>
          <a:bodyPr/>
          <a:lstStyle/>
          <a:p>
            <a:fld id="{2663041B-0D2C-480E-9AE9-B7D3AC2DC4E7}" type="datetimeFigureOut">
              <a:rPr lang="fr-FR" smtClean="0"/>
              <a:t>03/03/2024</a:t>
            </a:fld>
            <a:endParaRPr lang="fr-FR"/>
          </a:p>
        </p:txBody>
      </p:sp>
      <p:sp>
        <p:nvSpPr>
          <p:cNvPr id="6" name="Espace réservé du pied de page 5">
            <a:extLst>
              <a:ext uri="{FF2B5EF4-FFF2-40B4-BE49-F238E27FC236}">
                <a16:creationId xmlns:a16="http://schemas.microsoft.com/office/drawing/2014/main" id="{869BA485-653E-91B9-6826-368EA3F7BA9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CA520DC-373A-4BB2-1692-6ADD4572159E}"/>
              </a:ext>
            </a:extLst>
          </p:cNvPr>
          <p:cNvSpPr>
            <a:spLocks noGrp="1"/>
          </p:cNvSpPr>
          <p:nvPr>
            <p:ph type="sldNum" sz="quarter" idx="12"/>
          </p:nvPr>
        </p:nvSpPr>
        <p:spPr/>
        <p:txBody>
          <a:bodyPr/>
          <a:lstStyle/>
          <a:p>
            <a:fld id="{6F04B3DF-94CE-484F-9DCD-2579BC71EFCC}" type="slidenum">
              <a:rPr lang="fr-FR" smtClean="0"/>
              <a:t>‹N°›</a:t>
            </a:fld>
            <a:endParaRPr lang="fr-FR"/>
          </a:p>
        </p:txBody>
      </p:sp>
    </p:spTree>
    <p:extLst>
      <p:ext uri="{BB962C8B-B14F-4D97-AF65-F5344CB8AC3E}">
        <p14:creationId xmlns:p14="http://schemas.microsoft.com/office/powerpoint/2010/main" val="1940186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5B4DEF3-3F8A-2CDC-9ED3-54D7C7465B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FC52D7E-5859-4FCE-BED3-CF17EE3020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CED57B-F10D-82F8-5CA3-1ED825243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663041B-0D2C-480E-9AE9-B7D3AC2DC4E7}" type="datetimeFigureOut">
              <a:rPr lang="fr-FR" smtClean="0"/>
              <a:t>03/03/2024</a:t>
            </a:fld>
            <a:endParaRPr lang="fr-FR"/>
          </a:p>
        </p:txBody>
      </p:sp>
      <p:sp>
        <p:nvSpPr>
          <p:cNvPr id="5" name="Espace réservé du pied de page 4">
            <a:extLst>
              <a:ext uri="{FF2B5EF4-FFF2-40B4-BE49-F238E27FC236}">
                <a16:creationId xmlns:a16="http://schemas.microsoft.com/office/drawing/2014/main" id="{74C37461-F67F-A4DB-DA65-4E3636163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4773EBF-C44B-CF84-9E89-A05DC3467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04B3DF-94CE-484F-9DCD-2579BC71EFCC}" type="slidenum">
              <a:rPr lang="fr-FR" smtClean="0"/>
              <a:t>‹N°›</a:t>
            </a:fld>
            <a:endParaRPr lang="fr-FR"/>
          </a:p>
        </p:txBody>
      </p:sp>
    </p:spTree>
    <p:extLst>
      <p:ext uri="{BB962C8B-B14F-4D97-AF65-F5344CB8AC3E}">
        <p14:creationId xmlns:p14="http://schemas.microsoft.com/office/powerpoint/2010/main" val="1949636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EDFADC-3A28-5C36-A4A9-FE87D8E08FBE}"/>
              </a:ext>
            </a:extLst>
          </p:cNvPr>
          <p:cNvSpPr/>
          <p:nvPr/>
        </p:nvSpPr>
        <p:spPr>
          <a:xfrm>
            <a:off x="3494116" y="91440"/>
            <a:ext cx="5203767"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00050" indent="-400050" algn="ctr">
              <a:buFont typeface="+mj-lt"/>
              <a:buAutoNum type="romanUcPeriod"/>
            </a:pPr>
            <a:r>
              <a:rPr lang="fr-FR" sz="2800" dirty="0">
                <a:solidFill>
                  <a:schemeClr val="tx1"/>
                </a:solidFill>
                <a:latin typeface="Calibri" panose="020F0502020204030204" pitchFamily="34" charset="0"/>
                <a:cs typeface="Calibri" panose="020F0502020204030204" pitchFamily="34" charset="0"/>
              </a:rPr>
              <a:t>Création d’un dataset</a:t>
            </a:r>
          </a:p>
        </p:txBody>
      </p:sp>
      <p:sp>
        <p:nvSpPr>
          <p:cNvPr id="5" name="Rectangle 4">
            <a:extLst>
              <a:ext uri="{FF2B5EF4-FFF2-40B4-BE49-F238E27FC236}">
                <a16:creationId xmlns:a16="http://schemas.microsoft.com/office/drawing/2014/main" id="{0AF09871-1512-E4D3-AE75-9E436290B37E}"/>
              </a:ext>
            </a:extLst>
          </p:cNvPr>
          <p:cNvSpPr/>
          <p:nvPr/>
        </p:nvSpPr>
        <p:spPr>
          <a:xfrm>
            <a:off x="2951017" y="1762298"/>
            <a:ext cx="7348451" cy="32087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rtl="0" eaLnBrk="1" fontAlgn="b" latinLnBrk="0" hangingPunct="1">
              <a:spcBef>
                <a:spcPts val="0"/>
              </a:spcBef>
              <a:spcAft>
                <a:spcPts val="0"/>
              </a:spcAft>
              <a:buFont typeface="Arial" panose="020B0604020202020204" pitchFamily="34" charset="0"/>
              <a:buChar char="•"/>
            </a:pPr>
            <a:r>
              <a:rPr lang="fr-FR" sz="1800" b="0" i="0" u="none" strike="noStrike" kern="1200" dirty="0">
                <a:solidFill>
                  <a:srgbClr val="000000"/>
                </a:solidFill>
                <a:effectLst/>
                <a:latin typeface="Calibri" panose="020F0502020204030204" pitchFamily="34" charset="0"/>
              </a:rPr>
              <a:t>Nom du joueur</a:t>
            </a:r>
            <a:endParaRPr lang="fr-FR" sz="1800" b="0" i="0" u="none" strike="noStrike" dirty="0">
              <a:effectLst/>
              <a:latin typeface="Arial" panose="020B0604020202020204" pitchFamily="34" charset="0"/>
            </a:endParaRPr>
          </a:p>
          <a:p>
            <a:pPr marL="285750" indent="-285750" algn="l" rtl="0" eaLnBrk="1" fontAlgn="b" latinLnBrk="0" hangingPunct="1">
              <a:spcBef>
                <a:spcPts val="0"/>
              </a:spcBef>
              <a:spcAft>
                <a:spcPts val="0"/>
              </a:spcAft>
              <a:buFont typeface="Arial" panose="020B0604020202020204" pitchFamily="34" charset="0"/>
              <a:buChar char="•"/>
            </a:pPr>
            <a:r>
              <a:rPr lang="fr-FR" sz="1800" b="0" i="0" u="none" strike="noStrike" kern="1200" dirty="0">
                <a:solidFill>
                  <a:srgbClr val="000000"/>
                </a:solidFill>
                <a:effectLst/>
                <a:latin typeface="Calibri" panose="020F0502020204030204" pitchFamily="34" charset="0"/>
              </a:rPr>
              <a:t>Arrêts</a:t>
            </a:r>
            <a:endParaRPr lang="fr-FR" sz="1800" b="0" i="0" u="none" strike="noStrike" dirty="0">
              <a:effectLst/>
              <a:latin typeface="Arial" panose="020B0604020202020204" pitchFamily="34" charset="0"/>
            </a:endParaRPr>
          </a:p>
          <a:p>
            <a:pPr marL="285750" indent="-285750" algn="l" rtl="0" eaLnBrk="1" fontAlgn="b" latinLnBrk="0" hangingPunct="1">
              <a:spcBef>
                <a:spcPts val="0"/>
              </a:spcBef>
              <a:spcAft>
                <a:spcPts val="0"/>
              </a:spcAft>
              <a:buFont typeface="Arial" panose="020B0604020202020204" pitchFamily="34" charset="0"/>
              <a:buChar char="•"/>
            </a:pPr>
            <a:r>
              <a:rPr lang="fr-FR" sz="1800" b="0" i="0" u="none" strike="noStrike" kern="1200" dirty="0">
                <a:solidFill>
                  <a:srgbClr val="000000"/>
                </a:solidFill>
                <a:effectLst/>
                <a:latin typeface="Calibri" panose="020F0502020204030204" pitchFamily="34" charset="0"/>
              </a:rPr>
              <a:t>Nombre de but</a:t>
            </a:r>
            <a:endParaRPr lang="fr-FR" sz="1800" b="0" i="0" u="none" strike="noStrike" dirty="0">
              <a:effectLst/>
              <a:latin typeface="Arial" panose="020B0604020202020204" pitchFamily="34" charset="0"/>
            </a:endParaRPr>
          </a:p>
          <a:p>
            <a:pPr marL="285750" indent="-285750" algn="l" rtl="0" eaLnBrk="1" fontAlgn="b" latinLnBrk="0" hangingPunct="1">
              <a:spcBef>
                <a:spcPts val="0"/>
              </a:spcBef>
              <a:spcAft>
                <a:spcPts val="0"/>
              </a:spcAft>
              <a:buFont typeface="Arial" panose="020B0604020202020204" pitchFamily="34" charset="0"/>
              <a:buChar char="•"/>
            </a:pPr>
            <a:r>
              <a:rPr lang="fr-FR" sz="1800" b="0" i="0" u="none" strike="noStrike" kern="1200" dirty="0">
                <a:solidFill>
                  <a:srgbClr val="000000"/>
                </a:solidFill>
                <a:effectLst/>
                <a:latin typeface="Calibri" panose="020F0502020204030204" pitchFamily="34" charset="0"/>
              </a:rPr>
              <a:t>Nombre de passe décisive</a:t>
            </a:r>
            <a:endParaRPr lang="fr-FR" sz="1800" b="0" i="0" u="none" strike="noStrike" dirty="0">
              <a:effectLst/>
              <a:latin typeface="Arial" panose="020B0604020202020204" pitchFamily="34" charset="0"/>
            </a:endParaRPr>
          </a:p>
          <a:p>
            <a:pPr marL="285750" indent="-285750" algn="l" rtl="0" eaLnBrk="1" fontAlgn="b" latinLnBrk="0" hangingPunct="1">
              <a:spcBef>
                <a:spcPts val="0"/>
              </a:spcBef>
              <a:spcAft>
                <a:spcPts val="0"/>
              </a:spcAft>
              <a:buFont typeface="Arial" panose="020B0604020202020204" pitchFamily="34" charset="0"/>
              <a:buChar char="•"/>
            </a:pPr>
            <a:r>
              <a:rPr lang="fr-FR" sz="1800" b="0" i="0" u="none" strike="noStrike" kern="1200" dirty="0">
                <a:solidFill>
                  <a:srgbClr val="000000"/>
                </a:solidFill>
                <a:effectLst/>
                <a:latin typeface="Calibri" panose="020F0502020204030204" pitchFamily="34" charset="0"/>
              </a:rPr>
              <a:t>Défense</a:t>
            </a:r>
            <a:endParaRPr lang="fr-FR"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643893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4F66EE-F1ED-5B5B-FA6A-4DD69D1F9CE1}"/>
              </a:ext>
            </a:extLst>
          </p:cNvPr>
          <p:cNvSpPr/>
          <p:nvPr/>
        </p:nvSpPr>
        <p:spPr>
          <a:xfrm>
            <a:off x="3267075" y="190500"/>
            <a:ext cx="5829300" cy="914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latin typeface="Calibri" panose="020F0502020204030204" pitchFamily="34" charset="0"/>
                <a:cs typeface="Calibri" panose="020F0502020204030204" pitchFamily="34" charset="0"/>
              </a:rPr>
              <a:t>Meilleurs passeurs décisifs de 2018</a:t>
            </a:r>
          </a:p>
        </p:txBody>
      </p:sp>
      <p:pic>
        <p:nvPicPr>
          <p:cNvPr id="6" name="Image 5">
            <a:extLst>
              <a:ext uri="{FF2B5EF4-FFF2-40B4-BE49-F238E27FC236}">
                <a16:creationId xmlns:a16="http://schemas.microsoft.com/office/drawing/2014/main" id="{1523ECA5-F6C9-E793-38D8-3603E6FD0837}"/>
              </a:ext>
            </a:extLst>
          </p:cNvPr>
          <p:cNvPicPr>
            <a:picLocks noChangeAspect="1"/>
          </p:cNvPicPr>
          <p:nvPr/>
        </p:nvPicPr>
        <p:blipFill>
          <a:blip r:embed="rId2"/>
          <a:stretch>
            <a:fillRect/>
          </a:stretch>
        </p:blipFill>
        <p:spPr>
          <a:xfrm>
            <a:off x="2375337" y="1115060"/>
            <a:ext cx="7612775" cy="5580000"/>
          </a:xfrm>
          <a:prstGeom prst="rect">
            <a:avLst/>
          </a:prstGeom>
        </p:spPr>
      </p:pic>
    </p:spTree>
    <p:extLst>
      <p:ext uri="{BB962C8B-B14F-4D97-AF65-F5344CB8AC3E}">
        <p14:creationId xmlns:p14="http://schemas.microsoft.com/office/powerpoint/2010/main" val="97513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29BABF-5558-4BCA-6A44-279E29A04241}"/>
              </a:ext>
            </a:extLst>
          </p:cNvPr>
          <p:cNvSpPr/>
          <p:nvPr/>
        </p:nvSpPr>
        <p:spPr>
          <a:xfrm>
            <a:off x="3005137" y="209550"/>
            <a:ext cx="6181725" cy="914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latin typeface="Calibri" panose="020F0502020204030204" pitchFamily="34" charset="0"/>
                <a:cs typeface="Calibri" panose="020F0502020204030204" pitchFamily="34" charset="0"/>
              </a:rPr>
              <a:t>Quel gardien a effectué le plus d’arrêt ?</a:t>
            </a:r>
          </a:p>
        </p:txBody>
      </p:sp>
      <p:pic>
        <p:nvPicPr>
          <p:cNvPr id="6" name="Image 5">
            <a:extLst>
              <a:ext uri="{FF2B5EF4-FFF2-40B4-BE49-F238E27FC236}">
                <a16:creationId xmlns:a16="http://schemas.microsoft.com/office/drawing/2014/main" id="{E31D9218-1927-B681-A71A-036F90C26492}"/>
              </a:ext>
            </a:extLst>
          </p:cNvPr>
          <p:cNvPicPr>
            <a:picLocks noChangeAspect="1"/>
          </p:cNvPicPr>
          <p:nvPr/>
        </p:nvPicPr>
        <p:blipFill>
          <a:blip r:embed="rId2"/>
          <a:stretch>
            <a:fillRect/>
          </a:stretch>
        </p:blipFill>
        <p:spPr>
          <a:xfrm>
            <a:off x="1347444" y="1666560"/>
            <a:ext cx="4925112" cy="4515480"/>
          </a:xfrm>
          <a:prstGeom prst="rect">
            <a:avLst/>
          </a:prstGeom>
        </p:spPr>
      </p:pic>
      <p:sp>
        <p:nvSpPr>
          <p:cNvPr id="7" name="Rectangle 6">
            <a:extLst>
              <a:ext uri="{FF2B5EF4-FFF2-40B4-BE49-F238E27FC236}">
                <a16:creationId xmlns:a16="http://schemas.microsoft.com/office/drawing/2014/main" id="{AF248FAC-2525-CB8A-1DF5-4AE5B08A7369}"/>
              </a:ext>
            </a:extLst>
          </p:cNvPr>
          <p:cNvSpPr/>
          <p:nvPr/>
        </p:nvSpPr>
        <p:spPr>
          <a:xfrm>
            <a:off x="6843712" y="2671762"/>
            <a:ext cx="4686299" cy="15144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Calibri" panose="020F0502020204030204" pitchFamily="34" charset="0"/>
                <a:cs typeface="Calibri" panose="020F0502020204030204" pitchFamily="34" charset="0"/>
              </a:rPr>
              <a:t>Fabien </a:t>
            </a:r>
            <a:r>
              <a:rPr lang="fr-FR" dirty="0" err="1">
                <a:solidFill>
                  <a:schemeClr val="tx1"/>
                </a:solidFill>
                <a:latin typeface="Calibri" panose="020F0502020204030204" pitchFamily="34" charset="0"/>
                <a:cs typeface="Calibri" panose="020F0502020204030204" pitchFamily="34" charset="0"/>
              </a:rPr>
              <a:t>barthez</a:t>
            </a:r>
            <a:r>
              <a:rPr lang="fr-FR" dirty="0">
                <a:solidFill>
                  <a:schemeClr val="tx1"/>
                </a:solidFill>
                <a:latin typeface="Calibri" panose="020F0502020204030204" pitchFamily="34" charset="0"/>
                <a:cs typeface="Calibri" panose="020F0502020204030204" pitchFamily="34" charset="0"/>
              </a:rPr>
              <a:t> : 23 arrêts en 7 matchs (~3,28/match)</a:t>
            </a:r>
          </a:p>
          <a:p>
            <a:pPr marL="285750" indent="-285750">
              <a:buFont typeface="Arial" panose="020B0604020202020204" pitchFamily="34" charset="0"/>
              <a:buChar char="•"/>
            </a:pPr>
            <a:r>
              <a:rPr lang="fr-FR" dirty="0">
                <a:solidFill>
                  <a:schemeClr val="tx1"/>
                </a:solidFill>
                <a:latin typeface="Calibri" panose="020F0502020204030204" pitchFamily="34" charset="0"/>
                <a:cs typeface="Calibri" panose="020F0502020204030204" pitchFamily="34" charset="0"/>
              </a:rPr>
              <a:t>Hugo Lloris : 16 arrêts en 6 matchs (~2,66/match)</a:t>
            </a:r>
          </a:p>
        </p:txBody>
      </p:sp>
    </p:spTree>
    <p:extLst>
      <p:ext uri="{BB962C8B-B14F-4D97-AF65-F5344CB8AC3E}">
        <p14:creationId xmlns:p14="http://schemas.microsoft.com/office/powerpoint/2010/main" val="1290989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FA2EA80-B3EB-FF89-6055-78A71FD4D4E0}"/>
              </a:ext>
            </a:extLst>
          </p:cNvPr>
          <p:cNvSpPr txBox="1"/>
          <p:nvPr/>
        </p:nvSpPr>
        <p:spPr>
          <a:xfrm>
            <a:off x="261938" y="366623"/>
            <a:ext cx="11668124" cy="6124754"/>
          </a:xfrm>
          <a:prstGeom prst="rect">
            <a:avLst/>
          </a:prstGeom>
          <a:noFill/>
        </p:spPr>
        <p:txBody>
          <a:bodyPr wrap="square">
            <a:spAutoFit/>
          </a:bodyPr>
          <a:lstStyle/>
          <a:p>
            <a:pPr algn="l">
              <a:buFont typeface="+mj-lt"/>
              <a:buAutoNum type="arabicPeriod"/>
            </a:pPr>
            <a:r>
              <a:rPr lang="fr-FR" sz="1400" b="1" i="0" dirty="0">
                <a:solidFill>
                  <a:srgbClr val="0D0D0D"/>
                </a:solidFill>
                <a:effectLst/>
                <a:latin typeface="Calibri" panose="020F0502020204030204" pitchFamily="34" charset="0"/>
                <a:cs typeface="Calibri" panose="020F0502020204030204" pitchFamily="34" charset="0"/>
              </a:rPr>
              <a:t>Analyse des performances individuelles</a:t>
            </a:r>
            <a:r>
              <a:rPr lang="fr-FR" sz="1400" b="0" i="0" dirty="0">
                <a:solidFill>
                  <a:srgbClr val="0D0D0D"/>
                </a:solidFill>
                <a:effectLst/>
                <a:latin typeface="Calibri" panose="020F0502020204030204" pitchFamily="34" charset="0"/>
                <a:cs typeface="Calibri" panose="020F0502020204030204" pitchFamily="34" charset="0"/>
              </a:rPr>
              <a:t> :</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Calculez la moyenne, la médiane, l'écart-type, etc. des différentes statistiques (Arrêts, Buts, Passes décisives, Occasions, Cartons jaunes, Cartons rouges, Minutes jouées) pour chaque joueur.</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Identifiez les meilleurs et les moins performants dans chaque catégorie statistique.</a:t>
            </a:r>
          </a:p>
          <a:p>
            <a:pPr algn="l">
              <a:buFont typeface="+mj-lt"/>
              <a:buAutoNum type="arabicPeriod"/>
            </a:pPr>
            <a:r>
              <a:rPr lang="fr-FR" sz="1400" b="1" i="0" dirty="0">
                <a:solidFill>
                  <a:srgbClr val="0D0D0D"/>
                </a:solidFill>
                <a:effectLst/>
                <a:latin typeface="Calibri" panose="020F0502020204030204" pitchFamily="34" charset="0"/>
                <a:cs typeface="Calibri" panose="020F0502020204030204" pitchFamily="34" charset="0"/>
              </a:rPr>
              <a:t>Comparaison entre les Coupes du Monde 1998 et 2018</a:t>
            </a:r>
            <a:r>
              <a:rPr lang="fr-FR" sz="1400" b="0" i="0" dirty="0">
                <a:solidFill>
                  <a:srgbClr val="0D0D0D"/>
                </a:solidFill>
                <a:effectLst/>
                <a:latin typeface="Calibri" panose="020F0502020204030204" pitchFamily="34" charset="0"/>
                <a:cs typeface="Calibri" panose="020F0502020204030204" pitchFamily="34" charset="0"/>
              </a:rPr>
              <a:t> :</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Comparez les performances globales de l'équipe de France lors des deux Coupes du Monde.</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Analysez les différences dans les statistiques clés telles que le nombre de buts marqués, le nombre d'arrêts effectués, etc.</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Identifiez les tendances ou les changements dans les performances de l'équipe de France entre ces deux éditions.</a:t>
            </a:r>
          </a:p>
          <a:p>
            <a:pPr algn="l">
              <a:buFont typeface="+mj-lt"/>
              <a:buAutoNum type="arabicPeriod"/>
            </a:pPr>
            <a:r>
              <a:rPr lang="fr-FR" sz="1400" b="1" i="0" dirty="0">
                <a:solidFill>
                  <a:srgbClr val="0D0D0D"/>
                </a:solidFill>
                <a:effectLst/>
                <a:latin typeface="Calibri" panose="020F0502020204030204" pitchFamily="34" charset="0"/>
                <a:cs typeface="Calibri" panose="020F0502020204030204" pitchFamily="34" charset="0"/>
              </a:rPr>
              <a:t>Analyse de la distribution des performances par poste</a:t>
            </a:r>
            <a:r>
              <a:rPr lang="fr-FR" sz="1400" b="0" i="0" dirty="0">
                <a:solidFill>
                  <a:srgbClr val="0D0D0D"/>
                </a:solidFill>
                <a:effectLst/>
                <a:latin typeface="Calibri" panose="020F0502020204030204" pitchFamily="34" charset="0"/>
                <a:cs typeface="Calibri" panose="020F0502020204030204" pitchFamily="34" charset="0"/>
              </a:rPr>
              <a:t> :</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Analysez les performances des joueurs en fonction de leur poste sur le terrain (par exemple, gardien de but, défenseur, milieu de terrain, attaquant).</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Comparez les contributions des différents postes aux statistiques globales de l'équipe.</a:t>
            </a:r>
          </a:p>
          <a:p>
            <a:pPr algn="l">
              <a:buFont typeface="+mj-lt"/>
              <a:buAutoNum type="arabicPeriod"/>
            </a:pPr>
            <a:r>
              <a:rPr lang="fr-FR" sz="1400" b="1" i="0" dirty="0">
                <a:solidFill>
                  <a:srgbClr val="0D0D0D"/>
                </a:solidFill>
                <a:effectLst/>
                <a:latin typeface="Calibri" panose="020F0502020204030204" pitchFamily="34" charset="0"/>
                <a:cs typeface="Calibri" panose="020F0502020204030204" pitchFamily="34" charset="0"/>
              </a:rPr>
              <a:t>Corrélations entre les différentes statistiques</a:t>
            </a:r>
            <a:r>
              <a:rPr lang="fr-FR" sz="1400" b="0" i="0" dirty="0">
                <a:solidFill>
                  <a:srgbClr val="0D0D0D"/>
                </a:solidFill>
                <a:effectLst/>
                <a:latin typeface="Calibri" panose="020F0502020204030204" pitchFamily="34" charset="0"/>
                <a:cs typeface="Calibri" panose="020F0502020204030204" pitchFamily="34" charset="0"/>
              </a:rPr>
              <a:t> :</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Recherchez des corrélations entre les différentes statistiques (par exemple, le nombre de buts marqués par un joueur et le nombre de passes décisives qu'il a effectuées).</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Identifiez les relations qui pourraient indiquer des tendances ou des préférences tactiques de l'équipe.</a:t>
            </a:r>
          </a:p>
          <a:p>
            <a:pPr algn="l">
              <a:buFont typeface="+mj-lt"/>
              <a:buAutoNum type="arabicPeriod"/>
            </a:pPr>
            <a:r>
              <a:rPr lang="fr-FR" sz="1400" b="1" i="0" dirty="0">
                <a:solidFill>
                  <a:srgbClr val="0D0D0D"/>
                </a:solidFill>
                <a:effectLst/>
                <a:latin typeface="Calibri" panose="020F0502020204030204" pitchFamily="34" charset="0"/>
                <a:cs typeface="Calibri" panose="020F0502020204030204" pitchFamily="34" charset="0"/>
              </a:rPr>
              <a:t>Analyse de l'impact des cartons</a:t>
            </a:r>
            <a:r>
              <a:rPr lang="fr-FR" sz="1400" b="0" i="0" dirty="0">
                <a:solidFill>
                  <a:srgbClr val="0D0D0D"/>
                </a:solidFill>
                <a:effectLst/>
                <a:latin typeface="Calibri" panose="020F0502020204030204" pitchFamily="34" charset="0"/>
                <a:cs typeface="Calibri" panose="020F0502020204030204" pitchFamily="34" charset="0"/>
              </a:rPr>
              <a:t> :</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Étudiez l'impact des cartons jaunes et rouges sur les performances individuelles et collectives de l'équipe.</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Analysez si les joueurs ayant reçu des cartons sont plus ou moins performants que ceux qui n'en ont pas reçu.</a:t>
            </a:r>
          </a:p>
          <a:p>
            <a:pPr algn="l">
              <a:buFont typeface="+mj-lt"/>
              <a:buAutoNum type="arabicPeriod"/>
            </a:pPr>
            <a:r>
              <a:rPr lang="fr-FR" sz="1400" b="1" i="0" dirty="0">
                <a:solidFill>
                  <a:srgbClr val="0D0D0D"/>
                </a:solidFill>
                <a:effectLst/>
                <a:latin typeface="Calibri" panose="020F0502020204030204" pitchFamily="34" charset="0"/>
                <a:cs typeface="Calibri" panose="020F0502020204030204" pitchFamily="34" charset="0"/>
              </a:rPr>
              <a:t>Analyse de l'efficacité</a:t>
            </a:r>
            <a:r>
              <a:rPr lang="fr-FR" sz="1400" b="0" i="0" dirty="0">
                <a:solidFill>
                  <a:srgbClr val="0D0D0D"/>
                </a:solidFill>
                <a:effectLst/>
                <a:latin typeface="Calibri" panose="020F0502020204030204" pitchFamily="34" charset="0"/>
                <a:cs typeface="Calibri" panose="020F0502020204030204" pitchFamily="34" charset="0"/>
              </a:rPr>
              <a:t> :</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Calculez des ratios d'efficacité pour évaluer la performance des joueurs (par exemple, buts marqués par occasion, passes décisives par minute jouée, etc.).</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Identifiez les joueurs les plus efficaces dans différentes situations de jeu.</a:t>
            </a:r>
          </a:p>
          <a:p>
            <a:pPr algn="l">
              <a:buFont typeface="+mj-lt"/>
              <a:buAutoNum type="arabicPeriod"/>
            </a:pPr>
            <a:r>
              <a:rPr lang="fr-FR" sz="1400" b="1" i="0" dirty="0">
                <a:solidFill>
                  <a:srgbClr val="0D0D0D"/>
                </a:solidFill>
                <a:effectLst/>
                <a:latin typeface="Calibri" panose="020F0502020204030204" pitchFamily="34" charset="0"/>
                <a:cs typeface="Calibri" panose="020F0502020204030204" pitchFamily="34" charset="0"/>
              </a:rPr>
              <a:t>Analyse de la contribution par minute jouée</a:t>
            </a:r>
            <a:r>
              <a:rPr lang="fr-FR" sz="1400" b="0" i="0" dirty="0">
                <a:solidFill>
                  <a:srgbClr val="0D0D0D"/>
                </a:solidFill>
                <a:effectLst/>
                <a:latin typeface="Calibri" panose="020F0502020204030204" pitchFamily="34" charset="0"/>
                <a:cs typeface="Calibri" panose="020F0502020204030204" pitchFamily="34" charset="0"/>
              </a:rPr>
              <a:t> :</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Calculez la contribution moyenne de chaque joueur par minute jouée (par exemple, buts marqués par minute, passes décisives par minute, etc.).</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Identifiez les joueurs les plus influents en termes de contribution par unité de temps.</a:t>
            </a:r>
          </a:p>
          <a:p>
            <a:pPr algn="l">
              <a:buFont typeface="+mj-lt"/>
              <a:buAutoNum type="arabicPeriod"/>
            </a:pPr>
            <a:r>
              <a:rPr lang="fr-FR" sz="1400" b="1" i="0" dirty="0">
                <a:solidFill>
                  <a:srgbClr val="0D0D0D"/>
                </a:solidFill>
                <a:effectLst/>
                <a:latin typeface="Calibri" panose="020F0502020204030204" pitchFamily="34" charset="0"/>
                <a:cs typeface="Calibri" panose="020F0502020204030204" pitchFamily="34" charset="0"/>
              </a:rPr>
              <a:t>Modélisation prédictive</a:t>
            </a:r>
            <a:r>
              <a:rPr lang="fr-FR" sz="1400" b="0" i="0" dirty="0">
                <a:solidFill>
                  <a:srgbClr val="0D0D0D"/>
                </a:solidFill>
                <a:effectLst/>
                <a:latin typeface="Calibri" panose="020F0502020204030204" pitchFamily="34" charset="0"/>
                <a:cs typeface="Calibri" panose="020F0502020204030204" pitchFamily="34" charset="0"/>
              </a:rPr>
              <a:t> :</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Utilisez des techniques de modélisation pour prédire les performances futures des joueurs ou de l'équipe en fonction de leurs statistiques passées.</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Explorez les facteurs qui pourraient influencer les performances futures.</a:t>
            </a:r>
          </a:p>
        </p:txBody>
      </p:sp>
    </p:spTree>
    <p:extLst>
      <p:ext uri="{BB962C8B-B14F-4D97-AF65-F5344CB8AC3E}">
        <p14:creationId xmlns:p14="http://schemas.microsoft.com/office/powerpoint/2010/main" val="214326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A83E0F0-F76A-3CC2-B0F0-AFA146E9130D}"/>
              </a:ext>
            </a:extLst>
          </p:cNvPr>
          <p:cNvSpPr txBox="1"/>
          <p:nvPr/>
        </p:nvSpPr>
        <p:spPr>
          <a:xfrm>
            <a:off x="1257299" y="366623"/>
            <a:ext cx="10353675" cy="6124754"/>
          </a:xfrm>
          <a:prstGeom prst="rect">
            <a:avLst/>
          </a:prstGeom>
          <a:noFill/>
        </p:spPr>
        <p:txBody>
          <a:bodyPr wrap="square">
            <a:spAutoFit/>
          </a:bodyPr>
          <a:lstStyle/>
          <a:p>
            <a:pPr algn="l">
              <a:buFont typeface="+mj-lt"/>
              <a:buAutoNum type="arabicPeriod"/>
            </a:pPr>
            <a:r>
              <a:rPr lang="fr-FR" sz="1400" b="1" i="0" dirty="0">
                <a:solidFill>
                  <a:srgbClr val="0D0D0D"/>
                </a:solidFill>
                <a:effectLst/>
                <a:latin typeface="Calibri" panose="020F0502020204030204" pitchFamily="34" charset="0"/>
                <a:cs typeface="Calibri" panose="020F0502020204030204" pitchFamily="34" charset="0"/>
              </a:rPr>
              <a:t>Analyse de la constance des performances</a:t>
            </a:r>
            <a:r>
              <a:rPr lang="fr-FR" sz="1400" b="0" i="0" dirty="0">
                <a:solidFill>
                  <a:srgbClr val="0D0D0D"/>
                </a:solidFill>
                <a:effectLst/>
                <a:latin typeface="Calibri" panose="020F0502020204030204" pitchFamily="34" charset="0"/>
                <a:cs typeface="Calibri" panose="020F0502020204030204" pitchFamily="34" charset="0"/>
              </a:rPr>
              <a:t> :</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Étudiez la cohérence des performances des joueurs tout au long du tournoi en examinant les variations dans leurs statistiques d'un match à l'autre.</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Identifiez les joueurs qui maintiennent des performances élevées sur la durée du tournoi.</a:t>
            </a:r>
          </a:p>
          <a:p>
            <a:pPr algn="l">
              <a:buFont typeface="+mj-lt"/>
              <a:buAutoNum type="arabicPeriod"/>
            </a:pPr>
            <a:r>
              <a:rPr lang="fr-FR" sz="1400" b="1" i="0" dirty="0">
                <a:solidFill>
                  <a:srgbClr val="0D0D0D"/>
                </a:solidFill>
                <a:effectLst/>
                <a:latin typeface="Calibri" panose="020F0502020204030204" pitchFamily="34" charset="0"/>
                <a:cs typeface="Calibri" panose="020F0502020204030204" pitchFamily="34" charset="0"/>
              </a:rPr>
              <a:t>Analyse de l'efficacité dans les moments clés</a:t>
            </a:r>
            <a:r>
              <a:rPr lang="fr-FR" sz="1400" b="0" i="0" dirty="0">
                <a:solidFill>
                  <a:srgbClr val="0D0D0D"/>
                </a:solidFill>
                <a:effectLst/>
                <a:latin typeface="Calibri" panose="020F0502020204030204" pitchFamily="34" charset="0"/>
                <a:cs typeface="Calibri" panose="020F0502020204030204" pitchFamily="34" charset="0"/>
              </a:rPr>
              <a:t> :</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Analysez la performance des joueurs lors des phases à élimination directe ou lors de matchs décisifs.</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Identifiez les joueurs qui montrent une performance accrue dans les moments cruciaux du tournoi.</a:t>
            </a:r>
          </a:p>
          <a:p>
            <a:pPr algn="l">
              <a:buFont typeface="+mj-lt"/>
              <a:buAutoNum type="arabicPeriod"/>
            </a:pPr>
            <a:r>
              <a:rPr lang="fr-FR" sz="1400" b="1" i="0" dirty="0">
                <a:solidFill>
                  <a:srgbClr val="0D0D0D"/>
                </a:solidFill>
                <a:effectLst/>
                <a:latin typeface="Calibri" panose="020F0502020204030204" pitchFamily="34" charset="0"/>
                <a:cs typeface="Calibri" panose="020F0502020204030204" pitchFamily="34" charset="0"/>
              </a:rPr>
              <a:t>Analyse de la performance par âge</a:t>
            </a:r>
            <a:r>
              <a:rPr lang="fr-FR" sz="1400" b="0" i="0" dirty="0">
                <a:solidFill>
                  <a:srgbClr val="0D0D0D"/>
                </a:solidFill>
                <a:effectLst/>
                <a:latin typeface="Calibri" panose="020F0502020204030204" pitchFamily="34" charset="0"/>
                <a:cs typeface="Calibri" panose="020F0502020204030204" pitchFamily="34" charset="0"/>
              </a:rPr>
              <a:t> :</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Comparez les performances des joueurs en fonction de leur âge lors des Coupes du Monde.</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Identifiez les tendances de performance en fonction de la maturité et de l'expérience des joueurs.</a:t>
            </a:r>
          </a:p>
          <a:p>
            <a:pPr algn="l">
              <a:buFont typeface="+mj-lt"/>
              <a:buAutoNum type="arabicPeriod"/>
            </a:pPr>
            <a:r>
              <a:rPr lang="fr-FR" sz="1400" b="1" i="0" dirty="0">
                <a:solidFill>
                  <a:srgbClr val="0D0D0D"/>
                </a:solidFill>
                <a:effectLst/>
                <a:latin typeface="Calibri" panose="020F0502020204030204" pitchFamily="34" charset="0"/>
                <a:cs typeface="Calibri" panose="020F0502020204030204" pitchFamily="34" charset="0"/>
              </a:rPr>
              <a:t>Analyse de l'adaptabilité tactique</a:t>
            </a:r>
            <a:r>
              <a:rPr lang="fr-FR" sz="1400" b="0" i="0" dirty="0">
                <a:solidFill>
                  <a:srgbClr val="0D0D0D"/>
                </a:solidFill>
                <a:effectLst/>
                <a:latin typeface="Calibri" panose="020F0502020204030204" pitchFamily="34" charset="0"/>
                <a:cs typeface="Calibri" panose="020F0502020204030204" pitchFamily="34" charset="0"/>
              </a:rPr>
              <a:t> :</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Étudiez la capacité des joueurs à s'adapter à différents systèmes de jeu ou à des rôles changeants sur le terrain.</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Identifiez les joueurs polyvalents qui peuvent contribuer de manière significative dans différents contextes tactiques.</a:t>
            </a:r>
          </a:p>
          <a:p>
            <a:pPr algn="l">
              <a:buFont typeface="+mj-lt"/>
              <a:buAutoNum type="arabicPeriod"/>
            </a:pPr>
            <a:r>
              <a:rPr lang="fr-FR" sz="1400" b="1" i="0" dirty="0">
                <a:solidFill>
                  <a:srgbClr val="0D0D0D"/>
                </a:solidFill>
                <a:effectLst/>
                <a:latin typeface="Calibri" panose="020F0502020204030204" pitchFamily="34" charset="0"/>
                <a:cs typeface="Calibri" panose="020F0502020204030204" pitchFamily="34" charset="0"/>
              </a:rPr>
              <a:t>Analyse de la performance en fonction de l'opposition</a:t>
            </a:r>
            <a:r>
              <a:rPr lang="fr-FR" sz="1400" b="0" i="0" dirty="0">
                <a:solidFill>
                  <a:srgbClr val="0D0D0D"/>
                </a:solidFill>
                <a:effectLst/>
                <a:latin typeface="Calibri" panose="020F0502020204030204" pitchFamily="34" charset="0"/>
                <a:cs typeface="Calibri" panose="020F0502020204030204" pitchFamily="34" charset="0"/>
              </a:rPr>
              <a:t> :</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Analysez la performance des joueurs contre des équipes de différents niveaux de compétition.</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Identifiez les joueurs qui excellent particulièrement contre des équipes fortes ou faibles.</a:t>
            </a:r>
          </a:p>
          <a:p>
            <a:pPr algn="l">
              <a:buFont typeface="+mj-lt"/>
              <a:buAutoNum type="arabicPeriod"/>
            </a:pPr>
            <a:r>
              <a:rPr lang="fr-FR" sz="1400" b="1" i="0" dirty="0">
                <a:solidFill>
                  <a:srgbClr val="0D0D0D"/>
                </a:solidFill>
                <a:effectLst/>
                <a:latin typeface="Calibri" panose="020F0502020204030204" pitchFamily="34" charset="0"/>
                <a:cs typeface="Calibri" panose="020F0502020204030204" pitchFamily="34" charset="0"/>
              </a:rPr>
              <a:t>Analyse de la contribution défensive</a:t>
            </a:r>
            <a:r>
              <a:rPr lang="fr-FR" sz="1400" b="0" i="0" dirty="0">
                <a:solidFill>
                  <a:srgbClr val="0D0D0D"/>
                </a:solidFill>
                <a:effectLst/>
                <a:latin typeface="Calibri" panose="020F0502020204030204" pitchFamily="34" charset="0"/>
                <a:cs typeface="Calibri" panose="020F0502020204030204" pitchFamily="34" charset="0"/>
              </a:rPr>
              <a:t> :</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Étudiez la contribution des joueurs à la phase défensive du jeu, en examinant des statistiques telles que les interceptions, les tacles réussis, etc.</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Identifiez les joueurs qui fournissent une contribution défensive solide en plus de leurs performances offensives.</a:t>
            </a:r>
          </a:p>
          <a:p>
            <a:pPr algn="l">
              <a:buFont typeface="+mj-lt"/>
              <a:buAutoNum type="arabicPeriod"/>
            </a:pPr>
            <a:r>
              <a:rPr lang="fr-FR" sz="1400" b="1" i="0" dirty="0">
                <a:solidFill>
                  <a:srgbClr val="0D0D0D"/>
                </a:solidFill>
                <a:effectLst/>
                <a:latin typeface="Calibri" panose="020F0502020204030204" pitchFamily="34" charset="0"/>
                <a:cs typeface="Calibri" panose="020F0502020204030204" pitchFamily="34" charset="0"/>
              </a:rPr>
              <a:t>Analyse de la performance en fonction du contexte du match</a:t>
            </a:r>
            <a:r>
              <a:rPr lang="fr-FR" sz="1400" b="0" i="0" dirty="0">
                <a:solidFill>
                  <a:srgbClr val="0D0D0D"/>
                </a:solidFill>
                <a:effectLst/>
                <a:latin typeface="Calibri" panose="020F0502020204030204" pitchFamily="34" charset="0"/>
                <a:cs typeface="Calibri" panose="020F0502020204030204" pitchFamily="34" charset="0"/>
              </a:rPr>
              <a:t> :</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Analysez la performance des joueurs en fonction du score du match (par exemple, quand l'équipe est en tête, à égalité ou en retard).</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Identifiez les joueurs qui excellent dans différentes situations de jeu.</a:t>
            </a:r>
          </a:p>
          <a:p>
            <a:pPr algn="l">
              <a:buFont typeface="+mj-lt"/>
              <a:buAutoNum type="arabicPeriod"/>
            </a:pPr>
            <a:r>
              <a:rPr lang="fr-FR" sz="1400" b="1" i="0" dirty="0">
                <a:solidFill>
                  <a:srgbClr val="0D0D0D"/>
                </a:solidFill>
                <a:effectLst/>
                <a:latin typeface="Calibri" panose="020F0502020204030204" pitchFamily="34" charset="0"/>
                <a:cs typeface="Calibri" panose="020F0502020204030204" pitchFamily="34" charset="0"/>
              </a:rPr>
              <a:t>Analyse de la performance par style de jeu</a:t>
            </a:r>
            <a:r>
              <a:rPr lang="fr-FR" sz="1400" b="0" i="0" dirty="0">
                <a:solidFill>
                  <a:srgbClr val="0D0D0D"/>
                </a:solidFill>
                <a:effectLst/>
                <a:latin typeface="Calibri" panose="020F0502020204030204" pitchFamily="34" charset="0"/>
                <a:cs typeface="Calibri" panose="020F0502020204030204" pitchFamily="34" charset="0"/>
              </a:rPr>
              <a:t> :</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Identifiez les joueurs qui correspondent le mieux à un style de jeu spécifique (par exemple, un jeu de possession, un jeu direct, un jeu de contre-attaque, etc.).</a:t>
            </a:r>
          </a:p>
          <a:p>
            <a:pPr marL="742950" lvl="1" indent="-285750" algn="l">
              <a:buFont typeface="+mj-lt"/>
              <a:buAutoNum type="arabicPeriod"/>
            </a:pPr>
            <a:r>
              <a:rPr lang="fr-FR" sz="1400" b="0" i="0" dirty="0">
                <a:solidFill>
                  <a:srgbClr val="0D0D0D"/>
                </a:solidFill>
                <a:effectLst/>
                <a:latin typeface="Calibri" panose="020F0502020204030204" pitchFamily="34" charset="0"/>
                <a:cs typeface="Calibri" panose="020F0502020204030204" pitchFamily="34" charset="0"/>
              </a:rPr>
              <a:t>Analysez comment les joueurs s'adaptent et contribuent à différents styles de jeu.</a:t>
            </a:r>
          </a:p>
        </p:txBody>
      </p:sp>
    </p:spTree>
    <p:extLst>
      <p:ext uri="{BB962C8B-B14F-4D97-AF65-F5344CB8AC3E}">
        <p14:creationId xmlns:p14="http://schemas.microsoft.com/office/powerpoint/2010/main" val="293356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530D6AF2-BEA1-6EF9-1D1B-37A46FF479C9}"/>
              </a:ext>
            </a:extLst>
          </p:cNvPr>
          <p:cNvGraphicFramePr>
            <a:graphicFrameLocks noGrp="1"/>
          </p:cNvGraphicFramePr>
          <p:nvPr>
            <p:extLst>
              <p:ext uri="{D42A27DB-BD31-4B8C-83A1-F6EECF244321}">
                <p14:modId xmlns:p14="http://schemas.microsoft.com/office/powerpoint/2010/main" val="320289195"/>
              </p:ext>
            </p:extLst>
          </p:nvPr>
        </p:nvGraphicFramePr>
        <p:xfrm>
          <a:off x="764772" y="1717718"/>
          <a:ext cx="11080864" cy="1550782"/>
        </p:xfrm>
        <a:graphic>
          <a:graphicData uri="http://schemas.openxmlformats.org/drawingml/2006/table">
            <a:tbl>
              <a:tblPr/>
              <a:tblGrid>
                <a:gridCol w="1923364">
                  <a:extLst>
                    <a:ext uri="{9D8B030D-6E8A-4147-A177-3AD203B41FA5}">
                      <a16:colId xmlns:a16="http://schemas.microsoft.com/office/drawing/2014/main" val="3605157013"/>
                    </a:ext>
                  </a:extLst>
                </a:gridCol>
                <a:gridCol w="1275412">
                  <a:extLst>
                    <a:ext uri="{9D8B030D-6E8A-4147-A177-3AD203B41FA5}">
                      <a16:colId xmlns:a16="http://schemas.microsoft.com/office/drawing/2014/main" val="3582808421"/>
                    </a:ext>
                  </a:extLst>
                </a:gridCol>
                <a:gridCol w="956548">
                  <a:extLst>
                    <a:ext uri="{9D8B030D-6E8A-4147-A177-3AD203B41FA5}">
                      <a16:colId xmlns:a16="http://schemas.microsoft.com/office/drawing/2014/main" val="2141290816"/>
                    </a:ext>
                  </a:extLst>
                </a:gridCol>
                <a:gridCol w="1385108">
                  <a:extLst>
                    <a:ext uri="{9D8B030D-6E8A-4147-A177-3AD203B41FA5}">
                      <a16:colId xmlns:a16="http://schemas.microsoft.com/office/drawing/2014/main" val="1994529967"/>
                    </a:ext>
                  </a:extLst>
                </a:gridCol>
                <a:gridCol w="1385108">
                  <a:extLst>
                    <a:ext uri="{9D8B030D-6E8A-4147-A177-3AD203B41FA5}">
                      <a16:colId xmlns:a16="http://schemas.microsoft.com/office/drawing/2014/main" val="3500247808"/>
                    </a:ext>
                  </a:extLst>
                </a:gridCol>
                <a:gridCol w="1385108">
                  <a:extLst>
                    <a:ext uri="{9D8B030D-6E8A-4147-A177-3AD203B41FA5}">
                      <a16:colId xmlns:a16="http://schemas.microsoft.com/office/drawing/2014/main" val="510822782"/>
                    </a:ext>
                  </a:extLst>
                </a:gridCol>
                <a:gridCol w="1385108">
                  <a:extLst>
                    <a:ext uri="{9D8B030D-6E8A-4147-A177-3AD203B41FA5}">
                      <a16:colId xmlns:a16="http://schemas.microsoft.com/office/drawing/2014/main" val="2933343767"/>
                    </a:ext>
                  </a:extLst>
                </a:gridCol>
                <a:gridCol w="1385108">
                  <a:extLst>
                    <a:ext uri="{9D8B030D-6E8A-4147-A177-3AD203B41FA5}">
                      <a16:colId xmlns:a16="http://schemas.microsoft.com/office/drawing/2014/main" val="3170634705"/>
                    </a:ext>
                  </a:extLst>
                </a:gridCol>
              </a:tblGrid>
              <a:tr h="995792">
                <a:tc>
                  <a:txBody>
                    <a:bodyPr/>
                    <a:lstStyle/>
                    <a:p>
                      <a:pPr algn="l" rtl="0" fontAlgn="b"/>
                      <a:r>
                        <a:rPr lang="fr-FR" sz="1800" b="0" i="0" u="none" strike="noStrike" dirty="0">
                          <a:solidFill>
                            <a:srgbClr val="000000"/>
                          </a:solidFill>
                          <a:effectLst/>
                          <a:latin typeface="Calibri" panose="020F0502020204030204" pitchFamily="34" charset="0"/>
                        </a:rPr>
                        <a:t>Nom du joueur</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r>
                        <a:rPr lang="fr-FR" sz="1800" b="0" i="0" u="none" strike="noStrike">
                          <a:solidFill>
                            <a:srgbClr val="000000"/>
                          </a:solidFill>
                          <a:effectLst/>
                          <a:latin typeface="Calibri" panose="020F0502020204030204" pitchFamily="34" charset="0"/>
                        </a:rPr>
                        <a:t>Arrêts</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r>
                        <a:rPr lang="fr-FR" sz="1800" b="0" i="0" u="none" strike="noStrike" dirty="0">
                          <a:solidFill>
                            <a:srgbClr val="000000"/>
                          </a:solidFill>
                          <a:effectLst/>
                          <a:latin typeface="Calibri" panose="020F0502020204030204" pitchFamily="34" charset="0"/>
                        </a:rPr>
                        <a:t>Nombre de but</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r>
                        <a:rPr lang="fr-FR" sz="1800" b="0" i="0" u="none" strike="noStrike" dirty="0">
                          <a:solidFill>
                            <a:srgbClr val="000000"/>
                          </a:solidFill>
                          <a:effectLst/>
                          <a:latin typeface="Calibri" panose="020F0502020204030204" pitchFamily="34" charset="0"/>
                        </a:rPr>
                        <a:t>Nombre de passe décisive</a:t>
                      </a:r>
                    </a:p>
                    <a:p>
                      <a:pPr algn="l" rtl="0" fontAlgn="b"/>
                      <a:endParaRPr lang="fr-FR" sz="1800" b="0" i="0" u="none" strike="noStrike" dirty="0">
                        <a:solidFill>
                          <a:srgbClr val="000000"/>
                        </a:solidFill>
                        <a:effectLst/>
                        <a:latin typeface="Calibri" panose="020F0502020204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r>
                        <a:rPr lang="fr-FR" sz="1800" b="0" i="0" u="none" strike="noStrike" dirty="0">
                          <a:solidFill>
                            <a:srgbClr val="000000"/>
                          </a:solidFill>
                          <a:effectLst/>
                          <a:latin typeface="Calibri" panose="020F0502020204030204" pitchFamily="34" charset="0"/>
                        </a:rPr>
                        <a:t>Défense</a:t>
                      </a:r>
                    </a:p>
                    <a:p>
                      <a:pPr algn="l" rtl="0" fontAlgn="b"/>
                      <a:endParaRPr lang="fr-FR" sz="1800" b="0" i="0" u="none" strike="noStrike" dirty="0">
                        <a:solidFill>
                          <a:srgbClr val="000000"/>
                        </a:solidFill>
                        <a:effectLst/>
                        <a:latin typeface="Calibri" panose="020F0502020204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endParaRPr lang="fr-FR" sz="1800" b="0" i="0" u="none" strike="noStrike" dirty="0">
                        <a:solidFill>
                          <a:srgbClr val="000000"/>
                        </a:solidFill>
                        <a:effectLst/>
                        <a:latin typeface="Calibri" panose="020F0502020204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endParaRPr lang="fr-FR" sz="1800" b="0" i="0" u="none" strike="noStrike" dirty="0">
                        <a:solidFill>
                          <a:srgbClr val="000000"/>
                        </a:solidFill>
                        <a:effectLst/>
                        <a:latin typeface="Calibri" panose="020F0502020204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endParaRPr lang="fr-FR" sz="1800" b="0" i="0" u="none" strike="noStrike" dirty="0">
                        <a:solidFill>
                          <a:srgbClr val="000000"/>
                        </a:solidFill>
                        <a:effectLst/>
                        <a:latin typeface="Calibri" panose="020F0502020204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7153828"/>
                  </a:ext>
                </a:extLst>
              </a:tr>
              <a:tr h="536765">
                <a:tc>
                  <a:txBody>
                    <a:bodyPr/>
                    <a:lstStyle/>
                    <a:p>
                      <a:pPr algn="l" rtl="0" fontAlgn="b"/>
                      <a:endParaRPr lang="fr-FR" sz="1800" b="0" i="0" u="none" strike="noStrike" dirty="0">
                        <a:solidFill>
                          <a:srgbClr val="000000"/>
                        </a:solidFill>
                        <a:effectLst/>
                        <a:latin typeface="Calibri" panose="020F0502020204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fr-FR" sz="1800" b="0" i="0" u="none" strike="noStrike">
                          <a:solidFill>
                            <a:srgbClr val="000000"/>
                          </a:solidFill>
                          <a:effectLst/>
                          <a:latin typeface="Calibri" panose="020F0502020204030204" pitchFamily="34" charset="0"/>
                        </a:rPr>
                        <a:t> </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fr-FR" sz="1800" b="0" i="0" u="none" strike="noStrike">
                          <a:solidFill>
                            <a:srgbClr val="000000"/>
                          </a:solidFill>
                          <a:effectLst/>
                          <a:latin typeface="Calibri" panose="020F0502020204030204" pitchFamily="34" charset="0"/>
                        </a:rPr>
                        <a:t>Christophe Dugarry</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fr-FR" sz="1800" b="0" i="0" u="none" strike="noStrike">
                          <a:solidFill>
                            <a:srgbClr val="000000"/>
                          </a:solidFill>
                          <a:effectLst/>
                          <a:latin typeface="Calibri" panose="020F0502020204030204" pitchFamily="34" charset="0"/>
                        </a:rPr>
                        <a:t>Thierry Henry</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fr-FR" sz="1800" b="0" i="0" u="none" strike="noStrike">
                          <a:solidFill>
                            <a:srgbClr val="000000"/>
                          </a:solidFill>
                          <a:effectLst/>
                          <a:latin typeface="Calibri" panose="020F0502020204030204" pitchFamily="34" charset="0"/>
                        </a:rPr>
                        <a:t> </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fr-FR" sz="1800" b="0" i="0" u="none" strike="noStrike">
                          <a:solidFill>
                            <a:srgbClr val="000000"/>
                          </a:solidFill>
                          <a:effectLst/>
                          <a:latin typeface="Calibri" panose="020F0502020204030204" pitchFamily="34" charset="0"/>
                        </a:rPr>
                        <a:t> </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fr-FR" sz="1800" b="0" i="0" u="none" strike="noStrike">
                          <a:solidFill>
                            <a:srgbClr val="000000"/>
                          </a:solidFill>
                          <a:effectLst/>
                          <a:latin typeface="Calibri" panose="020F0502020204030204" pitchFamily="34" charset="0"/>
                        </a:rPr>
                        <a:t>Zinédine Zidane</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fr-FR" sz="1800" b="0" i="0" u="none" strike="noStrike" dirty="0">
                          <a:solidFill>
                            <a:srgbClr val="000000"/>
                          </a:solidFill>
                          <a:effectLst/>
                          <a:latin typeface="Calibri" panose="020F0502020204030204" pitchFamily="34" charset="0"/>
                        </a:rPr>
                        <a:t>Christophe </a:t>
                      </a:r>
                      <a:r>
                        <a:rPr lang="fr-FR" sz="1800" b="0" i="0" u="none" strike="noStrike" dirty="0" err="1">
                          <a:solidFill>
                            <a:srgbClr val="000000"/>
                          </a:solidFill>
                          <a:effectLst/>
                          <a:latin typeface="Calibri" panose="020F0502020204030204" pitchFamily="34" charset="0"/>
                        </a:rPr>
                        <a:t>Dugarry</a:t>
                      </a:r>
                      <a:endParaRPr lang="fr-FR" sz="1800" b="0" i="0" u="none" strike="noStrike" dirty="0">
                        <a:solidFill>
                          <a:srgbClr val="000000"/>
                        </a:solidFill>
                        <a:effectLst/>
                        <a:latin typeface="Calibri" panose="020F050202020403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8202883"/>
                  </a:ext>
                </a:extLst>
              </a:tr>
            </a:tbl>
          </a:graphicData>
        </a:graphic>
      </p:graphicFrame>
    </p:spTree>
    <p:extLst>
      <p:ext uri="{BB962C8B-B14F-4D97-AF65-F5344CB8AC3E}">
        <p14:creationId xmlns:p14="http://schemas.microsoft.com/office/powerpoint/2010/main" val="42841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2F8E9A-66F4-0295-A7B2-E201E69B0E59}"/>
              </a:ext>
            </a:extLst>
          </p:cNvPr>
          <p:cNvSpPr/>
          <p:nvPr/>
        </p:nvSpPr>
        <p:spPr>
          <a:xfrm>
            <a:off x="3494116" y="91440"/>
            <a:ext cx="5203767"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mj-lt"/>
              <a:buAutoNum type="romanUcPeriod" startAt="2"/>
            </a:pPr>
            <a:r>
              <a:rPr lang="fr-FR" sz="2800" dirty="0">
                <a:solidFill>
                  <a:schemeClr val="tx1"/>
                </a:solidFill>
                <a:latin typeface="Calibri" panose="020F0502020204030204" pitchFamily="34" charset="0"/>
                <a:cs typeface="Calibri" panose="020F0502020204030204" pitchFamily="34" charset="0"/>
              </a:rPr>
              <a:t>Statistiques à établir</a:t>
            </a:r>
          </a:p>
        </p:txBody>
      </p:sp>
      <p:sp>
        <p:nvSpPr>
          <p:cNvPr id="5" name="Rectangle 4">
            <a:extLst>
              <a:ext uri="{FF2B5EF4-FFF2-40B4-BE49-F238E27FC236}">
                <a16:creationId xmlns:a16="http://schemas.microsoft.com/office/drawing/2014/main" id="{0AD20573-C0B5-F935-6132-5DD12E97FAD1}"/>
              </a:ext>
            </a:extLst>
          </p:cNvPr>
          <p:cNvSpPr/>
          <p:nvPr/>
        </p:nvSpPr>
        <p:spPr>
          <a:xfrm>
            <a:off x="2468164" y="1404935"/>
            <a:ext cx="7255669" cy="34242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657350" lvl="3" indent="-285750" algn="just">
              <a:buFont typeface="Wingdings" panose="05000000000000000000" pitchFamily="2" charset="2"/>
              <a:buChar char="ü"/>
            </a:pPr>
            <a:r>
              <a:rPr lang="fr-FR" dirty="0">
                <a:solidFill>
                  <a:schemeClr val="tx1"/>
                </a:solidFill>
                <a:latin typeface="Calibri" panose="020F0502020204030204" pitchFamily="34" charset="0"/>
                <a:cs typeface="Calibri" panose="020F0502020204030204" pitchFamily="34" charset="0"/>
              </a:rPr>
              <a:t>Nombre de buts sur tous les matchs</a:t>
            </a:r>
          </a:p>
          <a:p>
            <a:pPr marL="1657350" lvl="3" indent="-285750" algn="just">
              <a:buFont typeface="Arial" panose="020B0604020202020204" pitchFamily="34" charset="0"/>
              <a:buChar char="•"/>
            </a:pPr>
            <a:r>
              <a:rPr lang="fr-FR" dirty="0">
                <a:solidFill>
                  <a:schemeClr val="tx1"/>
                </a:solidFill>
                <a:latin typeface="Calibri" panose="020F0502020204030204" pitchFamily="34" charset="0"/>
                <a:cs typeface="Calibri" panose="020F0502020204030204" pitchFamily="34" charset="0"/>
              </a:rPr>
              <a:t>Nombre d’arrêts/match</a:t>
            </a:r>
          </a:p>
          <a:p>
            <a:pPr marL="1657350" lvl="3" indent="-285750" algn="just">
              <a:buFont typeface="Arial" panose="020B0604020202020204" pitchFamily="34" charset="0"/>
              <a:buChar char="•"/>
            </a:pPr>
            <a:r>
              <a:rPr lang="fr-FR" dirty="0">
                <a:solidFill>
                  <a:schemeClr val="tx1"/>
                </a:solidFill>
                <a:latin typeface="Calibri" panose="020F0502020204030204" pitchFamily="34" charset="0"/>
                <a:cs typeface="Calibri" panose="020F0502020204030204" pitchFamily="34" charset="0"/>
              </a:rPr>
              <a:t>Nombre d’occasion par joueurs</a:t>
            </a:r>
          </a:p>
          <a:p>
            <a:pPr marL="1657350" lvl="3" indent="-285750" algn="just">
              <a:buFont typeface="Wingdings" panose="05000000000000000000" pitchFamily="2" charset="2"/>
              <a:buChar char="ü"/>
            </a:pPr>
            <a:r>
              <a:rPr lang="fr-FR" dirty="0">
                <a:solidFill>
                  <a:schemeClr val="tx1"/>
                </a:solidFill>
                <a:latin typeface="Calibri" panose="020F0502020204030204" pitchFamily="34" charset="0"/>
                <a:cs typeface="Calibri" panose="020F0502020204030204" pitchFamily="34" charset="0"/>
              </a:rPr>
              <a:t>Nombre de passes décisives</a:t>
            </a:r>
          </a:p>
          <a:p>
            <a:pPr marL="1657350" lvl="3" indent="-285750" algn="just">
              <a:buFont typeface="Wingdings" panose="05000000000000000000" pitchFamily="2" charset="2"/>
              <a:buChar char="ü"/>
            </a:pPr>
            <a:r>
              <a:rPr lang="fr-FR" dirty="0">
                <a:solidFill>
                  <a:schemeClr val="tx1"/>
                </a:solidFill>
                <a:latin typeface="Calibri" panose="020F0502020204030204" pitchFamily="34" charset="0"/>
                <a:cs typeface="Calibri" panose="020F0502020204030204" pitchFamily="34" charset="0"/>
              </a:rPr>
              <a:t>Meilleur buteur</a:t>
            </a:r>
          </a:p>
          <a:p>
            <a:pPr marL="1657350" lvl="3" indent="-285750" algn="just">
              <a:buFont typeface="Wingdings" panose="05000000000000000000" pitchFamily="2" charset="2"/>
              <a:buChar char="ü"/>
            </a:pPr>
            <a:r>
              <a:rPr lang="fr-FR" dirty="0">
                <a:solidFill>
                  <a:schemeClr val="tx1"/>
                </a:solidFill>
                <a:latin typeface="Calibri" panose="020F0502020204030204" pitchFamily="34" charset="0"/>
                <a:cs typeface="Calibri" panose="020F0502020204030204" pitchFamily="34" charset="0"/>
              </a:rPr>
              <a:t>Meilleur passeur décisif</a:t>
            </a:r>
          </a:p>
          <a:p>
            <a:pPr marL="1657350" lvl="3" indent="-285750" algn="just">
              <a:buFont typeface="Arial" panose="020B0604020202020204" pitchFamily="34" charset="0"/>
              <a:buChar char="•"/>
            </a:pPr>
            <a:r>
              <a:rPr lang="fr-FR" dirty="0">
                <a:solidFill>
                  <a:schemeClr val="tx1"/>
                </a:solidFill>
                <a:latin typeface="Calibri" panose="020F0502020204030204" pitchFamily="34" charset="0"/>
                <a:cs typeface="Calibri" panose="020F0502020204030204" pitchFamily="34" charset="0"/>
              </a:rPr>
              <a:t>Meilleur buteur et passeur décisif</a:t>
            </a:r>
          </a:p>
          <a:p>
            <a:pPr marL="1657350" lvl="3" indent="-285750" algn="just">
              <a:buFont typeface="Arial" panose="020B0604020202020204" pitchFamily="34" charset="0"/>
              <a:buChar char="•"/>
            </a:pPr>
            <a:r>
              <a:rPr lang="fr-FR" dirty="0">
                <a:solidFill>
                  <a:schemeClr val="tx1"/>
                </a:solidFill>
                <a:latin typeface="Calibri" panose="020F0502020204030204" pitchFamily="34" charset="0"/>
                <a:cs typeface="Calibri" panose="020F0502020204030204" pitchFamily="34" charset="0"/>
              </a:rPr>
              <a:t>Top 3 ou 5 des Joueurs qui ont eu le plus d’occasion</a:t>
            </a:r>
          </a:p>
          <a:p>
            <a:pPr marL="1657350" lvl="3" indent="-285750" algn="just">
              <a:buFont typeface="Wingdings" panose="05000000000000000000" pitchFamily="2" charset="2"/>
              <a:buChar char="ü"/>
            </a:pPr>
            <a:r>
              <a:rPr lang="fr-FR" dirty="0">
                <a:solidFill>
                  <a:schemeClr val="tx1"/>
                </a:solidFill>
                <a:latin typeface="Calibri" panose="020F0502020204030204" pitchFamily="34" charset="0"/>
                <a:cs typeface="Calibri" panose="020F0502020204030204" pitchFamily="34" charset="0"/>
              </a:rPr>
              <a:t>Nombre de cartons jaunes</a:t>
            </a:r>
          </a:p>
          <a:p>
            <a:pPr marL="1657350" lvl="3" indent="-285750" algn="just">
              <a:buFont typeface="Arial" panose="020B0604020202020204" pitchFamily="34" charset="0"/>
              <a:buChar char="•"/>
            </a:pPr>
            <a:r>
              <a:rPr lang="fr-FR" dirty="0">
                <a:solidFill>
                  <a:schemeClr val="tx1"/>
                </a:solidFill>
                <a:latin typeface="Calibri" panose="020F0502020204030204" pitchFamily="34" charset="0"/>
                <a:cs typeface="Calibri" panose="020F0502020204030204" pitchFamily="34" charset="0"/>
              </a:rPr>
              <a:t>Nombre de but à partir des huitièmes de final</a:t>
            </a:r>
          </a:p>
        </p:txBody>
      </p:sp>
    </p:spTree>
    <p:extLst>
      <p:ext uri="{BB962C8B-B14F-4D97-AF65-F5344CB8AC3E}">
        <p14:creationId xmlns:p14="http://schemas.microsoft.com/office/powerpoint/2010/main" val="164061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93437D2-E3D1-CAE0-A54C-96A330804A77}"/>
              </a:ext>
            </a:extLst>
          </p:cNvPr>
          <p:cNvSpPr txBox="1"/>
          <p:nvPr/>
        </p:nvSpPr>
        <p:spPr>
          <a:xfrm>
            <a:off x="847725" y="582067"/>
            <a:ext cx="10496550" cy="3754874"/>
          </a:xfrm>
          <a:prstGeom prst="rect">
            <a:avLst/>
          </a:prstGeom>
          <a:noFill/>
        </p:spPr>
        <p:txBody>
          <a:bodyPr wrap="square">
            <a:spAutoFit/>
          </a:bodyPr>
          <a:lstStyle/>
          <a:p>
            <a:pPr algn="l"/>
            <a:r>
              <a:rPr lang="fr-FR" sz="1400" b="1" i="0" dirty="0">
                <a:solidFill>
                  <a:srgbClr val="0D0D0D"/>
                </a:solidFill>
                <a:effectLst/>
                <a:latin typeface="Calibri" panose="020F0502020204030204" pitchFamily="34" charset="0"/>
                <a:cs typeface="Calibri" panose="020F0502020204030204" pitchFamily="34" charset="0"/>
              </a:rPr>
              <a:t>Nombre de matchs joués</a:t>
            </a:r>
            <a:r>
              <a:rPr lang="fr-FR" sz="1400" b="0" i="0" dirty="0">
                <a:solidFill>
                  <a:srgbClr val="0D0D0D"/>
                </a:solidFill>
                <a:effectLst/>
                <a:latin typeface="Calibri" panose="020F0502020204030204" pitchFamily="34" charset="0"/>
                <a:cs typeface="Calibri" panose="020F0502020204030204" pitchFamily="34" charset="0"/>
              </a:rPr>
              <a:t> : Combien de matchs chaque joueur a-t-il disputé lors des deux Coupes du Monde ? </a:t>
            </a:r>
          </a:p>
          <a:p>
            <a:pPr algn="l"/>
            <a:endParaRPr lang="fr-FR" sz="1400" b="0" i="0" dirty="0">
              <a:solidFill>
                <a:srgbClr val="0D0D0D"/>
              </a:solidFill>
              <a:effectLst/>
              <a:latin typeface="Calibri" panose="020F0502020204030204" pitchFamily="34" charset="0"/>
              <a:cs typeface="Calibri" panose="020F0502020204030204" pitchFamily="34" charset="0"/>
            </a:endParaRPr>
          </a:p>
          <a:p>
            <a:pPr algn="l"/>
            <a:r>
              <a:rPr lang="fr-FR" sz="1400" b="1" i="0" dirty="0">
                <a:solidFill>
                  <a:srgbClr val="0D0D0D"/>
                </a:solidFill>
                <a:effectLst/>
                <a:latin typeface="Calibri" panose="020F0502020204030204" pitchFamily="34" charset="0"/>
                <a:cs typeface="Calibri" panose="020F0502020204030204" pitchFamily="34" charset="0"/>
              </a:rPr>
              <a:t>Tirs au but</a:t>
            </a:r>
            <a:r>
              <a:rPr lang="fr-FR" sz="1400" b="0" i="0" dirty="0">
                <a:solidFill>
                  <a:srgbClr val="0D0D0D"/>
                </a:solidFill>
                <a:effectLst/>
                <a:latin typeface="Calibri" panose="020F0502020204030204" pitchFamily="34" charset="0"/>
                <a:cs typeface="Calibri" panose="020F0502020204030204" pitchFamily="34" charset="0"/>
              </a:rPr>
              <a:t> : Le nombre de tirs au but tentés par chaque joueur lors des deux Coupes du Monde pourrait fournir des informations sur leur implication dans les phases d'attaque.</a:t>
            </a:r>
          </a:p>
          <a:p>
            <a:pPr algn="l"/>
            <a:endParaRPr lang="fr-FR" sz="1400" b="0" i="0" dirty="0">
              <a:solidFill>
                <a:srgbClr val="0D0D0D"/>
              </a:solidFill>
              <a:effectLst/>
              <a:latin typeface="Calibri" panose="020F0502020204030204" pitchFamily="34" charset="0"/>
              <a:cs typeface="Calibri" panose="020F0502020204030204" pitchFamily="34" charset="0"/>
            </a:endParaRPr>
          </a:p>
          <a:p>
            <a:pPr algn="l"/>
            <a:r>
              <a:rPr lang="fr-FR" sz="1400" b="1" i="0" dirty="0">
                <a:solidFill>
                  <a:srgbClr val="0D0D0D"/>
                </a:solidFill>
                <a:effectLst/>
                <a:latin typeface="Calibri" panose="020F0502020204030204" pitchFamily="34" charset="0"/>
                <a:cs typeface="Calibri" panose="020F0502020204030204" pitchFamily="34" charset="0"/>
              </a:rPr>
              <a:t>Cartons reçus</a:t>
            </a:r>
            <a:r>
              <a:rPr lang="fr-FR" sz="1400" b="0" i="0" dirty="0">
                <a:solidFill>
                  <a:srgbClr val="0D0D0D"/>
                </a:solidFill>
                <a:effectLst/>
                <a:latin typeface="Calibri" panose="020F0502020204030204" pitchFamily="34" charset="0"/>
                <a:cs typeface="Calibri" panose="020F0502020204030204" pitchFamily="34" charset="0"/>
              </a:rPr>
              <a:t> : Combien de cartons jaunes ou rouges chaque joueur a-t-il reçus lors des deux Coupes du Monde ? Cela pourrait donner un aperçu de leur discipline sur le terrain.</a:t>
            </a:r>
          </a:p>
          <a:p>
            <a:pPr algn="l"/>
            <a:endParaRPr lang="fr-FR" sz="1400" b="0" i="0" dirty="0">
              <a:solidFill>
                <a:srgbClr val="0D0D0D"/>
              </a:solidFill>
              <a:effectLst/>
              <a:latin typeface="Calibri" panose="020F0502020204030204" pitchFamily="34" charset="0"/>
              <a:cs typeface="Calibri" panose="020F0502020204030204" pitchFamily="34" charset="0"/>
            </a:endParaRPr>
          </a:p>
          <a:p>
            <a:pPr algn="l"/>
            <a:r>
              <a:rPr lang="fr-FR" sz="1400" b="1" i="0" dirty="0">
                <a:solidFill>
                  <a:srgbClr val="0D0D0D"/>
                </a:solidFill>
                <a:effectLst/>
                <a:latin typeface="Calibri" panose="020F0502020204030204" pitchFamily="34" charset="0"/>
                <a:cs typeface="Calibri" panose="020F0502020204030204" pitchFamily="34" charset="0"/>
              </a:rPr>
              <a:t>Minutes jouées</a:t>
            </a:r>
            <a:r>
              <a:rPr lang="fr-FR" sz="1400" b="0" i="0" dirty="0">
                <a:solidFill>
                  <a:srgbClr val="0D0D0D"/>
                </a:solidFill>
                <a:effectLst/>
                <a:latin typeface="Calibri" panose="020F0502020204030204" pitchFamily="34" charset="0"/>
                <a:cs typeface="Calibri" panose="020F0502020204030204" pitchFamily="34" charset="0"/>
              </a:rPr>
              <a:t> : Le total des minutes jouées par chaque joueur lors des deux Coupes du Monde pourrait également être intéressant pour évaluer leur temps de jeu et leur importance dans l'équipe.</a:t>
            </a:r>
          </a:p>
          <a:p>
            <a:pPr algn="l"/>
            <a:endParaRPr lang="fr-FR" sz="1400" b="1" i="0" dirty="0">
              <a:solidFill>
                <a:srgbClr val="0D0D0D"/>
              </a:solidFill>
              <a:effectLst/>
              <a:latin typeface="Calibri" panose="020F0502020204030204" pitchFamily="34" charset="0"/>
              <a:cs typeface="Calibri" panose="020F0502020204030204" pitchFamily="34" charset="0"/>
            </a:endParaRPr>
          </a:p>
          <a:p>
            <a:pPr algn="l"/>
            <a:r>
              <a:rPr lang="fr-FR" sz="1400" b="1" i="0" dirty="0">
                <a:solidFill>
                  <a:srgbClr val="0D0D0D"/>
                </a:solidFill>
                <a:effectLst/>
                <a:latin typeface="Calibri" panose="020F0502020204030204" pitchFamily="34" charset="0"/>
                <a:cs typeface="Calibri" panose="020F0502020204030204" pitchFamily="34" charset="0"/>
              </a:rPr>
              <a:t>Performances individuelles dans les matchs à élimination directe</a:t>
            </a:r>
            <a:r>
              <a:rPr lang="fr-FR" sz="1400" b="0" i="0" dirty="0">
                <a:solidFill>
                  <a:srgbClr val="0D0D0D"/>
                </a:solidFill>
                <a:effectLst/>
                <a:latin typeface="Calibri" panose="020F0502020204030204" pitchFamily="34" charset="0"/>
                <a:cs typeface="Calibri" panose="020F0502020204030204" pitchFamily="34" charset="0"/>
              </a:rPr>
              <a:t> : Examiner les performances individuelles des joueurs lors des matchs à élimination directe (huitièmes de finale, quarts de finale, etc.) pourrait être pertinent pour évaluer leur capacité à performer sous pression.</a:t>
            </a:r>
          </a:p>
          <a:p>
            <a:pPr algn="l"/>
            <a:endParaRPr lang="fr-FR" sz="1400" b="1" i="0" dirty="0">
              <a:solidFill>
                <a:srgbClr val="0D0D0D"/>
              </a:solidFill>
              <a:effectLst/>
              <a:latin typeface="Calibri" panose="020F0502020204030204" pitchFamily="34" charset="0"/>
              <a:cs typeface="Calibri" panose="020F0502020204030204" pitchFamily="34" charset="0"/>
            </a:endParaRPr>
          </a:p>
          <a:p>
            <a:pPr algn="l"/>
            <a:r>
              <a:rPr lang="fr-FR" sz="1400" b="1" i="0" dirty="0">
                <a:solidFill>
                  <a:srgbClr val="0D0D0D"/>
                </a:solidFill>
                <a:effectLst/>
                <a:latin typeface="Calibri" panose="020F0502020204030204" pitchFamily="34" charset="0"/>
                <a:cs typeface="Calibri" panose="020F0502020204030204" pitchFamily="34" charset="0"/>
              </a:rPr>
              <a:t>Évaluation des performances globales de l'équipe</a:t>
            </a:r>
            <a:r>
              <a:rPr lang="fr-FR" sz="1400" b="0" i="0" dirty="0">
                <a:solidFill>
                  <a:srgbClr val="0D0D0D"/>
                </a:solidFill>
                <a:effectLst/>
                <a:latin typeface="Calibri" panose="020F0502020204030204" pitchFamily="34" charset="0"/>
                <a:cs typeface="Calibri" panose="020F0502020204030204" pitchFamily="34" charset="0"/>
              </a:rPr>
              <a:t> : En plus des performances individuelles, il serait également intéressant d'examiner les performances globales de l'équipe de France lors des deux Coupes du Monde, telles que le nombre de buts marqués et encaissés, le parcours dans le tournoi, etc.</a:t>
            </a:r>
          </a:p>
        </p:txBody>
      </p:sp>
    </p:spTree>
    <p:extLst>
      <p:ext uri="{BB962C8B-B14F-4D97-AF65-F5344CB8AC3E}">
        <p14:creationId xmlns:p14="http://schemas.microsoft.com/office/powerpoint/2010/main" val="337889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7C5498-3618-174F-EE26-FC8F3E11FE86}"/>
              </a:ext>
            </a:extLst>
          </p:cNvPr>
          <p:cNvSpPr/>
          <p:nvPr/>
        </p:nvSpPr>
        <p:spPr>
          <a:xfrm>
            <a:off x="3494116" y="91440"/>
            <a:ext cx="5203767"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mj-lt"/>
              <a:buAutoNum type="romanUcPeriod" startAt="3"/>
            </a:pPr>
            <a:r>
              <a:rPr lang="fr-FR" sz="2800" dirty="0">
                <a:solidFill>
                  <a:schemeClr val="tx1"/>
                </a:solidFill>
                <a:latin typeface="Calibri" panose="020F0502020204030204" pitchFamily="34" charset="0"/>
                <a:cs typeface="Calibri" panose="020F0502020204030204" pitchFamily="34" charset="0"/>
              </a:rPr>
              <a:t>Le notebook</a:t>
            </a:r>
          </a:p>
        </p:txBody>
      </p:sp>
      <p:sp>
        <p:nvSpPr>
          <p:cNvPr id="5" name="Rectangle 4">
            <a:extLst>
              <a:ext uri="{FF2B5EF4-FFF2-40B4-BE49-F238E27FC236}">
                <a16:creationId xmlns:a16="http://schemas.microsoft.com/office/drawing/2014/main" id="{62181CBB-110F-96D0-CAAF-D3B93EFD0877}"/>
              </a:ext>
            </a:extLst>
          </p:cNvPr>
          <p:cNvSpPr/>
          <p:nvPr/>
        </p:nvSpPr>
        <p:spPr>
          <a:xfrm>
            <a:off x="4249339" y="1357310"/>
            <a:ext cx="7255669" cy="34242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fr-FR" dirty="0">
                <a:solidFill>
                  <a:schemeClr val="tx1"/>
                </a:solidFill>
                <a:latin typeface="Calibri" panose="020F0502020204030204" pitchFamily="34" charset="0"/>
                <a:cs typeface="Calibri" panose="020F0502020204030204" pitchFamily="34" charset="0"/>
              </a:rPr>
              <a:t>Mettre les deux dataframe sur le même notebook et effectuer les calculs de statistiques</a:t>
            </a:r>
          </a:p>
        </p:txBody>
      </p:sp>
      <p:pic>
        <p:nvPicPr>
          <p:cNvPr id="6" name="Image 5">
            <a:extLst>
              <a:ext uri="{FF2B5EF4-FFF2-40B4-BE49-F238E27FC236}">
                <a16:creationId xmlns:a16="http://schemas.microsoft.com/office/drawing/2014/main" id="{0A0EE418-5395-AD0B-E9C8-FBC2A1E0C45C}"/>
              </a:ext>
            </a:extLst>
          </p:cNvPr>
          <p:cNvPicPr>
            <a:picLocks noChangeAspect="1"/>
          </p:cNvPicPr>
          <p:nvPr/>
        </p:nvPicPr>
        <p:blipFill>
          <a:blip r:embed="rId2"/>
          <a:stretch>
            <a:fillRect/>
          </a:stretch>
        </p:blipFill>
        <p:spPr>
          <a:xfrm>
            <a:off x="1900062" y="1604635"/>
            <a:ext cx="2496633" cy="4680000"/>
          </a:xfrm>
          <a:prstGeom prst="rect">
            <a:avLst/>
          </a:prstGeom>
        </p:spPr>
      </p:pic>
    </p:spTree>
    <p:extLst>
      <p:ext uri="{BB962C8B-B14F-4D97-AF65-F5344CB8AC3E}">
        <p14:creationId xmlns:p14="http://schemas.microsoft.com/office/powerpoint/2010/main" val="80201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098549-3474-6C67-1E90-F096C3C83580}"/>
              </a:ext>
            </a:extLst>
          </p:cNvPr>
          <p:cNvSpPr/>
          <p:nvPr/>
        </p:nvSpPr>
        <p:spPr>
          <a:xfrm>
            <a:off x="3267075" y="190500"/>
            <a:ext cx="5829300" cy="914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latin typeface="Calibri" panose="020F0502020204030204" pitchFamily="34" charset="0"/>
                <a:cs typeface="Calibri" panose="020F0502020204030204" pitchFamily="34" charset="0"/>
              </a:rPr>
              <a:t>Nombre de but et de passes décisives en 1998 et 2018</a:t>
            </a:r>
          </a:p>
        </p:txBody>
      </p:sp>
      <p:pic>
        <p:nvPicPr>
          <p:cNvPr id="14" name="Image 13">
            <a:extLst>
              <a:ext uri="{FF2B5EF4-FFF2-40B4-BE49-F238E27FC236}">
                <a16:creationId xmlns:a16="http://schemas.microsoft.com/office/drawing/2014/main" id="{B4B683EC-4333-7638-0588-DAA445C847AC}"/>
              </a:ext>
            </a:extLst>
          </p:cNvPr>
          <p:cNvPicPr>
            <a:picLocks noChangeAspect="1"/>
          </p:cNvPicPr>
          <p:nvPr/>
        </p:nvPicPr>
        <p:blipFill>
          <a:blip r:embed="rId2"/>
          <a:stretch>
            <a:fillRect/>
          </a:stretch>
        </p:blipFill>
        <p:spPr>
          <a:xfrm>
            <a:off x="1309967" y="2056056"/>
            <a:ext cx="4281567" cy="4320000"/>
          </a:xfrm>
          <a:prstGeom prst="rect">
            <a:avLst/>
          </a:prstGeom>
        </p:spPr>
      </p:pic>
      <p:pic>
        <p:nvPicPr>
          <p:cNvPr id="3" name="Image 2">
            <a:extLst>
              <a:ext uri="{FF2B5EF4-FFF2-40B4-BE49-F238E27FC236}">
                <a16:creationId xmlns:a16="http://schemas.microsoft.com/office/drawing/2014/main" id="{979635E5-3F19-1737-0300-16A7D4B5B63C}"/>
              </a:ext>
            </a:extLst>
          </p:cNvPr>
          <p:cNvPicPr>
            <a:picLocks noChangeAspect="1"/>
          </p:cNvPicPr>
          <p:nvPr/>
        </p:nvPicPr>
        <p:blipFill>
          <a:blip r:embed="rId3"/>
          <a:stretch>
            <a:fillRect/>
          </a:stretch>
        </p:blipFill>
        <p:spPr>
          <a:xfrm>
            <a:off x="6840531" y="2165148"/>
            <a:ext cx="4511687" cy="4210908"/>
          </a:xfrm>
          <a:prstGeom prst="rect">
            <a:avLst/>
          </a:prstGeom>
        </p:spPr>
      </p:pic>
    </p:spTree>
    <p:extLst>
      <p:ext uri="{BB962C8B-B14F-4D97-AF65-F5344CB8AC3E}">
        <p14:creationId xmlns:p14="http://schemas.microsoft.com/office/powerpoint/2010/main" val="2660076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1E3097-F2C1-8537-F10C-A04FA9E026D6}"/>
              </a:ext>
            </a:extLst>
          </p:cNvPr>
          <p:cNvSpPr/>
          <p:nvPr/>
        </p:nvSpPr>
        <p:spPr>
          <a:xfrm>
            <a:off x="3267075" y="190500"/>
            <a:ext cx="5829300" cy="914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latin typeface="Calibri" panose="020F0502020204030204" pitchFamily="34" charset="0"/>
                <a:cs typeface="Calibri" panose="020F0502020204030204" pitchFamily="34" charset="0"/>
              </a:rPr>
              <a:t>Meilleurs buteurs de 1998</a:t>
            </a:r>
          </a:p>
        </p:txBody>
      </p:sp>
      <p:pic>
        <p:nvPicPr>
          <p:cNvPr id="10" name="Image 9">
            <a:extLst>
              <a:ext uri="{FF2B5EF4-FFF2-40B4-BE49-F238E27FC236}">
                <a16:creationId xmlns:a16="http://schemas.microsoft.com/office/drawing/2014/main" id="{1969EFCF-A4C4-E03C-DBD2-02661596415E}"/>
              </a:ext>
            </a:extLst>
          </p:cNvPr>
          <p:cNvPicPr>
            <a:picLocks noChangeAspect="1"/>
          </p:cNvPicPr>
          <p:nvPr/>
        </p:nvPicPr>
        <p:blipFill>
          <a:blip r:embed="rId2"/>
          <a:stretch>
            <a:fillRect/>
          </a:stretch>
        </p:blipFill>
        <p:spPr>
          <a:xfrm>
            <a:off x="2259465" y="1334145"/>
            <a:ext cx="7673069" cy="5247630"/>
          </a:xfrm>
          <a:prstGeom prst="rect">
            <a:avLst/>
          </a:prstGeom>
        </p:spPr>
      </p:pic>
    </p:spTree>
    <p:extLst>
      <p:ext uri="{BB962C8B-B14F-4D97-AF65-F5344CB8AC3E}">
        <p14:creationId xmlns:p14="http://schemas.microsoft.com/office/powerpoint/2010/main" val="115739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E41F41-E3B1-55F1-A87F-E421BAB245BD}"/>
              </a:ext>
            </a:extLst>
          </p:cNvPr>
          <p:cNvSpPr/>
          <p:nvPr/>
        </p:nvSpPr>
        <p:spPr>
          <a:xfrm>
            <a:off x="3267075" y="190500"/>
            <a:ext cx="5829300" cy="914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latin typeface="Calibri" panose="020F0502020204030204" pitchFamily="34" charset="0"/>
                <a:cs typeface="Calibri" panose="020F0502020204030204" pitchFamily="34" charset="0"/>
              </a:rPr>
              <a:t>Meilleurs buteurs de 2018</a:t>
            </a:r>
          </a:p>
        </p:txBody>
      </p:sp>
      <p:pic>
        <p:nvPicPr>
          <p:cNvPr id="11" name="Image 10">
            <a:extLst>
              <a:ext uri="{FF2B5EF4-FFF2-40B4-BE49-F238E27FC236}">
                <a16:creationId xmlns:a16="http://schemas.microsoft.com/office/drawing/2014/main" id="{ABDA6FFF-DF5A-5D5E-8265-15ABA996C17E}"/>
              </a:ext>
            </a:extLst>
          </p:cNvPr>
          <p:cNvPicPr>
            <a:picLocks noChangeAspect="1"/>
          </p:cNvPicPr>
          <p:nvPr/>
        </p:nvPicPr>
        <p:blipFill>
          <a:blip r:embed="rId2"/>
          <a:stretch>
            <a:fillRect/>
          </a:stretch>
        </p:blipFill>
        <p:spPr>
          <a:xfrm>
            <a:off x="2085317" y="1328277"/>
            <a:ext cx="7720939" cy="5256000"/>
          </a:xfrm>
          <a:prstGeom prst="rect">
            <a:avLst/>
          </a:prstGeom>
        </p:spPr>
      </p:pic>
    </p:spTree>
    <p:extLst>
      <p:ext uri="{BB962C8B-B14F-4D97-AF65-F5344CB8AC3E}">
        <p14:creationId xmlns:p14="http://schemas.microsoft.com/office/powerpoint/2010/main" val="193776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8FEC37-613F-1E6B-1866-202C2130A8B4}"/>
              </a:ext>
            </a:extLst>
          </p:cNvPr>
          <p:cNvSpPr/>
          <p:nvPr/>
        </p:nvSpPr>
        <p:spPr>
          <a:xfrm>
            <a:off x="3267075" y="190500"/>
            <a:ext cx="5829300" cy="914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latin typeface="Calibri" panose="020F0502020204030204" pitchFamily="34" charset="0"/>
                <a:cs typeface="Calibri" panose="020F0502020204030204" pitchFamily="34" charset="0"/>
              </a:rPr>
              <a:t>Meilleurs passeurs décisifs de 1998</a:t>
            </a:r>
          </a:p>
        </p:txBody>
      </p:sp>
      <p:pic>
        <p:nvPicPr>
          <p:cNvPr id="6" name="Image 5">
            <a:extLst>
              <a:ext uri="{FF2B5EF4-FFF2-40B4-BE49-F238E27FC236}">
                <a16:creationId xmlns:a16="http://schemas.microsoft.com/office/drawing/2014/main" id="{AC8646ED-23DF-1B6D-DBE9-42A823A80F50}"/>
              </a:ext>
            </a:extLst>
          </p:cNvPr>
          <p:cNvPicPr>
            <a:picLocks noChangeAspect="1"/>
          </p:cNvPicPr>
          <p:nvPr/>
        </p:nvPicPr>
        <p:blipFill>
          <a:blip r:embed="rId2"/>
          <a:stretch>
            <a:fillRect/>
          </a:stretch>
        </p:blipFill>
        <p:spPr>
          <a:xfrm>
            <a:off x="1818640" y="1125220"/>
            <a:ext cx="7957414" cy="5616000"/>
          </a:xfrm>
          <a:prstGeom prst="rect">
            <a:avLst/>
          </a:prstGeom>
        </p:spPr>
      </p:pic>
    </p:spTree>
    <p:extLst>
      <p:ext uri="{BB962C8B-B14F-4D97-AF65-F5344CB8AC3E}">
        <p14:creationId xmlns:p14="http://schemas.microsoft.com/office/powerpoint/2010/main" val="199511262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584</TotalTime>
  <Words>1127</Words>
  <Application>Microsoft Office PowerPoint</Application>
  <PresentationFormat>Grand écran</PresentationFormat>
  <Paragraphs>99</Paragraphs>
  <Slides>13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Aptos</vt:lpstr>
      <vt:lpstr>Aptos Display</vt:lpstr>
      <vt:lpstr>Arial</vt:lpstr>
      <vt:lpstr>Calibri</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Yohan Cohen-Solal</dc:creator>
  <cp:lastModifiedBy>Yohan Cohen-Solal</cp:lastModifiedBy>
  <cp:revision>21</cp:revision>
  <dcterms:created xsi:type="dcterms:W3CDTF">2024-02-16T14:07:03Z</dcterms:created>
  <dcterms:modified xsi:type="dcterms:W3CDTF">2024-03-03T22:12:54Z</dcterms:modified>
</cp:coreProperties>
</file>