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352" r:id="rId12"/>
    <p:sldId id="353" r:id="rId13"/>
    <p:sldId id="349" r:id="rId14"/>
    <p:sldId id="348" r:id="rId15"/>
    <p:sldId id="350" r:id="rId16"/>
    <p:sldId id="35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81" d="100"/>
          <a:sy n="81" d="100"/>
        </p:scale>
        <p:origin x="1502" y="53"/>
      </p:cViewPr>
      <p:guideLst>
        <p:guide orient="horz" pos="2160"/>
        <p:guide pos="2880"/>
      </p:guideLst>
    </p:cSldViewPr>
  </p:slideViewPr>
  <p:outlineViewPr>
    <p:cViewPr>
      <p:scale>
        <a:sx n="33" d="100"/>
        <a:sy n="33" d="100"/>
      </p:scale>
      <p:origin x="48" y="2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0030201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04"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05"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6" name="Date Placeholder 29"/>
          <p:cNvSpPr>
            <a:spLocks noGrp="1"/>
          </p:cNvSpPr>
          <p:nvPr>
            <p:ph type="dt" sz="half" idx="10"/>
          </p:nvPr>
        </p:nvSpPr>
        <p:spPr/>
        <p:txBody>
          <a:bodyPr/>
          <a:lstStyle/>
          <a:p>
            <a:fld id="{1D8BD707-D9CF-40AE-B4C6-C98DA3205C09}" type="datetimeFigureOut">
              <a:rPr lang="en-US" smtClean="0"/>
              <a:t>8/27/2023</a:t>
            </a:fld>
            <a:endParaRPr lang="en-US"/>
          </a:p>
        </p:txBody>
      </p:sp>
      <p:sp>
        <p:nvSpPr>
          <p:cNvPr id="1048607" name="Footer Placeholder 18"/>
          <p:cNvSpPr>
            <a:spLocks noGrp="1"/>
          </p:cNvSpPr>
          <p:nvPr>
            <p:ph type="ftr" sz="quarter" idx="11"/>
          </p:nvPr>
        </p:nvSpPr>
        <p:spPr/>
        <p:txBody>
          <a:bodyPr/>
          <a:lstStyle/>
          <a:p>
            <a:endParaRPr lang="en-US"/>
          </a:p>
        </p:txBody>
      </p:sp>
      <p:sp>
        <p:nvSpPr>
          <p:cNvPr id="1048608" name="Slide Number Placeholder 26"/>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kumimoji="0" lang="en-US"/>
              <a:t>Click to edit Master title style</a:t>
            </a:r>
          </a:p>
        </p:txBody>
      </p:sp>
      <p:sp>
        <p:nvSpPr>
          <p:cNvPr id="1048629"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0"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3"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14"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15"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kumimoji="0" lang="en-US"/>
              <a:t>Click to edit Master title style</a:t>
            </a:r>
          </a:p>
        </p:txBody>
      </p:sp>
      <p:sp>
        <p:nvSpPr>
          <p:cNvPr id="1048586"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7"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588" name="Footer Placeholder 4"/>
          <p:cNvSpPr>
            <a:spLocks noGrp="1"/>
          </p:cNvSpPr>
          <p:nvPr>
            <p:ph type="ftr" sz="quarter" idx="11"/>
          </p:nvPr>
        </p:nvSpPr>
        <p:spPr/>
        <p:txBody>
          <a:bodyPr/>
          <a:lstStyle/>
          <a:p>
            <a:endParaRPr lang="en-US"/>
          </a:p>
        </p:txBody>
      </p:sp>
      <p:sp>
        <p:nvSpPr>
          <p:cNvPr id="104858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33"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34"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35"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39"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0"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1" name="Date Placeholder 4"/>
          <p:cNvSpPr>
            <a:spLocks noGrp="1"/>
          </p:cNvSpPr>
          <p:nvPr>
            <p:ph type="dt" sz="half" idx="10"/>
          </p:nvPr>
        </p:nvSpPr>
        <p:spPr/>
        <p:txBody>
          <a:bodyPr/>
          <a:lstStyle/>
          <a:p>
            <a:fld id="{1D8BD707-D9CF-40AE-B4C6-C98DA3205C09}" type="datetimeFigureOut">
              <a:rPr lang="en-US" smtClean="0"/>
              <a:t>8/27/2023</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45"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46"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4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9" name="Date Placeholder 6"/>
          <p:cNvSpPr>
            <a:spLocks noGrp="1"/>
          </p:cNvSpPr>
          <p:nvPr>
            <p:ph type="dt" sz="half" idx="10"/>
          </p:nvPr>
        </p:nvSpPr>
        <p:spPr/>
        <p:txBody>
          <a:bodyPr/>
          <a:lstStyle/>
          <a:p>
            <a:fld id="{1D8BD707-D9CF-40AE-B4C6-C98DA3205C09}" type="datetimeFigureOut">
              <a:rPr lang="en-US" smtClean="0"/>
              <a:t>8/27/2023</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598" name="Date Placeholder 2"/>
          <p:cNvSpPr>
            <a:spLocks noGrp="1"/>
          </p:cNvSpPr>
          <p:nvPr>
            <p:ph type="dt" sz="half" idx="10"/>
          </p:nvPr>
        </p:nvSpPr>
        <p:spPr/>
        <p:txBody>
          <a:bodyPr/>
          <a:lstStyle/>
          <a:p>
            <a:fld id="{1D8BD707-D9CF-40AE-B4C6-C98DA3205C09}" type="datetimeFigureOut">
              <a:rPr lang="en-US" smtClean="0"/>
              <a:t>8/27/2023</a:t>
            </a:fld>
            <a:endParaRPr lang="en-US"/>
          </a:p>
        </p:txBody>
      </p:sp>
      <p:sp>
        <p:nvSpPr>
          <p:cNvPr id="1048599" name="Footer Placeholder 3"/>
          <p:cNvSpPr>
            <a:spLocks noGrp="1"/>
          </p:cNvSpPr>
          <p:nvPr>
            <p:ph type="ftr" sz="quarter" idx="11"/>
          </p:nvPr>
        </p:nvSpPr>
        <p:spPr/>
        <p:txBody>
          <a:bodyPr/>
          <a:lstStyle/>
          <a:p>
            <a:endParaRPr lang="en-US"/>
          </a:p>
        </p:txBody>
      </p:sp>
      <p:sp>
        <p:nvSpPr>
          <p:cNvPr id="1048600"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fld id="{1D8BD707-D9CF-40AE-B4C6-C98DA3205C09}" type="datetimeFigureOut">
              <a:rPr lang="en-US" smtClean="0"/>
              <a:t>8/27/2023</a:t>
            </a:fld>
            <a:endParaRPr lang="en-US"/>
          </a:p>
        </p:txBody>
      </p:sp>
      <p:sp>
        <p:nvSpPr>
          <p:cNvPr id="1048653" name="Footer Placeholder 2"/>
          <p:cNvSpPr>
            <a:spLocks noGrp="1"/>
          </p:cNvSpPr>
          <p:nvPr>
            <p:ph type="ftr" sz="quarter" idx="11"/>
          </p:nvPr>
        </p:nvSpPr>
        <p:spPr/>
        <p:txBody>
          <a:bodyPr/>
          <a:lstStyle/>
          <a:p>
            <a:endParaRPr lang="en-US"/>
          </a:p>
        </p:txBody>
      </p:sp>
      <p:sp>
        <p:nvSpPr>
          <p:cNvPr id="104865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56"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57"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8" name="Date Placeholder 4"/>
          <p:cNvSpPr>
            <a:spLocks noGrp="1"/>
          </p:cNvSpPr>
          <p:nvPr>
            <p:ph type="dt" sz="half" idx="10"/>
          </p:nvPr>
        </p:nvSpPr>
        <p:spPr/>
        <p:txBody>
          <a:bodyPr/>
          <a:lstStyle/>
          <a:p>
            <a:fld id="{1D8BD707-D9CF-40AE-B4C6-C98DA3205C09}" type="datetimeFigureOut">
              <a:rPr lang="en-US" smtClean="0"/>
              <a:t>8/27/2023</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18"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19"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20"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21"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22" name="Date Placeholder 4"/>
          <p:cNvSpPr>
            <a:spLocks noGrp="1"/>
          </p:cNvSpPr>
          <p:nvPr>
            <p:ph type="dt" sz="half" idx="10"/>
          </p:nvPr>
        </p:nvSpPr>
        <p:spPr/>
        <p:txBody>
          <a:bodyPr/>
          <a:lstStyle/>
          <a:p>
            <a:fld id="{1D8BD707-D9CF-40AE-B4C6-C98DA3205C09}" type="datetimeFigureOut">
              <a:rPr lang="en-US" smtClean="0"/>
              <a:t>8/27/2023</a:t>
            </a:fld>
            <a:endParaRPr lang="en-US"/>
          </a:p>
        </p:txBody>
      </p:sp>
      <p:sp>
        <p:nvSpPr>
          <p:cNvPr id="1048623" name="Footer Placeholder 5"/>
          <p:cNvSpPr>
            <a:spLocks noGrp="1"/>
          </p:cNvSpPr>
          <p:nvPr>
            <p:ph type="ftr" sz="quarter" idx="11"/>
          </p:nvPr>
        </p:nvSpPr>
        <p:spPr/>
        <p:txBody>
          <a:bodyPr/>
          <a:lstStyle/>
          <a:p>
            <a:endParaRPr lang="en-US"/>
          </a:p>
        </p:txBody>
      </p:sp>
      <p:sp>
        <p:nvSpPr>
          <p:cNvPr id="1048624"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t>‹#›</a:t>
            </a:fld>
            <a:endParaRPr lang="en-US"/>
          </a:p>
        </p:txBody>
      </p:sp>
      <p:sp>
        <p:nvSpPr>
          <p:cNvPr id="1048625"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2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2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8/27/2023</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t>‹#›</a:t>
            </a:fld>
            <a:endParaRPr lang="en-US"/>
          </a:p>
        </p:txBody>
      </p:sp>
      <p:grpSp>
        <p:nvGrpSpPr>
          <p:cNvPr id="12"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YohanJirage/CDAC_PROJEC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3"/>
          <p:cNvSpPr/>
          <p:nvPr/>
        </p:nvSpPr>
        <p:spPr>
          <a:xfrm>
            <a:off x="0" y="2743200"/>
            <a:ext cx="9067800" cy="34163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 </a:t>
            </a:r>
            <a:r>
              <a:rPr lang="en-IN" sz="7200"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a:t>
            </a:r>
            <a: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b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on</a:t>
            </a:r>
            <a:br>
              <a:rPr lang="en-GB"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GB"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“Build-Mart”</a:t>
            </a:r>
            <a:endParaRPr lang="en-IN" sz="7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10" name="Title 1"/>
          <p:cNvSpPr txBox="1"/>
          <p:nvPr/>
        </p:nvSpPr>
        <p:spPr>
          <a:xfrm>
            <a:off x="304800" y="1752600"/>
            <a:ext cx="8458200" cy="1288256"/>
          </a:xfrm>
          <a:prstGeom prst="rect">
            <a:avLst/>
          </a:prstGeom>
          <a:effectLst/>
        </p:spPr>
        <p:txBody>
          <a:bodyPr anchor="b">
            <a:normAutofit fontScale="25000" lnSpcReduction="20000"/>
          </a:bodyPr>
          <a:lstStyle/>
          <a:p>
            <a:pPr algn="ctr" defTabSz="457200" eaLnBrk="1" fontAlgn="auto" hangingPunct="1">
              <a:spcAft>
                <a:spcPts val="0"/>
              </a:spcAft>
            </a:pP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112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Know It </a:t>
            </a:r>
            <a:b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CDAC- ACTS, Pune                      </a:t>
            </a: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endParaRPr lang="en-IN" sz="5400" dirty="0">
              <a:ln w="3175" cmpd="sng">
                <a:noFill/>
              </a:ln>
              <a:solidFill>
                <a:schemeClr val="tx2">
                  <a:lumMod val="75000"/>
                  <a:lumOff val="25000"/>
                </a:schemeClr>
              </a:solidFill>
              <a:latin typeface="+mj-lt"/>
              <a:ea typeface="+mj-ea"/>
              <a:cs typeface="+mj-cs"/>
            </a:endParaRPr>
          </a:p>
        </p:txBody>
      </p:sp>
      <p:pic>
        <p:nvPicPr>
          <p:cNvPr id="2097152" name="Picture 3"/>
          <p:cNvPicPr>
            <a:picLocks noChangeAspect="1" noChangeArrowheads="1"/>
          </p:cNvPicPr>
          <p:nvPr/>
        </p:nvPicPr>
        <p:blipFill>
          <a:blip r:embed="rId2"/>
          <a:srcRect/>
          <a:stretch>
            <a:fillRect/>
          </a:stretch>
        </p:blipFill>
        <p:spPr bwMode="auto">
          <a:xfrm>
            <a:off x="6186488" y="0"/>
            <a:ext cx="2957512" cy="1000125"/>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73" y="-152400"/>
            <a:ext cx="25146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02079" y="304800"/>
            <a:ext cx="8305800" cy="1143000"/>
          </a:xfrm>
        </p:spPr>
        <p:txBody>
          <a:bodyPr/>
          <a:lstStyle/>
          <a:p>
            <a:r>
              <a:rPr lang="en-US" dirty="0"/>
              <a:t>Project Architecture </a:t>
            </a:r>
            <a:endParaRPr lang="en-IN" dirty="0"/>
          </a:p>
        </p:txBody>
      </p:sp>
      <p:sp>
        <p:nvSpPr>
          <p:cNvPr id="1048668" name="Rectangle: Rounded Corners 3"/>
          <p:cNvSpPr/>
          <p:nvPr/>
        </p:nvSpPr>
        <p:spPr>
          <a:xfrm>
            <a:off x="228600" y="2378972"/>
            <a:ext cx="1991956" cy="1264191"/>
          </a:xfrm>
          <a:prstGeom prst="roundRect">
            <a:avLst/>
          </a:prstGeom>
          <a:solidFill>
            <a:srgbClr val="F4B183"/>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Front End Layer</a:t>
            </a:r>
          </a:p>
        </p:txBody>
      </p:sp>
      <p:sp>
        <p:nvSpPr>
          <p:cNvPr id="1048669" name="Rectangle 4"/>
          <p:cNvSpPr/>
          <p:nvPr/>
        </p:nvSpPr>
        <p:spPr>
          <a:xfrm>
            <a:off x="2743200" y="2823925"/>
            <a:ext cx="2042160" cy="1398294"/>
          </a:xfrm>
          <a:prstGeom prst="rect">
            <a:avLst/>
          </a:prstGeom>
          <a:solidFill>
            <a:srgbClr val="7C7C7C"/>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Server Layer</a:t>
            </a:r>
          </a:p>
        </p:txBody>
      </p:sp>
      <p:sp>
        <p:nvSpPr>
          <p:cNvPr id="1048670" name="Cylinder 5"/>
          <p:cNvSpPr/>
          <p:nvPr/>
        </p:nvSpPr>
        <p:spPr>
          <a:xfrm>
            <a:off x="5791200" y="3523072"/>
            <a:ext cx="2360185" cy="1017765"/>
          </a:xfrm>
          <a:prstGeom prst="can">
            <a:avLst>
              <a:gd name="adj" fmla="val 28642"/>
            </a:avLst>
          </a:prstGeom>
          <a:solidFill>
            <a:srgbClr val="4472C4"/>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Database Layer</a:t>
            </a:r>
          </a:p>
        </p:txBody>
      </p:sp>
      <p:cxnSp>
        <p:nvCxnSpPr>
          <p:cNvPr id="3145728" name="Connector: Elbow 7"/>
          <p:cNvCxnSpPr>
            <a:cxnSpLocks/>
          </p:cNvCxnSpPr>
          <p:nvPr/>
        </p:nvCxnSpPr>
        <p:spPr>
          <a:xfrm>
            <a:off x="2065082" y="3341085"/>
            <a:ext cx="1038316" cy="801366"/>
          </a:xfrm>
          <a:prstGeom prst="bentConnector3">
            <a:avLst/>
          </a:prstGeom>
          <a:ln>
            <a:tailEnd type="triangle"/>
          </a:ln>
        </p:spPr>
      </p:cxnSp>
      <p:cxnSp>
        <p:nvCxnSpPr>
          <p:cNvPr id="3145729" name="Connector: Elbow 11"/>
          <p:cNvCxnSpPr>
            <a:cxnSpLocks/>
          </p:cNvCxnSpPr>
          <p:nvPr/>
        </p:nvCxnSpPr>
        <p:spPr>
          <a:xfrm>
            <a:off x="5236409" y="3894346"/>
            <a:ext cx="894206" cy="655746"/>
          </a:xfrm>
          <a:prstGeom prst="bentConnector3">
            <a:avLst/>
          </a:prstGeom>
          <a:ln>
            <a:tailEnd type="triangle"/>
          </a:ln>
        </p:spPr>
      </p:cxnSp>
      <p:sp>
        <p:nvSpPr>
          <p:cNvPr id="9" name="Content Placeholder 2"/>
          <p:cNvSpPr>
            <a:spLocks noGrp="1"/>
          </p:cNvSpPr>
          <p:nvPr/>
        </p:nvSpPr>
        <p:spPr>
          <a:xfrm rot="21600000">
            <a:off x="152400" y="1381401"/>
            <a:ext cx="8839200" cy="4638399"/>
          </a:xfrm>
          <a:prstGeom prst="rect">
            <a:avLst/>
          </a:prstGeom>
          <a:ln>
            <a:solidFill>
              <a:schemeClr val="accent1"/>
            </a:solidFill>
          </a:ln>
        </p:spPr>
        <p:txBody>
          <a:bodyPr vert="horz" lIns="91440" tIns="45720" rIns="91440" bIns="45720" rtlCol="0">
            <a:normAutofit fontScale="92778"/>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400" dirty="0">
                <a:solidFill>
                  <a:srgbClr val="C55A11"/>
                </a:solidFill>
                <a:latin typeface="Times New Roman" panose="02020603050405020304" pitchFamily="18" charset="0"/>
                <a:cs typeface="Times New Roman" panose="02020603050405020304" pitchFamily="18" charset="0"/>
              </a:rPr>
              <a:t>User Interfacing</a:t>
            </a:r>
            <a:r>
              <a:rPr lang="en-IN" sz="1400" dirty="0">
                <a:latin typeface="Times New Roman" panose="02020603050405020304" pitchFamily="18" charset="0"/>
                <a:cs typeface="Times New Roman" panose="02020603050405020304" pitchFamily="18" charset="0"/>
              </a:rPr>
              <a:t>                                            1. </a:t>
            </a:r>
            <a:r>
              <a:rPr lang="en-IN" sz="1400" dirty="0">
                <a:solidFill>
                  <a:srgbClr val="535353"/>
                </a:solidFill>
                <a:latin typeface="Times New Roman" panose="02020603050405020304" pitchFamily="18" charset="0"/>
                <a:cs typeface="Times New Roman" panose="02020603050405020304" pitchFamily="18" charset="0"/>
              </a:rPr>
              <a:t>Server Side Validation</a:t>
            </a:r>
          </a:p>
          <a:p>
            <a:pPr marL="342900" indent="-342900">
              <a:buFont typeface="+mj-lt"/>
              <a:buAutoNum type="arabicPeriod"/>
            </a:pPr>
            <a:r>
              <a:rPr lang="en-IN" sz="1400" dirty="0">
                <a:solidFill>
                  <a:srgbClr val="C55A11"/>
                </a:solidFill>
                <a:latin typeface="Times New Roman" panose="02020603050405020304" pitchFamily="18" charset="0"/>
                <a:cs typeface="Times New Roman" panose="02020603050405020304" pitchFamily="18" charset="0"/>
              </a:rPr>
              <a:t>Basic Data Validation                                   </a:t>
            </a:r>
            <a:r>
              <a:rPr lang="en-IN" sz="1400" dirty="0">
                <a:latin typeface="Times New Roman" panose="02020603050405020304" pitchFamily="18" charset="0"/>
                <a:cs typeface="Times New Roman" panose="02020603050405020304" pitchFamily="18" charset="0"/>
              </a:rPr>
              <a:t>2. </a:t>
            </a:r>
            <a:r>
              <a:rPr lang="en-IN" sz="1400" dirty="0">
                <a:solidFill>
                  <a:srgbClr val="535353"/>
                </a:solidFill>
                <a:latin typeface="Times New Roman" panose="02020603050405020304" pitchFamily="18" charset="0"/>
                <a:cs typeface="Times New Roman" panose="02020603050405020304" pitchFamily="18" charset="0"/>
              </a:rPr>
              <a:t>Response Handling</a:t>
            </a:r>
          </a:p>
          <a:p>
            <a:pPr marL="0" indent="0">
              <a:buNone/>
            </a:pPr>
            <a:r>
              <a:rPr lang="en-IN" sz="1400" dirty="0">
                <a:latin typeface="Times New Roman" panose="02020603050405020304" pitchFamily="18" charset="0"/>
                <a:cs typeface="Times New Roman" panose="02020603050405020304" pitchFamily="18" charset="0"/>
              </a:rPr>
              <a:t>		                                  3. </a:t>
            </a:r>
            <a:r>
              <a:rPr lang="en-IN" sz="1400" dirty="0">
                <a:solidFill>
                  <a:srgbClr val="535353"/>
                </a:solidFill>
                <a:latin typeface="Times New Roman" panose="02020603050405020304" pitchFamily="18" charset="0"/>
                <a:cs typeface="Times New Roman" panose="02020603050405020304" pitchFamily="18" charset="0"/>
              </a:rPr>
              <a:t>Business</a:t>
            </a:r>
            <a:r>
              <a:rPr lang="en-IN" sz="1400" dirty="0">
                <a:latin typeface="Times New Roman" panose="02020603050405020304" pitchFamily="18" charset="0"/>
                <a:cs typeface="Times New Roman" panose="02020603050405020304" pitchFamily="18" charset="0"/>
              </a:rPr>
              <a:t> </a:t>
            </a:r>
            <a:r>
              <a:rPr lang="en-IN" sz="1400" dirty="0">
                <a:solidFill>
                  <a:srgbClr val="535353"/>
                </a:solidFill>
                <a:latin typeface="Times New Roman" panose="02020603050405020304" pitchFamily="18" charset="0"/>
                <a:cs typeface="Times New Roman" panose="02020603050405020304" pitchFamily="18" charset="0"/>
              </a:rPr>
              <a:t>Logic</a:t>
            </a: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p>
          <a:p>
            <a:pPr marL="0" indent="0">
              <a:buNone/>
            </a:pPr>
            <a:r>
              <a:rPr lang="en-IN" sz="1400" dirty="0">
                <a:latin typeface="Times New Roman" panose="02020603050405020304" pitchFamily="18" charset="0"/>
                <a:cs typeface="Times New Roman" panose="02020603050405020304" pitchFamily="18" charset="0"/>
              </a:rPr>
              <a:t>	                                                         4. </a:t>
            </a:r>
            <a:r>
              <a:rPr lang="en-IN" sz="1400" dirty="0">
                <a:solidFill>
                  <a:srgbClr val="535353"/>
                </a:solidFill>
                <a:latin typeface="Times New Roman" panose="02020603050405020304" pitchFamily="18" charset="0"/>
                <a:cs typeface="Times New Roman" panose="02020603050405020304" pitchFamily="18" charset="0"/>
              </a:rPr>
              <a:t>Database</a:t>
            </a:r>
            <a:r>
              <a:rPr lang="en-IN" sz="1400" dirty="0">
                <a:latin typeface="Times New Roman" panose="02020603050405020304" pitchFamily="18" charset="0"/>
                <a:cs typeface="Times New Roman" panose="02020603050405020304" pitchFamily="18" charset="0"/>
              </a:rPr>
              <a:t> </a:t>
            </a:r>
            <a:r>
              <a:rPr lang="en-IN" sz="1400" dirty="0">
                <a:solidFill>
                  <a:srgbClr val="535353"/>
                </a:solidFill>
                <a:latin typeface="Times New Roman" panose="02020603050405020304" pitchFamily="18" charset="0"/>
                <a:cs typeface="Times New Roman" panose="02020603050405020304" pitchFamily="18" charset="0"/>
              </a:rPr>
              <a:t>Operations</a:t>
            </a:r>
            <a:r>
              <a:rPr lang="en-IN" sz="1400" dirty="0">
                <a:latin typeface="Times New Roman" panose="02020603050405020304" pitchFamily="18" charset="0"/>
                <a:cs typeface="Times New Roman" panose="02020603050405020304" pitchFamily="18" charset="0"/>
              </a:rPr>
              <a:t>                      1. </a:t>
            </a:r>
            <a:r>
              <a:rPr lang="en-IN" sz="1400" dirty="0">
                <a:solidFill>
                  <a:srgbClr val="2F5597"/>
                </a:solidFill>
                <a:latin typeface="Times New Roman" panose="02020603050405020304" pitchFamily="18" charset="0"/>
                <a:cs typeface="Times New Roman" panose="02020603050405020304" pitchFamily="18" charset="0"/>
              </a:rPr>
              <a:t>Permanent</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Storage</a:t>
            </a:r>
          </a:p>
          <a:p>
            <a:pPr marL="0" indent="0">
              <a:buNone/>
            </a:pPr>
            <a:r>
              <a:rPr lang="en-IN" sz="1400" dirty="0">
                <a:latin typeface="Times New Roman" panose="02020603050405020304" pitchFamily="18" charset="0"/>
                <a:cs typeface="Times New Roman" panose="02020603050405020304" pitchFamily="18" charset="0"/>
              </a:rPr>
              <a:t>						     2.</a:t>
            </a:r>
            <a:r>
              <a:rPr lang="en-IN" sz="1400" dirty="0">
                <a:solidFill>
                  <a:srgbClr val="2F5597"/>
                </a:solidFill>
                <a:latin typeface="Times New Roman" panose="02020603050405020304" pitchFamily="18" charset="0"/>
                <a:cs typeface="Times New Roman" panose="02020603050405020304" pitchFamily="18" charset="0"/>
              </a:rPr>
              <a:t>Database</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Level</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Validations</a:t>
            </a:r>
          </a:p>
          <a:p>
            <a:pPr marL="0" indent="0">
              <a:buNone/>
            </a:pPr>
            <a:r>
              <a:rPr lang="en-IN" sz="1400" dirty="0">
                <a:latin typeface="Times New Roman" panose="02020603050405020304" pitchFamily="18" charset="0"/>
                <a:cs typeface="Times New Roman" panose="02020603050405020304" pitchFamily="18" charset="0"/>
              </a:rPr>
              <a:t>						     3. </a:t>
            </a:r>
            <a:r>
              <a:rPr lang="en-IN" sz="1400" dirty="0">
                <a:solidFill>
                  <a:srgbClr val="2F5597"/>
                </a:solidFill>
                <a:latin typeface="Times New Roman" panose="02020603050405020304" pitchFamily="18" charset="0"/>
                <a:cs typeface="Times New Roman" panose="02020603050405020304" pitchFamily="18" charset="0"/>
              </a:rPr>
              <a:t>Database</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Access</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Using</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Stored Procedures</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Technology</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HTML, CSS</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JavaScript, jQuery</a:t>
            </a: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Technology</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React JS                                                         1. </a:t>
            </a:r>
            <a:r>
              <a:rPr lang="en-IN" sz="1400" dirty="0">
                <a:solidFill>
                  <a:srgbClr val="535353"/>
                </a:solidFill>
                <a:latin typeface="Times New Roman" panose="02020603050405020304" pitchFamily="18" charset="0"/>
                <a:cs typeface="Times New Roman" panose="02020603050405020304" pitchFamily="18" charset="0"/>
              </a:rPr>
              <a:t>Spring</a:t>
            </a:r>
            <a:r>
              <a:rPr lang="en-IN" sz="1400" dirty="0">
                <a:solidFill>
                  <a:srgbClr val="C55A11"/>
                </a:solidFill>
                <a:latin typeface="Times New Roman" panose="02020603050405020304" pitchFamily="18" charset="0"/>
                <a:cs typeface="Times New Roman" panose="02020603050405020304" pitchFamily="18" charset="0"/>
              </a:rPr>
              <a:t> </a:t>
            </a:r>
            <a:r>
              <a:rPr lang="en-IN" sz="1400" dirty="0">
                <a:solidFill>
                  <a:srgbClr val="535353"/>
                </a:solidFill>
                <a:latin typeface="Times New Roman" panose="02020603050405020304" pitchFamily="18" charset="0"/>
                <a:cs typeface="Times New Roman" panose="02020603050405020304" pitchFamily="18" charset="0"/>
              </a:rPr>
              <a:t>Boot</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JSON	</a:t>
            </a:r>
            <a:r>
              <a:rPr lang="en-IN" sz="1400" dirty="0">
                <a:latin typeface="Times New Roman" panose="02020603050405020304" pitchFamily="18" charset="0"/>
                <a:cs typeface="Times New Roman" panose="02020603050405020304" pitchFamily="18" charset="0"/>
              </a:rPr>
              <a:t>	                                    2.  </a:t>
            </a:r>
            <a:r>
              <a:rPr lang="en-IN" sz="1400" dirty="0">
                <a:solidFill>
                  <a:srgbClr val="535353"/>
                </a:solidFill>
                <a:latin typeface="Times New Roman" panose="02020603050405020304" pitchFamily="18" charset="0"/>
                <a:cs typeface="Times New Roman" panose="02020603050405020304" pitchFamily="18" charset="0"/>
              </a:rPr>
              <a:t>Hibernate</a:t>
            </a: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Technology  Used</a:t>
            </a:r>
          </a:p>
          <a:p>
            <a:pPr marL="0" indent="0">
              <a:buNone/>
            </a:pPr>
            <a:r>
              <a:rPr lang="en-IN" sz="1400" dirty="0">
                <a:latin typeface="Times New Roman" panose="02020603050405020304" pitchFamily="18" charset="0"/>
                <a:cs typeface="Times New Roman" panose="02020603050405020304" pitchFamily="18" charset="0"/>
              </a:rPr>
              <a:t>							1. </a:t>
            </a:r>
            <a:r>
              <a:rPr lang="en-IN" sz="1400" dirty="0">
                <a:solidFill>
                  <a:srgbClr val="2F5597"/>
                </a:solidFill>
                <a:latin typeface="Times New Roman" panose="02020603050405020304" pitchFamily="18" charset="0"/>
                <a:cs typeface="Times New Roman" panose="02020603050405020304" pitchFamily="18" charset="0"/>
              </a:rPr>
              <a:t>MySQL</a:t>
            </a:r>
          </a:p>
        </p:txBody>
      </p:sp>
      <p:cxnSp>
        <p:nvCxnSpPr>
          <p:cNvPr id="11" name="Connector: Elbow 7">
            <a:extLst>
              <a:ext uri="{FF2B5EF4-FFF2-40B4-BE49-F238E27FC236}">
                <a16:creationId xmlns:a16="http://schemas.microsoft.com/office/drawing/2014/main" id="{057005EE-6DD2-8AEE-45DA-473450961C91}"/>
              </a:ext>
            </a:extLst>
          </p:cNvPr>
          <p:cNvCxnSpPr/>
          <p:nvPr/>
        </p:nvCxnSpPr>
        <p:spPr>
          <a:xfrm>
            <a:off x="2220556" y="2995008"/>
            <a:ext cx="522644" cy="346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7">
            <a:extLst>
              <a:ext uri="{FF2B5EF4-FFF2-40B4-BE49-F238E27FC236}">
                <a16:creationId xmlns:a16="http://schemas.microsoft.com/office/drawing/2014/main" id="{057005EE-6DD2-8AEE-45DA-473450961C91}"/>
              </a:ext>
            </a:extLst>
          </p:cNvPr>
          <p:cNvCxnSpPr/>
          <p:nvPr/>
        </p:nvCxnSpPr>
        <p:spPr>
          <a:xfrm>
            <a:off x="4785360" y="3643163"/>
            <a:ext cx="1005840" cy="388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9176951" cy="838200"/>
          </a:xfrm>
        </p:spPr>
        <p:txBody>
          <a:bodyPr>
            <a:normAutofit fontScale="90000"/>
          </a:bodyPr>
          <a:lstStyle/>
          <a:p>
            <a:r>
              <a:rPr lang="en-US" sz="3600" dirty="0">
                <a:latin typeface="Algerian" pitchFamily="82" charset="0"/>
                <a:ea typeface="Arial Black" pitchFamily="34" charset="0"/>
                <a:cs typeface="Arial Black" pitchFamily="34" charset="0"/>
              </a:rPr>
              <a:t>Technology Platform Used For Project :</a:t>
            </a:r>
            <a:br>
              <a:rPr lang="en-IN" sz="5400" dirty="0">
                <a:latin typeface="Algerian" pitchFamily="82" charset="0"/>
              </a:rPr>
            </a:br>
            <a:endParaRPr lang="en-IN" dirty="0"/>
          </a:p>
        </p:txBody>
      </p:sp>
      <p:sp>
        <p:nvSpPr>
          <p:cNvPr id="3" name="TextBox 2"/>
          <p:cNvSpPr txBox="1"/>
          <p:nvPr/>
        </p:nvSpPr>
        <p:spPr>
          <a:xfrm>
            <a:off x="381000" y="1676400"/>
            <a:ext cx="8305800" cy="4308872"/>
          </a:xfrm>
          <a:prstGeom prst="rect">
            <a:avLst/>
          </a:prstGeom>
          <a:noFill/>
        </p:spPr>
        <p:txBody>
          <a:bodyPr wrap="square" rtlCol="0">
            <a:spAutoFit/>
          </a:bodyPr>
          <a:lstStyle/>
          <a:p>
            <a:r>
              <a:rPr lang="en-IN" sz="2000" b="1" dirty="0">
                <a:solidFill>
                  <a:schemeClr val="bg2">
                    <a:lumMod val="25000"/>
                  </a:schemeClr>
                </a:solidFill>
                <a:latin typeface="Times New Roman" pitchFamily="18" charset="0"/>
                <a:cs typeface="Times New Roman" pitchFamily="18" charset="0"/>
              </a:rPr>
              <a:t>Technologies used :</a:t>
            </a:r>
          </a:p>
          <a:p>
            <a:pPr lvl="1"/>
            <a:r>
              <a:rPr lang="en-IN" dirty="0">
                <a:latin typeface="Times New Roman" pitchFamily="18" charset="0"/>
                <a:cs typeface="Times New Roman" pitchFamily="18" charset="0"/>
              </a:rPr>
              <a:t>                        HTML, CSS, JavaScript, jQuery, ReactJS, JSON, Spring boot, Hibernate, MySQL</a:t>
            </a:r>
          </a:p>
          <a:p>
            <a:endParaRPr lang="en-IN" dirty="0">
              <a:latin typeface="Times New Roman" pitchFamily="18" charset="0"/>
              <a:cs typeface="Times New Roman" pitchFamily="18" charset="0"/>
            </a:endParaRPr>
          </a:p>
          <a:p>
            <a:r>
              <a:rPr lang="en-IN" sz="2000" b="1" dirty="0">
                <a:solidFill>
                  <a:schemeClr val="bg2">
                    <a:lumMod val="25000"/>
                  </a:schemeClr>
                </a:solidFill>
                <a:latin typeface="Times New Roman" pitchFamily="18" charset="0"/>
                <a:cs typeface="Times New Roman" pitchFamily="18" charset="0"/>
              </a:rPr>
              <a:t>Reason :</a:t>
            </a:r>
          </a:p>
          <a:p>
            <a:pPr marL="742950" lvl="1" indent="-285750">
              <a:buFont typeface="Wingdings" pitchFamily="2" charset="2"/>
              <a:buChar char="ü"/>
            </a:pPr>
            <a:r>
              <a:rPr lang="en-IN" dirty="0">
                <a:latin typeface="Times New Roman" pitchFamily="18" charset="0"/>
                <a:cs typeface="Times New Roman" pitchFamily="18" charset="0"/>
              </a:rPr>
              <a:t>    Html, CSS and JavaScript are used for frontend part for static web pages.</a:t>
            </a:r>
          </a:p>
          <a:p>
            <a:pPr marL="742950" lvl="1" indent="-285750">
              <a:buFont typeface="Wingdings" pitchFamily="2" charset="2"/>
              <a:buChar char="ü"/>
            </a:pPr>
            <a:endParaRPr lang="en-IN" dirty="0">
              <a:latin typeface="Times New Roman" pitchFamily="18" charset="0"/>
              <a:cs typeface="Times New Roman" pitchFamily="18" charset="0"/>
            </a:endParaRPr>
          </a:p>
          <a:p>
            <a:pPr marL="742950" lvl="1" indent="-285750">
              <a:buFont typeface="Wingdings" pitchFamily="2" charset="2"/>
              <a:buChar char="ü"/>
            </a:pPr>
            <a:r>
              <a:rPr lang="en-IN" dirty="0">
                <a:latin typeface="Times New Roman" pitchFamily="18" charset="0"/>
                <a:cs typeface="Times New Roman" pitchFamily="18" charset="0"/>
              </a:rPr>
              <a:t>  React JS is used for rendering the dynamic web pages and to create a single page application where only particular part of web page is rendered without altering complete web page. </a:t>
            </a:r>
          </a:p>
          <a:p>
            <a:pPr marL="742950" lvl="1" indent="-285750">
              <a:buFont typeface="Wingdings" pitchFamily="2" charset="2"/>
              <a:buChar char="ü"/>
            </a:pPr>
            <a:endParaRPr lang="en-IN" dirty="0">
              <a:latin typeface="Times New Roman" pitchFamily="18" charset="0"/>
              <a:cs typeface="Times New Roman" pitchFamily="18" charset="0"/>
            </a:endParaRPr>
          </a:p>
          <a:p>
            <a:pPr marL="742950" lvl="1" indent="-285750">
              <a:buFont typeface="Wingdings" pitchFamily="2" charset="2"/>
              <a:buChar char="ü"/>
            </a:pPr>
            <a:r>
              <a:rPr lang="en-IN" dirty="0">
                <a:latin typeface="Times New Roman" pitchFamily="18" charset="0"/>
                <a:cs typeface="Times New Roman" pitchFamily="18" charset="0"/>
              </a:rPr>
              <a:t> Spring boot is used for server side processing wherein in connection with database is established from server and required data is manipulated and sent to client side.</a:t>
            </a:r>
          </a:p>
          <a:p>
            <a:endParaRPr lang="en-IN" dirty="0"/>
          </a:p>
        </p:txBody>
      </p:sp>
    </p:spTree>
    <p:extLst>
      <p:ext uri="{BB962C8B-B14F-4D97-AF65-F5344CB8AC3E}">
        <p14:creationId xmlns:p14="http://schemas.microsoft.com/office/powerpoint/2010/main" val="72856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8CB6-DFE0-C414-C9CB-1207690A3BD9}"/>
              </a:ext>
            </a:extLst>
          </p:cNvPr>
          <p:cNvSpPr>
            <a:spLocks noGrp="1"/>
          </p:cNvSpPr>
          <p:nvPr>
            <p:ph type="title"/>
          </p:nvPr>
        </p:nvSpPr>
        <p:spPr/>
        <p:txBody>
          <a:bodyPr/>
          <a:lstStyle/>
          <a:p>
            <a:r>
              <a:rPr lang="en-IN" dirty="0"/>
              <a:t>GitHub Repository</a:t>
            </a:r>
          </a:p>
        </p:txBody>
      </p:sp>
      <p:pic>
        <p:nvPicPr>
          <p:cNvPr id="5" name="Content Placeholder 4">
            <a:extLst>
              <a:ext uri="{FF2B5EF4-FFF2-40B4-BE49-F238E27FC236}">
                <a16:creationId xmlns:a16="http://schemas.microsoft.com/office/drawing/2014/main" id="{1438CF1C-D052-2361-9444-476071A23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905000"/>
            <a:ext cx="8229600" cy="4062382"/>
          </a:xfrm>
        </p:spPr>
      </p:pic>
      <p:sp>
        <p:nvSpPr>
          <p:cNvPr id="6" name="TextBox 5">
            <a:extLst>
              <a:ext uri="{FF2B5EF4-FFF2-40B4-BE49-F238E27FC236}">
                <a16:creationId xmlns:a16="http://schemas.microsoft.com/office/drawing/2014/main" id="{31869884-05E9-8D63-E3AA-AAA135E93960}"/>
              </a:ext>
            </a:extLst>
          </p:cNvPr>
          <p:cNvSpPr txBox="1"/>
          <p:nvPr/>
        </p:nvSpPr>
        <p:spPr>
          <a:xfrm flipH="1">
            <a:off x="350519" y="6400800"/>
            <a:ext cx="7635243" cy="369332"/>
          </a:xfrm>
          <a:prstGeom prst="rect">
            <a:avLst/>
          </a:prstGeom>
          <a:noFill/>
        </p:spPr>
        <p:txBody>
          <a:bodyPr wrap="square" rtlCol="0">
            <a:spAutoFit/>
          </a:bodyPr>
          <a:lstStyle/>
          <a:p>
            <a:r>
              <a:rPr lang="en-IN" dirty="0"/>
              <a:t>GitHub link : </a:t>
            </a:r>
            <a:r>
              <a:rPr lang="en-IN" dirty="0">
                <a:hlinkClick r:id="rId3"/>
              </a:rPr>
              <a:t>https://github.com/YohanJirage/CDAC_PROJECT.git</a:t>
            </a:r>
            <a:endParaRPr lang="en-IN" dirty="0"/>
          </a:p>
        </p:txBody>
      </p:sp>
    </p:spTree>
    <p:extLst>
      <p:ext uri="{BB962C8B-B14F-4D97-AF65-F5344CB8AC3E}">
        <p14:creationId xmlns:p14="http://schemas.microsoft.com/office/powerpoint/2010/main" val="85731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Division of work within team:</a:t>
            </a:r>
          </a:p>
        </p:txBody>
      </p:sp>
      <p:sp>
        <p:nvSpPr>
          <p:cNvPr id="11" name="Content Placeholder 10"/>
          <p:cNvSpPr>
            <a:spLocks noGrp="1"/>
          </p:cNvSpPr>
          <p:nvPr>
            <p:ph idx="1"/>
          </p:nvPr>
        </p:nvSpPr>
        <p:spPr/>
        <p:txBody>
          <a:bodyPr>
            <a:normAutofit/>
          </a:bodyPr>
          <a:lstStyle/>
          <a:p>
            <a:r>
              <a:rPr lang="en-IN" sz="1900" dirty="0">
                <a:latin typeface="Times New Roman" pitchFamily="18" charset="0"/>
                <a:cs typeface="Times New Roman" pitchFamily="18" charset="0"/>
              </a:rPr>
              <a:t>Anup Patil : Implemented the Admin use cases.</a:t>
            </a:r>
          </a:p>
          <a:p>
            <a:r>
              <a:rPr lang="en-IN" sz="1900" dirty="0">
                <a:latin typeface="Times New Roman" pitchFamily="18" charset="0"/>
                <a:cs typeface="Times New Roman" pitchFamily="18" charset="0"/>
              </a:rPr>
              <a:t>Sagar Patil: Implemented the Customer and construction        company use cases.</a:t>
            </a:r>
          </a:p>
          <a:p>
            <a:r>
              <a:rPr lang="en-IN" sz="1900" dirty="0">
                <a:latin typeface="Times New Roman" pitchFamily="18" charset="0"/>
                <a:cs typeface="Times New Roman" pitchFamily="18" charset="0"/>
              </a:rPr>
              <a:t>Yohan Jirage : Implemented construction vendor use cases.</a:t>
            </a:r>
          </a:p>
          <a:p>
            <a:r>
              <a:rPr lang="en-IN" sz="1900" dirty="0">
                <a:latin typeface="Times New Roman" pitchFamily="18" charset="0"/>
                <a:cs typeface="Times New Roman" pitchFamily="18" charset="0"/>
              </a:rPr>
              <a:t>Shubham Swami : Implemented Construction Worker(Labour) use cases.</a:t>
            </a:r>
          </a:p>
          <a:p>
            <a:pPr marL="0" indent="0">
              <a:buNone/>
            </a:pPr>
            <a:r>
              <a:rPr lang="en-IN" sz="2800" dirty="0">
                <a:latin typeface="Times New Roman" pitchFamily="18" charset="0"/>
                <a:cs typeface="Times New Roman" pitchFamily="18" charset="0"/>
              </a:rPr>
              <a:t>           </a:t>
            </a:r>
          </a:p>
          <a:p>
            <a:pPr>
              <a:buFont typeface="Wingdings" pitchFamily="2" charset="2"/>
              <a:buChar char="§"/>
            </a:pPr>
            <a:r>
              <a:rPr lang="en-IN" sz="2800" dirty="0">
                <a:latin typeface="Times New Roman" pitchFamily="18" charset="0"/>
                <a:cs typeface="Times New Roman" pitchFamily="18" charset="0"/>
              </a:rPr>
              <a:t>Stages at which Coordination was needed :</a:t>
            </a:r>
          </a:p>
          <a:p>
            <a:pPr marL="1211580" lvl="2" indent="-571500">
              <a:buFont typeface="+mj-lt"/>
              <a:buAutoNum type="romanUcPeriod"/>
            </a:pPr>
            <a:r>
              <a:rPr lang="en-IN" sz="1600" dirty="0">
                <a:latin typeface="Times New Roman" pitchFamily="18" charset="0"/>
                <a:cs typeface="Times New Roman" pitchFamily="18" charset="0"/>
              </a:rPr>
              <a:t> Most of the coordination was needed when complete UI needed to be rendered using React,</a:t>
            </a:r>
          </a:p>
          <a:p>
            <a:pPr marL="1211580" lvl="2" indent="-571500">
              <a:buFont typeface="+mj-lt"/>
              <a:buAutoNum type="romanUcPeriod"/>
            </a:pPr>
            <a:r>
              <a:rPr lang="en-IN" sz="1600" dirty="0">
                <a:latin typeface="Times New Roman" pitchFamily="18" charset="0"/>
                <a:cs typeface="Times New Roman" pitchFamily="18" charset="0"/>
              </a:rPr>
              <a:t>Every one worked together for designing the database  </a:t>
            </a:r>
          </a:p>
          <a:p>
            <a:endParaRPr lang="en-IN" sz="1600" dirty="0"/>
          </a:p>
        </p:txBody>
      </p:sp>
      <p:sp>
        <p:nvSpPr>
          <p:cNvPr id="5" name="TextBox 4"/>
          <p:cNvSpPr txBox="1"/>
          <p:nvPr/>
        </p:nvSpPr>
        <p:spPr>
          <a:xfrm>
            <a:off x="838200" y="2286000"/>
            <a:ext cx="7010400" cy="369332"/>
          </a:xfrm>
          <a:prstGeom prst="rect">
            <a:avLst/>
          </a:prstGeom>
          <a:noFill/>
        </p:spPr>
        <p:txBody>
          <a:bodyPr wrap="square" rtlCol="0">
            <a:spAutoFit/>
          </a:bodyPr>
          <a:lstStyle/>
          <a:p>
            <a:endParaRPr lang="en-IN" dirty="0"/>
          </a:p>
        </p:txBody>
      </p:sp>
      <p:sp>
        <p:nvSpPr>
          <p:cNvPr id="8" name="TextBox 7"/>
          <p:cNvSpPr txBox="1"/>
          <p:nvPr/>
        </p:nvSpPr>
        <p:spPr>
          <a:xfrm>
            <a:off x="609600" y="2209800"/>
            <a:ext cx="7848600" cy="369332"/>
          </a:xfrm>
          <a:prstGeom prst="rect">
            <a:avLst/>
          </a:prstGeom>
          <a:noFill/>
        </p:spPr>
        <p:txBody>
          <a:bodyPr wrap="square" rtlCol="0">
            <a:spAutoFit/>
          </a:bodyPr>
          <a:lstStyle/>
          <a:p>
            <a:endParaRPr lang="en-IN" dirty="0"/>
          </a:p>
        </p:txBody>
      </p:sp>
      <p:sp>
        <p:nvSpPr>
          <p:cNvPr id="9" name="TextBox 8"/>
          <p:cNvSpPr txBox="1"/>
          <p:nvPr/>
        </p:nvSpPr>
        <p:spPr>
          <a:xfrm>
            <a:off x="762000" y="2362200"/>
            <a:ext cx="784860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2986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r>
              <a:rPr lang="en-US" dirty="0">
                <a:latin typeface="Times New Roman" pitchFamily="18" charset="0"/>
                <a:cs typeface="Times New Roman" pitchFamily="18" charset="0"/>
              </a:rPr>
              <a:t>Future scope:</a:t>
            </a:r>
            <a:endParaRPr lang="en-IN" dirty="0">
              <a:latin typeface="Times New Roman" pitchFamily="18" charset="0"/>
              <a:cs typeface="Times New Roman" pitchFamily="18" charset="0"/>
            </a:endParaRPr>
          </a:p>
        </p:txBody>
      </p:sp>
      <p:sp>
        <p:nvSpPr>
          <p:cNvPr id="1048672" name="TextBox 1048671"/>
          <p:cNvSpPr txBox="1"/>
          <p:nvPr/>
        </p:nvSpPr>
        <p:spPr>
          <a:xfrm>
            <a:off x="954505" y="1916429"/>
            <a:ext cx="7808495" cy="4031873"/>
          </a:xfrm>
          <a:prstGeom prst="rect">
            <a:avLst/>
          </a:prstGeom>
        </p:spPr>
        <p:txBody>
          <a:bodyPr wrap="square" rtlCol="0">
            <a:spAutoFit/>
          </a:bodyPr>
          <a:lstStyle/>
          <a:p>
            <a:pPr marL="342900" indent="-342900">
              <a:buFont typeface="Wingdings" pitchFamily="2" charset="2"/>
              <a:buChar char="ü"/>
            </a:pPr>
            <a:r>
              <a:rPr lang="en-US" sz="2000" dirty="0">
                <a:solidFill>
                  <a:srgbClr val="000000"/>
                </a:solidFill>
                <a:latin typeface="Times New Roman" pitchFamily="18" charset="0"/>
                <a:cs typeface="Times New Roman" pitchFamily="18" charset="0"/>
              </a:rPr>
              <a:t>Incorporating sustainable and eco-friendly materials</a:t>
            </a:r>
            <a:endParaRPr lang="en-IN" sz="2800" dirty="0">
              <a:solidFill>
                <a:srgbClr val="000000"/>
              </a:solidFill>
              <a:latin typeface="Times New Roman" pitchFamily="18" charset="0"/>
              <a:cs typeface="Times New Roman" pitchFamily="18" charset="0"/>
            </a:endParaRPr>
          </a:p>
          <a:p>
            <a:pPr marL="342900" indent="-342900">
              <a:buFont typeface="Wingdings" pitchFamily="2" charset="2"/>
              <a:buChar char="ü"/>
            </a:pPr>
            <a:r>
              <a:rPr lang="en-US" sz="2000" dirty="0">
                <a:solidFill>
                  <a:srgbClr val="000000"/>
                </a:solidFill>
                <a:latin typeface="Times New Roman" pitchFamily="18" charset="0"/>
                <a:cs typeface="Times New Roman" pitchFamily="18" charset="0"/>
              </a:rPr>
              <a:t> enhancing online presence and e-commerce capabilities</a:t>
            </a:r>
          </a:p>
          <a:p>
            <a:pPr marL="342900" indent="-342900">
              <a:buFont typeface="Wingdings" pitchFamily="2" charset="2"/>
              <a:buChar char="ü"/>
            </a:pPr>
            <a:r>
              <a:rPr lang="en-US" sz="2000" dirty="0">
                <a:solidFill>
                  <a:srgbClr val="000000"/>
                </a:solidFill>
                <a:latin typeface="Times New Roman" pitchFamily="18" charset="0"/>
                <a:cs typeface="Times New Roman" pitchFamily="18" charset="0"/>
              </a:rPr>
              <a:t>embracing smart home technologies  and focusing on exceptional customer service to stay competitive in the evolving construction and home improvement market.</a:t>
            </a:r>
          </a:p>
          <a:p>
            <a:pPr marL="342900" indent="-342900">
              <a:buFont typeface="Wingdings" pitchFamily="2" charset="2"/>
              <a:buChar char="ü"/>
            </a:pPr>
            <a:r>
              <a:rPr lang="en-US" sz="2000" dirty="0">
                <a:latin typeface="Times New Roman" pitchFamily="18" charset="0"/>
                <a:cs typeface="Times New Roman" pitchFamily="18" charset="0"/>
              </a:rPr>
              <a:t>should make sure  customer service is really great to do well in the changing market.</a:t>
            </a:r>
          </a:p>
          <a:p>
            <a:pPr marL="342900" indent="-342900">
              <a:buFont typeface="Wingdings" pitchFamily="2" charset="2"/>
              <a:buChar char="ü"/>
            </a:pPr>
            <a:r>
              <a:rPr lang="en-US" sz="2000" dirty="0">
                <a:latin typeface="Times New Roman" pitchFamily="18" charset="0"/>
                <a:cs typeface="Times New Roman" pitchFamily="18" charset="0"/>
              </a:rPr>
              <a:t>BuildMart has the opportunity to expand its range of products, so people can find even more things they need for construction and improving their homes.</a:t>
            </a:r>
          </a:p>
          <a:p>
            <a:br>
              <a:rPr lang="en-US" sz="2800" dirty="0"/>
            </a:br>
            <a:endParaRPr lang="en-IN" sz="2800" dirty="0">
              <a:solidFill>
                <a:srgbClr val="00000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Conclusion :</a:t>
            </a:r>
          </a:p>
        </p:txBody>
      </p:sp>
      <p:sp>
        <p:nvSpPr>
          <p:cNvPr id="3" name="Content Placeholder 2"/>
          <p:cNvSpPr>
            <a:spLocks noGrp="1"/>
          </p:cNvSpPr>
          <p:nvPr>
            <p:ph idx="1"/>
          </p:nvPr>
        </p:nvSpPr>
        <p:spPr/>
        <p:txBody>
          <a:bodyPr>
            <a:normAutofit lnSpcReduction="10000"/>
          </a:bodyPr>
          <a:lstStyle/>
          <a:p>
            <a:r>
              <a:rPr lang="en-IN" sz="2100" dirty="0"/>
              <a:t>Challenges you faced :</a:t>
            </a:r>
          </a:p>
          <a:p>
            <a:pPr marL="0" indent="0">
              <a:buNone/>
            </a:pPr>
            <a:r>
              <a:rPr lang="en-IN" sz="2100" dirty="0"/>
              <a:t>                       There were many challenges that we faced like finding a write path to start with, exploring the technologies beyond the horizon of our course Etc.</a:t>
            </a:r>
          </a:p>
          <a:p>
            <a:pPr marL="0" indent="0">
              <a:buNone/>
            </a:pPr>
            <a:endParaRPr lang="en-IN" sz="2100" dirty="0"/>
          </a:p>
          <a:p>
            <a:r>
              <a:rPr lang="en-IN" sz="2100" dirty="0"/>
              <a:t>Things Learnt :</a:t>
            </a:r>
          </a:p>
          <a:p>
            <a:pPr marL="0" indent="0">
              <a:buNone/>
            </a:pPr>
            <a:r>
              <a:rPr lang="en-IN" sz="2100" dirty="0"/>
              <a:t>                   We have learnt to efficiently distribute the task within the team. We have learnt to combine all the dynamic stack of technologies together to create a fully functional software.</a:t>
            </a:r>
          </a:p>
          <a:p>
            <a:pPr marL="0" indent="0">
              <a:buNone/>
            </a:pPr>
            <a:endParaRPr lang="en-IN" sz="2100" dirty="0"/>
          </a:p>
          <a:p>
            <a:r>
              <a:rPr lang="en-IN" sz="2100" dirty="0"/>
              <a:t>Overall Experience :</a:t>
            </a:r>
          </a:p>
          <a:p>
            <a:pPr marL="0" indent="0">
              <a:buNone/>
            </a:pPr>
            <a:r>
              <a:rPr lang="en-IN" sz="2100" dirty="0"/>
              <a:t>                   Overall experience was very practical oriented and highly knowledgeable. </a:t>
            </a:r>
            <a:endParaRPr lang="en-IN" dirty="0"/>
          </a:p>
          <a:p>
            <a:endParaRPr lang="en-IN" dirty="0"/>
          </a:p>
        </p:txBody>
      </p:sp>
    </p:spTree>
    <p:extLst>
      <p:ext uri="{BB962C8B-B14F-4D97-AF65-F5344CB8AC3E}">
        <p14:creationId xmlns:p14="http://schemas.microsoft.com/office/powerpoint/2010/main" val="292370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4419600"/>
            <a:ext cx="4343400" cy="1066800"/>
          </a:xfrm>
        </p:spPr>
        <p:txBody>
          <a:bodyPr/>
          <a:lstStyle/>
          <a:p>
            <a:r>
              <a:rPr lang="en-US" dirty="0"/>
              <a:t>Thank You….</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838200"/>
            <a:ext cx="4419600" cy="3505200"/>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86100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t>1.Project Introduction:</a:t>
            </a:r>
            <a:endParaRPr lang="en-IN" dirty="0"/>
          </a:p>
        </p:txBody>
      </p:sp>
      <p:sp>
        <p:nvSpPr>
          <p:cNvPr id="1048603" name="Content Placeholder 2"/>
          <p:cNvSpPr>
            <a:spLocks noGrp="1"/>
          </p:cNvSpPr>
          <p:nvPr>
            <p:ph idx="1"/>
          </p:nvPr>
        </p:nvSpPr>
        <p:spPr/>
        <p:txBody>
          <a:bodyPr>
            <a:normAutofit/>
          </a:bodyPr>
          <a:lstStyle/>
          <a:p>
            <a:r>
              <a:rPr lang="en-US" sz="2400" b="1" dirty="0">
                <a:latin typeface="Times New Roman" pitchFamily="18" charset="0"/>
                <a:cs typeface="Times New Roman" pitchFamily="18" charset="0"/>
              </a:rPr>
              <a:t>Buildmart - Your One-Stop Construction Solution</a:t>
            </a:r>
            <a:endParaRPr lang="en-US" sz="24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Welcome to the world of Buildmart, where construction dreams are turned into reality! Buildmart is a comprehensive and innovative construction project aimed at revolutionizing the way we approach and execute construction projects. Whether you're envisioning a residential masterpiece, a commercial complex, or an industrial facility, Buildmart is your ultimate one-stop solution for all things construction.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381000" y="990600"/>
            <a:ext cx="8229600" cy="4389120"/>
          </a:xfrm>
        </p:spPr>
        <p:txBody>
          <a:bodyPr/>
          <a:lstStyle/>
          <a:p>
            <a:r>
              <a:rPr lang="en-US" sz="3600" dirty="0"/>
              <a:t>1.1</a:t>
            </a:r>
            <a:r>
              <a:rPr lang="en-US" dirty="0"/>
              <a:t> </a:t>
            </a:r>
            <a:r>
              <a:rPr lang="en-IN" dirty="0"/>
              <a:t>Project Background :</a:t>
            </a:r>
          </a:p>
          <a:p>
            <a:r>
              <a:rPr lang="en-US" dirty="0"/>
              <a:t>         </a:t>
            </a:r>
            <a:r>
              <a:rPr lang="en-US" sz="2000" dirty="0"/>
              <a:t>There is no computerized system for the vendors and service providers to sell their construction materials and provide services. The traditional system of purchasing construction equipment has certain limitations or faults compared to e-commerce.</a:t>
            </a:r>
          </a:p>
          <a:p>
            <a:r>
              <a:rPr lang="en-US" sz="2000" dirty="0"/>
              <a:t>Here are some common faults associated with the traditional system: </a:t>
            </a:r>
          </a:p>
          <a:p>
            <a:pPr lvl="1"/>
            <a:r>
              <a:rPr lang="en-US" sz="1800" dirty="0"/>
              <a:t>Limited Access </a:t>
            </a:r>
          </a:p>
          <a:p>
            <a:pPr lvl="1"/>
            <a:r>
              <a:rPr lang="en-US" sz="1800" dirty="0"/>
              <a:t>Limited Product Information</a:t>
            </a:r>
          </a:p>
          <a:p>
            <a:pPr lvl="1"/>
            <a:r>
              <a:rPr lang="en-US" sz="1800" dirty="0"/>
              <a:t>Lack of Price Transparency </a:t>
            </a:r>
          </a:p>
          <a:p>
            <a:pPr lvl="1"/>
            <a:r>
              <a:rPr lang="en-US" sz="1800" dirty="0"/>
              <a:t>Inconvenience for Comparison Shopping </a:t>
            </a:r>
            <a:endParaRPr lang="en-IN" sz="18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idx="1"/>
          </p:nvPr>
        </p:nvSpPr>
        <p:spPr>
          <a:xfrm>
            <a:off x="381000" y="914400"/>
            <a:ext cx="8229600" cy="5562600"/>
          </a:xfrm>
        </p:spPr>
        <p:txBody>
          <a:bodyPr>
            <a:normAutofit/>
          </a:bodyPr>
          <a:lstStyle/>
          <a:p>
            <a:r>
              <a:rPr lang="en-IN" sz="2800" dirty="0">
                <a:latin typeface="Times New Roman" pitchFamily="18" charset="0"/>
                <a:cs typeface="Times New Roman" pitchFamily="18" charset="0"/>
              </a:rPr>
              <a:t>1.2 </a:t>
            </a:r>
            <a:r>
              <a:rPr lang="en-IN" sz="3000" dirty="0">
                <a:latin typeface="Times New Roman" pitchFamily="18" charset="0"/>
                <a:cs typeface="Times New Roman" pitchFamily="18" charset="0"/>
              </a:rPr>
              <a:t>Goals of the project :-</a:t>
            </a:r>
          </a:p>
          <a:p>
            <a:pPr lvl="1"/>
            <a:r>
              <a:rPr lang="en-US" sz="1800" dirty="0">
                <a:latin typeface="Times New Roman" pitchFamily="18" charset="0"/>
                <a:cs typeface="Times New Roman" pitchFamily="18" charset="0"/>
              </a:rPr>
              <a:t>To develop and deploy a comprehensive e-commerce platform for construction materials that caters to the needs of Individual customers, construction material vendor, and service providers, creating a thriving marketplace that facilitates seamless interactions and transactions within the construction industry. To solve the problems in traditional system and provide all the services at one place so that customer can easily avail the services</a:t>
            </a:r>
          </a:p>
          <a:p>
            <a:pPr lvl="1"/>
            <a:endParaRPr lang="en-US" sz="1800" dirty="0">
              <a:latin typeface="Times New Roman" pitchFamily="18" charset="0"/>
              <a:cs typeface="Times New Roman" pitchFamily="18" charset="0"/>
            </a:endParaRPr>
          </a:p>
          <a:p>
            <a:r>
              <a:rPr lang="en-IN" sz="2400" dirty="0">
                <a:latin typeface="Times New Roman" pitchFamily="18" charset="0"/>
                <a:cs typeface="Times New Roman" pitchFamily="18" charset="0"/>
              </a:rPr>
              <a:t>1.3 Customers and Stakeholders:-</a:t>
            </a:r>
          </a:p>
          <a:p>
            <a:r>
              <a:rPr lang="en-US" sz="2000" dirty="0"/>
              <a:t>Customers : </a:t>
            </a:r>
            <a:r>
              <a:rPr lang="en-US" sz="2400" dirty="0"/>
              <a:t>- </a:t>
            </a:r>
          </a:p>
          <a:p>
            <a:pPr lvl="3"/>
            <a:r>
              <a:rPr lang="en-US" sz="1800" dirty="0"/>
              <a:t>Construction material vendors who want to sell their materials. </a:t>
            </a:r>
          </a:p>
          <a:p>
            <a:pPr lvl="3"/>
            <a:r>
              <a:rPr lang="en-US" sz="1800" dirty="0"/>
              <a:t>Construction related work service providers who want to provide     their services.</a:t>
            </a:r>
          </a:p>
          <a:p>
            <a:pPr lvl="3"/>
            <a:r>
              <a:rPr lang="en-US" sz="1800" dirty="0"/>
              <a:t> Individual customers want to buy the materials and services. </a:t>
            </a:r>
          </a:p>
          <a:p>
            <a:pPr lvl="3"/>
            <a:r>
              <a:rPr lang="en-US" sz="1800" dirty="0"/>
              <a:t>Construction companies want to buy materials and services in large scale</a:t>
            </a:r>
            <a:r>
              <a:rPr lang="en-IN" sz="1800" dirty="0">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idx="1"/>
          </p:nvPr>
        </p:nvSpPr>
        <p:spPr>
          <a:xfrm>
            <a:off x="304800" y="762000"/>
            <a:ext cx="8382000" cy="5562600"/>
          </a:xfrm>
        </p:spPr>
        <p:txBody>
          <a:bodyPr/>
          <a:lstStyle/>
          <a:p>
            <a:r>
              <a:rPr lang="en-US" dirty="0"/>
              <a:t>Stakeholders : - </a:t>
            </a:r>
          </a:p>
          <a:p>
            <a:pPr lvl="3"/>
            <a:r>
              <a:rPr lang="en-US" dirty="0"/>
              <a:t>Individual Customers </a:t>
            </a:r>
          </a:p>
          <a:p>
            <a:pPr lvl="3"/>
            <a:r>
              <a:rPr lang="en-US" dirty="0"/>
              <a:t>Construction Company </a:t>
            </a:r>
          </a:p>
          <a:p>
            <a:pPr lvl="3"/>
            <a:r>
              <a:rPr lang="en-US" dirty="0"/>
              <a:t>Construction material vendors </a:t>
            </a:r>
          </a:p>
          <a:p>
            <a:pPr lvl="3"/>
            <a:r>
              <a:rPr lang="en-US" dirty="0"/>
              <a:t> Construction workers (labours)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normAutofit fontScale="94444"/>
          </a:bodyPr>
          <a:lstStyle/>
          <a:p>
            <a:pPr lvl="3" algn="l" rtl="0">
              <a:spcBef>
                <a:spcPct val="0"/>
              </a:spcBef>
            </a:pPr>
            <a:r>
              <a:rPr lang="en-US" sz="4000" dirty="0">
                <a:solidFill>
                  <a:schemeClr val="accent2">
                    <a:lumMod val="75000"/>
                  </a:schemeClr>
                </a:solidFill>
                <a:latin typeface="Times New Roman" pitchFamily="18" charset="0"/>
                <a:cs typeface="Times New Roman" pitchFamily="18" charset="0"/>
              </a:rPr>
              <a:t>Individual Customers </a:t>
            </a:r>
            <a:br>
              <a:rPr lang="en-US" dirty="0"/>
            </a:br>
            <a:br>
              <a:rPr lang="en-US" dirty="0"/>
            </a:br>
            <a:endParaRPr lang="en-IN" dirty="0"/>
          </a:p>
        </p:txBody>
      </p:sp>
      <p:sp>
        <p:nvSpPr>
          <p:cNvPr id="1048592" name="Content Placeholder 2"/>
          <p:cNvSpPr>
            <a:spLocks noGrp="1"/>
          </p:cNvSpPr>
          <p:nvPr>
            <p:ph idx="1"/>
          </p:nvPr>
        </p:nvSpPr>
        <p:spPr/>
        <p:txBody>
          <a:bodyPr/>
          <a:lstStyle/>
          <a:p>
            <a:endParaRPr lang="en-IN" dirty="0"/>
          </a:p>
        </p:txBody>
      </p:sp>
      <p:pic>
        <p:nvPicPr>
          <p:cNvPr id="2097153" name="Picture 2097152"/>
          <p:cNvPicPr>
            <a:picLocks/>
          </p:cNvPicPr>
          <p:nvPr/>
        </p:nvPicPr>
        <p:blipFill>
          <a:blip r:embed="rId2"/>
          <a:stretch>
            <a:fillRect/>
          </a:stretch>
        </p:blipFill>
        <p:spPr>
          <a:xfrm>
            <a:off x="299623" y="1371600"/>
            <a:ext cx="8515922" cy="46361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pPr lvl="3" algn="l" rtl="0">
              <a:spcBef>
                <a:spcPct val="0"/>
              </a:spcBef>
            </a:pPr>
            <a:r>
              <a:rPr lang="en-US" sz="3600" dirty="0">
                <a:solidFill>
                  <a:schemeClr val="accent2">
                    <a:lumMod val="75000"/>
                  </a:schemeClr>
                </a:solidFill>
                <a:latin typeface="Times New Roman" pitchFamily="18" charset="0"/>
                <a:cs typeface="Times New Roman" pitchFamily="18" charset="0"/>
              </a:rPr>
              <a:t>Construction Company </a:t>
            </a:r>
            <a:br>
              <a:rPr lang="en-US" dirty="0"/>
            </a:br>
            <a:endParaRPr lang="en-IN" dirty="0"/>
          </a:p>
        </p:txBody>
      </p:sp>
      <p:pic>
        <p:nvPicPr>
          <p:cNvPr id="2097154" name="Picture 2097153"/>
          <p:cNvPicPr>
            <a:picLocks/>
          </p:cNvPicPr>
          <p:nvPr/>
        </p:nvPicPr>
        <p:blipFill>
          <a:blip r:embed="rId2"/>
          <a:stretch>
            <a:fillRect/>
          </a:stretch>
        </p:blipFill>
        <p:spPr>
          <a:xfrm rot="21600000">
            <a:off x="457199" y="1658079"/>
            <a:ext cx="8028627" cy="5199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57200" y="194996"/>
            <a:ext cx="8305800" cy="1325751"/>
          </a:xfrm>
        </p:spPr>
        <p:txBody>
          <a:bodyPr>
            <a:normAutofit/>
          </a:bodyPr>
          <a:lstStyle/>
          <a:p>
            <a:r>
              <a:rPr lang="en-US" sz="3600" dirty="0">
                <a:latin typeface="Times New Roman" pitchFamily="18" charset="0"/>
                <a:cs typeface="Times New Roman" pitchFamily="18" charset="0"/>
              </a:rPr>
              <a:t>Construction Material Vendors</a:t>
            </a:r>
            <a:endParaRPr lang="en-IN" sz="3600" dirty="0">
              <a:latin typeface="Times New Roman" pitchFamily="18" charset="0"/>
              <a:cs typeface="Times New Roman" pitchFamily="18" charset="0"/>
            </a:endParaRPr>
          </a:p>
        </p:txBody>
      </p:sp>
      <p:pic>
        <p:nvPicPr>
          <p:cNvPr id="2097155" name="Picture 2097154"/>
          <p:cNvPicPr>
            <a:picLocks/>
          </p:cNvPicPr>
          <p:nvPr/>
        </p:nvPicPr>
        <p:blipFill>
          <a:blip r:embed="rId2"/>
          <a:stretch>
            <a:fillRect/>
          </a:stretch>
        </p:blipFill>
        <p:spPr>
          <a:xfrm rot="21597484">
            <a:off x="1175517" y="1755014"/>
            <a:ext cx="6601327" cy="47914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pPr lvl="3" algn="l" rtl="0">
              <a:spcBef>
                <a:spcPct val="0"/>
              </a:spcBef>
            </a:pPr>
            <a:r>
              <a:rPr lang="en-US" sz="3600" dirty="0">
                <a:solidFill>
                  <a:schemeClr val="accent2">
                    <a:lumMod val="75000"/>
                  </a:schemeClr>
                </a:solidFill>
                <a:latin typeface="Times New Roman" pitchFamily="18" charset="0"/>
                <a:cs typeface="Times New Roman" pitchFamily="18" charset="0"/>
              </a:rPr>
              <a:t>Construction workers (Labours) </a:t>
            </a:r>
            <a:br>
              <a:rPr lang="en-US" dirty="0"/>
            </a:br>
            <a:endParaRPr lang="en-IN" dirty="0"/>
          </a:p>
        </p:txBody>
      </p:sp>
      <p:pic>
        <p:nvPicPr>
          <p:cNvPr id="2097156" name="Picture 2097155"/>
          <p:cNvPicPr>
            <a:picLocks/>
          </p:cNvPicPr>
          <p:nvPr/>
        </p:nvPicPr>
        <p:blipFill>
          <a:blip r:embed="rId2"/>
          <a:stretch>
            <a:fillRect/>
          </a:stretch>
        </p:blipFill>
        <p:spPr>
          <a:xfrm>
            <a:off x="1371600" y="1676400"/>
            <a:ext cx="6706458" cy="476755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829</Words>
  <Application>Microsoft Office PowerPoint</Application>
  <PresentationFormat>On-screen Show (4:3)</PresentationFormat>
  <Paragraphs>87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Constantia</vt:lpstr>
      <vt:lpstr>Times New Roman</vt:lpstr>
      <vt:lpstr>Wingdings</vt:lpstr>
      <vt:lpstr>Wingdings 2</vt:lpstr>
      <vt:lpstr>Flow</vt:lpstr>
      <vt:lpstr>PowerPoint Presentation</vt:lpstr>
      <vt:lpstr>1.Project Introduction:</vt:lpstr>
      <vt:lpstr>PowerPoint Presentation</vt:lpstr>
      <vt:lpstr>PowerPoint Presentation</vt:lpstr>
      <vt:lpstr>PowerPoint Presentation</vt:lpstr>
      <vt:lpstr>Individual Customers   </vt:lpstr>
      <vt:lpstr>Construction Company  </vt:lpstr>
      <vt:lpstr>Construction Material Vendors</vt:lpstr>
      <vt:lpstr>Construction workers (Labours)  </vt:lpstr>
      <vt:lpstr>Project Architecture </vt:lpstr>
      <vt:lpstr>Technology Platform Used For Project : </vt:lpstr>
      <vt:lpstr>GitHub Repository</vt:lpstr>
      <vt:lpstr>Division of work within team:</vt:lpstr>
      <vt:lpstr>Future scope: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anup patil</cp:lastModifiedBy>
  <cp:revision>23</cp:revision>
  <dcterms:created xsi:type="dcterms:W3CDTF">2006-08-15T13:00:00Z</dcterms:created>
  <dcterms:modified xsi:type="dcterms:W3CDTF">2023-08-27T07:46:12Z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843030fadf95470c94e39b481aa5ee2b</vt:lpwstr>
  </property>
</Properties>
</file>