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352" r:id="rId12"/>
    <p:sldId id="349" r:id="rId13"/>
    <p:sldId id="348" r:id="rId14"/>
    <p:sldId id="350" r:id="rId15"/>
    <p:sldId id="35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7" d="100"/>
          <a:sy n="77" d="100"/>
        </p:scale>
        <p:origin x="-1176" y="-144"/>
      </p:cViewPr>
      <p:guideLst>
        <p:guide orient="horz" pos="2160"/>
        <p:guide pos="2880"/>
      </p:guideLst>
    </p:cSldViewPr>
  </p:slideViewPr>
  <p:outlineViewPr>
    <p:cViewPr>
      <p:scale>
        <a:sx n="33" d="100"/>
        <a:sy n="33" d="100"/>
      </p:scale>
      <p:origin x="48" y="2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03020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04"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05"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06" name="Date Placeholder 29"/>
          <p:cNvSpPr>
            <a:spLocks noGrp="1"/>
          </p:cNvSpPr>
          <p:nvPr>
            <p:ph type="dt" sz="half" idx="10"/>
          </p:nvPr>
        </p:nvSpPr>
        <p:spPr/>
        <p:txBody>
          <a:bodyPr/>
          <a:lstStyle/>
          <a:p>
            <a:fld id="{1D8BD707-D9CF-40AE-B4C6-C98DA3205C09}" type="datetimeFigureOut">
              <a:rPr lang="en-US" smtClean="0"/>
              <a:t>8/27/2023</a:t>
            </a:fld>
            <a:endParaRPr lang="en-US"/>
          </a:p>
        </p:txBody>
      </p:sp>
      <p:sp>
        <p:nvSpPr>
          <p:cNvPr id="1048607" name="Footer Placeholder 18"/>
          <p:cNvSpPr>
            <a:spLocks noGrp="1"/>
          </p:cNvSpPr>
          <p:nvPr>
            <p:ph type="ftr" sz="quarter" idx="11"/>
          </p:nvPr>
        </p:nvSpPr>
        <p:spPr/>
        <p:txBody>
          <a:bodyPr/>
          <a:lstStyle/>
          <a:p>
            <a:endParaRPr lang="en-US"/>
          </a:p>
        </p:txBody>
      </p:sp>
      <p:sp>
        <p:nvSpPr>
          <p:cNvPr id="1048608" name="Slide Number Placeholder 26"/>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kumimoji="0" lang="en-US" smtClean="0"/>
              <a:t>Click to edit Master title style</a:t>
            </a:r>
            <a:endParaRPr kumimoji="0" lang="en-US"/>
          </a:p>
        </p:txBody>
      </p:sp>
      <p:sp>
        <p:nvSpPr>
          <p:cNvPr id="1048629"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0"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3"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14"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5"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kumimoji="0" lang="en-US" smtClean="0"/>
              <a:t>Click to edit Master title style</a:t>
            </a:r>
            <a:endParaRPr kumimoji="0" lang="en-US"/>
          </a:p>
        </p:txBody>
      </p:sp>
      <p:sp>
        <p:nvSpPr>
          <p:cNvPr id="1048586"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7"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588" name="Footer Placeholder 4"/>
          <p:cNvSpPr>
            <a:spLocks noGrp="1"/>
          </p:cNvSpPr>
          <p:nvPr>
            <p:ph type="ftr" sz="quarter" idx="11"/>
          </p:nvPr>
        </p:nvSpPr>
        <p:spPr/>
        <p:txBody>
          <a:bodyPr/>
          <a:lstStyle/>
          <a:p>
            <a:endParaRPr lang="en-US"/>
          </a:p>
        </p:txBody>
      </p:sp>
      <p:sp>
        <p:nvSpPr>
          <p:cNvPr id="104858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33"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34"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35" name="Date Placeholder 3"/>
          <p:cNvSpPr>
            <a:spLocks noGrp="1"/>
          </p:cNvSpPr>
          <p:nvPr>
            <p:ph type="dt" sz="half" idx="10"/>
          </p:nvPr>
        </p:nvSpPr>
        <p:spPr/>
        <p:txBody>
          <a:bodyPr/>
          <a:lstStyle/>
          <a:p>
            <a:fld id="{1D8BD707-D9CF-40AE-B4C6-C98DA3205C09}" type="datetimeFigureOut">
              <a:rPr lang="en-US" smtClean="0"/>
              <a:t>8/27/2023</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3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1" name="Date Placeholder 4"/>
          <p:cNvSpPr>
            <a:spLocks noGrp="1"/>
          </p:cNvSpPr>
          <p:nvPr>
            <p:ph type="dt" sz="half" idx="10"/>
          </p:nvPr>
        </p:nvSpPr>
        <p:spPr/>
        <p:txBody>
          <a:bodyPr/>
          <a:lstStyle/>
          <a:p>
            <a:fld id="{1D8BD707-D9CF-40AE-B4C6-C98DA3205C09}" type="datetimeFigureOut">
              <a:rPr lang="en-US" smtClean="0"/>
              <a:t>8/27/2023</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45"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6"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9" name="Date Placeholder 6"/>
          <p:cNvSpPr>
            <a:spLocks noGrp="1"/>
          </p:cNvSpPr>
          <p:nvPr>
            <p:ph type="dt" sz="half" idx="10"/>
          </p:nvPr>
        </p:nvSpPr>
        <p:spPr/>
        <p:txBody>
          <a:bodyPr/>
          <a:lstStyle/>
          <a:p>
            <a:fld id="{1D8BD707-D9CF-40AE-B4C6-C98DA3205C09}" type="datetimeFigureOut">
              <a:rPr lang="en-US" smtClean="0"/>
              <a:t>8/27/2023</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598" name="Date Placeholder 2"/>
          <p:cNvSpPr>
            <a:spLocks noGrp="1"/>
          </p:cNvSpPr>
          <p:nvPr>
            <p:ph type="dt" sz="half" idx="10"/>
          </p:nvPr>
        </p:nvSpPr>
        <p:spPr/>
        <p:txBody>
          <a:bodyPr/>
          <a:lstStyle/>
          <a:p>
            <a:fld id="{1D8BD707-D9CF-40AE-B4C6-C98DA3205C09}" type="datetimeFigureOut">
              <a:rPr lang="en-US" smtClean="0"/>
              <a:t>8/27/2023</a:t>
            </a:fld>
            <a:endParaRPr lang="en-US"/>
          </a:p>
        </p:txBody>
      </p:sp>
      <p:sp>
        <p:nvSpPr>
          <p:cNvPr id="1048599" name="Footer Placeholder 3"/>
          <p:cNvSpPr>
            <a:spLocks noGrp="1"/>
          </p:cNvSpPr>
          <p:nvPr>
            <p:ph type="ftr" sz="quarter" idx="11"/>
          </p:nvPr>
        </p:nvSpPr>
        <p:spPr/>
        <p:txBody>
          <a:bodyPr/>
          <a:lstStyle/>
          <a:p>
            <a:endParaRPr lang="en-US"/>
          </a:p>
        </p:txBody>
      </p:sp>
      <p:sp>
        <p:nvSpPr>
          <p:cNvPr id="1048600"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1D8BD707-D9CF-40AE-B4C6-C98DA3205C09}" type="datetimeFigureOut">
              <a:rPr lang="en-US" smtClean="0"/>
              <a:t>8/27/2023</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56"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57"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1D8BD707-D9CF-40AE-B4C6-C98DA3205C09}" type="datetimeFigureOut">
              <a:rPr lang="en-US" smtClean="0"/>
              <a:t>8/27/2023</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18"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19"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0"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21"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22" name="Date Placeholder 4"/>
          <p:cNvSpPr>
            <a:spLocks noGrp="1"/>
          </p:cNvSpPr>
          <p:nvPr>
            <p:ph type="dt" sz="half" idx="10"/>
          </p:nvPr>
        </p:nvSpPr>
        <p:spPr/>
        <p:txBody>
          <a:bodyPr/>
          <a:lstStyle/>
          <a:p>
            <a:fld id="{1D8BD707-D9CF-40AE-B4C6-C98DA3205C09}" type="datetimeFigureOut">
              <a:rPr lang="en-US" smtClean="0"/>
              <a:t>8/27/2023</a:t>
            </a:fld>
            <a:endParaRPr lang="en-US"/>
          </a:p>
        </p:txBody>
      </p:sp>
      <p:sp>
        <p:nvSpPr>
          <p:cNvPr id="1048623" name="Footer Placeholder 5"/>
          <p:cNvSpPr>
            <a:spLocks noGrp="1"/>
          </p:cNvSpPr>
          <p:nvPr>
            <p:ph type="ftr" sz="quarter" idx="11"/>
          </p:nvPr>
        </p:nvSpPr>
        <p:spPr/>
        <p:txBody>
          <a:bodyPr/>
          <a:lstStyle/>
          <a:p>
            <a:endParaRPr lang="en-US"/>
          </a:p>
        </p:txBody>
      </p:sp>
      <p:sp>
        <p:nvSpPr>
          <p:cNvPr id="1048624"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t>‹#›</a:t>
            </a:fld>
            <a:endParaRPr lang="en-US"/>
          </a:p>
        </p:txBody>
      </p:sp>
      <p:sp>
        <p:nvSpPr>
          <p:cNvPr id="1048625"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2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2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8/27/2023</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t>‹#›</a:t>
            </a:fld>
            <a:endParaRPr lang="en-US"/>
          </a:p>
        </p:txBody>
      </p:sp>
      <p:grpSp>
        <p:nvGrpSpPr>
          <p:cNvPr id="12"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3"/>
          <p:cNvSpPr/>
          <p:nvPr/>
        </p:nvSpPr>
        <p:spPr>
          <a:xfrm>
            <a:off x="0" y="2743200"/>
            <a:ext cx="9067800" cy="332994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 </a:t>
            </a:r>
            <a:r>
              <a:rPr lang="en-IN" sz="7200"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a:t>
            </a:r>
            <a: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br>
              <a:rPr lang="en-IN"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IN" sz="7200" dirty="0">
                <a:ln w="0"/>
                <a:effectLst>
                  <a:outerShdw blurRad="38100" dist="25400" dir="5400000" algn="ctr" rotWithShape="0">
                    <a:srgbClr val="6E747A">
                      <a:alpha val="43000"/>
                    </a:srgbClr>
                  </a:outerShdw>
                </a:effectLst>
                <a:latin typeface="Vivaldi" panose="03020602050506090804" pitchFamily="66" charset="0"/>
                <a:cs typeface="Times New Roman" panose="02020603050405020304" pitchFamily="18" charset="0"/>
              </a:rPr>
              <a:t>on</a:t>
            </a:r>
            <a: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GB"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“Build-Mart”</a:t>
            </a:r>
            <a:endParaRPr lang="en-IN" sz="7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048610" name="Title 1"/>
          <p:cNvSpPr txBox="1"/>
          <p:nvPr/>
        </p:nvSpPr>
        <p:spPr>
          <a:xfrm>
            <a:off x="304800" y="1752600"/>
            <a:ext cx="8458200" cy="1288256"/>
          </a:xfrm>
          <a:prstGeom prst="rect">
            <a:avLst/>
          </a:prstGeom>
          <a:effectLst/>
        </p:spPr>
        <p:txBody>
          <a:bodyPr anchor="b">
            <a:normAutofit fontScale="25000" lnSpcReduction="20000"/>
          </a:bodyPr>
          <a:lstStyle/>
          <a:p>
            <a:pPr algn="ctr" defTabSz="457200" eaLnBrk="1" fontAlgn="auto" hangingPunct="1">
              <a:spcAft>
                <a:spcPts val="0"/>
              </a:spcAft>
            </a:pPr>
            <a: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112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Know It </a:t>
            </a:r>
            <a:b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112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CDAC- ACTS, Pune                      </a:t>
            </a:r>
            <a: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GB"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
            </a:r>
            <a:br>
              <a:rPr lang="en-IN" sz="54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br>
            <a:endParaRPr lang="en-IN" sz="5400" dirty="0">
              <a:ln w="3175" cmpd="sng">
                <a:noFill/>
              </a:ln>
              <a:solidFill>
                <a:schemeClr val="tx2">
                  <a:lumMod val="75000"/>
                  <a:lumOff val="25000"/>
                </a:schemeClr>
              </a:solidFill>
              <a:latin typeface="+mj-lt"/>
              <a:ea typeface="+mj-ea"/>
              <a:cs typeface="+mj-cs"/>
            </a:endParaRPr>
          </a:p>
        </p:txBody>
      </p:sp>
      <p:pic>
        <p:nvPicPr>
          <p:cNvPr id="2097152" name="Picture 3"/>
          <p:cNvPicPr>
            <a:picLocks noChangeAspect="1" noChangeArrowheads="1"/>
          </p:cNvPicPr>
          <p:nvPr/>
        </p:nvPicPr>
        <p:blipFill>
          <a:blip r:embed="rId2"/>
          <a:srcRect/>
          <a:stretch>
            <a:fillRect/>
          </a:stretch>
        </p:blipFill>
        <p:spPr bwMode="auto">
          <a:xfrm>
            <a:off x="6186488" y="0"/>
            <a:ext cx="2957512" cy="1000125"/>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73" y="-152400"/>
            <a:ext cx="25146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02079" y="304800"/>
            <a:ext cx="8305800" cy="1143000"/>
          </a:xfrm>
        </p:spPr>
        <p:txBody>
          <a:bodyPr/>
          <a:lstStyle/>
          <a:p>
            <a:r>
              <a:rPr lang="en-US" dirty="0"/>
              <a:t>Project Architecture </a:t>
            </a:r>
            <a:endParaRPr lang="en-IN" dirty="0"/>
          </a:p>
        </p:txBody>
      </p:sp>
      <p:sp>
        <p:nvSpPr>
          <p:cNvPr id="1048668" name="Rectangle: Rounded Corners 3"/>
          <p:cNvSpPr/>
          <p:nvPr/>
        </p:nvSpPr>
        <p:spPr>
          <a:xfrm>
            <a:off x="228600" y="2378972"/>
            <a:ext cx="1991956" cy="1264191"/>
          </a:xfrm>
          <a:prstGeom prst="roundRect">
            <a:avLst/>
          </a:prstGeom>
          <a:solidFill>
            <a:srgbClr val="F4B183"/>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Front End Layer</a:t>
            </a:r>
          </a:p>
        </p:txBody>
      </p:sp>
      <p:sp>
        <p:nvSpPr>
          <p:cNvPr id="1048669" name="Rectangle 4"/>
          <p:cNvSpPr/>
          <p:nvPr/>
        </p:nvSpPr>
        <p:spPr>
          <a:xfrm>
            <a:off x="2743200" y="2823925"/>
            <a:ext cx="2042160" cy="1398294"/>
          </a:xfrm>
          <a:prstGeom prst="rect">
            <a:avLst/>
          </a:prstGeom>
          <a:solidFill>
            <a:srgbClr val="7C7C7C"/>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Server Layer</a:t>
            </a:r>
          </a:p>
        </p:txBody>
      </p:sp>
      <p:sp>
        <p:nvSpPr>
          <p:cNvPr id="1048670" name="Cylinder 5"/>
          <p:cNvSpPr/>
          <p:nvPr/>
        </p:nvSpPr>
        <p:spPr>
          <a:xfrm>
            <a:off x="5791200" y="3523072"/>
            <a:ext cx="2360185" cy="1017765"/>
          </a:xfrm>
          <a:prstGeom prst="can">
            <a:avLst>
              <a:gd name="adj" fmla="val 28642"/>
            </a:avLst>
          </a:prstGeom>
          <a:solidFill>
            <a:srgbClr val="4472C4"/>
          </a:solidFill>
          <a:ln w="12700" cap="flat" cmpd="sng" algn="ctr">
            <a:solidFill>
              <a:srgbClr val="172C51"/>
            </a:solidFill>
            <a:prstDash val="solid"/>
            <a:miter lim="800000"/>
          </a:ln>
        </p:spPr>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r>
              <a:rPr lang="en-IN" dirty="0">
                <a:ln w="0"/>
                <a:solidFill>
                  <a:srgbClr val="000000"/>
                </a:solidFill>
                <a:effectLst>
                  <a:outerShdw blurRad="38100" dist="19050" dir="2700000" algn="tl" rotWithShape="0">
                    <a:srgbClr val="000000">
                      <a:alpha val="40000"/>
                    </a:srgbClr>
                  </a:outerShdw>
                </a:effectLst>
                <a:latin typeface="Calibri"/>
              </a:rPr>
              <a:t>Database Layer</a:t>
            </a:r>
          </a:p>
        </p:txBody>
      </p:sp>
      <p:cxnSp>
        <p:nvCxnSpPr>
          <p:cNvPr id="3145728" name="Connector: Elbow 7"/>
          <p:cNvCxnSpPr>
            <a:cxnSpLocks/>
          </p:cNvCxnSpPr>
          <p:nvPr/>
        </p:nvCxnSpPr>
        <p:spPr>
          <a:xfrm>
            <a:off x="2065082" y="3341085"/>
            <a:ext cx="1038316" cy="801366"/>
          </a:xfrm>
          <a:prstGeom prst="bentConnector3">
            <a:avLst/>
          </a:prstGeom>
          <a:ln>
            <a:tailEnd type="triangle"/>
          </a:ln>
        </p:spPr>
      </p:cxnSp>
      <p:cxnSp>
        <p:nvCxnSpPr>
          <p:cNvPr id="3145729" name="Connector: Elbow 11"/>
          <p:cNvCxnSpPr>
            <a:cxnSpLocks/>
          </p:cNvCxnSpPr>
          <p:nvPr/>
        </p:nvCxnSpPr>
        <p:spPr>
          <a:xfrm>
            <a:off x="5236409" y="3894346"/>
            <a:ext cx="894206" cy="655746"/>
          </a:xfrm>
          <a:prstGeom prst="bentConnector3">
            <a:avLst/>
          </a:prstGeom>
          <a:ln>
            <a:tailEnd type="triangle"/>
          </a:ln>
        </p:spPr>
      </p:cxnSp>
      <p:sp>
        <p:nvSpPr>
          <p:cNvPr id="9" name="Content Placeholder 2"/>
          <p:cNvSpPr>
            <a:spLocks noGrp="1"/>
          </p:cNvSpPr>
          <p:nvPr/>
        </p:nvSpPr>
        <p:spPr>
          <a:xfrm rot="21600000">
            <a:off x="152400" y="1381401"/>
            <a:ext cx="8839200" cy="4638399"/>
          </a:xfrm>
          <a:prstGeom prst="rect">
            <a:avLst/>
          </a:prstGeom>
          <a:ln>
            <a:solidFill>
              <a:schemeClr val="accent1"/>
            </a:solidFill>
          </a:ln>
        </p:spPr>
        <p:txBody>
          <a:bodyPr vert="horz" lIns="91440" tIns="45720" rIns="91440" bIns="45720" rtlCol="0">
            <a:normAutofit fontScale="92778"/>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1400" dirty="0">
                <a:solidFill>
                  <a:srgbClr val="C55A11"/>
                </a:solidFill>
                <a:latin typeface="Times New Roman" panose="02020603050405020304" pitchFamily="18" charset="0"/>
                <a:cs typeface="Times New Roman" panose="02020603050405020304" pitchFamily="18" charset="0"/>
              </a:rPr>
              <a:t>User </a:t>
            </a:r>
            <a:r>
              <a:rPr lang="en-IN" sz="1400" dirty="0" smtClean="0">
                <a:solidFill>
                  <a:srgbClr val="C55A11"/>
                </a:solidFill>
                <a:latin typeface="Times New Roman" panose="02020603050405020304" pitchFamily="18" charset="0"/>
                <a:cs typeface="Times New Roman" panose="02020603050405020304" pitchFamily="18" charset="0"/>
              </a:rPr>
              <a:t>Interfacing</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1. </a:t>
            </a:r>
            <a:r>
              <a:rPr lang="en-IN" sz="1400" dirty="0">
                <a:solidFill>
                  <a:srgbClr val="535353"/>
                </a:solidFill>
                <a:latin typeface="Times New Roman" panose="02020603050405020304" pitchFamily="18" charset="0"/>
                <a:cs typeface="Times New Roman" panose="02020603050405020304" pitchFamily="18" charset="0"/>
              </a:rPr>
              <a:t>Server Side Validation, If Needed</a:t>
            </a:r>
          </a:p>
          <a:p>
            <a:pPr marL="342900" indent="-342900">
              <a:buFont typeface="+mj-lt"/>
              <a:buAutoNum type="arabicPeriod"/>
            </a:pPr>
            <a:r>
              <a:rPr lang="en-IN" sz="1400" dirty="0">
                <a:solidFill>
                  <a:srgbClr val="C55A11"/>
                </a:solidFill>
                <a:latin typeface="Times New Roman" panose="02020603050405020304" pitchFamily="18" charset="0"/>
                <a:cs typeface="Times New Roman" panose="02020603050405020304" pitchFamily="18" charset="0"/>
              </a:rPr>
              <a:t>Basic Data Validation                                   </a:t>
            </a:r>
            <a:r>
              <a:rPr lang="en-IN" sz="1400" dirty="0">
                <a:latin typeface="Times New Roman" panose="02020603050405020304" pitchFamily="18" charset="0"/>
                <a:cs typeface="Times New Roman" panose="02020603050405020304" pitchFamily="18" charset="0"/>
              </a:rPr>
              <a:t>2. </a:t>
            </a:r>
            <a:r>
              <a:rPr lang="en-IN" sz="1400" dirty="0">
                <a:solidFill>
                  <a:srgbClr val="535353"/>
                </a:solidFill>
                <a:latin typeface="Times New Roman" panose="02020603050405020304" pitchFamily="18" charset="0"/>
                <a:cs typeface="Times New Roman" panose="02020603050405020304" pitchFamily="18" charset="0"/>
              </a:rPr>
              <a:t>Response Handling</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3. </a:t>
            </a:r>
            <a:r>
              <a:rPr lang="en-IN" sz="1400" dirty="0">
                <a:solidFill>
                  <a:srgbClr val="535353"/>
                </a:solidFill>
                <a:latin typeface="Times New Roman" panose="02020603050405020304" pitchFamily="18" charset="0"/>
                <a:cs typeface="Times New Roman" panose="02020603050405020304" pitchFamily="18" charset="0"/>
              </a:rPr>
              <a:t>Business</a:t>
            </a:r>
            <a:r>
              <a:rPr lang="en-IN" sz="1400" dirty="0">
                <a:latin typeface="Times New Roman" panose="02020603050405020304" pitchFamily="18" charset="0"/>
                <a:cs typeface="Times New Roman" panose="02020603050405020304" pitchFamily="18" charset="0"/>
              </a:rPr>
              <a:t> </a:t>
            </a:r>
            <a:r>
              <a:rPr lang="en-IN" sz="1400" dirty="0">
                <a:solidFill>
                  <a:srgbClr val="535353"/>
                </a:solidFill>
                <a:latin typeface="Times New Roman" panose="02020603050405020304" pitchFamily="18" charset="0"/>
                <a:cs typeface="Times New Roman" panose="02020603050405020304" pitchFamily="18" charset="0"/>
              </a:rPr>
              <a:t>Logic</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FF0000"/>
                </a:solidFill>
                <a:latin typeface="Times New Roman" panose="02020603050405020304" pitchFamily="18" charset="0"/>
                <a:cs typeface="Times New Roman" panose="02020603050405020304" pitchFamily="18" charset="0"/>
              </a:rPr>
              <a:t>Used</a:t>
            </a:r>
            <a:r>
              <a:rPr lang="en-IN" sz="1400" dirty="0" smtClean="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For</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4. </a:t>
            </a:r>
            <a:r>
              <a:rPr lang="en-IN" sz="1400" dirty="0">
                <a:solidFill>
                  <a:srgbClr val="535353"/>
                </a:solidFill>
                <a:latin typeface="Times New Roman" panose="02020603050405020304" pitchFamily="18" charset="0"/>
                <a:cs typeface="Times New Roman" panose="02020603050405020304" pitchFamily="18" charset="0"/>
              </a:rPr>
              <a:t>Database</a:t>
            </a:r>
            <a:r>
              <a:rPr lang="en-IN" sz="1400" dirty="0">
                <a:latin typeface="Times New Roman" panose="02020603050405020304" pitchFamily="18" charset="0"/>
                <a:cs typeface="Times New Roman" panose="02020603050405020304" pitchFamily="18" charset="0"/>
              </a:rPr>
              <a:t> </a:t>
            </a:r>
            <a:r>
              <a:rPr lang="en-IN" sz="1400" dirty="0" smtClean="0">
                <a:solidFill>
                  <a:srgbClr val="535353"/>
                </a:solidFill>
                <a:latin typeface="Times New Roman" panose="02020603050405020304" pitchFamily="18" charset="0"/>
                <a:cs typeface="Times New Roman" panose="02020603050405020304" pitchFamily="18" charset="0"/>
              </a:rPr>
              <a:t>Operations</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1</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Permanent</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Storage</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2.</a:t>
            </a:r>
            <a:r>
              <a:rPr lang="en-IN" sz="1400" dirty="0" smtClean="0">
                <a:solidFill>
                  <a:srgbClr val="2F5597"/>
                </a:solidFill>
                <a:latin typeface="Times New Roman" panose="02020603050405020304" pitchFamily="18" charset="0"/>
                <a:cs typeface="Times New Roman" panose="02020603050405020304" pitchFamily="18" charset="0"/>
              </a:rPr>
              <a:t>Database</a:t>
            </a:r>
            <a:r>
              <a:rPr lang="en-IN" sz="1400" dirty="0" smtClean="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Level</a:t>
            </a:r>
            <a:r>
              <a:rPr lang="en-IN" sz="1400" dirty="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Validations</a:t>
            </a:r>
          </a:p>
          <a:p>
            <a:pPr marL="0" indent="0">
              <a:buNone/>
            </a:pPr>
            <a:r>
              <a:rPr lang="en-IN" sz="1400" dirty="0" smtClean="0">
                <a:latin typeface="Times New Roman" panose="02020603050405020304" pitchFamily="18" charset="0"/>
                <a:cs typeface="Times New Roman" panose="02020603050405020304" pitchFamily="18" charset="0"/>
              </a:rPr>
              <a:t>						     3. </a:t>
            </a:r>
            <a:r>
              <a:rPr lang="en-IN" sz="1400" dirty="0" smtClean="0">
                <a:solidFill>
                  <a:srgbClr val="2F5597"/>
                </a:solidFill>
                <a:latin typeface="Times New Roman" panose="02020603050405020304" pitchFamily="18" charset="0"/>
                <a:cs typeface="Times New Roman" panose="02020603050405020304" pitchFamily="18" charset="0"/>
              </a:rPr>
              <a:t>Database</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Access</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Using</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2F5597"/>
                </a:solidFill>
                <a:latin typeface="Times New Roman" panose="02020603050405020304" pitchFamily="18" charset="0"/>
                <a:cs typeface="Times New Roman" panose="02020603050405020304" pitchFamily="18" charset="0"/>
              </a:rPr>
              <a:t>Stored Procedures</a:t>
            </a:r>
            <a:endParaRPr lang="en-IN" sz="1400" dirty="0">
              <a:solidFill>
                <a:srgbClr val="2F5597"/>
              </a:solidFill>
              <a:latin typeface="Times New Roman" panose="02020603050405020304" pitchFamily="18" charset="0"/>
              <a:cs typeface="Times New Roman" panose="02020603050405020304" pitchFamily="18" charset="0"/>
            </a:endParaRPr>
          </a:p>
          <a:p>
            <a:pPr marL="0" indent="0">
              <a:buNone/>
            </a:pPr>
            <a:r>
              <a:rPr lang="en-IN" sz="1400" dirty="0" smtClean="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r>
              <a:rPr lang="en-IN" sz="1400" dirty="0">
                <a:solidFill>
                  <a:srgbClr val="7030A0"/>
                </a:solidFill>
                <a:latin typeface="Times New Roman" panose="02020603050405020304" pitchFamily="18" charset="0"/>
                <a:cs typeface="Times New Roman" panose="02020603050405020304" pitchFamily="18" charset="0"/>
              </a:rPr>
              <a:t> </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HTML, CSS</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JavaScript, jQuery</a:t>
            </a:r>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Technology</a:t>
            </a:r>
            <a:r>
              <a:rPr lang="en-IN" sz="1400" dirty="0">
                <a:solidFill>
                  <a:srgbClr val="7030A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Used</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React </a:t>
            </a:r>
            <a:r>
              <a:rPr lang="en-IN" sz="1400" dirty="0" smtClean="0">
                <a:solidFill>
                  <a:srgbClr val="C55A11"/>
                </a:solidFill>
                <a:latin typeface="Times New Roman" panose="02020603050405020304" pitchFamily="18" charset="0"/>
                <a:cs typeface="Times New Roman" panose="02020603050405020304" pitchFamily="18" charset="0"/>
              </a:rPr>
              <a:t>JS</a:t>
            </a:r>
            <a:r>
              <a:rPr lang="en-IN" sz="1400" dirty="0">
                <a:solidFill>
                  <a:srgbClr val="C55A11"/>
                </a:solidFill>
                <a:latin typeface="Times New Roman" panose="02020603050405020304" pitchFamily="18" charset="0"/>
                <a:cs typeface="Times New Roman" panose="02020603050405020304" pitchFamily="18" charset="0"/>
              </a:rPr>
              <a:t> </a:t>
            </a:r>
            <a:r>
              <a:rPr lang="en-IN" sz="1400" dirty="0" smtClean="0">
                <a:solidFill>
                  <a:srgbClr val="C55A11"/>
                </a:solidFill>
                <a:latin typeface="Times New Roman" panose="02020603050405020304" pitchFamily="18" charset="0"/>
                <a:cs typeface="Times New Roman" panose="02020603050405020304" pitchFamily="18" charset="0"/>
              </a:rPr>
              <a:t>                                                        </a:t>
            </a:r>
            <a:r>
              <a:rPr lang="en-IN" sz="1400" dirty="0">
                <a:solidFill>
                  <a:srgbClr val="C55A11"/>
                </a:solidFill>
                <a:latin typeface="Times New Roman" panose="02020603050405020304" pitchFamily="18" charset="0"/>
                <a:cs typeface="Times New Roman" panose="02020603050405020304" pitchFamily="18" charset="0"/>
              </a:rPr>
              <a:t>1. </a:t>
            </a:r>
            <a:r>
              <a:rPr lang="en-IN" sz="1400" dirty="0">
                <a:solidFill>
                  <a:srgbClr val="535353"/>
                </a:solidFill>
                <a:latin typeface="Times New Roman" panose="02020603050405020304" pitchFamily="18" charset="0"/>
                <a:cs typeface="Times New Roman" panose="02020603050405020304" pitchFamily="18" charset="0"/>
              </a:rPr>
              <a:t>Spring</a:t>
            </a:r>
            <a:r>
              <a:rPr lang="en-IN" sz="1400" dirty="0">
                <a:solidFill>
                  <a:srgbClr val="C55A11"/>
                </a:solidFill>
                <a:latin typeface="Times New Roman" panose="02020603050405020304" pitchFamily="18" charset="0"/>
                <a:cs typeface="Times New Roman" panose="02020603050405020304" pitchFamily="18" charset="0"/>
              </a:rPr>
              <a:t> </a:t>
            </a:r>
            <a:r>
              <a:rPr lang="en-IN" sz="1400" dirty="0">
                <a:solidFill>
                  <a:srgbClr val="535353"/>
                </a:solidFill>
                <a:latin typeface="Times New Roman" panose="02020603050405020304" pitchFamily="18" charset="0"/>
                <a:cs typeface="Times New Roman" panose="02020603050405020304" pitchFamily="18" charset="0"/>
              </a:rPr>
              <a:t>Boot</a:t>
            </a:r>
          </a:p>
          <a:p>
            <a:pPr marL="342900" indent="-342900">
              <a:buAutoNum type="arabicPeriod"/>
            </a:pPr>
            <a:r>
              <a:rPr lang="en-IN" sz="1400" dirty="0">
                <a:solidFill>
                  <a:srgbClr val="C55A11"/>
                </a:solidFill>
                <a:latin typeface="Times New Roman" panose="02020603050405020304" pitchFamily="18" charset="0"/>
                <a:cs typeface="Times New Roman" panose="02020603050405020304" pitchFamily="18" charset="0"/>
              </a:rPr>
              <a:t>JSON	</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2.  </a:t>
            </a:r>
            <a:r>
              <a:rPr lang="en-IN" sz="1400" dirty="0">
                <a:solidFill>
                  <a:srgbClr val="535353"/>
                </a:solidFill>
                <a:latin typeface="Times New Roman" panose="02020603050405020304" pitchFamily="18" charset="0"/>
                <a:cs typeface="Times New Roman" panose="02020603050405020304" pitchFamily="18" charset="0"/>
              </a:rPr>
              <a:t>Hibernate</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smtClean="0">
                <a:solidFill>
                  <a:srgbClr val="FF0000"/>
                </a:solidFill>
                <a:latin typeface="Times New Roman" panose="02020603050405020304" pitchFamily="18" charset="0"/>
                <a:cs typeface="Times New Roman" panose="02020603050405020304" pitchFamily="18" charset="0"/>
              </a:rPr>
              <a:t>Technology  Used</a:t>
            </a:r>
            <a:endParaRPr lang="en-IN" sz="1400" dirty="0">
              <a:solidFill>
                <a:srgbClr val="FF0000"/>
              </a:solidFill>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a:t>
            </a:r>
            <a:r>
              <a:rPr lang="en-IN" sz="1400" dirty="0">
                <a:solidFill>
                  <a:srgbClr val="2F5597"/>
                </a:solidFill>
                <a:latin typeface="Times New Roman" panose="02020603050405020304" pitchFamily="18" charset="0"/>
                <a:cs typeface="Times New Roman" panose="02020603050405020304" pitchFamily="18" charset="0"/>
              </a:rPr>
              <a:t>MySQL</a:t>
            </a:r>
          </a:p>
        </p:txBody>
      </p:sp>
      <p:cxnSp>
        <p:nvCxnSpPr>
          <p:cNvPr id="11" name="Connector: Elbow 7">
            <a:extLst>
              <a:ext uri="{FF2B5EF4-FFF2-40B4-BE49-F238E27FC236}">
                <a16:creationId xmlns="" xmlns:a16="http://schemas.microsoft.com/office/drawing/2014/main" xmlns:lc="http://schemas.openxmlformats.org/drawingml/2006/lockedCanvas" id="{057005EE-6DD2-8AEE-45DA-473450961C91}"/>
              </a:ext>
            </a:extLst>
          </p:cNvPr>
          <p:cNvCxnSpPr/>
          <p:nvPr/>
        </p:nvCxnSpPr>
        <p:spPr>
          <a:xfrm>
            <a:off x="2220556" y="2995008"/>
            <a:ext cx="522644" cy="346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7">
            <a:extLst>
              <a:ext uri="{FF2B5EF4-FFF2-40B4-BE49-F238E27FC236}">
                <a16:creationId xmlns="" xmlns:a16="http://schemas.microsoft.com/office/drawing/2014/main" xmlns:lc="http://schemas.openxmlformats.org/drawingml/2006/lockedCanvas" id="{057005EE-6DD2-8AEE-45DA-473450961C91}"/>
              </a:ext>
            </a:extLst>
          </p:cNvPr>
          <p:cNvCxnSpPr/>
          <p:nvPr/>
        </p:nvCxnSpPr>
        <p:spPr>
          <a:xfrm>
            <a:off x="4785360" y="3643163"/>
            <a:ext cx="1005840" cy="388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9176951" cy="838200"/>
          </a:xfrm>
        </p:spPr>
        <p:txBody>
          <a:bodyPr>
            <a:normAutofit fontScale="90000"/>
          </a:bodyPr>
          <a:lstStyle/>
          <a:p>
            <a:r>
              <a:rPr lang="en-US" sz="3600" dirty="0">
                <a:latin typeface="Algerian" pitchFamily="82" charset="0"/>
                <a:ea typeface="Arial Black" pitchFamily="34" charset="0"/>
                <a:cs typeface="Arial Black" pitchFamily="34" charset="0"/>
              </a:rPr>
              <a:t>Technology Platform Used For </a:t>
            </a:r>
            <a:r>
              <a:rPr lang="en-US" sz="3600" dirty="0" smtClean="0">
                <a:latin typeface="Algerian" pitchFamily="82" charset="0"/>
                <a:ea typeface="Arial Black" pitchFamily="34" charset="0"/>
                <a:cs typeface="Arial Black" pitchFamily="34" charset="0"/>
              </a:rPr>
              <a:t>Project :</a:t>
            </a:r>
            <a:r>
              <a:rPr lang="en-IN" sz="5400" dirty="0">
                <a:latin typeface="Algerian" pitchFamily="82" charset="0"/>
              </a:rPr>
              <a:t/>
            </a:r>
            <a:br>
              <a:rPr lang="en-IN" sz="5400" dirty="0">
                <a:latin typeface="Algerian" pitchFamily="82" charset="0"/>
              </a:rPr>
            </a:br>
            <a:endParaRPr lang="en-IN" dirty="0"/>
          </a:p>
        </p:txBody>
      </p:sp>
      <p:sp>
        <p:nvSpPr>
          <p:cNvPr id="3" name="TextBox 2"/>
          <p:cNvSpPr txBox="1"/>
          <p:nvPr/>
        </p:nvSpPr>
        <p:spPr>
          <a:xfrm>
            <a:off x="381000" y="1676400"/>
            <a:ext cx="8305800" cy="4308872"/>
          </a:xfrm>
          <a:prstGeom prst="rect">
            <a:avLst/>
          </a:prstGeom>
          <a:noFill/>
        </p:spPr>
        <p:txBody>
          <a:bodyPr wrap="square" rtlCol="0">
            <a:spAutoFit/>
          </a:bodyPr>
          <a:lstStyle/>
          <a:p>
            <a:r>
              <a:rPr lang="en-IN" sz="2000" b="1" dirty="0">
                <a:solidFill>
                  <a:schemeClr val="bg2">
                    <a:lumMod val="25000"/>
                  </a:schemeClr>
                </a:solidFill>
                <a:latin typeface="Times New Roman" pitchFamily="18" charset="0"/>
                <a:cs typeface="Times New Roman" pitchFamily="18" charset="0"/>
              </a:rPr>
              <a:t>Technologies used :</a:t>
            </a:r>
          </a:p>
          <a:p>
            <a:pPr lvl="1"/>
            <a:r>
              <a:rPr lang="en-IN" dirty="0">
                <a:latin typeface="Times New Roman" pitchFamily="18" charset="0"/>
                <a:cs typeface="Times New Roman" pitchFamily="18" charset="0"/>
              </a:rPr>
              <a:t>                        HTML, CSS, JavaScript, </a:t>
            </a:r>
            <a:r>
              <a:rPr lang="en-IN" dirty="0" err="1">
                <a:latin typeface="Times New Roman" pitchFamily="18" charset="0"/>
                <a:cs typeface="Times New Roman" pitchFamily="18" charset="0"/>
              </a:rPr>
              <a:t>jQuery</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ReactJS</a:t>
            </a:r>
            <a:r>
              <a:rPr lang="en-IN" dirty="0">
                <a:latin typeface="Times New Roman" pitchFamily="18" charset="0"/>
                <a:cs typeface="Times New Roman" pitchFamily="18" charset="0"/>
              </a:rPr>
              <a:t>, JSON, Spring boot, Hibernate, MySQL</a:t>
            </a:r>
          </a:p>
          <a:p>
            <a:endParaRPr lang="en-IN" dirty="0">
              <a:latin typeface="Times New Roman" pitchFamily="18" charset="0"/>
              <a:cs typeface="Times New Roman" pitchFamily="18" charset="0"/>
            </a:endParaRPr>
          </a:p>
          <a:p>
            <a:r>
              <a:rPr lang="en-IN" sz="2000" b="1" dirty="0">
                <a:solidFill>
                  <a:schemeClr val="bg2">
                    <a:lumMod val="25000"/>
                  </a:schemeClr>
                </a:solidFill>
                <a:latin typeface="Times New Roman" pitchFamily="18" charset="0"/>
                <a:cs typeface="Times New Roman" pitchFamily="18" charset="0"/>
              </a:rPr>
              <a:t>Reason :</a:t>
            </a:r>
          </a:p>
          <a:p>
            <a:pPr marL="742950" lvl="1" indent="-285750">
              <a:buFont typeface="Wingdings" pitchFamily="2" charset="2"/>
              <a:buChar char="ü"/>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Html, CSS and JavaScript are used for frontend part for static web pages.</a:t>
            </a:r>
          </a:p>
          <a:p>
            <a:pPr marL="742950" lvl="1" indent="-285750">
              <a:buFont typeface="Wingdings" pitchFamily="2" charset="2"/>
              <a:buChar char="ü"/>
            </a:pPr>
            <a:endParaRPr lang="en-IN" dirty="0">
              <a:latin typeface="Times New Roman" pitchFamily="18" charset="0"/>
              <a:cs typeface="Times New Roman" pitchFamily="18" charset="0"/>
            </a:endParaRPr>
          </a:p>
          <a:p>
            <a:pPr marL="742950" lvl="1" indent="-285750">
              <a:buFont typeface="Wingdings" pitchFamily="2" charset="2"/>
              <a:buChar char="ü"/>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React JS is used for rendering the dynamic web pages and to create a single page application where only particular part of web page is rendered without altering complete web page. </a:t>
            </a:r>
          </a:p>
          <a:p>
            <a:pPr marL="742950" lvl="1" indent="-285750">
              <a:buFont typeface="Wingdings" pitchFamily="2" charset="2"/>
              <a:buChar char="ü"/>
            </a:pPr>
            <a:endParaRPr lang="en-IN" dirty="0">
              <a:latin typeface="Times New Roman" pitchFamily="18" charset="0"/>
              <a:cs typeface="Times New Roman" pitchFamily="18" charset="0"/>
            </a:endParaRPr>
          </a:p>
          <a:p>
            <a:pPr marL="742950" lvl="1" indent="-285750">
              <a:buFont typeface="Wingdings" pitchFamily="2" charset="2"/>
              <a:buChar char="ü"/>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Spring boot is used for server side processing wherein in connection with database is established from server and required data is manipulated and sent to client side.</a:t>
            </a:r>
          </a:p>
          <a:p>
            <a:endParaRPr lang="en-IN" dirty="0"/>
          </a:p>
        </p:txBody>
      </p:sp>
    </p:spTree>
    <p:extLst>
      <p:ext uri="{BB962C8B-B14F-4D97-AF65-F5344CB8AC3E}">
        <p14:creationId xmlns:p14="http://schemas.microsoft.com/office/powerpoint/2010/main" val="72856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Division of work within </a:t>
            </a:r>
            <a:r>
              <a:rPr lang="en-IN" dirty="0" smtClean="0">
                <a:latin typeface="Times New Roman" pitchFamily="18" charset="0"/>
                <a:cs typeface="Times New Roman" pitchFamily="18" charset="0"/>
              </a:rPr>
              <a:t>team:</a:t>
            </a:r>
            <a:endParaRPr lang="en-IN" dirty="0">
              <a:latin typeface="Times New Roman" pitchFamily="18" charset="0"/>
              <a:cs typeface="Times New Roman" pitchFamily="18" charset="0"/>
            </a:endParaRPr>
          </a:p>
        </p:txBody>
      </p:sp>
      <p:sp>
        <p:nvSpPr>
          <p:cNvPr id="11" name="Content Placeholder 10"/>
          <p:cNvSpPr>
            <a:spLocks noGrp="1"/>
          </p:cNvSpPr>
          <p:nvPr>
            <p:ph idx="1"/>
          </p:nvPr>
        </p:nvSpPr>
        <p:spPr/>
        <p:txBody>
          <a:bodyPr>
            <a:normAutofit/>
          </a:bodyPr>
          <a:lstStyle/>
          <a:p>
            <a:r>
              <a:rPr lang="en-IN" sz="1900" dirty="0" err="1" smtClean="0">
                <a:latin typeface="Times New Roman" pitchFamily="18" charset="0"/>
                <a:cs typeface="Times New Roman" pitchFamily="18" charset="0"/>
              </a:rPr>
              <a:t>Anup</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Patil</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 Implemented the Admin use </a:t>
            </a:r>
            <a:r>
              <a:rPr lang="en-IN" sz="1900" dirty="0" smtClean="0">
                <a:latin typeface="Times New Roman" pitchFamily="18" charset="0"/>
                <a:cs typeface="Times New Roman" pitchFamily="18" charset="0"/>
              </a:rPr>
              <a:t>cases.</a:t>
            </a:r>
            <a:endParaRPr lang="en-IN" sz="1900" dirty="0">
              <a:latin typeface="Times New Roman" pitchFamily="18" charset="0"/>
              <a:cs typeface="Times New Roman" pitchFamily="18" charset="0"/>
            </a:endParaRPr>
          </a:p>
          <a:p>
            <a:r>
              <a:rPr lang="en-IN" sz="1900" dirty="0" err="1" smtClean="0">
                <a:latin typeface="Times New Roman" pitchFamily="18" charset="0"/>
                <a:cs typeface="Times New Roman" pitchFamily="18" charset="0"/>
              </a:rPr>
              <a:t>Sagar</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Patil</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Implemented the Customer </a:t>
            </a:r>
            <a:r>
              <a:rPr lang="en-IN" sz="1900" dirty="0" smtClean="0">
                <a:latin typeface="Times New Roman" pitchFamily="18" charset="0"/>
                <a:cs typeface="Times New Roman" pitchFamily="18" charset="0"/>
              </a:rPr>
              <a:t>and construction        company use cases.</a:t>
            </a:r>
            <a:endParaRPr lang="en-IN" sz="1900" dirty="0">
              <a:latin typeface="Times New Roman" pitchFamily="18" charset="0"/>
              <a:cs typeface="Times New Roman" pitchFamily="18" charset="0"/>
            </a:endParaRPr>
          </a:p>
          <a:p>
            <a:r>
              <a:rPr lang="en-IN" sz="1900" dirty="0" err="1" smtClean="0">
                <a:latin typeface="Times New Roman" pitchFamily="18" charset="0"/>
                <a:cs typeface="Times New Roman" pitchFamily="18" charset="0"/>
              </a:rPr>
              <a:t>Yohan</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Jirage</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 Implemented </a:t>
            </a:r>
            <a:r>
              <a:rPr lang="en-IN" sz="1900" dirty="0" smtClean="0">
                <a:latin typeface="Times New Roman" pitchFamily="18" charset="0"/>
                <a:cs typeface="Times New Roman" pitchFamily="18" charset="0"/>
              </a:rPr>
              <a:t>construction vendor </a:t>
            </a:r>
            <a:r>
              <a:rPr lang="en-IN" sz="1900" dirty="0">
                <a:latin typeface="Times New Roman" pitchFamily="18" charset="0"/>
                <a:cs typeface="Times New Roman" pitchFamily="18" charset="0"/>
              </a:rPr>
              <a:t>use </a:t>
            </a:r>
            <a:r>
              <a:rPr lang="en-IN" sz="1900" dirty="0" smtClean="0">
                <a:latin typeface="Times New Roman" pitchFamily="18" charset="0"/>
                <a:cs typeface="Times New Roman" pitchFamily="18" charset="0"/>
              </a:rPr>
              <a:t>cases.</a:t>
            </a:r>
            <a:endParaRPr lang="en-IN" sz="1900" dirty="0">
              <a:latin typeface="Times New Roman" pitchFamily="18" charset="0"/>
              <a:cs typeface="Times New Roman" pitchFamily="18" charset="0"/>
            </a:endParaRPr>
          </a:p>
          <a:p>
            <a:r>
              <a:rPr lang="en-IN" sz="1900" dirty="0" err="1" smtClean="0">
                <a:latin typeface="Times New Roman" pitchFamily="18" charset="0"/>
                <a:cs typeface="Times New Roman" pitchFamily="18" charset="0"/>
              </a:rPr>
              <a:t>Shubham</a:t>
            </a:r>
            <a:r>
              <a:rPr lang="en-IN" sz="1900" dirty="0" smtClean="0">
                <a:latin typeface="Times New Roman" pitchFamily="18" charset="0"/>
                <a:cs typeface="Times New Roman" pitchFamily="18" charset="0"/>
              </a:rPr>
              <a:t> Swami </a:t>
            </a:r>
            <a:r>
              <a:rPr lang="en-IN" sz="1900" dirty="0">
                <a:latin typeface="Times New Roman" pitchFamily="18" charset="0"/>
                <a:cs typeface="Times New Roman" pitchFamily="18" charset="0"/>
              </a:rPr>
              <a:t>: Implemented </a:t>
            </a:r>
            <a:r>
              <a:rPr lang="en-IN" sz="1900" dirty="0" smtClean="0">
                <a:latin typeface="Times New Roman" pitchFamily="18" charset="0"/>
                <a:cs typeface="Times New Roman" pitchFamily="18" charset="0"/>
              </a:rPr>
              <a:t>Construction Worker(Labour) use cases.</a:t>
            </a:r>
            <a:endParaRPr lang="en-IN" sz="1900" dirty="0">
              <a:latin typeface="Times New Roman" pitchFamily="18" charset="0"/>
              <a:cs typeface="Times New Roman" pitchFamily="18" charset="0"/>
            </a:endParaRPr>
          </a:p>
          <a:p>
            <a:pPr marL="0" indent="0">
              <a:buNone/>
            </a:pPr>
            <a:r>
              <a:rPr lang="en-IN" sz="2800" dirty="0">
                <a:latin typeface="Times New Roman" pitchFamily="18" charset="0"/>
                <a:cs typeface="Times New Roman" pitchFamily="18" charset="0"/>
              </a:rPr>
              <a:t>           </a:t>
            </a:r>
          </a:p>
          <a:p>
            <a:pPr>
              <a:buFont typeface="Wingdings" pitchFamily="2" charset="2"/>
              <a:buChar char="§"/>
            </a:pPr>
            <a:r>
              <a:rPr lang="en-IN" sz="2800" dirty="0" smtClean="0">
                <a:latin typeface="Times New Roman" pitchFamily="18" charset="0"/>
                <a:cs typeface="Times New Roman" pitchFamily="18" charset="0"/>
              </a:rPr>
              <a:t>Stages </a:t>
            </a:r>
            <a:r>
              <a:rPr lang="en-IN" sz="2800" dirty="0">
                <a:latin typeface="Times New Roman" pitchFamily="18" charset="0"/>
                <a:cs typeface="Times New Roman" pitchFamily="18" charset="0"/>
              </a:rPr>
              <a:t>at which Coordination was needed </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marL="1211580" lvl="2" indent="-571500">
              <a:buFont typeface="+mj-lt"/>
              <a:buAutoNum type="romanUcPeriod"/>
            </a:pPr>
            <a:r>
              <a:rPr lang="en-IN" sz="1600" dirty="0" smtClean="0">
                <a:latin typeface="Times New Roman" pitchFamily="18" charset="0"/>
                <a:cs typeface="Times New Roman" pitchFamily="18" charset="0"/>
              </a:rPr>
              <a:t> Most </a:t>
            </a:r>
            <a:r>
              <a:rPr lang="en-IN" sz="1600" dirty="0">
                <a:latin typeface="Times New Roman" pitchFamily="18" charset="0"/>
                <a:cs typeface="Times New Roman" pitchFamily="18" charset="0"/>
              </a:rPr>
              <a:t>of the coordination was needed when complete UI needed to be rendered using </a:t>
            </a:r>
            <a:r>
              <a:rPr lang="en-IN" sz="1600" dirty="0" smtClean="0">
                <a:latin typeface="Times New Roman" pitchFamily="18" charset="0"/>
                <a:cs typeface="Times New Roman" pitchFamily="18" charset="0"/>
              </a:rPr>
              <a:t>React,</a:t>
            </a:r>
          </a:p>
          <a:p>
            <a:pPr marL="1211580" lvl="2" indent="-571500">
              <a:buFont typeface="+mj-lt"/>
              <a:buAutoNum type="romanUcPeriod"/>
            </a:pPr>
            <a:r>
              <a:rPr lang="en-IN" sz="1600" dirty="0" smtClean="0">
                <a:latin typeface="Times New Roman" pitchFamily="18" charset="0"/>
                <a:cs typeface="Times New Roman" pitchFamily="18" charset="0"/>
              </a:rPr>
              <a:t>Every </a:t>
            </a:r>
            <a:r>
              <a:rPr lang="en-IN" sz="1600" dirty="0">
                <a:latin typeface="Times New Roman" pitchFamily="18" charset="0"/>
                <a:cs typeface="Times New Roman" pitchFamily="18" charset="0"/>
              </a:rPr>
              <a:t>one worked together for designing the database  </a:t>
            </a:r>
          </a:p>
          <a:p>
            <a:endParaRPr lang="en-IN" sz="1600" dirty="0"/>
          </a:p>
        </p:txBody>
      </p:sp>
      <p:sp>
        <p:nvSpPr>
          <p:cNvPr id="5" name="TextBox 4"/>
          <p:cNvSpPr txBox="1"/>
          <p:nvPr/>
        </p:nvSpPr>
        <p:spPr>
          <a:xfrm>
            <a:off x="838200" y="2286000"/>
            <a:ext cx="7010400" cy="369332"/>
          </a:xfrm>
          <a:prstGeom prst="rect">
            <a:avLst/>
          </a:prstGeom>
          <a:noFill/>
        </p:spPr>
        <p:txBody>
          <a:bodyPr wrap="square" rtlCol="0">
            <a:spAutoFit/>
          </a:bodyPr>
          <a:lstStyle/>
          <a:p>
            <a:endParaRPr lang="en-IN" dirty="0"/>
          </a:p>
        </p:txBody>
      </p:sp>
      <p:sp>
        <p:nvSpPr>
          <p:cNvPr id="8" name="TextBox 7"/>
          <p:cNvSpPr txBox="1"/>
          <p:nvPr/>
        </p:nvSpPr>
        <p:spPr>
          <a:xfrm>
            <a:off x="609600" y="2209800"/>
            <a:ext cx="7848600" cy="369332"/>
          </a:xfrm>
          <a:prstGeom prst="rect">
            <a:avLst/>
          </a:prstGeom>
          <a:noFill/>
        </p:spPr>
        <p:txBody>
          <a:bodyPr wrap="square" rtlCol="0">
            <a:spAutoFit/>
          </a:bodyPr>
          <a:lstStyle/>
          <a:p>
            <a:endParaRPr lang="en-IN" dirty="0"/>
          </a:p>
        </p:txBody>
      </p:sp>
      <p:sp>
        <p:nvSpPr>
          <p:cNvPr id="9" name="TextBox 8"/>
          <p:cNvSpPr txBox="1"/>
          <p:nvPr/>
        </p:nvSpPr>
        <p:spPr>
          <a:xfrm>
            <a:off x="762000" y="2362200"/>
            <a:ext cx="78486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2986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r>
              <a:rPr lang="en-US" dirty="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p:txBody>
      </p:sp>
      <p:sp>
        <p:nvSpPr>
          <p:cNvPr id="1048672" name="TextBox 1048671"/>
          <p:cNvSpPr txBox="1"/>
          <p:nvPr/>
        </p:nvSpPr>
        <p:spPr>
          <a:xfrm>
            <a:off x="954505" y="1916429"/>
            <a:ext cx="7808495" cy="4031873"/>
          </a:xfrm>
          <a:prstGeom prst="rect">
            <a:avLst/>
          </a:prstGeom>
        </p:spPr>
        <p:txBody>
          <a:bodyPr wrap="square" rtlCol="0">
            <a:spAutoFit/>
          </a:bodyPr>
          <a:lstStyle/>
          <a:p>
            <a:pPr marL="342900" indent="-342900">
              <a:buFont typeface="Wingdings" pitchFamily="2" charset="2"/>
              <a:buChar char="ü"/>
            </a:pPr>
            <a:r>
              <a:rPr lang="en-US" sz="2000" dirty="0">
                <a:solidFill>
                  <a:srgbClr val="000000"/>
                </a:solidFill>
                <a:latin typeface="Times New Roman" pitchFamily="18" charset="0"/>
                <a:cs typeface="Times New Roman" pitchFamily="18" charset="0"/>
              </a:rPr>
              <a:t>Incorporating sustainable and eco-friendly materials</a:t>
            </a:r>
            <a:endParaRPr lang="en-IN" sz="2800" dirty="0">
              <a:solidFill>
                <a:srgbClr val="000000"/>
              </a:solidFill>
              <a:latin typeface="Times New Roman" pitchFamily="18" charset="0"/>
              <a:cs typeface="Times New Roman" pitchFamily="18" charset="0"/>
            </a:endParaRPr>
          </a:p>
          <a:p>
            <a:pPr marL="342900" indent="-342900">
              <a:buFont typeface="Wingdings" pitchFamily="2" charset="2"/>
              <a:buChar char="ü"/>
            </a:pPr>
            <a:r>
              <a:rPr lang="en-US" sz="2000" dirty="0">
                <a:solidFill>
                  <a:srgbClr val="000000"/>
                </a:solidFill>
                <a:latin typeface="Times New Roman" pitchFamily="18" charset="0"/>
                <a:cs typeface="Times New Roman" pitchFamily="18" charset="0"/>
              </a:rPr>
              <a:t> enhancing online presence and e-commerce </a:t>
            </a:r>
            <a:r>
              <a:rPr lang="en-US" sz="2000" dirty="0" smtClean="0">
                <a:solidFill>
                  <a:srgbClr val="000000"/>
                </a:solidFill>
                <a:latin typeface="Times New Roman" pitchFamily="18" charset="0"/>
                <a:cs typeface="Times New Roman" pitchFamily="18" charset="0"/>
              </a:rPr>
              <a:t>capabilities</a:t>
            </a:r>
          </a:p>
          <a:p>
            <a:pPr marL="342900" indent="-342900">
              <a:buFont typeface="Wingdings" pitchFamily="2" charset="2"/>
              <a:buChar char="ü"/>
            </a:pPr>
            <a:r>
              <a:rPr lang="en-US" sz="2000" dirty="0" smtClean="0">
                <a:solidFill>
                  <a:srgbClr val="000000"/>
                </a:solidFill>
                <a:latin typeface="Times New Roman" pitchFamily="18" charset="0"/>
                <a:cs typeface="Times New Roman" pitchFamily="18" charset="0"/>
              </a:rPr>
              <a:t>embracing </a:t>
            </a:r>
            <a:r>
              <a:rPr lang="en-US" sz="2000" dirty="0">
                <a:solidFill>
                  <a:srgbClr val="000000"/>
                </a:solidFill>
                <a:latin typeface="Times New Roman" pitchFamily="18" charset="0"/>
                <a:cs typeface="Times New Roman" pitchFamily="18" charset="0"/>
              </a:rPr>
              <a:t>smart home </a:t>
            </a:r>
            <a:r>
              <a:rPr lang="en-US" sz="2000" dirty="0" smtClean="0">
                <a:solidFill>
                  <a:srgbClr val="000000"/>
                </a:solidFill>
                <a:latin typeface="Times New Roman" pitchFamily="18" charset="0"/>
                <a:cs typeface="Times New Roman" pitchFamily="18" charset="0"/>
              </a:rPr>
              <a:t>technologies  and focusing on exceptional customer service to stay competitive in the evolving construction and home improvement market.</a:t>
            </a:r>
          </a:p>
          <a:p>
            <a:pPr marL="342900" indent="-342900">
              <a:buFont typeface="Wingdings" pitchFamily="2" charset="2"/>
              <a:buChar char="ü"/>
            </a:pPr>
            <a:r>
              <a:rPr lang="en-US" sz="2000" dirty="0" smtClean="0">
                <a:latin typeface="Times New Roman" pitchFamily="18" charset="0"/>
                <a:cs typeface="Times New Roman" pitchFamily="18" charset="0"/>
              </a:rPr>
              <a:t>should </a:t>
            </a:r>
            <a:r>
              <a:rPr lang="en-US" sz="2000" dirty="0">
                <a:latin typeface="Times New Roman" pitchFamily="18" charset="0"/>
                <a:cs typeface="Times New Roman" pitchFamily="18" charset="0"/>
              </a:rPr>
              <a:t>make sure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customer service is really great to do well in the changing market</a:t>
            </a:r>
            <a:r>
              <a:rPr lang="en-US" sz="2000" dirty="0" smtClean="0">
                <a:latin typeface="Times New Roman" pitchFamily="18" charset="0"/>
                <a:cs typeface="Times New Roman" pitchFamily="18" charset="0"/>
              </a:rPr>
              <a:t>.</a:t>
            </a:r>
          </a:p>
          <a:p>
            <a:pPr marL="342900" indent="-342900">
              <a:buFont typeface="Wingdings" pitchFamily="2" charset="2"/>
              <a:buChar char="ü"/>
            </a:pPr>
            <a:r>
              <a:rPr lang="en-US" sz="2000" dirty="0" err="1">
                <a:latin typeface="Times New Roman" pitchFamily="18" charset="0"/>
                <a:cs typeface="Times New Roman" pitchFamily="18" charset="0"/>
              </a:rPr>
              <a:t>BuildMart</a:t>
            </a:r>
            <a:r>
              <a:rPr lang="en-US" sz="2000" dirty="0">
                <a:latin typeface="Times New Roman" pitchFamily="18" charset="0"/>
                <a:cs typeface="Times New Roman" pitchFamily="18" charset="0"/>
              </a:rPr>
              <a:t> has the opportunity to expand its range of products, so people can find even more things they need for construction and improving their homes.</a:t>
            </a:r>
          </a:p>
          <a:p>
            <a:r>
              <a:rPr lang="en-US" sz="2800" dirty="0"/>
              <a:t/>
            </a:r>
            <a:br>
              <a:rPr lang="en-US" sz="2800" dirty="0"/>
            </a:br>
            <a:endParaRPr lang="en-IN" sz="2800" dirty="0">
              <a:solidFill>
                <a:srgbClr val="0000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Conclusion </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IN" sz="2100" dirty="0"/>
              <a:t>Challenges you faced :</a:t>
            </a:r>
          </a:p>
          <a:p>
            <a:pPr marL="0" indent="0">
              <a:buNone/>
            </a:pPr>
            <a:r>
              <a:rPr lang="en-IN" sz="2100" dirty="0"/>
              <a:t>                       There were many challenges that we faced like finding a write path to start with, exploring the technologies beyond the horizon of our course Etc.</a:t>
            </a:r>
          </a:p>
          <a:p>
            <a:pPr marL="0" indent="0">
              <a:buNone/>
            </a:pPr>
            <a:endParaRPr lang="en-IN" sz="2100" dirty="0"/>
          </a:p>
          <a:p>
            <a:r>
              <a:rPr lang="en-IN" sz="2100" dirty="0"/>
              <a:t>Things Learnt :</a:t>
            </a:r>
          </a:p>
          <a:p>
            <a:pPr marL="0" indent="0">
              <a:buNone/>
            </a:pPr>
            <a:r>
              <a:rPr lang="en-IN" sz="2100" dirty="0"/>
              <a:t>                   We have learnt to efficiently distribute the task within the team. We have learnt to combine all the dynamic stack of technologies together to create a fully functional software.</a:t>
            </a:r>
          </a:p>
          <a:p>
            <a:pPr marL="0" indent="0">
              <a:buNone/>
            </a:pPr>
            <a:endParaRPr lang="en-IN" sz="2100" dirty="0"/>
          </a:p>
          <a:p>
            <a:r>
              <a:rPr lang="en-IN" sz="2100" dirty="0"/>
              <a:t>Overall Experience :</a:t>
            </a:r>
          </a:p>
          <a:p>
            <a:pPr marL="0" indent="0">
              <a:buNone/>
            </a:pPr>
            <a:r>
              <a:rPr lang="en-IN" sz="2100" dirty="0"/>
              <a:t>                   Overall experience was very practical oriented and highly knowledgeable. </a:t>
            </a:r>
          </a:p>
          <a:p>
            <a:pPr marL="0" indent="0">
              <a:buNone/>
            </a:pPr>
            <a:r>
              <a:rPr lang="en-IN" dirty="0"/>
              <a:t>.</a:t>
            </a:r>
          </a:p>
          <a:p>
            <a:endParaRPr lang="en-IN" dirty="0"/>
          </a:p>
        </p:txBody>
      </p:sp>
    </p:spTree>
    <p:extLst>
      <p:ext uri="{BB962C8B-B14F-4D97-AF65-F5344CB8AC3E}">
        <p14:creationId xmlns:p14="http://schemas.microsoft.com/office/powerpoint/2010/main" val="292370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4419600"/>
            <a:ext cx="4343400" cy="1066800"/>
          </a:xfrm>
        </p:spPr>
        <p:txBody>
          <a:bodyPr/>
          <a:lstStyle/>
          <a:p>
            <a:r>
              <a:rPr lang="en-US" dirty="0" smtClean="0"/>
              <a:t>Thank You….</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838200"/>
            <a:ext cx="4419600" cy="3505200"/>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86100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smtClean="0"/>
              <a:t>1.Project Introduction:</a:t>
            </a:r>
            <a:endParaRPr lang="en-IN" dirty="0"/>
          </a:p>
        </p:txBody>
      </p:sp>
      <p:sp>
        <p:nvSpPr>
          <p:cNvPr id="1048603" name="Content Placeholder 2"/>
          <p:cNvSpPr>
            <a:spLocks noGrp="1"/>
          </p:cNvSpPr>
          <p:nvPr>
            <p:ph idx="1"/>
          </p:nvPr>
        </p:nvSpPr>
        <p:spPr/>
        <p:txBody>
          <a:bodyPr>
            <a:normAutofit/>
          </a:bodyPr>
          <a:lstStyle/>
          <a:p>
            <a:r>
              <a:rPr lang="en-US" sz="2400" b="1" dirty="0" err="1" smtClean="0">
                <a:latin typeface="Times New Roman" pitchFamily="18" charset="0"/>
                <a:cs typeface="Times New Roman" pitchFamily="18" charset="0"/>
              </a:rPr>
              <a:t>Buildmart</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 Your One-Stop Construction Solution</a:t>
            </a:r>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Welcome to the world of </a:t>
            </a:r>
            <a:r>
              <a:rPr lang="en-US" sz="2000" dirty="0" err="1">
                <a:latin typeface="Times New Roman" pitchFamily="18" charset="0"/>
                <a:cs typeface="Times New Roman" pitchFamily="18" charset="0"/>
              </a:rPr>
              <a:t>Buildmart</a:t>
            </a:r>
            <a:r>
              <a:rPr lang="en-US" sz="2000" dirty="0">
                <a:latin typeface="Times New Roman" pitchFamily="18" charset="0"/>
                <a:cs typeface="Times New Roman" pitchFamily="18" charset="0"/>
              </a:rPr>
              <a:t>, where construction dreams are turned into reality! </a:t>
            </a:r>
            <a:r>
              <a:rPr lang="en-US" sz="2000" dirty="0" err="1">
                <a:latin typeface="Times New Roman" pitchFamily="18" charset="0"/>
                <a:cs typeface="Times New Roman" pitchFamily="18" charset="0"/>
              </a:rPr>
              <a:t>Buildmart</a:t>
            </a:r>
            <a:r>
              <a:rPr lang="en-US" sz="2000" dirty="0">
                <a:latin typeface="Times New Roman" pitchFamily="18" charset="0"/>
                <a:cs typeface="Times New Roman" pitchFamily="18" charset="0"/>
              </a:rPr>
              <a:t> is a comprehensive and innovative construction project aimed at revolutionizing the way we approach and execute construction projects. Whether you're envisioning a residential masterpiece, a commercial complex, or an industrial facility, </a:t>
            </a:r>
            <a:r>
              <a:rPr lang="en-US" sz="2000" dirty="0" err="1">
                <a:latin typeface="Times New Roman" pitchFamily="18" charset="0"/>
                <a:cs typeface="Times New Roman" pitchFamily="18" charset="0"/>
              </a:rPr>
              <a:t>Buildmart</a:t>
            </a:r>
            <a:r>
              <a:rPr lang="en-US" sz="2000" dirty="0">
                <a:latin typeface="Times New Roman" pitchFamily="18" charset="0"/>
                <a:cs typeface="Times New Roman" pitchFamily="18" charset="0"/>
              </a:rPr>
              <a:t> is your ultimate one-stop </a:t>
            </a:r>
            <a:r>
              <a:rPr lang="en-US" sz="2000" dirty="0" smtClean="0">
                <a:latin typeface="Times New Roman" pitchFamily="18" charset="0"/>
                <a:cs typeface="Times New Roman" pitchFamily="18" charset="0"/>
              </a:rPr>
              <a:t>solution </a:t>
            </a:r>
            <a:r>
              <a:rPr lang="en-US" sz="2000" dirty="0">
                <a:latin typeface="Times New Roman" pitchFamily="18" charset="0"/>
                <a:cs typeface="Times New Roman" pitchFamily="18" charset="0"/>
              </a:rPr>
              <a:t>for all things </a:t>
            </a:r>
            <a:r>
              <a:rPr lang="en-US" sz="2000" dirty="0" smtClean="0">
                <a:latin typeface="Times New Roman" pitchFamily="18" charset="0"/>
                <a:cs typeface="Times New Roman" pitchFamily="18" charset="0"/>
              </a:rPr>
              <a:t>construction.</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381000" y="990600"/>
            <a:ext cx="8229600" cy="4389120"/>
          </a:xfrm>
        </p:spPr>
        <p:txBody>
          <a:bodyPr/>
          <a:lstStyle/>
          <a:p>
            <a:r>
              <a:rPr lang="en-US" sz="3600" dirty="0"/>
              <a:t>1.1</a:t>
            </a:r>
            <a:r>
              <a:rPr lang="en-US" dirty="0"/>
              <a:t> </a:t>
            </a:r>
            <a:r>
              <a:rPr lang="en-IN" dirty="0"/>
              <a:t>Project Background :</a:t>
            </a:r>
          </a:p>
          <a:p>
            <a:r>
              <a:rPr lang="en-US" dirty="0"/>
              <a:t>         </a:t>
            </a:r>
            <a:r>
              <a:rPr lang="en-US" sz="2000" dirty="0"/>
              <a:t>There is no computerized system for the vendors and service providers to sell their construction materials and provide services. The traditional system of purchasing construction equipment has certain limitations or faults compared to e-commerce.</a:t>
            </a:r>
          </a:p>
          <a:p>
            <a:r>
              <a:rPr lang="en-US" sz="2000" dirty="0"/>
              <a:t>Here are some common faults associated with the traditional system: </a:t>
            </a:r>
          </a:p>
          <a:p>
            <a:pPr lvl="1"/>
            <a:r>
              <a:rPr lang="en-US" sz="1800" dirty="0"/>
              <a:t>Limited Access </a:t>
            </a:r>
          </a:p>
          <a:p>
            <a:pPr lvl="1"/>
            <a:r>
              <a:rPr lang="en-US" sz="1800" dirty="0"/>
              <a:t>Limited Product Information</a:t>
            </a:r>
          </a:p>
          <a:p>
            <a:pPr lvl="1"/>
            <a:r>
              <a:rPr lang="en-US" sz="1800" dirty="0"/>
              <a:t>Lack of Price Transparency </a:t>
            </a:r>
          </a:p>
          <a:p>
            <a:pPr lvl="1"/>
            <a:r>
              <a:rPr lang="en-US" sz="1800" dirty="0"/>
              <a:t>Inconvenience for Comparison Shopping </a:t>
            </a:r>
            <a:endParaRPr lang="en-IN" sz="18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idx="1"/>
          </p:nvPr>
        </p:nvSpPr>
        <p:spPr>
          <a:xfrm>
            <a:off x="381000" y="914400"/>
            <a:ext cx="8229600" cy="5562600"/>
          </a:xfrm>
        </p:spPr>
        <p:txBody>
          <a:bodyPr>
            <a:normAutofit/>
          </a:bodyPr>
          <a:lstStyle/>
          <a:p>
            <a:r>
              <a:rPr lang="en-IN" sz="2800" dirty="0">
                <a:latin typeface="Times New Roman" pitchFamily="18" charset="0"/>
                <a:cs typeface="Times New Roman" pitchFamily="18" charset="0"/>
              </a:rPr>
              <a:t>1.2 </a:t>
            </a:r>
            <a:r>
              <a:rPr lang="en-IN" sz="3000" dirty="0">
                <a:latin typeface="Times New Roman" pitchFamily="18" charset="0"/>
                <a:cs typeface="Times New Roman" pitchFamily="18" charset="0"/>
              </a:rPr>
              <a:t>Goals of the project </a:t>
            </a:r>
            <a:r>
              <a:rPr lang="en-IN" sz="3000" dirty="0" smtClean="0">
                <a:latin typeface="Times New Roman" pitchFamily="18" charset="0"/>
                <a:cs typeface="Times New Roman" pitchFamily="18" charset="0"/>
              </a:rPr>
              <a:t>:-</a:t>
            </a:r>
          </a:p>
          <a:p>
            <a:pPr lvl="1"/>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develop and deploy a comprehensive e-commerce platform for construction materials that caters to the needs of Individual customers, construction material vendor, and service providers, creating a thriving marketplace that facilitates seamless interactions and transactions within the construction industry. To solve the problems in traditional system and provide all the services at one place so that customer can easily avail the </a:t>
            </a:r>
            <a:r>
              <a:rPr lang="en-US" sz="1800" dirty="0" smtClean="0">
                <a:latin typeface="Times New Roman" pitchFamily="18" charset="0"/>
                <a:cs typeface="Times New Roman" pitchFamily="18" charset="0"/>
              </a:rPr>
              <a:t>services</a:t>
            </a:r>
          </a:p>
          <a:p>
            <a:pPr lvl="1"/>
            <a:endParaRPr lang="en-US" sz="18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1.3 Customers </a:t>
            </a:r>
            <a:r>
              <a:rPr lang="en-IN" sz="2400" dirty="0">
                <a:latin typeface="Times New Roman" pitchFamily="18" charset="0"/>
                <a:cs typeface="Times New Roman" pitchFamily="18" charset="0"/>
              </a:rPr>
              <a:t>and </a:t>
            </a:r>
            <a:r>
              <a:rPr lang="en-IN" sz="2400" dirty="0" smtClean="0">
                <a:latin typeface="Times New Roman" pitchFamily="18" charset="0"/>
                <a:cs typeface="Times New Roman" pitchFamily="18" charset="0"/>
              </a:rPr>
              <a:t>Stakeholders:-</a:t>
            </a:r>
          </a:p>
          <a:p>
            <a:r>
              <a:rPr lang="en-US" sz="2000" dirty="0"/>
              <a:t>Customers : </a:t>
            </a:r>
            <a:r>
              <a:rPr lang="en-US" sz="2400" dirty="0" smtClean="0"/>
              <a:t>- </a:t>
            </a:r>
          </a:p>
          <a:p>
            <a:pPr lvl="3"/>
            <a:r>
              <a:rPr lang="en-US" sz="1800" dirty="0" smtClean="0"/>
              <a:t>Construction </a:t>
            </a:r>
            <a:r>
              <a:rPr lang="en-US" sz="1800" dirty="0"/>
              <a:t>material vendors who want to sell their materials. </a:t>
            </a:r>
            <a:endParaRPr lang="en-US" sz="1800" dirty="0" smtClean="0"/>
          </a:p>
          <a:p>
            <a:pPr lvl="3"/>
            <a:r>
              <a:rPr lang="en-US" sz="1800" dirty="0" smtClean="0"/>
              <a:t>Construction </a:t>
            </a:r>
            <a:r>
              <a:rPr lang="en-US" sz="1800" dirty="0"/>
              <a:t>related work service providers who want to provide </a:t>
            </a:r>
            <a:r>
              <a:rPr lang="en-US" sz="1800" dirty="0" smtClean="0"/>
              <a:t>    their </a:t>
            </a:r>
            <a:r>
              <a:rPr lang="en-US" sz="1800" dirty="0"/>
              <a:t>services</a:t>
            </a:r>
            <a:r>
              <a:rPr lang="en-US" sz="1800" dirty="0" smtClean="0"/>
              <a:t>.</a:t>
            </a:r>
          </a:p>
          <a:p>
            <a:pPr lvl="3"/>
            <a:r>
              <a:rPr lang="en-US" sz="1800" dirty="0" smtClean="0"/>
              <a:t> Individual </a:t>
            </a:r>
            <a:r>
              <a:rPr lang="en-US" sz="1800" dirty="0"/>
              <a:t>customers want to buy the materials and services. </a:t>
            </a:r>
            <a:endParaRPr lang="en-US" sz="1800" dirty="0" smtClean="0"/>
          </a:p>
          <a:p>
            <a:pPr lvl="3"/>
            <a:r>
              <a:rPr lang="en-US" sz="1800" dirty="0" smtClean="0"/>
              <a:t>Construction </a:t>
            </a:r>
            <a:r>
              <a:rPr lang="en-US" sz="1800" dirty="0"/>
              <a:t>companies want to buy materials and services in large scale</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a:xfrm>
            <a:off x="304800" y="762000"/>
            <a:ext cx="8382000" cy="5562600"/>
          </a:xfrm>
        </p:spPr>
        <p:txBody>
          <a:bodyPr/>
          <a:lstStyle/>
          <a:p>
            <a:r>
              <a:rPr lang="en-US" dirty="0"/>
              <a:t>Stakeholders : </a:t>
            </a:r>
            <a:r>
              <a:rPr lang="en-US" dirty="0" smtClean="0"/>
              <a:t>- </a:t>
            </a:r>
          </a:p>
          <a:p>
            <a:pPr lvl="3"/>
            <a:r>
              <a:rPr lang="en-US" dirty="0" smtClean="0"/>
              <a:t>Individual </a:t>
            </a:r>
            <a:r>
              <a:rPr lang="en-US" dirty="0"/>
              <a:t>Customers </a:t>
            </a:r>
            <a:endParaRPr lang="en-US" dirty="0" smtClean="0"/>
          </a:p>
          <a:p>
            <a:pPr lvl="3"/>
            <a:r>
              <a:rPr lang="en-US" dirty="0" smtClean="0"/>
              <a:t>Construction Company </a:t>
            </a:r>
          </a:p>
          <a:p>
            <a:pPr lvl="3"/>
            <a:r>
              <a:rPr lang="en-US" dirty="0" smtClean="0"/>
              <a:t>Construction </a:t>
            </a:r>
            <a:r>
              <a:rPr lang="en-US" dirty="0"/>
              <a:t>material vendors </a:t>
            </a:r>
            <a:endParaRPr lang="en-US" dirty="0" smtClean="0"/>
          </a:p>
          <a:p>
            <a:pPr lvl="3"/>
            <a:r>
              <a:rPr lang="en-US" dirty="0" smtClean="0"/>
              <a:t> </a:t>
            </a:r>
            <a:r>
              <a:rPr lang="en-US" dirty="0"/>
              <a:t>Construction workers </a:t>
            </a:r>
            <a:r>
              <a:rPr lang="en-US" dirty="0" smtClean="0"/>
              <a:t>(</a:t>
            </a:r>
            <a:r>
              <a:rPr lang="en-US" dirty="0" err="1" smtClean="0"/>
              <a:t>labours</a:t>
            </a:r>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normAutofit fontScale="94444"/>
          </a:bodyPr>
          <a:lstStyle/>
          <a:p>
            <a:pPr lvl="3" algn="l" rtl="0">
              <a:spcBef>
                <a:spcPct val="0"/>
              </a:spcBef>
            </a:pPr>
            <a:r>
              <a:rPr lang="en-US" sz="4000" dirty="0" smtClean="0">
                <a:solidFill>
                  <a:schemeClr val="accent2">
                    <a:lumMod val="75000"/>
                  </a:schemeClr>
                </a:solidFill>
                <a:latin typeface="Times New Roman" pitchFamily="18" charset="0"/>
                <a:cs typeface="Times New Roman" pitchFamily="18" charset="0"/>
              </a:rPr>
              <a:t>Individual Customers </a:t>
            </a:r>
            <a:r>
              <a:rPr lang="en-US" dirty="0" smtClean="0"/>
              <a:t/>
            </a:r>
            <a:br>
              <a:rPr lang="en-US" dirty="0" smtClean="0"/>
            </a:br>
            <a:r>
              <a:rPr lang="en-US" dirty="0" smtClean="0"/>
              <a:t/>
            </a:r>
            <a:br>
              <a:rPr lang="en-US" dirty="0" smtClean="0"/>
            </a:br>
            <a:endParaRPr lang="en-IN" dirty="0"/>
          </a:p>
        </p:txBody>
      </p:sp>
      <p:sp>
        <p:nvSpPr>
          <p:cNvPr id="1048592" name="Content Placeholder 2"/>
          <p:cNvSpPr>
            <a:spLocks noGrp="1"/>
          </p:cNvSpPr>
          <p:nvPr>
            <p:ph idx="1"/>
          </p:nvPr>
        </p:nvSpPr>
        <p:spPr/>
        <p:txBody>
          <a:bodyPr/>
          <a:lstStyle/>
          <a:p>
            <a:endParaRPr lang="en-IN" dirty="0"/>
          </a:p>
        </p:txBody>
      </p:sp>
      <p:pic>
        <p:nvPicPr>
          <p:cNvPr id="2097153" name="Picture 2097152"/>
          <p:cNvPicPr>
            <a:picLocks/>
          </p:cNvPicPr>
          <p:nvPr/>
        </p:nvPicPr>
        <p:blipFill>
          <a:blip r:embed="rId2"/>
          <a:stretch>
            <a:fillRect/>
          </a:stretch>
        </p:blipFill>
        <p:spPr>
          <a:xfrm>
            <a:off x="299623" y="1371600"/>
            <a:ext cx="8515922" cy="46361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pPr lvl="3" algn="l" rtl="0">
              <a:spcBef>
                <a:spcPct val="0"/>
              </a:spcBef>
            </a:pPr>
            <a:r>
              <a:rPr lang="en-US" sz="3600" dirty="0" smtClean="0">
                <a:solidFill>
                  <a:schemeClr val="accent2">
                    <a:lumMod val="75000"/>
                  </a:schemeClr>
                </a:solidFill>
                <a:latin typeface="Times New Roman" pitchFamily="18" charset="0"/>
                <a:cs typeface="Times New Roman" pitchFamily="18" charset="0"/>
              </a:rPr>
              <a:t>Construction Company </a:t>
            </a:r>
            <a:r>
              <a:rPr lang="en-US" dirty="0" smtClean="0"/>
              <a:t/>
            </a:r>
            <a:br>
              <a:rPr lang="en-US" dirty="0" smtClean="0"/>
            </a:br>
            <a:endParaRPr lang="en-IN" dirty="0"/>
          </a:p>
        </p:txBody>
      </p:sp>
      <p:pic>
        <p:nvPicPr>
          <p:cNvPr id="2097154" name="Picture 2097153"/>
          <p:cNvPicPr>
            <a:picLocks/>
          </p:cNvPicPr>
          <p:nvPr/>
        </p:nvPicPr>
        <p:blipFill>
          <a:blip r:embed="rId2"/>
          <a:stretch>
            <a:fillRect/>
          </a:stretch>
        </p:blipFill>
        <p:spPr>
          <a:xfrm rot="21600000">
            <a:off x="457199" y="1658079"/>
            <a:ext cx="8028627" cy="5199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57200" y="194996"/>
            <a:ext cx="8305800" cy="1325751"/>
          </a:xfrm>
        </p:spPr>
        <p:txBody>
          <a:bodyPr>
            <a:normAutofit/>
          </a:bodyPr>
          <a:lstStyle/>
          <a:p>
            <a:r>
              <a:rPr lang="en-US" sz="3600" dirty="0">
                <a:latin typeface="Times New Roman" pitchFamily="18" charset="0"/>
                <a:cs typeface="Times New Roman" pitchFamily="18" charset="0"/>
              </a:rPr>
              <a:t>Construction material vendors</a:t>
            </a:r>
            <a:endParaRPr lang="en-IN" sz="3600" dirty="0">
              <a:latin typeface="Times New Roman" pitchFamily="18" charset="0"/>
              <a:cs typeface="Times New Roman" pitchFamily="18" charset="0"/>
            </a:endParaRPr>
          </a:p>
        </p:txBody>
      </p:sp>
      <p:pic>
        <p:nvPicPr>
          <p:cNvPr id="2097155" name="Picture 2097154"/>
          <p:cNvPicPr>
            <a:picLocks/>
          </p:cNvPicPr>
          <p:nvPr/>
        </p:nvPicPr>
        <p:blipFill>
          <a:blip r:embed="rId2"/>
          <a:stretch>
            <a:fillRect/>
          </a:stretch>
        </p:blipFill>
        <p:spPr>
          <a:xfrm rot="21597484">
            <a:off x="1175517" y="1755014"/>
            <a:ext cx="6601327" cy="4791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pPr lvl="3" algn="l" rtl="0">
              <a:spcBef>
                <a:spcPct val="0"/>
              </a:spcBef>
            </a:pPr>
            <a:r>
              <a:rPr lang="en-US" sz="3600" dirty="0" smtClean="0">
                <a:solidFill>
                  <a:schemeClr val="accent2">
                    <a:lumMod val="75000"/>
                  </a:schemeClr>
                </a:solidFill>
                <a:latin typeface="Times New Roman" pitchFamily="18" charset="0"/>
                <a:cs typeface="Times New Roman" pitchFamily="18" charset="0"/>
              </a:rPr>
              <a:t>Construction workers (</a:t>
            </a:r>
            <a:r>
              <a:rPr lang="en-US" sz="3600" dirty="0" err="1" smtClean="0">
                <a:solidFill>
                  <a:schemeClr val="accent2">
                    <a:lumMod val="75000"/>
                  </a:schemeClr>
                </a:solidFill>
                <a:latin typeface="Times New Roman" pitchFamily="18" charset="0"/>
                <a:cs typeface="Times New Roman" pitchFamily="18" charset="0"/>
              </a:rPr>
              <a:t>labours</a:t>
            </a:r>
            <a:r>
              <a:rPr lang="en-US" sz="3600" dirty="0" smtClean="0">
                <a:solidFill>
                  <a:schemeClr val="accent2">
                    <a:lumMod val="75000"/>
                  </a:schemeClr>
                </a:solidFill>
                <a:latin typeface="Times New Roman" pitchFamily="18" charset="0"/>
                <a:cs typeface="Times New Roman" pitchFamily="18" charset="0"/>
              </a:rPr>
              <a:t>) </a:t>
            </a:r>
            <a:r>
              <a:rPr lang="en-US" dirty="0" smtClean="0"/>
              <a:t/>
            </a:r>
            <a:br>
              <a:rPr lang="en-US" dirty="0" smtClean="0"/>
            </a:br>
            <a:endParaRPr lang="en-IN" dirty="0"/>
          </a:p>
        </p:txBody>
      </p:sp>
      <p:pic>
        <p:nvPicPr>
          <p:cNvPr id="2097156" name="Picture 2097155"/>
          <p:cNvPicPr>
            <a:picLocks/>
          </p:cNvPicPr>
          <p:nvPr/>
        </p:nvPicPr>
        <p:blipFill>
          <a:blip r:embed="rId2"/>
          <a:stretch>
            <a:fillRect/>
          </a:stretch>
        </p:blipFill>
        <p:spPr>
          <a:xfrm>
            <a:off x="1371600" y="1676400"/>
            <a:ext cx="6706458" cy="476755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657</Words>
  <Application>Microsoft Office PowerPoint</Application>
  <PresentationFormat>On-screen Show (4:3)</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PowerPoint Presentation</vt:lpstr>
      <vt:lpstr>1.Project Introduction:</vt:lpstr>
      <vt:lpstr>PowerPoint Presentation</vt:lpstr>
      <vt:lpstr>PowerPoint Presentation</vt:lpstr>
      <vt:lpstr>PowerPoint Presentation</vt:lpstr>
      <vt:lpstr>Individual Customers   </vt:lpstr>
      <vt:lpstr>Construction Company  </vt:lpstr>
      <vt:lpstr>Construction material vendors</vt:lpstr>
      <vt:lpstr>Construction workers (labours)  </vt:lpstr>
      <vt:lpstr>Project Architecture </vt:lpstr>
      <vt:lpstr>Technology Platform Used For Project : </vt:lpstr>
      <vt:lpstr>Division of work within team:</vt:lpstr>
      <vt:lpstr>Future scope:</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11</cp:revision>
  <dcterms:created xsi:type="dcterms:W3CDTF">2006-08-15T13:00:00Z</dcterms:created>
  <dcterms:modified xsi:type="dcterms:W3CDTF">2023-08-27T07:15:05Z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843030fadf95470c94e39b481aa5ee2b</vt:lpwstr>
  </property>
</Properties>
</file>