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2794238" cy="30267275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0" d="100"/>
          <a:sy n="20" d="100"/>
        </p:scale>
        <p:origin x="-2058" y="-150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324288"/>
        <c:axId val="163325824"/>
      </c:barChart>
      <c:catAx>
        <c:axId val="163324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63325824"/>
        <c:crosses val="autoZero"/>
        <c:auto val="1"/>
        <c:lblAlgn val="ctr"/>
        <c:lblOffset val="100"/>
        <c:noMultiLvlLbl val="0"/>
      </c:catAx>
      <c:valAx>
        <c:axId val="16332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324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6D656-9784-4623-A736-0CF20B173407}" type="datetimeFigureOut">
              <a:rPr lang="fr-FR" smtClean="0"/>
              <a:t>10/03/2017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F7E2-1C00-42B5-8651-91184B81E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37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1605509" y="0"/>
            <a:ext cx="1188729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188729" cy="302672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42794238" cy="37834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1397119" y="26483866"/>
            <a:ext cx="21397119" cy="3783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7830933" y="0"/>
            <a:ext cx="16642204" cy="30267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982968" y="0"/>
            <a:ext cx="16642204" cy="30267275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783" y="30062364"/>
            <a:ext cx="7489927" cy="1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12" y="1212095"/>
            <a:ext cx="38514815" cy="5044546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2" y="7062367"/>
            <a:ext cx="38514815" cy="19975002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283"/>
            <a:ext cx="9985322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5" y="28053283"/>
            <a:ext cx="13551509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283"/>
            <a:ext cx="9985322" cy="1611452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462555" y="173428"/>
            <a:ext cx="29857009" cy="204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Random Forest for Regression of a Censored Variable</a:t>
            </a:r>
            <a:endParaRPr lang="en-US" sz="76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462555" y="1746216"/>
            <a:ext cx="29857009" cy="1576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Yohann Le Faou </a:t>
            </a:r>
            <a:r>
              <a:rPr lang="en-US" sz="4600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(yohann.lefaou@forsides.fr)</a:t>
            </a:r>
            <a:endParaRPr lang="en-US" sz="4600" i="1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Forsides &amp; </a:t>
            </a:r>
            <a:r>
              <a:rPr lang="en-US" sz="46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Université</a:t>
            </a:r>
            <a:r>
              <a:rPr lang="en-US" sz="46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Pierre et Marie Curie (Paris 6)</a:t>
            </a:r>
            <a:endParaRPr lang="en-US" sz="46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397120" y="27618888"/>
            <a:ext cx="19019661" cy="2017818"/>
          </a:xfrm>
          <a:prstGeom prst="rect">
            <a:avLst/>
          </a:prstGeom>
          <a:noFill/>
        </p:spPr>
        <p:txBody>
          <a:bodyPr wrap="square" lIns="86970" tIns="86970" rIns="86970" bIns="86970" numCol="1" spcCol="434850" rtlCol="0">
            <a:noAutofit/>
          </a:bodyPr>
          <a:lstStyle/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434850" indent="-434850">
              <a:buFont typeface="+mj-lt"/>
              <a:buAutoNum type="arabicPeriod"/>
            </a:pPr>
            <a:r>
              <a:rPr lang="en-US" sz="1600" dirty="0"/>
              <a:t>  </a:t>
            </a:r>
          </a:p>
          <a:p>
            <a:pPr marL="434850" indent="-4348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397120" y="26799151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189"/>
              <p:cNvSpPr txBox="1">
                <a:spLocks noChangeArrowheads="1"/>
              </p:cNvSpPr>
              <p:nvPr/>
            </p:nvSpPr>
            <p:spPr bwMode="auto">
              <a:xfrm>
                <a:off x="2377457" y="5044546"/>
                <a:ext cx="11887288" cy="45062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Calibri" pitchFamily="34" charset="0"/>
                  </a:rPr>
                  <a:t>We propose a method to estimate </a:t>
                </a: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𝐸</m:t>
                    </m:r>
                    <m:r>
                      <a:rPr lang="fr-FR" sz="3000" b="0" i="1" smtClean="0">
                        <a:latin typeface="Cambria Math"/>
                      </a:rPr>
                      <m:t>[</m:t>
                    </m:r>
                    <m:r>
                      <a:rPr lang="fr-FR" sz="3000" b="0" i="1" smtClean="0">
                        <a:latin typeface="Cambria Math"/>
                      </a:rPr>
                      <m:t>𝜙</m:t>
                    </m:r>
                    <m:r>
                      <a:rPr lang="fr-FR" sz="3000" b="0" i="1" smtClean="0">
                        <a:latin typeface="Cambria Math"/>
                      </a:rPr>
                      <m:t>(</m:t>
                    </m:r>
                    <m:r>
                      <a:rPr lang="fr-FR" sz="3000" b="0" i="1" smtClean="0">
                        <a:latin typeface="Cambria Math"/>
                      </a:rPr>
                      <m:t>𝑇</m:t>
                    </m:r>
                    <m:r>
                      <a:rPr lang="fr-FR" sz="3000" b="0" i="1" smtClean="0">
                        <a:latin typeface="Cambria Math"/>
                      </a:rPr>
                      <m:t>)|</m:t>
                    </m:r>
                    <m:r>
                      <a:rPr lang="fr-FR" sz="3000" b="0" i="1" smtClean="0">
                        <a:latin typeface="Cambria Math"/>
                      </a:rPr>
                      <m:t>𝑋</m:t>
                    </m:r>
                    <m:r>
                      <a:rPr lang="fr-FR" sz="3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3000" dirty="0" smtClean="0">
                    <a:latin typeface="Calibri" pitchFamily="34" charset="0"/>
                  </a:rPr>
                  <a:t>, where :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3000" dirty="0" smtClean="0">
                    <a:latin typeface="Calibri" pitchFamily="34" charset="0"/>
                  </a:rPr>
                  <a:t> is a censored duration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3000" dirty="0" smtClean="0">
                    <a:latin typeface="Calibri" pitchFamily="34" charset="0"/>
                  </a:rPr>
                  <a:t> is a vector of covariates</a:t>
                </a:r>
              </a:p>
              <a:p>
                <a:pPr marL="1200150" lvl="1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3000" dirty="0" smtClean="0">
                    <a:latin typeface="Calibri" pitchFamily="34" charset="0"/>
                  </a:rPr>
                  <a:t> is a </a:t>
                </a:r>
                <a:r>
                  <a:rPr lang="en-US" sz="3000" dirty="0" smtClean="0">
                    <a:latin typeface="Calibri" pitchFamily="34" charset="0"/>
                  </a:rPr>
                  <a:t>given function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Calibri" pitchFamily="34" charset="0"/>
                  </a:rPr>
                  <a:t>We adapt the well known Random Forest method to handle such case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Calibri" pitchFamily="34" charset="0"/>
                  </a:rPr>
                  <a:t>We study the performance of our algorithm through computation on real data and simulated data, and we compare it to alternative methods that may be used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itchFamily="34" charset="0"/>
                  </a:rPr>
                  <a:t>Our work is motivated by an application to insurance</a:t>
                </a:r>
                <a:endParaRPr lang="en-US" sz="3000" dirty="0" smtClean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0" name="Text 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457" y="5044546"/>
                <a:ext cx="11887288" cy="4506261"/>
              </a:xfrm>
              <a:prstGeom prst="rect">
                <a:avLst/>
              </a:prstGeom>
              <a:blipFill rotWithShape="1">
                <a:blip r:embed="rId2"/>
                <a:stretch>
                  <a:fillRect l="-307" r="-1127" b="-405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377457" y="4413978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Contribution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453476" y="12296081"/>
            <a:ext cx="11887288" cy="866124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Click here to insert your Results text. Type it in or copy and paste from your Word document or other source.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000" b="1" dirty="0">
                <a:latin typeface="Calibri" pitchFamily="34" charset="0"/>
              </a:rPr>
              <a:t>Format Shape, Text Box, Autofit</a:t>
            </a:r>
            <a:r>
              <a:rPr lang="en-US" sz="30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30pt and is easily read up to 4 feet away on an A0 poster.</a:t>
            </a:r>
          </a:p>
          <a:p>
            <a:pPr eaLnBrk="1" hangingPunct="1"/>
            <a:endParaRPr lang="en-US" sz="3000" dirty="0" smtClean="0">
              <a:latin typeface="Calibri" pitchFamily="34" charset="0"/>
            </a:endParaRPr>
          </a:p>
          <a:p>
            <a:pPr eaLnBrk="1" hangingPunct="1"/>
            <a:r>
              <a:rPr lang="en-US" sz="3000" dirty="0" smtClean="0">
                <a:latin typeface="Calibri" pitchFamily="34" charset="0"/>
              </a:rPr>
              <a:t>Zoom </a:t>
            </a:r>
            <a:r>
              <a:rPr lang="en-US" sz="3000" dirty="0">
                <a:latin typeface="Calibri" pitchFamily="34" charset="0"/>
              </a:rPr>
              <a:t>out to 100% to preview what this will look like on your printed poster.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Speaking of Results, yours will look better if you remember to run a spell-check on your poster! After you’ve added your content click on </a:t>
            </a:r>
            <a:r>
              <a:rPr lang="en-US" sz="3000" b="1" dirty="0">
                <a:latin typeface="Calibri" pitchFamily="34" charset="0"/>
              </a:rPr>
              <a:t>Review</a:t>
            </a:r>
            <a:r>
              <a:rPr lang="en-US" sz="3000" dirty="0">
                <a:latin typeface="Calibri" pitchFamily="34" charset="0"/>
              </a:rPr>
              <a:t>, </a:t>
            </a:r>
            <a:r>
              <a:rPr lang="en-US" sz="3000" b="1" dirty="0">
                <a:latin typeface="Calibri" pitchFamily="34" charset="0"/>
              </a:rPr>
              <a:t>Spelling</a:t>
            </a:r>
            <a:r>
              <a:rPr lang="en-US" sz="3000" dirty="0">
                <a:latin typeface="Calibri" pitchFamily="34" charset="0"/>
              </a:rPr>
              <a:t>, or press F7.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77457" y="10180637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453476" y="5044546"/>
            <a:ext cx="11887288" cy="681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Click here to insert your Methods and Materials text. Type it in or copy and paste from your Word document or other source.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000" b="1" dirty="0">
                <a:latin typeface="Calibri" pitchFamily="34" charset="0"/>
              </a:rPr>
              <a:t>Format Shape, Text Box, Autofit</a:t>
            </a:r>
            <a:r>
              <a:rPr lang="en-US" sz="30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30pt and is easily read up to 4 feet away on an A0 poster.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453476" y="4413978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529493" y="12296081"/>
            <a:ext cx="11887288" cy="681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000" b="1" dirty="0">
                <a:latin typeface="Calibri" pitchFamily="34" charset="0"/>
              </a:rPr>
              <a:t>Format Shape, Text Box, Autofit</a:t>
            </a:r>
            <a:r>
              <a:rPr lang="en-US" sz="30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30pt and is easily read up to 4 feet away on an A0 poster.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29493" y="11665513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529493" y="19547615"/>
            <a:ext cx="11887288" cy="6814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000" b="1" dirty="0">
                <a:latin typeface="Calibri" pitchFamily="34" charset="0"/>
              </a:rPr>
              <a:t>Format Shape, Text Box, Autofit</a:t>
            </a:r>
            <a:r>
              <a:rPr lang="en-US" sz="30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30pt and is easily read up to 4 feet away on an A0 poster.</a:t>
            </a: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r>
              <a:rPr lang="en-US" sz="30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29493" y="18917048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839099"/>
              </p:ext>
            </p:extLst>
          </p:nvPr>
        </p:nvGraphicFramePr>
        <p:xfrm>
          <a:off x="15495185" y="21003671"/>
          <a:ext cx="11887288" cy="4571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22"/>
                <a:gridCol w="2971822"/>
                <a:gridCol w="2971822"/>
                <a:gridCol w="2971822"/>
              </a:tblGrid>
              <a:tr h="653088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8873" marR="118873" marT="31528" marB="3152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Heading</a:t>
                      </a:r>
                      <a:endParaRPr lang="en-US" sz="2200" dirty="0"/>
                    </a:p>
                  </a:txBody>
                  <a:tcPr marL="118873" marR="118873" marT="31528" marB="3152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Heading</a:t>
                      </a:r>
                      <a:endParaRPr lang="en-US" sz="2200" dirty="0"/>
                    </a:p>
                  </a:txBody>
                  <a:tcPr marL="118873" marR="118873" marT="31528" marB="3152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Heading</a:t>
                      </a:r>
                      <a:endParaRPr lang="en-US" sz="2200" dirty="0"/>
                    </a:p>
                  </a:txBody>
                  <a:tcPr marL="118873" marR="118873" marT="31528" marB="3152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800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790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4001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356</a:t>
                      </a:r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856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290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228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134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238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954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875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976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324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325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301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  <a:tr h="6530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Item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199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137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186</a:t>
                      </a:r>
                      <a:endParaRPr lang="en-US" sz="2200" dirty="0"/>
                    </a:p>
                  </a:txBody>
                  <a:tcPr marL="118873" marR="118873" marT="31528" marB="31528"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90"/>
              <p:cNvSpPr txBox="1">
                <a:spLocks noChangeArrowheads="1"/>
              </p:cNvSpPr>
              <p:nvPr/>
            </p:nvSpPr>
            <p:spPr bwMode="auto">
              <a:xfrm>
                <a:off x="2377457" y="10811205"/>
                <a:ext cx="11887288" cy="107007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600" b="1" dirty="0" smtClean="0">
                    <a:latin typeface="+mn-lt"/>
                  </a:rPr>
                  <a:t>Practical case :</a:t>
                </a: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Insurance </a:t>
                </a:r>
                <a:r>
                  <a:rPr lang="en-US" sz="3000" dirty="0">
                    <a:latin typeface="+mn-lt"/>
                  </a:rPr>
                  <a:t>broker business : An insurance broker takes a commission when it subscribes a contract for an insurance </a:t>
                </a:r>
                <a:r>
                  <a:rPr lang="en-US" sz="3000" dirty="0" smtClean="0">
                    <a:latin typeface="+mn-lt"/>
                  </a:rPr>
                  <a:t>company</a:t>
                </a: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Given a prospect, we aim to build a model which predicts the amount of commissioning (per unit of premium) it will </a:t>
                </a:r>
                <a:r>
                  <a:rPr lang="en-US" sz="3000" dirty="0" smtClean="0">
                    <a:latin typeface="+mn-lt"/>
                  </a:rPr>
                  <a:t>meet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In our case, </a:t>
                </a:r>
                <a:r>
                  <a:rPr lang="en-US" sz="3000" b="1" dirty="0" smtClean="0">
                    <a:latin typeface="+mn-lt"/>
                  </a:rPr>
                  <a:t>the </a:t>
                </a:r>
                <a:r>
                  <a:rPr lang="en-US" sz="3000" b="1" dirty="0">
                    <a:latin typeface="+mn-lt"/>
                  </a:rPr>
                  <a:t>amount of commissioning (per unit of annual premium) is a function of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3000" b="1" dirty="0" smtClean="0">
                    <a:latin typeface="+mn-lt"/>
                  </a:rPr>
                  <a:t> </a:t>
                </a:r>
                <a:r>
                  <a:rPr lang="en-US" sz="3000" b="1" dirty="0">
                    <a:latin typeface="+mn-lt"/>
                  </a:rPr>
                  <a:t>: the termination time of the </a:t>
                </a:r>
                <a:r>
                  <a:rPr lang="en-US" sz="3000" b="1" dirty="0" smtClean="0">
                    <a:latin typeface="+mn-lt"/>
                  </a:rPr>
                  <a:t>contract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>
                    <a:latin typeface="+mn-lt"/>
                  </a:rPr>
                  <a:t>(we note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>
                    <a:latin typeface="+mn-lt"/>
                  </a:rPr>
                  <a:t>this </a:t>
                </a:r>
                <a:r>
                  <a:rPr lang="en-US" sz="3000" dirty="0" smtClean="0">
                    <a:latin typeface="+mn-lt"/>
                  </a:rPr>
                  <a:t>function : </a:t>
                </a:r>
                <a:r>
                  <a:rPr lang="en-US" sz="3000" dirty="0">
                    <a:latin typeface="+mn-lt"/>
                  </a:rPr>
                  <a:t>F</a:t>
                </a:r>
                <a:r>
                  <a:rPr lang="en-US" sz="3000" dirty="0" smtClean="0">
                    <a:latin typeface="+mn-lt"/>
                  </a:rPr>
                  <a:t>igure 1)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n-lt"/>
                  </a:rPr>
                  <a:t>If the contract didn't terminate, information about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𝜙</m:t>
                    </m:r>
                    <m:r>
                      <a:rPr lang="en-US" sz="3000" i="1" dirty="0">
                        <a:latin typeface="Cambria Math"/>
                      </a:rPr>
                      <m:t>(</m:t>
                    </m:r>
                    <m:r>
                      <a:rPr lang="en-US" sz="3000" i="1" dirty="0">
                        <a:latin typeface="Cambria Math"/>
                      </a:rPr>
                      <m:t>𝑇</m:t>
                    </m:r>
                    <m:r>
                      <a:rPr lang="en-US" sz="3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>
                    <a:latin typeface="+mn-lt"/>
                  </a:rPr>
                  <a:t>is </a:t>
                </a:r>
                <a:r>
                  <a:rPr lang="en-US" sz="3000" b="1" dirty="0" smtClean="0">
                    <a:latin typeface="+mn-lt"/>
                  </a:rPr>
                  <a:t>censored</a:t>
                </a:r>
                <a:endParaRPr lang="en-US" sz="3000" dirty="0" smtClean="0">
                  <a:latin typeface="+mn-lt"/>
                </a:endParaRP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The </a:t>
                </a:r>
                <a:r>
                  <a:rPr lang="en-US" sz="3000" dirty="0">
                    <a:latin typeface="+mn-lt"/>
                  </a:rPr>
                  <a:t>model should take into account the influence of characteristics of the prospect : age, gender, number of people insured, social security regime, range of insurance, geographical </a:t>
                </a:r>
                <a:r>
                  <a:rPr lang="en-US" sz="3000" dirty="0" smtClean="0">
                    <a:latin typeface="+mn-lt"/>
                  </a:rPr>
                  <a:t>zone (Figure 2)</a:t>
                </a:r>
              </a:p>
              <a:p>
                <a:pPr marL="1314450" lvl="1" indent="-571500" eaLnBrk="1" hangingPunct="1">
                  <a:buFont typeface="Arial" panose="020B0604020202020204" pitchFamily="34" charset="0"/>
                  <a:buChar char="•"/>
                </a:pPr>
                <a:endParaRPr lang="en-US" sz="3000" dirty="0" smtClean="0">
                  <a:latin typeface="+mn-lt"/>
                </a:endParaRPr>
              </a:p>
              <a:p>
                <a:pPr eaLnBrk="1" hangingPunct="1"/>
                <a:r>
                  <a:rPr lang="en-US" sz="3600" b="1" dirty="0" smtClean="0">
                    <a:latin typeface="+mn-lt"/>
                  </a:rPr>
                  <a:t>Mathematical Formulation :</a:t>
                </a:r>
                <a:endParaRPr lang="en-US" sz="3600" b="1" dirty="0">
                  <a:latin typeface="+mn-lt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smtClean="0">
                    <a:latin typeface="+mn-lt"/>
                  </a:rPr>
                  <a:t>: </a:t>
                </a:r>
                <a:r>
                  <a:rPr lang="en-US" sz="3000" dirty="0">
                    <a:latin typeface="+mn-lt"/>
                  </a:rPr>
                  <a:t>Termination time of the </a:t>
                </a:r>
                <a:r>
                  <a:rPr lang="en-US" sz="3000" dirty="0" smtClean="0">
                    <a:latin typeface="+mn-lt"/>
                  </a:rPr>
                  <a:t>contract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smtClean="0">
                    <a:latin typeface="+mn-lt"/>
                  </a:rPr>
                  <a:t>: </a:t>
                </a:r>
                <a:r>
                  <a:rPr lang="en-US" sz="3000" dirty="0">
                    <a:latin typeface="+mn-lt"/>
                  </a:rPr>
                  <a:t>Censoring </a:t>
                </a:r>
                <a:r>
                  <a:rPr lang="en-US" sz="3000" dirty="0" smtClean="0">
                    <a:latin typeface="+mn-lt"/>
                  </a:rPr>
                  <a:t>time</a:t>
                </a: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000" b="0" i="1" smtClean="0">
                        <a:latin typeface="Cambria Math"/>
                      </a:rPr>
                      <m:t>𝑋</m:t>
                    </m:r>
                    <m:r>
                      <a:rPr lang="fr-FR" sz="3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3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3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fr-FR" sz="3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+mn-lt"/>
                  </a:rPr>
                  <a:t> : Covariates </a:t>
                </a:r>
                <a:r>
                  <a:rPr lang="en-US" sz="3000" dirty="0" smtClean="0">
                    <a:latin typeface="+mn-lt"/>
                  </a:rPr>
                  <a:t>about</a:t>
                </a:r>
              </a:p>
              <a:p>
                <a:pPr eaLnBrk="1" hangingPunct="1"/>
                <a:r>
                  <a:rPr lang="en-US" sz="3000" dirty="0" smtClean="0">
                    <a:latin typeface="+mn-lt"/>
                  </a:rPr>
                  <a:t>the </a:t>
                </a:r>
                <a:r>
                  <a:rPr lang="en-US" sz="3000" dirty="0">
                    <a:latin typeface="+mn-lt"/>
                  </a:rPr>
                  <a:t>prospect : 6 </a:t>
                </a:r>
                <a:r>
                  <a:rPr lang="en-US" sz="3000" dirty="0" smtClean="0">
                    <a:latin typeface="+mn-lt"/>
                  </a:rPr>
                  <a:t>covariates</a:t>
                </a:r>
                <a:endParaRPr lang="en-US" sz="3000" dirty="0">
                  <a:latin typeface="+mn-lt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+mn-lt"/>
                  </a:rPr>
                  <a:t>Goal </a:t>
                </a:r>
                <a:r>
                  <a:rPr lang="en-US" sz="3000" dirty="0">
                    <a:latin typeface="+mn-lt"/>
                  </a:rPr>
                  <a:t>: Build a </a:t>
                </a:r>
                <a:r>
                  <a:rPr lang="en-US" sz="3000" dirty="0" smtClean="0">
                    <a:latin typeface="+mn-lt"/>
                  </a:rPr>
                  <a:t>model for 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3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sz="3000" b="0" i="1" smtClean="0">
                          <a:latin typeface="Cambria Math"/>
                        </a:rPr>
                        <m:t>=</m:t>
                      </m:r>
                      <m:r>
                        <a:rPr lang="fr-FR" sz="3000" b="0" i="1" smtClean="0">
                          <a:latin typeface="Cambria Math"/>
                        </a:rPr>
                        <m:t>𝐸</m:t>
                      </m:r>
                      <m:r>
                        <a:rPr lang="fr-FR" sz="3000" b="0" i="1" smtClean="0">
                          <a:latin typeface="Cambria Math"/>
                        </a:rPr>
                        <m:t>[</m:t>
                      </m:r>
                      <m:r>
                        <a:rPr lang="fr-FR" sz="3000" b="0" i="1" smtClean="0">
                          <a:latin typeface="Cambria Math"/>
                        </a:rPr>
                        <m:t>𝜙</m:t>
                      </m:r>
                      <m:r>
                        <a:rPr lang="fr-FR" sz="3000" b="0" i="1" smtClean="0">
                          <a:latin typeface="Cambria Math"/>
                        </a:rPr>
                        <m:t>(</m:t>
                      </m:r>
                      <m:r>
                        <a:rPr lang="fr-FR" sz="3000" b="0" i="1" smtClean="0">
                          <a:latin typeface="Cambria Math"/>
                        </a:rPr>
                        <m:t>𝑇</m:t>
                      </m:r>
                      <m:r>
                        <a:rPr lang="fr-FR" sz="3000" b="0" i="1" smtClean="0">
                          <a:latin typeface="Cambria Math"/>
                        </a:rPr>
                        <m:t>)|</m:t>
                      </m:r>
                      <m:r>
                        <a:rPr lang="fr-FR" sz="3000" b="0" i="1" smtClean="0">
                          <a:latin typeface="Cambria Math"/>
                        </a:rPr>
                        <m:t>𝑋</m:t>
                      </m:r>
                      <m:r>
                        <a:rPr lang="fr-FR" sz="3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3000" dirty="0">
                  <a:latin typeface="+mn-lt"/>
                </a:endParaRPr>
              </a:p>
            </p:txBody>
          </p:sp>
        </mc:Choice>
        <mc:Fallback>
          <p:sp>
            <p:nvSpPr>
              <p:cNvPr id="11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457" y="10811205"/>
                <a:ext cx="11887288" cy="10700777"/>
              </a:xfrm>
              <a:prstGeom prst="rect">
                <a:avLst/>
              </a:prstGeom>
              <a:blipFill rotWithShape="1">
                <a:blip r:embed="rId3"/>
                <a:stretch>
                  <a:fillRect l="-820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5453476" y="11665513"/>
            <a:ext cx="11887288" cy="6305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377457" y="25541981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8348089" y="29408130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6025434" y="20595484"/>
            <a:ext cx="3773803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Table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9898658"/>
              </p:ext>
            </p:extLst>
          </p:nvPr>
        </p:nvGraphicFramePr>
        <p:xfrm>
          <a:off x="28576110" y="4729263"/>
          <a:ext cx="11887288" cy="571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29120552" y="10719661"/>
            <a:ext cx="3793873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Calibri" pitchFamily="34" charset="0"/>
              </a:rPr>
              <a:t>Chart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31" name="Rectangle 265"/>
          <p:cNvSpPr>
            <a:spLocks noChangeAspect="1" noChangeArrowheads="1"/>
          </p:cNvSpPr>
          <p:nvPr/>
        </p:nvSpPr>
        <p:spPr bwMode="auto">
          <a:xfrm>
            <a:off x="37801579" y="1071966"/>
            <a:ext cx="3800934" cy="1513364"/>
          </a:xfrm>
          <a:prstGeom prst="rect">
            <a:avLst/>
          </a:prstGeom>
          <a:blipFill dpi="0" rotWithShape="1">
            <a:blip r:embed="rId5">
              <a:lum bright="70000" contrast="-70000"/>
            </a:blip>
            <a:srcRect/>
            <a:stretch>
              <a:fillRect r="-79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717" tIns="39858" rIns="79717" bIns="39858" anchor="ctr"/>
          <a:lstStyle/>
          <a:p>
            <a:pPr algn="ctr" defTabSz="3826073"/>
            <a:r>
              <a:rPr lang="en-US" sz="1900" b="1" dirty="0">
                <a:latin typeface="Calibri" pitchFamily="34" charset="0"/>
              </a:rPr>
              <a:t>REPLACE THIS BOX WITH YOUR ORGANIZATION’S</a:t>
            </a:r>
          </a:p>
          <a:p>
            <a:pPr algn="ctr" defTabSz="3826073"/>
            <a:r>
              <a:rPr lang="en-US" sz="1900" b="1" dirty="0">
                <a:latin typeface="Calibri" pitchFamily="34" charset="0"/>
              </a:rPr>
              <a:t>HIGH RESOLUTION LOGO</a:t>
            </a:r>
          </a:p>
        </p:txBody>
      </p:sp>
      <p:pic>
        <p:nvPicPr>
          <p:cNvPr id="1027" name="Picture 3" descr="Y:\Forsides France\06_Solo\Yohann LE FAOU\mission_forsides\Santiane 2016\analyse resiliation\images2\courbe_facteur_CA_scenario_moyen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15" y="21991637"/>
            <a:ext cx="4952394" cy="34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985919" y="19187949"/>
            <a:ext cx="5886795" cy="6164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r>
              <a:rPr lang="en-US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Observations</a:t>
            </a:r>
            <a:endParaRPr lang="en-US" sz="3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81"/>
              <p:cNvSpPr txBox="1">
                <a:spLocks noChangeArrowheads="1"/>
              </p:cNvSpPr>
              <p:nvPr/>
            </p:nvSpPr>
            <p:spPr bwMode="auto">
              <a:xfrm>
                <a:off x="7985919" y="19818337"/>
                <a:ext cx="5886795" cy="1195815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86970" tIns="43485" rIns="86970" bIns="43485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400" dirty="0" smtClean="0">
                    <a:latin typeface="+mn-lt"/>
                  </a:rPr>
                  <a:t>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2400" b="0" i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1≤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≤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libri" pitchFamily="34" charset="0"/>
                  </a:rPr>
                  <a:t> </a:t>
                </a:r>
                <a:r>
                  <a:rPr lang="en-US" sz="2400" dirty="0" err="1" smtClean="0">
                    <a:latin typeface="Calibri" pitchFamily="34" charset="0"/>
                  </a:rPr>
                  <a:t>i.i.d</a:t>
                </a:r>
                <a:r>
                  <a:rPr lang="en-US" sz="2400" dirty="0" smtClean="0">
                    <a:latin typeface="Calibri" pitchFamily="34" charset="0"/>
                  </a:rPr>
                  <a:t> with :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endParaRPr lang="fr-FR" sz="2400" b="0" dirty="0" smtClean="0">
                  <a:latin typeface="Calibri" pitchFamily="34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𝛿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𝑇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≤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9" name="Text 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85919" y="19818337"/>
                <a:ext cx="5886795" cy="1195815"/>
              </a:xfrm>
              <a:prstGeom prst="rect">
                <a:avLst/>
              </a:prstGeom>
              <a:blipFill rotWithShape="1">
                <a:blip r:embed="rId7"/>
                <a:stretch>
                  <a:fillRect l="-1550" t="-3535" b="-8586"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Forsides PPT</Template>
  <TotalTime>3216</TotalTime>
  <Words>997</Words>
  <Application>Microsoft Office PowerPoint</Application>
  <PresentationFormat>Personnalisé</PresentationFormat>
  <Paragraphs>108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Yohann LE FAOU</cp:lastModifiedBy>
  <cp:revision>74</cp:revision>
  <cp:lastPrinted>2013-02-12T02:21:55Z</cp:lastPrinted>
  <dcterms:created xsi:type="dcterms:W3CDTF">2013-02-10T21:14:48Z</dcterms:created>
  <dcterms:modified xsi:type="dcterms:W3CDTF">2017-03-10T22:23:22Z</dcterms:modified>
</cp:coreProperties>
</file>