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2794238" cy="30267275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9137" autoAdjust="0"/>
  </p:normalViewPr>
  <p:slideViewPr>
    <p:cSldViewPr>
      <p:cViewPr>
        <p:scale>
          <a:sx n="66" d="100"/>
          <a:sy n="66" d="100"/>
        </p:scale>
        <p:origin x="9204" y="8688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6D656-9784-4623-A736-0CF20B173407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F7E2-1C00-42B5-8651-91184B81E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37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1605509" y="0"/>
            <a:ext cx="1188729" cy="3026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188729" cy="3026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42794238" cy="2713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645519" y="26563637"/>
            <a:ext cx="15148719" cy="3703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7830933" y="0"/>
            <a:ext cx="16642204" cy="30267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3982968" y="0"/>
            <a:ext cx="16642204" cy="30267275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062367"/>
            <a:ext cx="38514815" cy="19975002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3"/>
            <a:ext cx="9985322" cy="1611452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28053283"/>
            <a:ext cx="13551509" cy="1611452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3"/>
            <a:ext cx="9985322" cy="1611452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5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8.jp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655478" y="-411163"/>
            <a:ext cx="29629955" cy="204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Random Forest for Regression of a Censored Variable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428945" y="1036637"/>
            <a:ext cx="29857009" cy="15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Yohann Le Faou </a:t>
            </a:r>
            <a:r>
              <a:rPr lang="en-US" sz="46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(yohann.lefaou@forsides.fr)</a:t>
            </a:r>
            <a:endParaRPr lang="en-US" sz="4600" i="1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Forsides &amp; Sorbonne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Universités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-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Université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Pierre et Marie Curie (Paris 6, LSTA)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98705" y="2177981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89"/>
              <p:cNvSpPr txBox="1">
                <a:spLocks noChangeArrowheads="1"/>
              </p:cNvSpPr>
              <p:nvPr/>
            </p:nvSpPr>
            <p:spPr bwMode="auto">
              <a:xfrm>
                <a:off x="2377457" y="3800805"/>
                <a:ext cx="11887288" cy="4229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We propose a method to estimate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𝐸</m:t>
                    </m:r>
                    <m:r>
                      <a:rPr lang="fr-FR" sz="2800" b="0" i="1" smtClean="0">
                        <a:latin typeface="Cambria Math"/>
                      </a:rPr>
                      <m:t>[</m:t>
                    </m:r>
                    <m:r>
                      <a:rPr lang="fr-FR" sz="2800" b="0" i="1" smtClean="0">
                        <a:latin typeface="Cambria Math"/>
                      </a:rPr>
                      <m:t>𝜙</m:t>
                    </m:r>
                    <m:r>
                      <a:rPr lang="fr-FR" sz="2800" b="0" i="1" smtClean="0">
                        <a:latin typeface="Cambria Math"/>
                      </a:rPr>
                      <m:t>(</m:t>
                    </m:r>
                    <m:r>
                      <a:rPr lang="fr-FR" sz="2800" b="0" i="1" smtClean="0">
                        <a:latin typeface="Cambria Math"/>
                      </a:rPr>
                      <m:t>𝑇</m:t>
                    </m:r>
                    <m:r>
                      <a:rPr lang="fr-FR" sz="2800" b="0" i="1" smtClean="0">
                        <a:latin typeface="Cambria Math"/>
                      </a:rPr>
                      <m:t>)|</m:t>
                    </m:r>
                    <m:r>
                      <a:rPr lang="fr-FR" sz="2800" b="0" i="1" smtClean="0">
                        <a:latin typeface="Cambria Math"/>
                      </a:rPr>
                      <m:t>𝑋</m:t>
                    </m:r>
                    <m:r>
                      <a:rPr lang="fr-FR" sz="28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, where 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is a </a:t>
                </a:r>
                <a:r>
                  <a:rPr lang="en-US" sz="2800" b="1" dirty="0" smtClean="0">
                    <a:latin typeface="Calibri" pitchFamily="34" charset="0"/>
                  </a:rPr>
                  <a:t>censored</a:t>
                </a:r>
                <a:r>
                  <a:rPr lang="en-US" sz="2800" dirty="0" smtClean="0">
                    <a:latin typeface="Calibri" pitchFamily="34" charset="0"/>
                  </a:rPr>
                  <a:t> duration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is a vector of covariates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is a given function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We adapt the well known </a:t>
                </a:r>
                <a:r>
                  <a:rPr lang="en-US" sz="2800" b="1" dirty="0" smtClean="0">
                    <a:latin typeface="Calibri" pitchFamily="34" charset="0"/>
                  </a:rPr>
                  <a:t>Random Forest </a:t>
                </a:r>
                <a:r>
                  <a:rPr lang="en-US" sz="2800" dirty="0" smtClean="0">
                    <a:latin typeface="Calibri" pitchFamily="34" charset="0"/>
                  </a:rPr>
                  <a:t>method to handle such case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We study the performance of our algorithm through computations on real data and simulated data, and we compare it to alternative methods that may be used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itchFamily="34" charset="0"/>
                  </a:rPr>
                  <a:t>Our work is motivated by an </a:t>
                </a:r>
                <a:r>
                  <a:rPr lang="en-US" sz="2800" b="1" dirty="0">
                    <a:latin typeface="Calibri" pitchFamily="34" charset="0"/>
                  </a:rPr>
                  <a:t>application to insurance</a:t>
                </a:r>
                <a:endParaRPr lang="en-US" sz="2800" b="1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Text 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457" y="3800805"/>
                <a:ext cx="11887288" cy="4229262"/>
              </a:xfrm>
              <a:prstGeom prst="rect">
                <a:avLst/>
              </a:prstGeom>
              <a:blipFill rotWithShape="1">
                <a:blip r:embed="rId2"/>
                <a:stretch>
                  <a:fillRect l="-154" r="-973" b="-144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377457" y="3170237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Contribution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77457" y="8936896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92"/>
              <p:cNvSpPr txBox="1">
                <a:spLocks noChangeArrowheads="1"/>
              </p:cNvSpPr>
              <p:nvPr/>
            </p:nvSpPr>
            <p:spPr bwMode="auto">
              <a:xfrm>
                <a:off x="15377319" y="3800805"/>
                <a:ext cx="11887288" cy="129815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n-lt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𝑔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and we address this optimization problem using Random Forest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We use </a:t>
                </a:r>
                <a:r>
                  <a:rPr lang="en-US" sz="2800" b="1" dirty="0" smtClean="0">
                    <a:latin typeface="Calibri" pitchFamily="34" charset="0"/>
                  </a:rPr>
                  <a:t>IPCW</a:t>
                </a:r>
                <a:r>
                  <a:rPr lang="en-US" sz="2800" dirty="0" smtClean="0">
                    <a:latin typeface="Calibri" pitchFamily="34" charset="0"/>
                  </a:rPr>
                  <a:t> principle to 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fr-F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is censored) :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Expression of the weights 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Under </a:t>
                </a:r>
                <a:r>
                  <a:rPr lang="en-US" sz="2800" b="1" dirty="0" smtClean="0">
                    <a:latin typeface="Calibri" pitchFamily="34" charset="0"/>
                  </a:rPr>
                  <a:t>H1</a:t>
                </a:r>
                <a:r>
                  <a:rPr lang="en-US" sz="2800" dirty="0" smtClean="0">
                    <a:latin typeface="Calibri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800" b="0" i="1" smtClean="0">
                            <a:latin typeface="Cambria Math"/>
                          </a:rPr>
                          <m:t>,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800" b="0" i="1" smtClean="0">
                            <a:latin typeface="Cambria Math"/>
                          </a:rPr>
                          <m:t>≤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e>
                      <m:e>
                        <m:r>
                          <a:rPr lang="fr-FR" sz="28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800" b="0" i="1" smtClean="0">
                            <a:latin typeface="Cambria Math"/>
                          </a:rPr>
                          <m:t>=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800" b="0" i="1" smtClean="0">
                            <a:latin typeface="Cambria Math"/>
                          </a:rPr>
                          <m:t>, 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𝑋</m:t>
                        </m:r>
                        <m:r>
                          <a:rPr lang="fr-FR" sz="2800" b="0" i="1" smtClean="0">
                            <a:latin typeface="Cambria Math"/>
                          </a:rPr>
                          <m:t>=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800" b="0" i="1" smtClean="0">
                            <a:latin typeface="Cambria Math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fr-FR" sz="2800" b="0" i="1" smtClean="0">
                            <a:latin typeface="Cambria Math"/>
                          </a:rPr>
                          <m:t>C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(</m:t>
                    </m:r>
                    <m:r>
                      <a:rPr lang="fr-FR" sz="2800" b="0" i="1" smtClean="0">
                        <a:latin typeface="Cambria Math"/>
                      </a:rPr>
                      <m:t>𝑡</m:t>
                    </m:r>
                    <m:r>
                      <a:rPr lang="fr-FR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1" dirty="0" smtClean="0">
                  <a:latin typeface="Calibri" pitchFamily="34" charset="0"/>
                </a:endParaRP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Under </a:t>
                </a:r>
                <a:r>
                  <a:rPr lang="en-US" sz="2800" b="1" dirty="0" smtClean="0">
                    <a:latin typeface="Calibri" pitchFamily="34" charset="0"/>
                  </a:rPr>
                  <a:t>H2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800" b="0" i="1" smtClean="0">
                            <a:latin typeface="Cambria Math"/>
                          </a:rPr>
                          <m:t>,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800" b="0" i="1" smtClean="0">
                            <a:latin typeface="Cambria Math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fr-FR" sz="2800" b="0" i="1" smtClean="0">
                            <a:latin typeface="Cambria Math"/>
                          </a:rPr>
                          <m:t>C</m:t>
                        </m:r>
                      </m:e>
                      <m:e>
                        <m:r>
                          <a:rPr lang="fr-FR" sz="2800" b="0" i="1" smtClean="0">
                            <a:latin typeface="Cambria Math"/>
                          </a:rPr>
                          <m:t>𝑋</m:t>
                        </m:r>
                        <m:r>
                          <a:rPr lang="fr-FR" sz="2800" b="0" i="1" smtClean="0">
                            <a:latin typeface="Cambria Math"/>
                          </a:rPr>
                          <m:t>=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(</m:t>
                    </m:r>
                    <m:r>
                      <a:rPr lang="fr-FR" sz="2800" b="0" i="1" smtClean="0">
                        <a:latin typeface="Cambria Math"/>
                      </a:rPr>
                      <m:t>𝑡</m:t>
                    </m:r>
                    <m:r>
                      <a:rPr lang="fr-FR" sz="2800" b="0" i="1" smtClean="0">
                        <a:latin typeface="Cambria Math"/>
                      </a:rPr>
                      <m:t>|</m:t>
                    </m:r>
                    <m:r>
                      <a:rPr lang="fr-FR" sz="2800" b="0" i="1" smtClean="0">
                        <a:latin typeface="Cambria Math"/>
                      </a:rPr>
                      <m:t>𝑋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𝑥</m:t>
                    </m:r>
                    <m:r>
                      <a:rPr lang="fr-FR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>
                  <a:latin typeface="Calibri" pitchFamily="34" charset="0"/>
                </a:endParaRP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Weighted Random Forest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(⋅|</m:t>
                    </m:r>
                    <m:r>
                      <a:rPr lang="fr-FR" sz="2800" b="0" i="1" smtClean="0">
                        <a:latin typeface="Cambria Math"/>
                      </a:rPr>
                      <m:t>𝑋</m:t>
                    </m:r>
                    <m:r>
                      <a:rPr lang="fr-F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) an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(⋅|</m:t>
                    </m:r>
                    <m:r>
                      <a:rPr lang="fr-FR" sz="2800" b="0" i="1" smtClean="0">
                        <a:latin typeface="Cambria Math"/>
                      </a:rPr>
                      <m:t>𝑋</m:t>
                    </m:r>
                    <m:r>
                      <a:rPr lang="fr-F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)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Depending on the hypothesis we make,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800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fr-FR" sz="28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F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28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libri" pitchFamily="34" charset="0"/>
                  </a:rPr>
                  <a:t>.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itchFamily="34" charset="0"/>
                  </a:rPr>
                  <a:t>We estimate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fr-FR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F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2800" b="0" i="1" smtClean="0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fr-FR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fr-FR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28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 smtClean="0">
                  <a:latin typeface="Calibri" pitchFamily="34" charset="0"/>
                </a:endParaRP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b="1" dirty="0" smtClean="0">
                    <a:latin typeface="Calibri" pitchFamily="34" charset="0"/>
                  </a:rPr>
                  <a:t>Weights are taken into account in the bootstrap of the Random Forest</a:t>
                </a:r>
                <a:r>
                  <a:rPr lang="en-US" sz="2800" dirty="0" smtClean="0">
                    <a:latin typeface="Calibri" pitchFamily="34" charset="0"/>
                  </a:rPr>
                  <a:t> : during the sampling of a bootstrap set, we do a sample with replacement where each observation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of being sampled.</a:t>
                </a:r>
              </a:p>
            </p:txBody>
          </p:sp>
        </mc:Choice>
        <mc:Fallback xmlns="">
          <p:sp>
            <p:nvSpPr>
              <p:cNvPr id="13" name="Text 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77319" y="3800805"/>
                <a:ext cx="11887288" cy="12981594"/>
              </a:xfrm>
              <a:prstGeom prst="rect">
                <a:avLst/>
              </a:prstGeom>
              <a:blipFill rotWithShape="1">
                <a:blip r:embed="rId3"/>
                <a:stretch>
                  <a:fillRect l="-154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5377319" y="3170237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eighted Random Forest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91"/>
              <p:cNvSpPr txBox="1">
                <a:spLocks noChangeArrowheads="1"/>
              </p:cNvSpPr>
              <p:nvPr/>
            </p:nvSpPr>
            <p:spPr bwMode="auto">
              <a:xfrm>
                <a:off x="15343100" y="17914045"/>
                <a:ext cx="11887288" cy="116374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We compare the performances of 5 models (Figure 3):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3 Weighted RF : 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weights estimated under </a:t>
                </a:r>
                <a:r>
                  <a:rPr lang="en-US" sz="2600" b="1" dirty="0" smtClean="0">
                    <a:latin typeface="Calibri" pitchFamily="34" charset="0"/>
                  </a:rPr>
                  <a:t>H1 </a:t>
                </a:r>
                <a:r>
                  <a:rPr lang="en-US" sz="2600" dirty="0" smtClean="0">
                    <a:latin typeface="Calibri" pitchFamily="34" charset="0"/>
                  </a:rPr>
                  <a:t>: Kaplan Meier (KM)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Calibri" pitchFamily="34" charset="0"/>
                  </a:rPr>
                  <a:t>w</a:t>
                </a:r>
                <a:r>
                  <a:rPr lang="en-US" sz="2600" dirty="0" smtClean="0">
                    <a:latin typeface="Calibri" pitchFamily="34" charset="0"/>
                  </a:rPr>
                  <a:t>eights estimated under </a:t>
                </a:r>
                <a:r>
                  <a:rPr lang="en-US" sz="2600" b="1" dirty="0" smtClean="0">
                    <a:latin typeface="Calibri" pitchFamily="34" charset="0"/>
                  </a:rPr>
                  <a:t>H2 </a:t>
                </a:r>
                <a:r>
                  <a:rPr lang="en-US" sz="2600" dirty="0" smtClean="0">
                    <a:latin typeface="Calibri" pitchFamily="34" charset="0"/>
                  </a:rPr>
                  <a:t>: Cox, or RSF (Random Survival Forest)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2 Alternative methods : “Cox regression” and “RSF regression”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Data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Simulated data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600" i="1">
                        <a:latin typeface="Cambria Math"/>
                      </a:rPr>
                      <m:t>𝑋</m:t>
                    </m:r>
                    <m:r>
                      <a:rPr lang="fr-FR" sz="2600" i="1">
                        <a:latin typeface="Cambria Math"/>
                      </a:rPr>
                      <m:t> ~ </m:t>
                    </m:r>
                    <m:r>
                      <a:rPr lang="fr-FR" sz="2600" i="1">
                        <a:latin typeface="Cambria Math"/>
                      </a:rPr>
                      <m:t>𝑈𝑛𝑖𝑓</m:t>
                    </m:r>
                    <m:r>
                      <a:rPr lang="fr-FR" sz="2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fr-FR" sz="2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600" i="1">
                                <a:latin typeface="Cambria Math"/>
                              </a:rPr>
                              <m:t>−1;1</m:t>
                            </m:r>
                          </m:e>
                        </m:d>
                      </m:e>
                      <m:sup>
                        <m:r>
                          <a:rPr lang="fr-FR" sz="2600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fr-FR" sz="2600" i="1">
                        <a:latin typeface="Cambria Math"/>
                      </a:rPr>
                      <m:t>)</m:t>
                    </m:r>
                  </m:oMath>
                </a14:m>
                <a:endParaRPr lang="fr-FR" sz="2600" dirty="0"/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2 settings for the law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:</a:t>
                </a:r>
              </a:p>
              <a:p>
                <a:pPr marL="2057400" lvl="3" indent="-457200" eaLnBrk="1" hangingPunct="1">
                  <a:buFont typeface="Arial" panose="020B0604020202020204" pitchFamily="34" charset="0"/>
                  <a:buChar char="•"/>
                </a:pPr>
                <a:r>
                  <a:rPr lang="fr-FR" sz="2600" dirty="0" smtClean="0">
                    <a:latin typeface="+mn-lt"/>
                  </a:rPr>
                  <a:t>Setting 1 : </a:t>
                </a:r>
                <a:r>
                  <a:rPr lang="fr-FR" sz="2600" dirty="0" err="1" smtClean="0">
                    <a:latin typeface="+mn-lt"/>
                  </a:rPr>
                  <a:t>Weibull</a:t>
                </a:r>
                <a:r>
                  <a:rPr lang="fr-FR" sz="2600" dirty="0" smtClean="0">
                    <a:latin typeface="+mn-lt"/>
                  </a:rPr>
                  <a:t> </a:t>
                </a:r>
                <a:r>
                  <a:rPr lang="fr-FR" sz="2600" dirty="0">
                    <a:latin typeface="+mn-lt"/>
                  </a:rPr>
                  <a:t>-</a:t>
                </a:r>
                <a:r>
                  <a:rPr lang="fr-FR" sz="26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𝑇</m:t>
                    </m:r>
                    <m:r>
                      <a:rPr lang="fr-FR" sz="2000" i="1">
                        <a:latin typeface="Cambria Math"/>
                      </a:rPr>
                      <m:t>|</m:t>
                    </m:r>
                    <m:r>
                      <a:rPr lang="fr-FR" sz="2000" i="1">
                        <a:latin typeface="Cambria Math"/>
                      </a:rPr>
                      <m:t>𝑋</m:t>
                    </m:r>
                    <m:r>
                      <a:rPr lang="fr-FR" sz="2000" i="1">
                        <a:latin typeface="Cambria Math"/>
                      </a:rPr>
                      <m:t> ~ </m:t>
                    </m:r>
                    <m:r>
                      <a:rPr lang="fr-FR" sz="2000" i="1">
                        <a:latin typeface="Cambria Math"/>
                      </a:rPr>
                      <m:t>𝑊𝑒𝑖𝑏𝑢𝑙𝑙</m:t>
                    </m:r>
                    <m:r>
                      <a:rPr lang="fr-F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fr-F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/>
                          </a:rPr>
                          <m:t>−</m:t>
                        </m:r>
                        <m:sPre>
                          <m:sPre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</a:rPr>
                              <m:t>. 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𝑋</m:t>
                            </m:r>
                          </m:e>
                        </m:sPre>
                      </m:sup>
                    </m:sSup>
                    <m:r>
                      <a:rPr lang="fr-FR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𝐶</m:t>
                    </m:r>
                    <m:r>
                      <a:rPr lang="fr-FR" sz="2000" i="1">
                        <a:latin typeface="Cambria Math"/>
                      </a:rPr>
                      <m:t>|</m:t>
                    </m:r>
                    <m:r>
                      <a:rPr lang="fr-FR" sz="2000" i="1">
                        <a:latin typeface="Cambria Math"/>
                      </a:rPr>
                      <m:t>𝑋</m:t>
                    </m:r>
                    <m:r>
                      <a:rPr lang="fr-FR" sz="2000" i="1">
                        <a:latin typeface="Cambria Math"/>
                      </a:rPr>
                      <m:t> ~</m:t>
                    </m:r>
                    <m:r>
                      <a:rPr lang="fr-FR" sz="2000" i="1">
                        <a:latin typeface="Cambria Math"/>
                      </a:rPr>
                      <m:t>𝑊𝑒𝑖𝑏𝑢𝑙𝑙</m:t>
                    </m:r>
                    <m:r>
                      <a:rPr lang="fr-F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fr-F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/>
                          </a:rPr>
                          <m:t>−</m:t>
                        </m:r>
                        <m:sPre>
                          <m:sPre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</a:rPr>
                              <m:t>. 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𝑋</m:t>
                            </m:r>
                          </m:e>
                        </m:sPre>
                      </m:sup>
                    </m:sSup>
                    <m:r>
                      <a:rPr lang="fr-FR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)</m:t>
                    </m:r>
                  </m:oMath>
                </a14:m>
                <a:endParaRPr lang="fr-FR" sz="2000" dirty="0"/>
              </a:p>
              <a:p>
                <a:pPr marL="2057400" lvl="3" indent="-457200" eaLnBrk="1" hangingPunct="1">
                  <a:buFont typeface="Arial" panose="020B0604020202020204" pitchFamily="34" charset="0"/>
                  <a:buChar char="•"/>
                </a:pPr>
                <a:r>
                  <a:rPr lang="fr-FR" sz="2600" dirty="0" smtClean="0">
                    <a:latin typeface="+mn-lt"/>
                  </a:rPr>
                  <a:t>Setting 2 : Mixture </a:t>
                </a:r>
                <a:r>
                  <a:rPr lang="fr-FR" sz="2600" dirty="0">
                    <a:latin typeface="+mn-lt"/>
                  </a:rPr>
                  <a:t>of </a:t>
                </a:r>
                <a:r>
                  <a:rPr lang="fr-FR" sz="2600" dirty="0" err="1" smtClean="0">
                    <a:latin typeface="+mn-lt"/>
                  </a:rPr>
                  <a:t>Weibull</a:t>
                </a:r>
                <a:r>
                  <a:rPr lang="fr-FR" sz="2600" dirty="0">
                    <a:latin typeface="+mn-lt"/>
                  </a:rPr>
                  <a:t> </a:t>
                </a:r>
                <a:r>
                  <a:rPr lang="fr-FR" sz="2600" dirty="0" smtClean="0">
                    <a:latin typeface="+mn-lt"/>
                  </a:rPr>
                  <a:t>-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𝑇</m:t>
                    </m:r>
                    <m:r>
                      <a:rPr lang="fr-FR" sz="2000" i="1">
                        <a:latin typeface="Cambria Math"/>
                      </a:rPr>
                      <m:t>|</m:t>
                    </m:r>
                    <m:r>
                      <a:rPr lang="fr-FR" sz="2000" i="1">
                        <a:latin typeface="Cambria Math"/>
                      </a:rPr>
                      <m:t>𝑋</m:t>
                    </m:r>
                    <m:r>
                      <a:rPr lang="fr-FR" sz="2000" b="0" i="1" smtClean="0">
                        <a:latin typeface="Cambria Math"/>
                      </a:rPr>
                      <m:t>,</m:t>
                    </m:r>
                    <m:r>
                      <a:rPr lang="fr-FR" sz="2000" b="0" i="1" smtClean="0">
                        <a:latin typeface="Cambria Math"/>
                      </a:rPr>
                      <m:t>𝐺</m:t>
                    </m:r>
                    <m:r>
                      <a:rPr lang="fr-FR" sz="2000" i="1">
                        <a:latin typeface="Cambria Math"/>
                      </a:rPr>
                      <m:t> ~ </m:t>
                    </m:r>
                    <m:r>
                      <a:rPr lang="fr-FR" sz="2000" i="1">
                        <a:latin typeface="Cambria Math"/>
                      </a:rPr>
                      <m:t>𝑊𝑒𝑖𝑏𝑢𝑙𝑙</m:t>
                    </m:r>
                    <m:r>
                      <a:rPr lang="fr-F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fr-F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/>
                          </a:rPr>
                          <m:t>−</m:t>
                        </m:r>
                        <m:sPre>
                          <m:sPre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</a:rPr>
                              <m:t>. 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𝑋</m:t>
                            </m:r>
                          </m:e>
                        </m:sPre>
                      </m:sup>
                    </m:sSup>
                    <m:r>
                      <a:rPr lang="fr-FR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, </a:t>
                </a:r>
              </a:p>
              <a:p>
                <a:pPr lvl="3" indent="0" eaLnBrk="1" hangingPunct="1"/>
                <a:r>
                  <a:rPr lang="fr-FR" sz="2000" dirty="0" smtClean="0"/>
                  <a:t>  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</a:rPr>
                      <m:t>𝐶</m:t>
                    </m:r>
                    <m:r>
                      <a:rPr lang="fr-FR" sz="2000" i="1">
                        <a:latin typeface="Cambria Math"/>
                      </a:rPr>
                      <m:t>|</m:t>
                    </m:r>
                    <m:r>
                      <a:rPr lang="fr-FR" sz="2000" i="1">
                        <a:latin typeface="Cambria Math"/>
                      </a:rPr>
                      <m:t>𝑋</m:t>
                    </m:r>
                    <m:r>
                      <a:rPr lang="fr-FR" sz="2000" b="0" i="1" smtClean="0">
                        <a:latin typeface="Cambria Math"/>
                      </a:rPr>
                      <m:t>,</m:t>
                    </m:r>
                    <m:r>
                      <a:rPr lang="fr-FR" sz="2000" b="0" i="1" smtClean="0">
                        <a:latin typeface="Cambria Math"/>
                      </a:rPr>
                      <m:t>𝐺</m:t>
                    </m:r>
                    <m:r>
                      <a:rPr lang="fr-FR" sz="2000" i="1">
                        <a:latin typeface="Cambria Math"/>
                      </a:rPr>
                      <m:t> ~</m:t>
                    </m:r>
                    <m:r>
                      <a:rPr lang="fr-FR" sz="2000" i="1">
                        <a:latin typeface="Cambria Math"/>
                      </a:rPr>
                      <m:t>𝑊𝑒𝑖𝑏𝑢𝑙𝑙</m:t>
                    </m:r>
                    <m:r>
                      <a:rPr lang="fr-FR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fr-F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/>
                          </a:rPr>
                          <m:t>−</m:t>
                        </m:r>
                        <m:sPre>
                          <m:sPre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sPrePr>
                          <m:sub/>
                          <m:sup>
                            <m:r>
                              <a:rPr lang="fr-FR" sz="2000" i="1">
                                <a:latin typeface="Cambria Math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</a:rPr>
                              <m:t>. 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𝑋</m:t>
                            </m:r>
                          </m:e>
                        </m:sPre>
                      </m:sup>
                    </m:sSup>
                    <m:r>
                      <a:rPr lang="fr-FR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   with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𝐺</m:t>
                    </m:r>
                    <m:r>
                      <a:rPr lang="fr-FR" sz="2000" b="0" i="1" smtClean="0">
                        <a:latin typeface="Cambria Math"/>
                      </a:rPr>
                      <m:t> ~ </m:t>
                    </m:r>
                    <m:r>
                      <a:rPr lang="fr-FR" sz="2000" b="0" i="1" smtClean="0">
                        <a:latin typeface="Cambria Math"/>
                      </a:rPr>
                      <m:t>𝑢𝑛𝑖𝑓</m:t>
                    </m:r>
                    <m:r>
                      <a:rPr lang="fr-FR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1,2,3,4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latin typeface="+mn-lt"/>
                </a:endParaRP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Real data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Calibri" pitchFamily="34" charset="0"/>
                  </a:rPr>
                  <a:t>Data from a </a:t>
                </a:r>
                <a:r>
                  <a:rPr lang="en-US" sz="2600" dirty="0" smtClean="0">
                    <a:latin typeface="Calibri" pitchFamily="34" charset="0"/>
                  </a:rPr>
                  <a:t>health </a:t>
                </a:r>
                <a:r>
                  <a:rPr lang="en-US" sz="2600" dirty="0">
                    <a:latin typeface="Calibri" pitchFamily="34" charset="0"/>
                  </a:rPr>
                  <a:t>insurance </a:t>
                </a:r>
                <a:r>
                  <a:rPr lang="en-US" sz="2600" dirty="0" smtClean="0">
                    <a:latin typeface="Calibri" pitchFamily="34" charset="0"/>
                  </a:rPr>
                  <a:t>broker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2600" dirty="0">
                    <a:latin typeface="Calibri" pitchFamily="34" charset="0"/>
                  </a:rPr>
                  <a:t> </a:t>
                </a:r>
                <a:r>
                  <a:rPr lang="en-US" sz="2600" dirty="0" smtClean="0">
                    <a:latin typeface="Calibri" pitchFamily="34" charset="0"/>
                  </a:rPr>
                  <a:t>70 000 observations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47,8% </a:t>
                </a:r>
                <a:r>
                  <a:rPr lang="en-US" sz="2600" dirty="0">
                    <a:latin typeface="Calibri" pitchFamily="34" charset="0"/>
                  </a:rPr>
                  <a:t>is non </a:t>
                </a:r>
                <a:r>
                  <a:rPr lang="en-US" sz="2600" dirty="0" smtClean="0">
                    <a:latin typeface="Calibri" pitchFamily="34" charset="0"/>
                  </a:rPr>
                  <a:t>censored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6 </a:t>
                </a:r>
                <a:r>
                  <a:rPr lang="en-US" sz="2600" dirty="0">
                    <a:latin typeface="Calibri" pitchFamily="34" charset="0"/>
                  </a:rPr>
                  <a:t>qualitative covariates with some of them ordered (like age brackets) : age, gender, number of people insured, social security regime, range of insurance, geographical </a:t>
                </a:r>
                <a:r>
                  <a:rPr lang="en-US" sz="2600" dirty="0" smtClean="0">
                    <a:latin typeface="Calibri" pitchFamily="34" charset="0"/>
                  </a:rPr>
                  <a:t>zone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Methodologies 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Simulated data : train = 1000, test = 1000  (we can compute exact criteria)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Real data : train = 10000, test = 50000</a:t>
                </a:r>
                <a:r>
                  <a:rPr lang="en-US" sz="2600" dirty="0">
                    <a:latin typeface="Calibri" pitchFamily="34" charset="0"/>
                  </a:rPr>
                  <a:t> </a:t>
                </a:r>
                <a:r>
                  <a:rPr lang="en-US" sz="2600" dirty="0" smtClean="0">
                    <a:latin typeface="Calibri" pitchFamily="34" charset="0"/>
                  </a:rPr>
                  <a:t> (we can‘t compute </a:t>
                </a:r>
                <a:r>
                  <a:rPr lang="en-US" sz="2600" dirty="0">
                    <a:latin typeface="Calibri" pitchFamily="34" charset="0"/>
                  </a:rPr>
                  <a:t>exact </a:t>
                </a:r>
                <a:r>
                  <a:rPr lang="en-US" sz="2600" dirty="0" smtClean="0">
                    <a:latin typeface="Calibri" pitchFamily="34" charset="0"/>
                  </a:rPr>
                  <a:t>criteria) 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Means and standard deviations of the studied models are calculated using 100 bootstrap samples of data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Practical issues 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In practice we replace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600" b="0" i="0" smtClean="0">
                        <a:latin typeface="Cambria Math"/>
                      </a:rPr>
                      <m:t>min</m:t>
                    </m:r>
                    <m:r>
                      <a:rPr lang="fr-FR" sz="2600" b="0" i="1" smtClean="0">
                        <a:latin typeface="Cambria Math"/>
                      </a:rPr>
                      <m:t>⁡(</m:t>
                    </m:r>
                    <m:r>
                      <a:rPr lang="fr-FR" sz="2600" b="0" i="1" smtClean="0">
                        <a:latin typeface="Cambria Math"/>
                      </a:rPr>
                      <m:t>𝑇</m:t>
                    </m:r>
                    <m:r>
                      <a:rPr lang="fr-FR" sz="2600" b="0" i="1" smtClean="0">
                        <a:latin typeface="Cambria Math"/>
                      </a:rPr>
                      <m:t>,</m:t>
                    </m:r>
                    <m:r>
                      <a:rPr lang="fr-FR" sz="2600" b="0" i="1" smtClean="0">
                        <a:latin typeface="Cambria Math"/>
                      </a:rPr>
                      <m:t>𝑐𝑜𝑛𝑠𝑡</m:t>
                    </m:r>
                    <m:r>
                      <a:rPr lang="fr-FR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 so that we can calculate quantities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b="0" i="1" smtClean="0">
                            <a:latin typeface="Cambria Math"/>
                          </a:rPr>
                        </m:ctrlPr>
                      </m:sSub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sz="2600" b="0" i="1" smtClean="0">
                                <a:latin typeface="Cambria Math"/>
                              </a:rPr>
                              <m:t>𝜙</m:t>
                            </m:r>
                            <m:r>
                              <a:rPr lang="fr-FR" sz="2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fr-FR" sz="2600" b="0" i="1" smtClean="0">
                                <a:latin typeface="Cambria Math"/>
                              </a:rPr>
                              <m:t>𝑑</m:t>
                            </m:r>
                            <m:acc>
                              <m:accPr>
                                <m:chr m:val="̂"/>
                                <m:ctrlPr>
                                  <a:rPr lang="fr-FR" sz="26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6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acc>
                          </m:e>
                        </m:nary>
                      </m:e>
                      <m:sub>
                        <m:r>
                          <a:rPr lang="fr-FR" sz="26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sz="2600" dirty="0" smtClean="0">
                  <a:latin typeface="Calibri" pitchFamily="34" charset="0"/>
                </a:endParaRP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We threshold the weights (in the </a:t>
                </a:r>
                <a:r>
                  <a:rPr lang="en-US" sz="2600" dirty="0" err="1" smtClean="0">
                    <a:latin typeface="Calibri" pitchFamily="34" charset="0"/>
                  </a:rPr>
                  <a:t>w_RF</a:t>
                </a:r>
                <a:r>
                  <a:rPr lang="en-US" sz="2600" dirty="0" smtClean="0">
                    <a:latin typeface="Calibri" pitchFamily="34" charset="0"/>
                  </a:rPr>
                  <a:t> method) so that the ratio between the smallest and the biggest weight doesn’t exceed “max ratio weights”</a:t>
                </a:r>
              </a:p>
            </p:txBody>
          </p:sp>
        </mc:Choice>
        <mc:Fallback>
          <p:sp>
            <p:nvSpPr>
              <p:cNvPr id="12" name="Text 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43100" y="17914045"/>
                <a:ext cx="11887288" cy="11637444"/>
              </a:xfrm>
              <a:prstGeom prst="rect">
                <a:avLst/>
              </a:prstGeom>
              <a:blipFill rotWithShape="1">
                <a:blip r:embed="rId4"/>
                <a:stretch>
                  <a:fillRect l="-51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5328019" y="17269554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Setting of the experiments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90"/>
              <p:cNvSpPr txBox="1">
                <a:spLocks noChangeArrowheads="1"/>
              </p:cNvSpPr>
              <p:nvPr/>
            </p:nvSpPr>
            <p:spPr bwMode="auto">
              <a:xfrm>
                <a:off x="2377457" y="9567464"/>
                <a:ext cx="11887288" cy="94388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600" b="1" dirty="0" smtClean="0">
                    <a:latin typeface="+mn-lt"/>
                  </a:rPr>
                  <a:t>Practical case :</a:t>
                </a: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n-lt"/>
                  </a:rPr>
                  <a:t>Insurance </a:t>
                </a:r>
                <a:r>
                  <a:rPr lang="en-US" sz="2800" dirty="0">
                    <a:latin typeface="+mn-lt"/>
                  </a:rPr>
                  <a:t>broker business : An insurance broker takes a commission when it subscribes a contract for an insurance </a:t>
                </a:r>
                <a:r>
                  <a:rPr lang="en-US" sz="2800" dirty="0" smtClean="0">
                    <a:latin typeface="+mn-lt"/>
                  </a:rPr>
                  <a:t>company</a:t>
                </a: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Given a prospect, we aim to build a model which predicts the amount of commissioning (per unit of premium) it will </a:t>
                </a:r>
                <a:r>
                  <a:rPr lang="en-US" sz="2800" dirty="0" smtClean="0">
                    <a:latin typeface="+mn-lt"/>
                  </a:rPr>
                  <a:t>meet</a:t>
                </a: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In our case, </a:t>
                </a:r>
                <a:r>
                  <a:rPr lang="en-US" sz="2800" b="1" dirty="0" smtClean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amount of commissioning (per unit of annual premium) is a function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800" b="1" dirty="0" smtClean="0">
                    <a:latin typeface="+mn-lt"/>
                  </a:rPr>
                  <a:t> </a:t>
                </a:r>
                <a:r>
                  <a:rPr lang="en-US" sz="2800" b="1" dirty="0">
                    <a:latin typeface="+mn-lt"/>
                  </a:rPr>
                  <a:t>: the termination time of the </a:t>
                </a:r>
                <a:r>
                  <a:rPr lang="en-US" sz="2800" b="1" dirty="0" smtClean="0">
                    <a:latin typeface="+mn-lt"/>
                  </a:rPr>
                  <a:t>contract</a:t>
                </a:r>
                <a:r>
                  <a:rPr lang="en-US" sz="2800" dirty="0" smtClean="0">
                    <a:latin typeface="+mn-lt"/>
                  </a:rPr>
                  <a:t> </a:t>
                </a:r>
                <a:r>
                  <a:rPr lang="en-US" sz="2800" dirty="0">
                    <a:latin typeface="+mn-lt"/>
                  </a:rPr>
                  <a:t>(we note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sz="2800" dirty="0" smtClean="0">
                    <a:latin typeface="+mn-lt"/>
                  </a:rPr>
                  <a:t> </a:t>
                </a:r>
                <a:r>
                  <a:rPr lang="en-US" sz="2800" dirty="0">
                    <a:latin typeface="+mn-lt"/>
                  </a:rPr>
                  <a:t>this </a:t>
                </a:r>
                <a:r>
                  <a:rPr lang="en-US" sz="2800" dirty="0" smtClean="0">
                    <a:latin typeface="+mn-lt"/>
                  </a:rPr>
                  <a:t>function : </a:t>
                </a:r>
                <a:r>
                  <a:rPr lang="en-US" sz="2800" dirty="0">
                    <a:latin typeface="+mn-lt"/>
                  </a:rPr>
                  <a:t>F</a:t>
                </a:r>
                <a:r>
                  <a:rPr lang="en-US" sz="2800" dirty="0" smtClean="0">
                    <a:latin typeface="+mn-lt"/>
                  </a:rPr>
                  <a:t>igure 1)</a:t>
                </a: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If the contract didn't terminate, information about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𝜙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𝑇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n-lt"/>
                  </a:rPr>
                  <a:t> </a:t>
                </a:r>
                <a:r>
                  <a:rPr lang="en-US" sz="2800" dirty="0">
                    <a:latin typeface="+mn-lt"/>
                  </a:rPr>
                  <a:t>is </a:t>
                </a:r>
                <a:r>
                  <a:rPr lang="en-US" sz="2800" b="1" dirty="0" smtClean="0">
                    <a:latin typeface="+mn-lt"/>
                  </a:rPr>
                  <a:t>censored</a:t>
                </a:r>
                <a:endParaRPr lang="en-US" sz="2800" dirty="0" smtClean="0">
                  <a:latin typeface="+mn-lt"/>
                </a:endParaRP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n-lt"/>
                  </a:rPr>
                  <a:t>The </a:t>
                </a:r>
                <a:r>
                  <a:rPr lang="en-US" sz="2800" dirty="0">
                    <a:latin typeface="+mn-lt"/>
                  </a:rPr>
                  <a:t>model should take into account the influence of characteristics of the prospect : age, gender, number of people insured, social security regime, range of insurance, geographical </a:t>
                </a:r>
                <a:r>
                  <a:rPr lang="en-US" sz="2800" dirty="0" smtClean="0">
                    <a:latin typeface="+mn-lt"/>
                  </a:rPr>
                  <a:t>zone (Figure 2)</a:t>
                </a: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pPr eaLnBrk="1" hangingPunct="1"/>
                <a:r>
                  <a:rPr lang="en-US" sz="3600" b="1" dirty="0" smtClean="0">
                    <a:latin typeface="+mn-lt"/>
                  </a:rPr>
                  <a:t>Mathematical Formulation :</a:t>
                </a:r>
                <a:endParaRPr lang="en-US" sz="3600" b="1" dirty="0">
                  <a:latin typeface="+mn-lt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:r>
                  <a:rPr lang="en-US" sz="2800" dirty="0" smtClean="0">
                    <a:latin typeface="+mn-lt"/>
                  </a:rPr>
                  <a:t>: </a:t>
                </a:r>
                <a:r>
                  <a:rPr lang="en-US" sz="2800" dirty="0">
                    <a:latin typeface="+mn-lt"/>
                  </a:rPr>
                  <a:t>Termination time of the </a:t>
                </a:r>
                <a:r>
                  <a:rPr lang="en-US" sz="2800" dirty="0" smtClean="0">
                    <a:latin typeface="+mn-lt"/>
                  </a:rPr>
                  <a:t>contract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:r>
                  <a:rPr lang="en-US" sz="2800" dirty="0" smtClean="0">
                    <a:latin typeface="+mn-lt"/>
                  </a:rPr>
                  <a:t>: </a:t>
                </a:r>
                <a:r>
                  <a:rPr lang="en-US" sz="2800" dirty="0">
                    <a:latin typeface="+mn-lt"/>
                  </a:rPr>
                  <a:t>Censoring </a:t>
                </a:r>
                <a:r>
                  <a:rPr lang="en-US" sz="2800" dirty="0" smtClean="0">
                    <a:latin typeface="+mn-lt"/>
                  </a:rPr>
                  <a:t>time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𝑋</m:t>
                    </m:r>
                    <m:r>
                      <a:rPr lang="fr-FR" sz="2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FR" sz="28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: Covariates </a:t>
                </a:r>
                <a:r>
                  <a:rPr lang="en-US" sz="2800" dirty="0" smtClean="0">
                    <a:latin typeface="+mn-lt"/>
                  </a:rPr>
                  <a:t>about</a:t>
                </a:r>
              </a:p>
              <a:p>
                <a:pPr eaLnBrk="1" hangingPunct="1"/>
                <a:r>
                  <a:rPr lang="en-US" sz="2800" dirty="0" smtClean="0">
                    <a:latin typeface="+mn-lt"/>
                  </a:rPr>
                  <a:t>the </a:t>
                </a:r>
                <a:r>
                  <a:rPr lang="en-US" sz="2800" dirty="0">
                    <a:latin typeface="+mn-lt"/>
                  </a:rPr>
                  <a:t>prospect : 6 </a:t>
                </a:r>
                <a:r>
                  <a:rPr lang="en-US" sz="2800" dirty="0" smtClean="0">
                    <a:latin typeface="+mn-lt"/>
                  </a:rPr>
                  <a:t>covariates</a:t>
                </a:r>
                <a:endParaRPr lang="en-US" sz="2800" dirty="0">
                  <a:latin typeface="+mn-lt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n-lt"/>
                  </a:rPr>
                  <a:t>Goal </a:t>
                </a:r>
                <a:r>
                  <a:rPr lang="en-US" sz="2800" dirty="0">
                    <a:latin typeface="+mn-lt"/>
                  </a:rPr>
                  <a:t>: Build a </a:t>
                </a:r>
                <a:r>
                  <a:rPr lang="en-US" sz="2800" dirty="0" smtClean="0">
                    <a:latin typeface="+mn-lt"/>
                  </a:rPr>
                  <a:t>model to </a:t>
                </a:r>
              </a:p>
              <a:p>
                <a:pPr eaLnBrk="1" hangingPunct="1"/>
                <a:r>
                  <a:rPr lang="en-US" sz="2800" dirty="0">
                    <a:latin typeface="+mn-lt"/>
                  </a:rPr>
                  <a:t>e</a:t>
                </a:r>
                <a:r>
                  <a:rPr lang="en-US" sz="2800" dirty="0" smtClean="0">
                    <a:latin typeface="+mn-lt"/>
                  </a:rPr>
                  <a:t>stimate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𝐸</m:t>
                    </m:r>
                    <m:r>
                      <a:rPr lang="fr-FR" sz="2800" b="0" i="1" smtClean="0">
                        <a:latin typeface="Cambria Math"/>
                      </a:rPr>
                      <m:t>[</m:t>
                    </m:r>
                    <m:r>
                      <a:rPr lang="fr-FR" sz="2800" b="0" i="1" smtClean="0">
                        <a:latin typeface="Cambria Math"/>
                      </a:rPr>
                      <m:t>𝜙</m:t>
                    </m:r>
                    <m:r>
                      <a:rPr lang="fr-FR" sz="2800" b="0" i="1" smtClean="0">
                        <a:latin typeface="Cambria Math"/>
                      </a:rPr>
                      <m:t>(</m:t>
                    </m:r>
                    <m:r>
                      <a:rPr lang="fr-FR" sz="2800" b="0" i="1" smtClean="0">
                        <a:latin typeface="Cambria Math"/>
                      </a:rPr>
                      <m:t>𝑇</m:t>
                    </m:r>
                    <m:r>
                      <a:rPr lang="fr-FR" sz="2800" b="0" i="1" smtClean="0">
                        <a:latin typeface="Cambria Math"/>
                      </a:rPr>
                      <m:t>)|</m:t>
                    </m:r>
                    <m:r>
                      <a:rPr lang="fr-FR" sz="2800" b="0" i="1" smtClean="0">
                        <a:latin typeface="Cambria Math"/>
                      </a:rPr>
                      <m:t>𝑋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/>
                      </a:rPr>
                      <m:t>𝑥</m:t>
                    </m:r>
                    <m:r>
                      <a:rPr lang="fr-FR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 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457" y="9567464"/>
                <a:ext cx="11887288" cy="9438893"/>
              </a:xfrm>
              <a:prstGeom prst="rect">
                <a:avLst/>
              </a:prstGeom>
              <a:blipFill rotWithShape="1">
                <a:blip r:embed="rId5"/>
                <a:stretch>
                  <a:fillRect l="-820" r="-820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80"/>
              <p:cNvSpPr txBox="1">
                <a:spLocks noChangeArrowheads="1"/>
              </p:cNvSpPr>
              <p:nvPr/>
            </p:nvSpPr>
            <p:spPr bwMode="auto">
              <a:xfrm>
                <a:off x="1637283" y="23057867"/>
                <a:ext cx="4308951" cy="641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800" b="1" dirty="0" smtClean="0">
                    <a:latin typeface="Calibri" pitchFamily="34" charset="0"/>
                  </a:rPr>
                  <a:t>Figure 1.</a:t>
                </a:r>
                <a:r>
                  <a:rPr lang="en-US" sz="18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sz="1800" dirty="0" smtClean="0">
                    <a:latin typeface="Calibri" pitchFamily="34" charset="0"/>
                  </a:rPr>
                  <a:t> : Commissioning function of the </a:t>
                </a:r>
              </a:p>
              <a:p>
                <a:pPr algn="ctr" eaLnBrk="1" hangingPunct="1"/>
                <a:r>
                  <a:rPr lang="en-US" sz="1800" dirty="0" smtClean="0">
                    <a:latin typeface="Calibri" pitchFamily="34" charset="0"/>
                  </a:rPr>
                  <a:t>insurance broker</a:t>
                </a:r>
                <a:endParaRPr lang="en-US" sz="1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1" name="Text 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7283" y="23057867"/>
                <a:ext cx="4308951" cy="641817"/>
              </a:xfrm>
              <a:prstGeom prst="rect">
                <a:avLst/>
              </a:prstGeom>
              <a:blipFill rotWithShape="1">
                <a:blip r:embed="rId6"/>
                <a:stretch>
                  <a:fillRect l="-992" t="-4717" r="-708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5315390" y="29659379"/>
            <a:ext cx="6003837" cy="39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smtClean="0">
                <a:latin typeface="Calibri" pitchFamily="34" charset="0"/>
              </a:rPr>
              <a:t>Figure 2.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Descriptive statistics </a:t>
            </a:r>
            <a:r>
              <a:rPr lang="en-US" sz="1400" dirty="0" smtClean="0">
                <a:latin typeface="Calibri" pitchFamily="34" charset="0"/>
              </a:rPr>
              <a:t>(data </a:t>
            </a:r>
            <a:r>
              <a:rPr lang="en-US" sz="1400" dirty="0">
                <a:latin typeface="Calibri" pitchFamily="34" charset="0"/>
              </a:rPr>
              <a:t>was </a:t>
            </a:r>
            <a:r>
              <a:rPr lang="en-US" sz="1400" dirty="0" smtClean="0">
                <a:latin typeface="Calibri" pitchFamily="34" charset="0"/>
              </a:rPr>
              <a:t>blurred for confidentiality)</a:t>
            </a:r>
            <a:endParaRPr lang="en-US" sz="1400" dirty="0">
              <a:latin typeface="Calibri" pitchFamily="34" charset="0"/>
            </a:endParaRPr>
          </a:p>
        </p:txBody>
      </p:sp>
      <p:pic>
        <p:nvPicPr>
          <p:cNvPr id="1027" name="Picture 3" descr="Y:\Forsides France\06_Solo\Yohann LE FAOU\mission_forsides\Santiane 2016\analyse resiliation\images2\courbe_facteur_CA_scenario_moyen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67" y="19801350"/>
            <a:ext cx="4527450" cy="318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6215474" y="6273799"/>
            <a:ext cx="10210800" cy="10851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IPCW principle </a:t>
            </a:r>
          </a:p>
          <a:p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(Inverse Probability of Censoring Weighting)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81"/>
              <p:cNvSpPr txBox="1">
                <a:spLocks noChangeArrowheads="1"/>
              </p:cNvSpPr>
              <p:nvPr/>
            </p:nvSpPr>
            <p:spPr bwMode="auto">
              <a:xfrm>
                <a:off x="16211279" y="7358904"/>
                <a:ext cx="10210799" cy="141715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 dirty="0" smtClean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𝑃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𝛿</m:t>
                    </m:r>
                    <m:r>
                      <a:rPr lang="fr-FR" sz="2400" b="0" i="1" smtClean="0">
                        <a:latin typeface="Cambria Math"/>
                      </a:rPr>
                      <m:t>=1|</m:t>
                    </m:r>
                    <m:r>
                      <a:rPr lang="fr-FR" sz="2400" b="0" i="1" smtClean="0">
                        <a:latin typeface="Cambria Math"/>
                      </a:rPr>
                      <m:t>𝑇</m:t>
                    </m:r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𝑡</m:t>
                    </m:r>
                    <m:r>
                      <a:rPr lang="fr-FR" sz="2400" b="0" i="1" smtClean="0">
                        <a:latin typeface="Cambria Math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</a:rPr>
                      <m:t>𝑋</m:t>
                    </m:r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>
                  <a:latin typeface="Calibri" pitchFamily="34" charset="0"/>
                </a:endParaRPr>
              </a:p>
              <a:p>
                <a:pPr eaLnBrk="1" hangingPunct="1"/>
                <a:r>
                  <a:rPr lang="en-US" sz="2400" dirty="0" smtClean="0">
                    <a:latin typeface="Calibri" pitchFamily="34" charset="0"/>
                  </a:rPr>
                  <a:t>Then, for any bounded function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𝜓</m:t>
                    </m:r>
                    <m:r>
                      <a:rPr lang="fr-FR" sz="2400" b="0" i="1" smtClean="0">
                        <a:latin typeface="Cambria Math"/>
                      </a:rPr>
                      <m:t> :</m:t>
                    </m:r>
                  </m:oMath>
                </a14:m>
                <a:endParaRPr lang="fr-FR" sz="2400" b="0" dirty="0" smtClean="0">
                  <a:latin typeface="Calibri" pitchFamily="34" charset="0"/>
                </a:endParaRPr>
              </a:p>
              <a:p>
                <a:pPr algn="ctr" eaLnBrk="1" hangingPunct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𝑊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⋅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</a:rPr>
                      <m:t>[</m:t>
                    </m:r>
                    <m:r>
                      <a:rPr lang="fr-FR" sz="2400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Calibri" pitchFamily="34" charset="0"/>
                  </a:rPr>
                  <a:t>     (with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𝑊</m:t>
                    </m:r>
                    <m:r>
                      <a:rPr lang="fr-FR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𝑌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𝑋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Calibri" pitchFamily="34" charset="0"/>
                  </a:rPr>
                  <a:t>)</a:t>
                </a:r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9" name="Text 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11279" y="7358904"/>
                <a:ext cx="10210799" cy="1417158"/>
              </a:xfrm>
              <a:prstGeom prst="rect">
                <a:avLst/>
              </a:prstGeom>
              <a:blipFill rotWithShape="1">
                <a:blip r:embed="rId8"/>
                <a:stretch>
                  <a:fillRect l="-894" t="-2979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6215520" y="8974090"/>
            <a:ext cx="10210798" cy="5561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Hypothesis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81"/>
              <p:cNvSpPr txBox="1">
                <a:spLocks noChangeArrowheads="1"/>
              </p:cNvSpPr>
              <p:nvPr/>
            </p:nvSpPr>
            <p:spPr bwMode="auto">
              <a:xfrm>
                <a:off x="16211279" y="9530269"/>
                <a:ext cx="10210798" cy="1195815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342900" indent="-342900" eaLnBrk="1" hangingPunct="1"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Calibri" pitchFamily="34" charset="0"/>
                  </a:rPr>
                  <a:t>H1</a:t>
                </a:r>
                <a:r>
                  <a:rPr lang="en-US" sz="2400" dirty="0" smtClean="0">
                    <a:latin typeface="Calibri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≤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𝐶</m:t>
                        </m:r>
                      </m:e>
                      <m:e>
                        <m:r>
                          <a:rPr lang="fr-FR" sz="24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𝑃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𝑇</m:t>
                    </m:r>
                    <m:r>
                      <a:rPr lang="fr-FR" sz="2400" b="0" i="1" smtClean="0">
                        <a:latin typeface="Cambria Math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</a:rPr>
                      <m:t>𝐶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alibri" pitchFamily="34" charset="0"/>
                  </a:rPr>
                  <a:t> (true if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400" b="0" i="1" smtClean="0">
                            <a:latin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libri" pitchFamily="34" charset="0"/>
                  </a:rPr>
                  <a:t> </a:t>
                </a:r>
                <a:r>
                  <a:rPr lang="en-US" sz="2400" dirty="0" smtClean="0">
                    <a:latin typeface="Calibri" pitchFamily="34" charset="0"/>
                  </a:rPr>
                  <a:t>are independent)</a:t>
                </a:r>
              </a:p>
              <a:p>
                <a:pPr marL="342900" indent="-342900" eaLnBrk="1" hangingPunct="1"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Calibri" pitchFamily="34" charset="0"/>
                  </a:rPr>
                  <a:t>H2</a:t>
                </a:r>
                <a:r>
                  <a:rPr lang="en-US" sz="2400" dirty="0" smtClean="0">
                    <a:latin typeface="Calibri" pitchFamily="34" charset="0"/>
                  </a:rPr>
                  <a:t> :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/>
                      </a:rPr>
                      <m:t> </m:t>
                    </m:r>
                    <m:r>
                      <a:rPr lang="fr-FR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fr-FR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𝑇</m:t>
                        </m:r>
                        <m:r>
                          <a:rPr lang="fr-FR" sz="2400" i="1">
                            <a:latin typeface="Cambria Math"/>
                          </a:rPr>
                          <m:t>≤</m:t>
                        </m:r>
                        <m:r>
                          <a:rPr lang="fr-FR" sz="2400" i="1">
                            <a:latin typeface="Cambria Math"/>
                          </a:rPr>
                          <m:t>𝐶</m:t>
                        </m:r>
                      </m:e>
                      <m:e>
                        <m:r>
                          <a:rPr lang="fr-FR" sz="2400" i="1">
                            <a:latin typeface="Cambria Math"/>
                          </a:rPr>
                          <m:t>𝑇</m:t>
                        </m:r>
                        <m:r>
                          <a:rPr lang="fr-FR" sz="2400" i="1">
                            <a:latin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2400" i="1">
                        <a:latin typeface="Cambria Math"/>
                      </a:rPr>
                      <m:t>=</m:t>
                    </m:r>
                    <m:r>
                      <a:rPr lang="fr-FR" sz="2400" i="1">
                        <a:latin typeface="Cambria Math"/>
                      </a:rPr>
                      <m:t>𝑃</m:t>
                    </m:r>
                    <m:r>
                      <a:rPr lang="fr-FR" sz="2400" i="1">
                        <a:latin typeface="Cambria Math"/>
                      </a:rPr>
                      <m:t>(</m:t>
                    </m:r>
                    <m:r>
                      <a:rPr lang="fr-FR" sz="2400" i="1">
                        <a:latin typeface="Cambria Math"/>
                      </a:rPr>
                      <m:t>𝑇</m:t>
                    </m:r>
                    <m:r>
                      <a:rPr lang="fr-FR" sz="2400" i="1">
                        <a:latin typeface="Cambria Math"/>
                      </a:rPr>
                      <m:t>≤</m:t>
                    </m:r>
                    <m:r>
                      <a:rPr lang="fr-FR" sz="2400" i="1">
                        <a:latin typeface="Cambria Math"/>
                      </a:rPr>
                      <m:t>𝐶</m:t>
                    </m:r>
                    <m:r>
                      <a:rPr lang="fr-FR" sz="2400" b="0" i="1" smtClean="0">
                        <a:latin typeface="Cambria Math"/>
                      </a:rPr>
                      <m:t>|</m:t>
                    </m:r>
                    <m:r>
                      <a:rPr lang="fr-FR" sz="2400" b="0" i="1" smtClean="0">
                        <a:latin typeface="Cambria Math"/>
                      </a:rPr>
                      <m:t>𝑋</m:t>
                    </m:r>
                    <m:r>
                      <a:rPr lang="fr-FR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(true 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𝑇</m:t>
                    </m:r>
                    <m:r>
                      <a:rPr lang="fr-FR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libri" pitchFamily="34" charset="0"/>
                  </a:rPr>
                  <a:t>are independent conditionally 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>
                    <a:latin typeface="Calibri" pitchFamily="34" charset="0"/>
                  </a:rPr>
                  <a:t>)</a:t>
                </a:r>
                <a:endParaRPr lang="en-US" sz="24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9" name="Text 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11279" y="9530269"/>
                <a:ext cx="10210798" cy="1195815"/>
              </a:xfrm>
              <a:prstGeom prst="rect">
                <a:avLst/>
              </a:prstGeom>
              <a:blipFill rotWithShape="1">
                <a:blip r:embed="rId9"/>
                <a:stretch>
                  <a:fillRect l="-775" t="-3518" b="-10050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508661" y="16724824"/>
            <a:ext cx="6497058" cy="5586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Observations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1"/>
              <p:cNvSpPr txBox="1">
                <a:spLocks noChangeArrowheads="1"/>
              </p:cNvSpPr>
              <p:nvPr/>
            </p:nvSpPr>
            <p:spPr bwMode="auto">
              <a:xfrm>
                <a:off x="7508661" y="17283477"/>
                <a:ext cx="6497058" cy="14225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800" dirty="0" smtClean="0">
                    <a:latin typeface="+mn-lt"/>
                  </a:rPr>
                  <a:t>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1≤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2800" b="0" i="1" smtClean="0">
                            <a:latin typeface="Cambria Math"/>
                          </a:rPr>
                          <m:t>≤</m:t>
                        </m:r>
                        <m:r>
                          <a:rPr lang="fr-FR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itchFamily="34" charset="0"/>
                  </a:rPr>
                  <a:t> </a:t>
                </a:r>
                <a:r>
                  <a:rPr lang="en-US" sz="2800" dirty="0" err="1" smtClean="0">
                    <a:latin typeface="Calibri" pitchFamily="34" charset="0"/>
                  </a:rPr>
                  <a:t>i.i.d</a:t>
                </a:r>
                <a:r>
                  <a:rPr lang="en-US" sz="2800" dirty="0" smtClean="0">
                    <a:latin typeface="Calibri" pitchFamily="34" charset="0"/>
                  </a:rPr>
                  <a:t> with :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sz="2800" b="0" dirty="0" smtClean="0">
                  <a:latin typeface="Calibri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sz="2800" b="0" i="1" smtClea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0" name="Text 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8661" y="17283477"/>
                <a:ext cx="6497058" cy="1422544"/>
              </a:xfrm>
              <a:prstGeom prst="rect">
                <a:avLst/>
              </a:prstGeom>
              <a:blipFill rotWithShape="1">
                <a:blip r:embed="rId10"/>
                <a:stretch>
                  <a:fillRect l="-1873" t="-3390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au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618340"/>
                  </p:ext>
                </p:extLst>
              </p:nvPr>
            </p:nvGraphicFramePr>
            <p:xfrm>
              <a:off x="6687002" y="19885916"/>
              <a:ext cx="235806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620"/>
                    <a:gridCol w="271620"/>
                    <a:gridCol w="228213"/>
                    <a:gridCol w="363291"/>
                    <a:gridCol w="1223325"/>
                  </a:tblGrid>
                  <a:tr h="370032">
                    <a:tc gridSpan="3"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Train data</a:t>
                          </a:r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dirty="0" smtClean="0">
                                    <a:latin typeface="Cambria Math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fr-FR" sz="12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</m:acc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= 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fr-FR" sz="12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𝜹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fr-FR" sz="1200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fr-FR" sz="1200" b="1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200" b="1" i="1" smtClean="0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200" b="1" i="1" smtClean="0">
                                            <a:latin typeface="Cambria Math"/>
                                          </a:rPr>
                                          <m:t>𝑪</m:t>
                                        </m:r>
                                      </m:sub>
                                      <m:sup/>
                                    </m:sSubSup>
                                    <m:d>
                                      <m:dPr>
                                        <m:ctrlPr>
                                          <a:rPr lang="fr-FR" sz="1200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200" b="1" i="1" smtClean="0">
                                            <a:latin typeface="Cambria Math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fr-FR" sz="1200" b="1" i="1" smtClean="0">
                                            <a:latin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</a:tr>
                  <a:tr h="159399"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</a:tr>
                  <a:tr h="159399"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</a:tr>
                  <a:tr h="159399">
                    <a:tc gridSpan="4">
                      <a:txBody>
                        <a:bodyPr/>
                        <a:lstStyle/>
                        <a:p>
                          <a:r>
                            <a:rPr lang="fr-FR" sz="800" b="1" dirty="0" smtClean="0"/>
                            <a:t>…..</a:t>
                          </a:r>
                          <a:endParaRPr lang="fr-FR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au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618340"/>
                  </p:ext>
                </p:extLst>
              </p:nvPr>
            </p:nvGraphicFramePr>
            <p:xfrm>
              <a:off x="6687002" y="19885916"/>
              <a:ext cx="235806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620"/>
                    <a:gridCol w="271620"/>
                    <a:gridCol w="228213"/>
                    <a:gridCol w="363291"/>
                    <a:gridCol w="1223325"/>
                  </a:tblGrid>
                  <a:tr h="457200">
                    <a:tc gridSpan="3"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Train data</a:t>
                          </a:r>
                          <a:endParaRPr lang="fr-FR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16949" t="-145333" r="-340678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93035" t="-145333" b="-186667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</a:tr>
                  <a:tr h="213360">
                    <a:tc gridSpan="4">
                      <a:txBody>
                        <a:bodyPr/>
                        <a:lstStyle/>
                        <a:p>
                          <a:r>
                            <a:rPr lang="fr-FR" sz="800" b="1" dirty="0" smtClean="0"/>
                            <a:t>…..</a:t>
                          </a:r>
                          <a:endParaRPr lang="fr-FR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2" name="Flèche droite 41"/>
          <p:cNvSpPr/>
          <p:nvPr/>
        </p:nvSpPr>
        <p:spPr>
          <a:xfrm>
            <a:off x="9354691" y="20301289"/>
            <a:ext cx="1643440" cy="18103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800" cap="all" dirty="0" smtClean="0">
              <a:solidFill>
                <a:schemeClr val="bg1"/>
              </a:solidFill>
            </a:endParaRPr>
          </a:p>
        </p:txBody>
      </p:sp>
      <p:sp>
        <p:nvSpPr>
          <p:cNvPr id="43" name="Espace réservé du contenu 1"/>
          <p:cNvSpPr txBox="1">
            <a:spLocks/>
          </p:cNvSpPr>
          <p:nvPr/>
        </p:nvSpPr>
        <p:spPr>
          <a:xfrm>
            <a:off x="6652097" y="19445988"/>
            <a:ext cx="1401848" cy="328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●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 panose="05000000000000000000" pitchFamily="2" charset="2"/>
              <a:buChar char="§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●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err="1" smtClean="0">
                <a:solidFill>
                  <a:schemeClr val="tx2"/>
                </a:solidFill>
              </a:rPr>
              <a:t>Weighted</a:t>
            </a:r>
            <a:r>
              <a:rPr lang="fr-FR" sz="1800" b="1" dirty="0" smtClean="0">
                <a:solidFill>
                  <a:schemeClr val="tx2"/>
                </a:solidFill>
              </a:rPr>
              <a:t> RF</a:t>
            </a:r>
            <a:endParaRPr lang="fr-FR" sz="1800" b="1" dirty="0">
              <a:solidFill>
                <a:schemeClr val="tx2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9141561" y="20068884"/>
            <a:ext cx="364295" cy="61940"/>
          </a:xfrm>
          <a:prstGeom prst="straightConnector1">
            <a:avLst/>
          </a:prstGeom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Espace réservé du contenu 1"/>
              <p:cNvSpPr txBox="1">
                <a:spLocks/>
              </p:cNvSpPr>
              <p:nvPr/>
            </p:nvSpPr>
            <p:spPr>
              <a:xfrm>
                <a:off x="11188602" y="19697413"/>
                <a:ext cx="2875379" cy="474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●"/>
                  <a:defRPr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Arial" panose="020B0604020202020204" pitchFamily="34" charset="0"/>
                  <a:buChar char="●"/>
                  <a:defRPr sz="12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20000"/>
                  <a:buFont typeface="Wingdings" panose="05000000000000000000" pitchFamily="2" charset="2"/>
                  <a:buChar char="§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Arial" panose="020B0604020202020204" pitchFamily="34" charset="0"/>
                  <a:buChar char="●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Courier New" panose="02070309020205020404" pitchFamily="49" charset="0"/>
                  <a:buChar char="o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𝝓</m:t>
                        </m:r>
                      </m:e>
                    </m:acc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/>
                      </a:rPr>
                      <m:t> = </m:t>
                    </m:r>
                    <m:acc>
                      <m:accPr>
                        <m:chr m:val="̂"/>
                        <m:ctrlPr>
                          <a:rPr lang="fr-FR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fr-FR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fr-FR" b="1" dirty="0" smtClean="0">
                    <a:solidFill>
                      <a:schemeClr val="tx2"/>
                    </a:solidFill>
                  </a:rPr>
                  <a:t> : </a:t>
                </a:r>
                <a:r>
                  <a:rPr lang="fr-FR" b="1" dirty="0" err="1" smtClean="0">
                    <a:solidFill>
                      <a:schemeClr val="tx2"/>
                    </a:solidFill>
                  </a:rPr>
                  <a:t>prediction</a:t>
                </a:r>
                <a:r>
                  <a:rPr lang="fr-FR" b="1" dirty="0" smtClean="0">
                    <a:solidFill>
                      <a:schemeClr val="tx2"/>
                    </a:solidFill>
                  </a:rPr>
                  <a:t> of the </a:t>
                </a:r>
                <a:r>
                  <a:rPr lang="fr-FR" b="1" dirty="0" err="1" smtClean="0">
                    <a:solidFill>
                      <a:schemeClr val="tx2"/>
                    </a:solidFill>
                  </a:rPr>
                  <a:t>random</a:t>
                </a:r>
                <a:r>
                  <a:rPr lang="fr-FR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fr-FR" b="1" dirty="0" err="1" smtClean="0">
                    <a:solidFill>
                      <a:schemeClr val="tx2"/>
                    </a:solidFill>
                  </a:rPr>
                  <a:t>forest</a:t>
                </a:r>
                <a:endParaRPr lang="fr-FR" b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6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2" y="19697413"/>
                <a:ext cx="2875379" cy="474652"/>
              </a:xfrm>
              <a:prstGeom prst="rect">
                <a:avLst/>
              </a:prstGeom>
              <a:blipFill rotWithShape="1">
                <a:blip r:embed="rId12"/>
                <a:stretch>
                  <a:fillRect l="-424" t="-1282" b="-243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lèche droite 46"/>
          <p:cNvSpPr/>
          <p:nvPr/>
        </p:nvSpPr>
        <p:spPr>
          <a:xfrm>
            <a:off x="7933966" y="21802152"/>
            <a:ext cx="514563" cy="2085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800" cap="all" dirty="0" smtClean="0">
              <a:solidFill>
                <a:schemeClr val="bg1"/>
              </a:solidFill>
            </a:endParaRPr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85377"/>
              </p:ext>
            </p:extLst>
          </p:nvPr>
        </p:nvGraphicFramePr>
        <p:xfrm>
          <a:off x="6691624" y="21700901"/>
          <a:ext cx="1036993" cy="107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14"/>
                <a:gridCol w="365114"/>
                <a:gridCol w="306765"/>
              </a:tblGrid>
              <a:tr h="434860">
                <a:tc gridSpan="3">
                  <a:txBody>
                    <a:bodyPr/>
                    <a:lstStyle/>
                    <a:p>
                      <a:r>
                        <a:rPr lang="fr-FR" sz="1200" dirty="0" smtClean="0"/>
                        <a:t>Train data</a:t>
                      </a:r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8732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87324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  <a:tr h="187324">
                <a:tc gridSpan="3">
                  <a:txBody>
                    <a:bodyPr/>
                    <a:lstStyle/>
                    <a:p>
                      <a:r>
                        <a:rPr lang="fr-FR" sz="800" b="1" dirty="0" smtClean="0"/>
                        <a:t>…..</a:t>
                      </a:r>
                      <a:endParaRPr lang="fr-FR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Espace réservé du contenu 1"/>
          <p:cNvSpPr txBox="1">
            <a:spLocks/>
          </p:cNvSpPr>
          <p:nvPr/>
        </p:nvSpPr>
        <p:spPr>
          <a:xfrm>
            <a:off x="6652097" y="21250104"/>
            <a:ext cx="2095822" cy="36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●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 panose="05000000000000000000" pitchFamily="2" charset="2"/>
              <a:buChar char="§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●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00" b="1" dirty="0" smtClean="0">
                <a:solidFill>
                  <a:schemeClr val="tx2"/>
                </a:solidFill>
              </a:rPr>
              <a:t>Alternative </a:t>
            </a:r>
            <a:r>
              <a:rPr lang="fr-FR" sz="1700" b="1" dirty="0" err="1" smtClean="0">
                <a:solidFill>
                  <a:schemeClr val="tx2"/>
                </a:solidFill>
              </a:rPr>
              <a:t>methods</a:t>
            </a:r>
            <a:endParaRPr lang="fr-FR" sz="17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space réservé du contenu 1"/>
              <p:cNvSpPr txBox="1">
                <a:spLocks/>
              </p:cNvSpPr>
              <p:nvPr/>
            </p:nvSpPr>
            <p:spPr>
              <a:xfrm>
                <a:off x="9316394" y="19324637"/>
                <a:ext cx="1535628" cy="6348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●"/>
                  <a:defRPr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Arial" panose="020B0604020202020204" pitchFamily="34" charset="0"/>
                  <a:buChar char="●"/>
                  <a:defRPr sz="12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20000"/>
                  <a:buFont typeface="Wingdings" panose="05000000000000000000" pitchFamily="2" charset="2"/>
                  <a:buChar char="§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Arial" panose="020B0604020202020204" pitchFamily="34" charset="0"/>
                  <a:buChar char="●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Courier New" panose="02070309020205020404" pitchFamily="49" charset="0"/>
                  <a:buChar char="o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FR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sub>
                        <m:sup/>
                      </m:sSubSup>
                      <m:d>
                        <m:dPr>
                          <m:ctrlPr>
                            <a:rPr lang="fr-FR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</m:e>
                        <m:e>
                          <m:r>
                            <a:rPr lang="fr-FR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fr-FR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FR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𝑲𝑴</m:t>
                              </m:r>
                            </m:e>
                            <m:e>
                              <m:r>
                                <a:rPr lang="fr-FR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𝑹𝑺𝑭</m:t>
                              </m:r>
                            </m:e>
                            <m:e>
                              <m:r>
                                <a:rPr lang="fr-FR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𝑪𝒐𝒙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394" y="19324637"/>
                <a:ext cx="1535628" cy="634898"/>
              </a:xfrm>
              <a:prstGeom prst="rect">
                <a:avLst/>
              </a:prstGeom>
              <a:blipFill rotWithShape="1">
                <a:blip r:embed="rId13"/>
                <a:stretch>
                  <a:fillRect l="-1984" t="-166346" r="-30159" b="-232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6314" y="21196846"/>
            <a:ext cx="2847831" cy="19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space réservé du contenu 1"/>
              <p:cNvSpPr txBox="1">
                <a:spLocks/>
              </p:cNvSpPr>
              <p:nvPr/>
            </p:nvSpPr>
            <p:spPr>
              <a:xfrm>
                <a:off x="9905279" y="21617472"/>
                <a:ext cx="1561430" cy="297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●"/>
                  <a:defRPr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Arial" panose="020B0604020202020204" pitchFamily="34" charset="0"/>
                  <a:buChar char="●"/>
                  <a:defRPr sz="12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20000"/>
                  <a:buFont typeface="Wingdings" panose="05000000000000000000" pitchFamily="2" charset="2"/>
                  <a:buChar char="§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Arial" panose="020B0604020202020204" pitchFamily="34" charset="0"/>
                  <a:buChar char="●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Courier New" panose="02070309020205020404" pitchFamily="49" charset="0"/>
                  <a:buChar char="o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b>
                      <m:sup/>
                    </m:sSubSup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</m:e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fr-FR" b="1" dirty="0" smtClean="0">
                    <a:solidFill>
                      <a:schemeClr val="tx1"/>
                    </a:solidFill>
                  </a:rPr>
                  <a:t> :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Cox, RSF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279" y="21617472"/>
                <a:ext cx="1561430" cy="297353"/>
              </a:xfrm>
              <a:prstGeom prst="rect">
                <a:avLst/>
              </a:prstGeom>
              <a:blipFill rotWithShape="1">
                <a:blip r:embed="rId15"/>
                <a:stretch>
                  <a:fillRect t="-10204" b="-183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èche droite 54"/>
          <p:cNvSpPr/>
          <p:nvPr/>
        </p:nvSpPr>
        <p:spPr>
          <a:xfrm>
            <a:off x="11596379" y="21730554"/>
            <a:ext cx="426947" cy="2085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sz="800" cap="all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space réservé du contenu 1"/>
              <p:cNvSpPr txBox="1">
                <a:spLocks/>
              </p:cNvSpPr>
              <p:nvPr/>
            </p:nvSpPr>
            <p:spPr>
              <a:xfrm>
                <a:off x="10993763" y="20278711"/>
                <a:ext cx="3386574" cy="5563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●"/>
                  <a:defRPr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Arial" panose="020B0604020202020204" pitchFamily="34" charset="0"/>
                  <a:buChar char="●"/>
                  <a:defRPr sz="12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20000"/>
                  <a:buFont typeface="Wingdings" panose="05000000000000000000" pitchFamily="2" charset="2"/>
                  <a:buChar char="§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Arial" panose="020B0604020202020204" pitchFamily="34" charset="0"/>
                  <a:buChar char="●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Courier New" panose="02070309020205020404" pitchFamily="49" charset="0"/>
                  <a:buChar char="o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acc>
                      <m:r>
                        <a:rPr lang="fr-F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func>
                      <m:r>
                        <a:rPr lang="fr-F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fr-F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fr-FR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fr-FR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FR" sz="1600" b="1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763" y="20278711"/>
                <a:ext cx="3386574" cy="556373"/>
              </a:xfrm>
              <a:prstGeom prst="rect">
                <a:avLst/>
              </a:prstGeom>
              <a:blipFill rotWithShape="1">
                <a:blip r:embed="rId16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Espace réservé du contenu 1"/>
              <p:cNvSpPr txBox="1">
                <a:spLocks/>
              </p:cNvSpPr>
              <p:nvPr/>
            </p:nvSpPr>
            <p:spPr>
              <a:xfrm>
                <a:off x="12074143" y="21503165"/>
                <a:ext cx="2189463" cy="74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●"/>
                  <a:defRPr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Arial" panose="020B0604020202020204" pitchFamily="34" charset="0"/>
                  <a:buChar char="●"/>
                  <a:defRPr sz="12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20000"/>
                  <a:buFont typeface="Wingdings" panose="05000000000000000000" pitchFamily="2" charset="2"/>
                  <a:buChar char="§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80000"/>
                  <a:buFont typeface="Arial" panose="020B0604020202020204" pitchFamily="34" charset="0"/>
                  <a:buChar char="●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Courier New" panose="02070309020205020404" pitchFamily="49" charset="0"/>
                  <a:buChar char="o"/>
                  <a:defRPr sz="11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𝝓</m:t>
                          </m:r>
                        </m:e>
                      </m:acc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=−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𝝓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𝒅</m:t>
                          </m:r>
                          <m:sSubSup>
                            <m:sSubSup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fr-FR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nary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143" y="21503165"/>
                <a:ext cx="2189463" cy="74823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181"/>
          <p:cNvSpPr txBox="1">
            <a:spLocks noChangeArrowheads="1"/>
          </p:cNvSpPr>
          <p:nvPr/>
        </p:nvSpPr>
        <p:spPr bwMode="auto">
          <a:xfrm>
            <a:off x="8443119" y="23304996"/>
            <a:ext cx="3675186" cy="3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pitchFamily="34" charset="0"/>
              </a:rPr>
              <a:t>Figure </a:t>
            </a:r>
            <a:r>
              <a:rPr lang="en-US" sz="1800" b="1" dirty="0" smtClean="0">
                <a:latin typeface="Calibri" pitchFamily="34" charset="0"/>
              </a:rPr>
              <a:t>3.</a:t>
            </a:r>
            <a:r>
              <a:rPr lang="en-US" sz="1800" dirty="0" smtClean="0">
                <a:latin typeface="Calibri" pitchFamily="34" charset="0"/>
              </a:rPr>
              <a:t> Different compared models</a:t>
            </a:r>
            <a:endParaRPr lang="en-US" sz="1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93"/>
              <p:cNvSpPr txBox="1">
                <a:spLocks noChangeArrowheads="1"/>
              </p:cNvSpPr>
              <p:nvPr/>
            </p:nvSpPr>
            <p:spPr bwMode="auto">
              <a:xfrm>
                <a:off x="28483630" y="3800805"/>
                <a:ext cx="11887289" cy="154323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b="1" dirty="0" smtClean="0">
                    <a:latin typeface="Calibri" pitchFamily="34" charset="0"/>
                  </a:rPr>
                  <a:t>On Simulated data :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Calibri" pitchFamily="34" charset="0"/>
                  </a:rPr>
                  <a:t>R2_C : percentage of explained variance in the model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𝐶</m:t>
                    </m:r>
                    <m:r>
                      <a:rPr lang="fr-FR" sz="2000" b="0" i="1" smtClean="0">
                        <a:latin typeface="Cambria Math"/>
                      </a:rPr>
                      <m:t>|</m:t>
                    </m:r>
                    <m:r>
                      <a:rPr lang="fr-FR" sz="20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. (values of 0.03 and 0.06</a:t>
                </a:r>
              </a:p>
              <a:p>
                <a:pPr lvl="1" indent="0" eaLnBrk="1" hangingPunct="1"/>
                <a:r>
                  <a:rPr lang="en-US" sz="2000" dirty="0" smtClean="0">
                    <a:latin typeface="Calibri" pitchFamily="34" charset="0"/>
                  </a:rPr>
                  <a:t>in the mixture model)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itchFamily="34" charset="0"/>
                  </a:rPr>
                  <a:t>p</a:t>
                </a:r>
                <a:r>
                  <a:rPr lang="en-US" sz="2000" dirty="0" smtClean="0">
                    <a:latin typeface="Calibri" pitchFamily="34" charset="0"/>
                  </a:rPr>
                  <a:t> : proportion of non-censored observation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endParaRPr lang="en-US" sz="2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b="1" dirty="0" smtClean="0">
                    <a:latin typeface="Calibri" pitchFamily="34" charset="0"/>
                  </a:rPr>
                  <a:t>On Real data :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9" name="Text 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3630" y="3800805"/>
                <a:ext cx="11887289" cy="15432329"/>
              </a:xfrm>
              <a:prstGeom prst="rect">
                <a:avLst/>
              </a:prstGeom>
              <a:blipFill rotWithShape="1">
                <a:blip r:embed="rId18"/>
                <a:stretch>
                  <a:fillRect l="-307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8483719" y="3170237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193"/>
              <p:cNvSpPr txBox="1">
                <a:spLocks noChangeArrowheads="1"/>
              </p:cNvSpPr>
              <p:nvPr/>
            </p:nvSpPr>
            <p:spPr bwMode="auto">
              <a:xfrm>
                <a:off x="28491038" y="19879004"/>
                <a:ext cx="11887288" cy="63529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b="1" dirty="0" smtClean="0">
                    <a:latin typeface="Calibri" pitchFamily="34" charset="0"/>
                  </a:rPr>
                  <a:t>Simulated </a:t>
                </a:r>
                <a:r>
                  <a:rPr lang="en-US" sz="2600" b="1" dirty="0">
                    <a:latin typeface="Calibri" pitchFamily="34" charset="0"/>
                  </a:rPr>
                  <a:t>data </a:t>
                </a:r>
                <a:r>
                  <a:rPr lang="en-US" sz="2600" dirty="0" smtClean="0">
                    <a:latin typeface="Calibri" pitchFamily="34" charset="0"/>
                  </a:rPr>
                  <a:t>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2 important parameters which impact the performances</a:t>
                </a: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Calibri" pitchFamily="34" charset="0"/>
                  </a:rPr>
                  <a:t>f</a:t>
                </a:r>
                <a:r>
                  <a:rPr lang="en-US" sz="2600" dirty="0" smtClean="0">
                    <a:latin typeface="Calibri" pitchFamily="34" charset="0"/>
                  </a:rPr>
                  <a:t>unction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 : </a:t>
                </a:r>
                <a:r>
                  <a:rPr lang="en-US" sz="2600" dirty="0" err="1" smtClean="0">
                    <a:latin typeface="Calibri" pitchFamily="34" charset="0"/>
                  </a:rPr>
                  <a:t>w_RF</a:t>
                </a:r>
                <a:r>
                  <a:rPr lang="en-US" sz="2600" dirty="0" smtClean="0">
                    <a:latin typeface="Calibri" pitchFamily="34" charset="0"/>
                  </a:rPr>
                  <a:t> perform better with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</a:rPr>
                      <m:t>𝜙</m:t>
                    </m:r>
                    <m:r>
                      <a:rPr lang="fr-FR" sz="2600" b="0" i="1" smtClean="0">
                        <a:latin typeface="Cambria Math"/>
                      </a:rPr>
                      <m:t>=</m:t>
                    </m:r>
                    <m:r>
                      <a:rPr lang="fr-FR" sz="2600" b="0" i="1" smtClean="0">
                        <a:latin typeface="Cambria Math"/>
                      </a:rPr>
                      <m:t>𝑙𝑜𝑔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 than with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</a:rPr>
                      <m:t>𝜙</m:t>
                    </m:r>
                    <m:r>
                      <a:rPr lang="fr-FR" sz="2600" b="0" i="1" smtClean="0">
                        <a:latin typeface="Cambria Math"/>
                      </a:rPr>
                      <m:t>=</m:t>
                    </m:r>
                    <m:r>
                      <a:rPr lang="fr-FR" sz="2600" b="0" i="1" smtClean="0">
                        <a:latin typeface="Cambria Math"/>
                      </a:rPr>
                      <m:t>𝑖𝑑𝑒𝑛𝑡𝑖𝑡𝑦</m:t>
                    </m:r>
                  </m:oMath>
                </a14:m>
                <a:endParaRPr lang="en-US" sz="2600" dirty="0" smtClean="0">
                  <a:latin typeface="Calibri" pitchFamily="34" charset="0"/>
                </a:endParaRPr>
              </a:p>
              <a:p>
                <a:pPr marL="1600200" lvl="2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Censoring rate : performances of </a:t>
                </a:r>
                <a:r>
                  <a:rPr lang="en-US" sz="2600" dirty="0" err="1" smtClean="0">
                    <a:latin typeface="Calibri" pitchFamily="34" charset="0"/>
                  </a:rPr>
                  <a:t>w_RF</a:t>
                </a:r>
                <a:r>
                  <a:rPr lang="en-US" sz="2600" dirty="0" smtClean="0">
                    <a:latin typeface="Calibri" pitchFamily="34" charset="0"/>
                  </a:rPr>
                  <a:t> decrease rapidly with the censoring rate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Curves organize by group of 2 since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</a:rPr>
                      <m:t>𝑅</m:t>
                    </m:r>
                    <m:r>
                      <a:rPr lang="fr-FR" sz="2600" b="0" i="1" smtClean="0">
                        <a:latin typeface="Cambria Math"/>
                      </a:rPr>
                      <m:t>2_</m:t>
                    </m:r>
                    <m:r>
                      <a:rPr lang="fr-FR" sz="26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 has low importance. Moreover, there is no significant differences in the results given by </a:t>
                </a:r>
                <a:r>
                  <a:rPr lang="en-US" sz="2600" dirty="0" err="1" smtClean="0">
                    <a:latin typeface="Calibri" pitchFamily="34" charset="0"/>
                  </a:rPr>
                  <a:t>w_KM</a:t>
                </a:r>
                <a:r>
                  <a:rPr lang="en-US" sz="2600" dirty="0" smtClean="0">
                    <a:latin typeface="Calibri" pitchFamily="34" charset="0"/>
                  </a:rPr>
                  <a:t>, </a:t>
                </a:r>
                <a:r>
                  <a:rPr lang="en-US" sz="2600" dirty="0" err="1" smtClean="0">
                    <a:latin typeface="Calibri" pitchFamily="34" charset="0"/>
                  </a:rPr>
                  <a:t>w_Cox</a:t>
                </a:r>
                <a:r>
                  <a:rPr lang="en-US" sz="2600" dirty="0" smtClean="0">
                    <a:latin typeface="Calibri" pitchFamily="34" charset="0"/>
                  </a:rPr>
                  <a:t> and </a:t>
                </a:r>
                <a:r>
                  <a:rPr lang="en-US" sz="2600" dirty="0" err="1" smtClean="0">
                    <a:latin typeface="Calibri" pitchFamily="34" charset="0"/>
                  </a:rPr>
                  <a:t>w_RSF</a:t>
                </a:r>
                <a:r>
                  <a:rPr lang="en-US" sz="2600" dirty="0" smtClean="0">
                    <a:latin typeface="Calibri" pitchFamily="34" charset="0"/>
                  </a:rPr>
                  <a:t>, hence we don’t need to estimate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>
                    <a:latin typeface="Calibri" pitchFamily="34" charset="0"/>
                  </a:rPr>
                  <a:t>-conditional weights, KM weights are sufficient.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endParaRPr lang="en-US" sz="26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b="1" dirty="0">
                    <a:latin typeface="Calibri" pitchFamily="34" charset="0"/>
                  </a:rPr>
                  <a:t>R</a:t>
                </a:r>
                <a:r>
                  <a:rPr lang="en-US" sz="2600" b="1" dirty="0" smtClean="0">
                    <a:latin typeface="Calibri" pitchFamily="34" charset="0"/>
                  </a:rPr>
                  <a:t>eal </a:t>
                </a:r>
                <a:r>
                  <a:rPr lang="en-US" sz="2600" b="1" dirty="0">
                    <a:latin typeface="Calibri" pitchFamily="34" charset="0"/>
                  </a:rPr>
                  <a:t>data </a:t>
                </a:r>
                <a:r>
                  <a:rPr lang="en-US" sz="2600" dirty="0" smtClean="0">
                    <a:latin typeface="Calibri" pitchFamily="34" charset="0"/>
                  </a:rPr>
                  <a:t>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The censoring rate is high and our results confirm that in this case </a:t>
                </a:r>
                <a:r>
                  <a:rPr lang="en-US" sz="2600" dirty="0" err="1" smtClean="0">
                    <a:latin typeface="Calibri" pitchFamily="34" charset="0"/>
                  </a:rPr>
                  <a:t>w_RF</a:t>
                </a:r>
                <a:r>
                  <a:rPr lang="en-US" sz="2600" dirty="0" smtClean="0">
                    <a:latin typeface="Calibri" pitchFamily="34" charset="0"/>
                  </a:rPr>
                  <a:t> doesn’t work as good as RSF regression or Cox regression.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Calibri" pitchFamily="34" charset="0"/>
                  </a:rPr>
                  <a:t>The </a:t>
                </a:r>
                <a:r>
                  <a:rPr lang="en-US" sz="2600" dirty="0" err="1" smtClean="0">
                    <a:latin typeface="Calibri" pitchFamily="34" charset="0"/>
                  </a:rPr>
                  <a:t>nodesize</a:t>
                </a:r>
                <a:r>
                  <a:rPr lang="en-US" sz="2600" dirty="0" smtClean="0">
                    <a:latin typeface="Calibri" pitchFamily="34" charset="0"/>
                  </a:rPr>
                  <a:t> is the crucial parameter to calibrate in the Random Forest. Here 1000 is the best value in terms of both R2 and Kendall</a:t>
                </a:r>
                <a:endParaRPr lang="en-US" sz="26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1" name="Text 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91038" y="19879004"/>
                <a:ext cx="11887288" cy="6352920"/>
              </a:xfrm>
              <a:prstGeom prst="rect">
                <a:avLst/>
              </a:prstGeom>
              <a:blipFill rotWithShape="1">
                <a:blip r:embed="rId19"/>
                <a:stretch>
                  <a:fillRect l="-51" r="-768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28491038" y="19248437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Analysis of results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Y:\Forsides France\06_Solo\Yohann LE FAOU\mission_forsides\Santiane 2016\analyse resiliation v2\resultats2\images\res_simulated_data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38" y="4410633"/>
            <a:ext cx="10212388" cy="54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181"/>
          <p:cNvSpPr txBox="1">
            <a:spLocks noChangeArrowheads="1"/>
          </p:cNvSpPr>
          <p:nvPr/>
        </p:nvSpPr>
        <p:spPr bwMode="auto">
          <a:xfrm>
            <a:off x="38923119" y="6869168"/>
            <a:ext cx="2550319" cy="39658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+mn-lt"/>
              </a:rPr>
              <a:t>Models 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+mn-lt"/>
              </a:rPr>
              <a:t>Cox_regression</a:t>
            </a:r>
            <a:r>
              <a:rPr lang="en-US" sz="1400" dirty="0" smtClean="0">
                <a:latin typeface="+mn-lt"/>
              </a:rPr>
              <a:t> : alternative method of Figure 3 (with Cox model)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RF : RF trained without censoring of the observations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+mn-lt"/>
              </a:rPr>
              <a:t>RSF_regression</a:t>
            </a:r>
            <a:r>
              <a:rPr lang="en-US" sz="1400" dirty="0" smtClean="0">
                <a:latin typeface="+mn-lt"/>
              </a:rPr>
              <a:t> : see Figure 3 with RSF model)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+mn-lt"/>
              </a:rPr>
              <a:t>w_RF</a:t>
            </a:r>
            <a:r>
              <a:rPr lang="fr-FR" sz="1400" dirty="0" smtClean="0">
                <a:latin typeface="+mn-lt"/>
              </a:rPr>
              <a:t> : </a:t>
            </a:r>
            <a:r>
              <a:rPr lang="fr-FR" sz="1400" dirty="0" err="1" smtClean="0">
                <a:latin typeface="+mn-lt"/>
              </a:rPr>
              <a:t>Weighted</a:t>
            </a:r>
            <a:r>
              <a:rPr lang="fr-FR" sz="1400" dirty="0" smtClean="0">
                <a:latin typeface="+mn-lt"/>
              </a:rPr>
              <a:t> RF </a:t>
            </a:r>
            <a:r>
              <a:rPr lang="fr-FR" sz="1400" dirty="0" err="1" smtClean="0">
                <a:latin typeface="+mn-lt"/>
              </a:rPr>
              <a:t>approaches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with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given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weights</a:t>
            </a:r>
            <a:endParaRPr lang="fr-FR" sz="1400" dirty="0" smtClean="0">
              <a:latin typeface="+mn-lt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fr-FR" sz="1400" dirty="0" smtClean="0">
              <a:latin typeface="+mn-lt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+mn-lt"/>
              </a:rPr>
              <a:t>In the </a:t>
            </a:r>
            <a:r>
              <a:rPr lang="fr-FR" sz="1400" dirty="0" err="1" smtClean="0">
                <a:latin typeface="+mn-lt"/>
              </a:rPr>
              <a:t>Random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Forests</a:t>
            </a:r>
            <a:r>
              <a:rPr lang="fr-FR" sz="1400" dirty="0" smtClean="0">
                <a:latin typeface="+mn-lt"/>
              </a:rPr>
              <a:t>, </a:t>
            </a:r>
            <a:r>
              <a:rPr lang="fr-FR" sz="1400" dirty="0" err="1" smtClean="0">
                <a:latin typeface="+mn-lt"/>
              </a:rPr>
              <a:t>we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take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nodesize</a:t>
            </a:r>
            <a:r>
              <a:rPr lang="fr-FR" sz="1400" dirty="0" smtClean="0">
                <a:latin typeface="+mn-lt"/>
              </a:rPr>
              <a:t> = 100 (</a:t>
            </a:r>
            <a:r>
              <a:rPr lang="fr-FR" sz="1400" dirty="0" err="1" smtClean="0">
                <a:latin typeface="+mn-lt"/>
              </a:rPr>
              <a:t>resp</a:t>
            </a:r>
            <a:r>
              <a:rPr lang="fr-FR" sz="1400" dirty="0" smtClean="0">
                <a:latin typeface="+mn-lt"/>
              </a:rPr>
              <a:t>. 200) for C = </a:t>
            </a:r>
            <a:r>
              <a:rPr lang="fr-FR" sz="1400" dirty="0" err="1" smtClean="0">
                <a:latin typeface="+mn-lt"/>
              </a:rPr>
              <a:t>Weibull</a:t>
            </a:r>
            <a:r>
              <a:rPr lang="fr-FR" sz="1400" dirty="0" smtClean="0">
                <a:latin typeface="+mn-lt"/>
              </a:rPr>
              <a:t> (</a:t>
            </a:r>
            <a:r>
              <a:rPr lang="fr-FR" sz="1400" dirty="0" err="1" smtClean="0">
                <a:latin typeface="+mn-lt"/>
              </a:rPr>
              <a:t>resp</a:t>
            </a:r>
            <a:r>
              <a:rPr lang="fr-FR" sz="1400" dirty="0" smtClean="0">
                <a:latin typeface="+mn-lt"/>
              </a:rPr>
              <a:t>. Mixture)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FR" sz="1400" dirty="0" err="1">
                <a:latin typeface="+mn-lt"/>
              </a:rPr>
              <a:t>m</a:t>
            </a:r>
            <a:r>
              <a:rPr lang="fr-FR" sz="1400" dirty="0" err="1" smtClean="0">
                <a:latin typeface="+mn-lt"/>
              </a:rPr>
              <a:t>ax_ratio_weights</a:t>
            </a:r>
            <a:r>
              <a:rPr lang="fr-FR" sz="1400" dirty="0" smtClean="0">
                <a:latin typeface="+mn-lt"/>
              </a:rPr>
              <a:t> = 20 in </a:t>
            </a:r>
            <a:r>
              <a:rPr lang="fr-FR" sz="1400" dirty="0" err="1" smtClean="0">
                <a:latin typeface="+mn-lt"/>
              </a:rPr>
              <a:t>w_RF</a:t>
            </a:r>
            <a:endParaRPr lang="fr-FR" sz="1400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81"/>
              <p:cNvSpPr txBox="1">
                <a:spLocks noChangeArrowheads="1"/>
              </p:cNvSpPr>
              <p:nvPr/>
            </p:nvSpPr>
            <p:spPr bwMode="auto">
              <a:xfrm>
                <a:off x="27569319" y="11935310"/>
                <a:ext cx="3048000" cy="67973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b="1" dirty="0" smtClean="0">
                    <a:latin typeface="+mn-lt"/>
                  </a:rPr>
                  <a:t>Performance criteria</a:t>
                </a:r>
                <a:r>
                  <a:rPr lang="en-US" sz="2000" dirty="0" smtClean="0">
                    <a:latin typeface="+mn-lt"/>
                  </a:rPr>
                  <a:t> :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n-lt"/>
                  </a:rPr>
                  <a:t>Notation : mean criteria (mean rank) over 100 bootstraps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sz="1600" dirty="0">
                  <a:latin typeface="+mn-lt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n-lt"/>
                  </a:rPr>
                  <a:t>R2_20 and Kendall_20 are the classical R2 and Kendall statistics, but computed from groups of observations (of size 20)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n-lt"/>
                  </a:rPr>
                  <a:t>To design the groups, test observations are ranked in increasing order of predicted value, and then we slice each 20 observations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n-lt"/>
                  </a:rPr>
                  <a:t>Each group is then associated to an empirical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1600" dirty="0" smtClean="0">
                    <a:latin typeface="+mn-lt"/>
                  </a:rPr>
                  <a:t> value given by the Kaplan Meier estimator of the group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n-lt"/>
                  </a:rPr>
                  <a:t>This technique allows us working with a least square criteria in the context of censoring</a:t>
                </a:r>
                <a:endParaRPr lang="en-US" sz="1600" dirty="0">
                  <a:latin typeface="+mn-lt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sz="1600" dirty="0" smtClean="0">
                  <a:latin typeface="+mn-lt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n-lt"/>
                  </a:rPr>
                  <a:t>The concordance index is given as a comparison to Kendall_20</a:t>
                </a:r>
              </a:p>
            </p:txBody>
          </p:sp>
        </mc:Choice>
        <mc:Fallback xmlns="">
          <p:sp>
            <p:nvSpPr>
              <p:cNvPr id="65" name="Text 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69319" y="11935310"/>
                <a:ext cx="3048000" cy="6797348"/>
              </a:xfrm>
              <a:prstGeom prst="rect">
                <a:avLst/>
              </a:prstGeom>
              <a:blipFill rotWithShape="1">
                <a:blip r:embed="rId21"/>
                <a:stretch>
                  <a:fillRect l="-2191" t="-358" r="-1594" b="-179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257876"/>
                  </p:ext>
                </p:extLst>
              </p:nvPr>
            </p:nvGraphicFramePr>
            <p:xfrm>
              <a:off x="30889086" y="11706610"/>
              <a:ext cx="10479840" cy="71608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025"/>
                    <a:gridCol w="841244"/>
                    <a:gridCol w="1752758"/>
                    <a:gridCol w="1120442"/>
                    <a:gridCol w="1045544"/>
                    <a:gridCol w="1216768"/>
                    <a:gridCol w="1163707"/>
                    <a:gridCol w="1080584"/>
                    <a:gridCol w="1216768"/>
                  </a:tblGrid>
                  <a:tr h="398091">
                    <a:tc gridSpan="3">
                      <a:txBody>
                        <a:bodyPr/>
                        <a:lstStyle/>
                        <a:p>
                          <a:pPr algn="ctr" fontAlgn="b"/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600" b="1" i="1" u="none" strike="noStrike" noProof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</a:rPr>
                                <m:t>𝝓</m:t>
                              </m:r>
                            </m:oMath>
                          </a14:m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 = Commissioning function (Fig.1)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US" sz="1600" b="1" i="1" u="none" strike="noStrike" noProof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</a:rPr>
                                <m:t>𝝓</m:t>
                              </m:r>
                            </m:oMath>
                          </a14:m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 = log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</a:tr>
                  <a:tr h="3669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method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err="1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nodesize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err="1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max_ratio_weights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R2_20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Kendall_20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Concordance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R2_20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Kendall_20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Concordance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(25.74)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0.624 (25.9)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(25.48)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(25.9)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(26.08)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(25.52)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(25.91)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0.624 (25.87)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0.085 (25.85)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(25.22)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(14.36)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0.634 (18.72)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(16.47)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(18.29)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(15.63)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0.143 (14.44)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0.628 (18.3)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(16.47)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(12.09)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(16.42)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(18.14)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(18.35)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0.163 (11.61)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0.638 (16.07)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(17.55)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0.147 (12.24)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(16.66)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(17.78)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0.149 (17.71)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(9.48)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0.135 (17.71)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(9.57)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0.149 (18.18)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0.649 (8.95)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0.554 (10.92)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0.134 (18.09)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0.643 (9.09)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0.554 (10.1)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0.623 (26.22)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(25.87)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(25.45)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(25.72)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0.624 (25.99)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(25.54)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0.085 (25.57)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(25.95)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0.158 (13.92)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(18.29)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0.143 (14.04)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0.628 (18.47)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(16.45)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(14.45)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(18.63)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(16.33)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(18.41)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(16.65)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(16.81)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(12.19)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(17.55)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(12.46)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(17.79)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(12.33)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(18.18)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 (17.31)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(10.19)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0.136 (17.05)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 (17.54)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(9.84)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0.135 (17.18)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(8.32)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0.095 (26.26)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0.623 (26.17)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(25.66)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(25.98)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0.095 (26.42)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0.623 (26.63)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(26.06)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(25.74)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0.634 (18.73)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(14.19)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(18.72)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(16.76)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0.159 (13.42)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(17.93)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(15.64)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(12.05)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(18.36)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0.147 (12)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(15.98)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(17.61)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(12.35)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(16.35)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(12.83)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(16.75)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(18.2)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 (17.27)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(8.41)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(9.81)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0.136 (17.21)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0.645 (7.94)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0.149 (17.93)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(9.66)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0.135 (17.73)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(9.13)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0.214 (4.48)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0.657 (6.03)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0.559 (5.36)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 (4.32)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0.652 (5.85)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0.558 (5.58)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0.238 (1.78)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0.664 (2.59)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0.561 (2.08)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0.225 (1.67)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0.659 (2.63)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0.561 (2.13)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0.24 (1.43)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0.666 (1.85)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0.562 (1.27)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0.227 (1.49)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0.661 (1.64)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0.562 (1.25)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0.218 (4.02)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0.663 (3.26)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 (3.68)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0.202 (4.13)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0.658 (2.95)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 (3.65)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Cox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0.222 (3.53)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0.659 (4.95)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0.559 (4.75)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0.206 (3.59)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0.654 (5.08)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0.559 (4.52)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257876"/>
                  </p:ext>
                </p:extLst>
              </p:nvPr>
            </p:nvGraphicFramePr>
            <p:xfrm>
              <a:off x="30889086" y="11706610"/>
              <a:ext cx="10479840" cy="71608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025"/>
                    <a:gridCol w="841244"/>
                    <a:gridCol w="1752758"/>
                    <a:gridCol w="1120442"/>
                    <a:gridCol w="1045544"/>
                    <a:gridCol w="1216768"/>
                    <a:gridCol w="1163707"/>
                    <a:gridCol w="1080584"/>
                    <a:gridCol w="1216768"/>
                  </a:tblGrid>
                  <a:tr h="398091">
                    <a:tc gridSpan="3">
                      <a:txBody>
                        <a:bodyPr/>
                        <a:lstStyle/>
                        <a:p>
                          <a:pPr algn="ctr" fontAlgn="b"/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 rotWithShape="1">
                          <a:blip r:embed="rId22"/>
                          <a:stretch>
                            <a:fillRect l="-107387" r="-102523" b="-17338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b">
                        <a:blipFill rotWithShape="1">
                          <a:blip r:embed="rId22"/>
                          <a:stretch>
                            <a:fillRect l="-202641" r="-176" b="-17338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fr-FR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</a:tr>
                  <a:tr h="3669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method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err="1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nodesize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err="1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max_ratio_weights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R2_20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Kendall_20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Concordance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R2_20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Kendall_20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noProof="0" dirty="0" smtClean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</a:rPr>
                            <a:t>Concordance</a:t>
                          </a:r>
                          <a:endParaRPr lang="en-US" sz="1600" b="1" i="0" u="none" strike="noStrike" noProof="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solidFill>
                          <a:schemeClr val="tx2"/>
                        </a:solidFill>
                      </a:tcPr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(25.74)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0.624 (25.9)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(25.48)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(25.9)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(26.08)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(25.52)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(25.91)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0.624 (25.87)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0.085 (25.85)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(25.22)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(14.36)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0.634 (18.72)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(16.47)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(18.29)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(15.63)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0.143 (14.44)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0.628 (18.3)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(16.47)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(12.09)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(16.42)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(18.14)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(18.35)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0.163 (11.61)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0.638 (16.07)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(17.55)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0.147 (12.24)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(16.66)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(17.78)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0.149 (17.71)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(9.48)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0.135 (17.71)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(9.57)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w_RF.KM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0.149 (18.18)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0.649 (8.95)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0.554 (10.92)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0.134 (18.09)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0.643 (9.09)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0.554 (10.1)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0.623 (26.22)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(25.87)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(25.45)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0.097 (25.72)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0.624 (25.99)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(25.54)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0.085 (25.57)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(25.95)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0.158 (13.92)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(18.29)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0.143 (14.04)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0.628 (18.47)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(16.45)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(14.45)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(18.63)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(16.33)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(18.41)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(16.65)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(16.81)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(12.19)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(17.55)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(12.46)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(17.79)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(12.33)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(18.18)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 (17.31)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(10.19)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0.136 (17.05)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w_RF.RSF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 (17.54)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(9.84)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0.135 (17.18)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(8.32)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0.095 (26.26)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0.623 (26.17)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(25.66)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(25.98)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0.095 (26.42)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0.623 (26.63)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0.549 (25.49)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0.084 (26.06)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0.617 (26.12)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0.548 (25.74)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0.157 (14.5)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0.634 (18.73)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(16.16)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(14.19)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(18.72)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(16.76)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0.159 (13.42)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0.635 (17.93)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(15.64)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0.142 (14.29)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0.627 (18.24)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(16.58)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(12.05)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(18.36)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0.147 (12)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(15.98)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(17.61)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0.162 (12.35)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0.637 (16.35)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0.552 (18.49)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0.146 (12.83)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0.63 (16.75)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0.551 (18.2)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0.15 (17.27)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(8.41)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(9.81)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0.136 (17.21)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0.645 (7.94)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w_RF.Cox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0.149 (17.93)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 (8.24)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(9.66)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0.135 (17.73)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0.644 (8.26)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0.555 (9.13)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0.214 (4.48)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0.657 (6.03)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0.559 (5.36)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 (4.32)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0.652 (5.85)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0.558 (5.58)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500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0.238 (1.78)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0.664 (2.59)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0.561 (2.08)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0.225 (1.67)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0.659 (2.63)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0.561 (2.13)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0.24 (1.43)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0.666 (1.85)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0.562 (1.27)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0.227 (1.49)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0.661 (1.64)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0.562 (1.25)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RSF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2000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0.218 (4.02)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0.663 (3.26)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 (3.68)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0.202 (4.13)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0.658 (2.95)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0.56 (3.65)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20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Cox</a:t>
                          </a:r>
                          <a:r>
                            <a:rPr lang="en-US" sz="1200" b="0" i="0" u="none" strike="noStrike" baseline="0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regression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NA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0.222 (3.53)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0.659 (4.95)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0.559 (4.75)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0.206 (3.59)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0.654 (5.08)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noProof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0.559 (4.52)</a:t>
                          </a:r>
                          <a:endParaRPr lang="en-US" sz="12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64" name="Text Box 193"/>
          <p:cNvSpPr txBox="1">
            <a:spLocks noChangeArrowheads="1"/>
          </p:cNvSpPr>
          <p:nvPr/>
        </p:nvSpPr>
        <p:spPr bwMode="auto">
          <a:xfrm>
            <a:off x="28504924" y="27208437"/>
            <a:ext cx="13327681" cy="293660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We show through a quantitative study that the weighted Random Forest method  is competitive compared to other algorithm, and achieves the best performances in some settings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We provide a least square criteria to do model selection in the context of right censoring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" pitchFamily="34" charset="0"/>
              </a:rPr>
              <a:t>Soon : a R package and an article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66" name="Text Box 193"/>
          <p:cNvSpPr txBox="1">
            <a:spLocks noChangeArrowheads="1"/>
          </p:cNvSpPr>
          <p:nvPr/>
        </p:nvSpPr>
        <p:spPr bwMode="auto">
          <a:xfrm>
            <a:off x="29577133" y="26448163"/>
            <a:ext cx="10718491" cy="118227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b="1" dirty="0" smtClean="0">
                <a:latin typeface="Calibri" pitchFamily="34" charset="0"/>
              </a:rPr>
              <a:t>Conclusion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59365" y="4811310"/>
            <a:ext cx="1695450" cy="140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6670" y="24201438"/>
            <a:ext cx="12510800" cy="531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Y:\Forsides France\06_Solo\Yohann LE FAOU\mission_forsides\Santiane 2016\analyse resiliation v2\présentation\UPMC_Sorbonne_Universites_logo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319" y="274637"/>
            <a:ext cx="5871513" cy="21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SRV002-ms4\YLEF$\Utilisateur\logo_forsides_top_big1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-148023"/>
            <a:ext cx="4954032" cy="23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Forsides PPT</Template>
  <TotalTime>4121</TotalTime>
  <Words>2549</Words>
  <Application>Microsoft Office PowerPoint</Application>
  <PresentationFormat>Personnalisé</PresentationFormat>
  <Paragraphs>439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Yohann LE FAOU</cp:lastModifiedBy>
  <cp:revision>141</cp:revision>
  <cp:lastPrinted>2013-02-12T02:21:55Z</cp:lastPrinted>
  <dcterms:created xsi:type="dcterms:W3CDTF">2013-02-10T21:14:48Z</dcterms:created>
  <dcterms:modified xsi:type="dcterms:W3CDTF">2017-03-16T14:14:02Z</dcterms:modified>
</cp:coreProperties>
</file>