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7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41" y="348080"/>
            <a:ext cx="2477135" cy="9664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436110" y="237332"/>
            <a:ext cx="31375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  <a:cs typeface="Segoe UI" panose="020B0502040204020203" pitchFamily="34" charset="0"/>
              </a:rPr>
              <a:t>PPE </a:t>
            </a:r>
            <a:r>
              <a:rPr lang="fr-FR" sz="3200" b="1" dirty="0" smtClean="0">
                <a:solidFill>
                  <a:schemeClr val="accent4"/>
                </a:solidFill>
                <a:cs typeface="Segoe UI" panose="020B0502040204020203" pitchFamily="34" charset="0"/>
              </a:rPr>
              <a:t>302</a:t>
            </a:r>
            <a:r>
              <a:rPr lang="fr-FR" sz="3200" b="1" i="1" dirty="0" smtClean="0">
                <a:solidFill>
                  <a:schemeClr val="accent4"/>
                </a:solidFill>
                <a:cs typeface="Segoe UI" panose="020B0502040204020203" pitchFamily="34" charset="0"/>
              </a:rPr>
              <a:t>: </a:t>
            </a:r>
            <a:r>
              <a:rPr lang="fr-FR" sz="3200" dirty="0" smtClean="0">
                <a:solidFill>
                  <a:schemeClr val="accent4"/>
                </a:solidFill>
                <a:cs typeface="Segoe UI" panose="020B0502040204020203" pitchFamily="34" charset="0"/>
              </a:rPr>
              <a:t>PROJET </a:t>
            </a:r>
          </a:p>
          <a:p>
            <a:r>
              <a:rPr lang="fr-FR" sz="3200" dirty="0" smtClean="0">
                <a:solidFill>
                  <a:schemeClr val="accent4"/>
                </a:solidFill>
                <a:cs typeface="Segoe UI" panose="020B0502040204020203" pitchFamily="34" charset="0"/>
              </a:rPr>
              <a:t>PROFESSIONEL 2</a:t>
            </a:r>
            <a:endParaRPr lang="fr-FR" sz="3200" dirty="0">
              <a:solidFill>
                <a:schemeClr val="accent4"/>
              </a:solidFill>
              <a:cs typeface="Segoe UI" panose="020B05020402040202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98" y="1235732"/>
            <a:ext cx="6556625" cy="6556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4469" y="1728667"/>
            <a:ext cx="38001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sz="2000" b="1" u="sng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</a:t>
            </a:r>
            <a:r>
              <a:rPr lang="fr-FR" sz="2000" b="1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NORAF</a:t>
            </a:r>
          </a:p>
          <a:p>
            <a:pPr algn="just"/>
            <a:r>
              <a:rPr lang="fr-FR" sz="2000" b="1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(Application de guide voyage</a:t>
            </a:r>
          </a:p>
          <a:p>
            <a:pPr algn="just"/>
            <a:r>
              <a:rPr lang="fr-FR" sz="2000" b="1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Pour le TOGO)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687614" y="3085459"/>
            <a:ext cx="3536195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2400" b="1" i="1" dirty="0" smtClean="0">
                <a:cs typeface="Segoe UI" panose="020B0502040204020203" pitchFamily="34" charset="0"/>
              </a:rPr>
              <a:t>MEMBRE DU GROUPE </a:t>
            </a:r>
            <a:r>
              <a:rPr lang="fr-FR" sz="2400" b="1" i="1" dirty="0" smtClean="0">
                <a:solidFill>
                  <a:srgbClr val="7030A0"/>
                </a:solidFill>
                <a:cs typeface="Segoe UI" panose="020B0502040204020203" pitchFamily="34" charset="0"/>
              </a:rPr>
              <a:t>:</a:t>
            </a:r>
            <a:endParaRPr lang="fr-FR" sz="2400" b="1" i="1" dirty="0">
              <a:solidFill>
                <a:srgbClr val="7030A0"/>
              </a:solidFill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687613" y="3375272"/>
            <a:ext cx="3536195" cy="129266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2000" i="1" dirty="0" smtClean="0">
                <a:latin typeface="+mj-lt"/>
                <a:cs typeface="Segoe UI" panose="020B0502040204020203" pitchFamily="34" charset="0"/>
              </a:rPr>
              <a:t>FODIO Emmanuella</a:t>
            </a:r>
          </a:p>
          <a:p>
            <a:pPr rtl="0"/>
            <a:r>
              <a:rPr lang="fr-FR" sz="2000" i="1" dirty="0" smtClean="0">
                <a:latin typeface="+mj-lt"/>
                <a:cs typeface="Segoe UI" panose="020B0502040204020203" pitchFamily="34" charset="0"/>
              </a:rPr>
              <a:t>AHARH </a:t>
            </a:r>
            <a:r>
              <a:rPr lang="fr-FR" sz="2000" i="1" dirty="0" err="1" smtClean="0">
                <a:latin typeface="+mj-lt"/>
                <a:cs typeface="Segoe UI" panose="020B0502040204020203" pitchFamily="34" charset="0"/>
              </a:rPr>
              <a:t>Assiawassa</a:t>
            </a:r>
            <a:r>
              <a:rPr lang="fr-FR" sz="2000" i="1" dirty="0" smtClean="0">
                <a:latin typeface="+mj-lt"/>
                <a:cs typeface="Segoe UI" panose="020B0502040204020203" pitchFamily="34" charset="0"/>
              </a:rPr>
              <a:t> Yendi</a:t>
            </a:r>
            <a:endParaRPr lang="fr-FR" sz="2000" i="1" dirty="0">
              <a:latin typeface="+mj-lt"/>
              <a:cs typeface="Segoe UI" panose="020B0502040204020203" pitchFamily="34" charset="0"/>
            </a:endParaRPr>
          </a:p>
          <a:p>
            <a:endParaRPr lang="fr-FR" sz="2400" dirty="0"/>
          </a:p>
          <a:p>
            <a:pPr rtl="0"/>
            <a:endParaRPr lang="fr-FR" sz="2000" i="1" dirty="0" smtClean="0">
              <a:solidFill>
                <a:srgbClr val="7030A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4469" y="4514045"/>
            <a:ext cx="1928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i="1" dirty="0" smtClean="0">
                <a:cs typeface="Segoe UI" panose="020B0502040204020203" pitchFamily="34" charset="0"/>
              </a:rPr>
              <a:t>ENCADREUR</a:t>
            </a:r>
            <a:r>
              <a:rPr lang="fr-FR" sz="2400" b="1" i="1" dirty="0" smtClean="0">
                <a:solidFill>
                  <a:srgbClr val="7030A0"/>
                </a:solidFill>
                <a:cs typeface="Segoe UI" panose="020B0502040204020203" pitchFamily="34" charset="0"/>
              </a:rPr>
              <a:t> :</a:t>
            </a:r>
            <a:endParaRPr lang="fr-FR" sz="2400" b="1" i="1" dirty="0">
              <a:solidFill>
                <a:srgbClr val="7030A0"/>
              </a:solidFill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4469" y="4914155"/>
            <a:ext cx="29933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i="1" dirty="0" smtClean="0">
                <a:latin typeface="+mj-lt"/>
                <a:cs typeface="Segoe UI" panose="020B0502040204020203" pitchFamily="34" charset="0"/>
              </a:rPr>
              <a:t>Mr SHABAN </a:t>
            </a:r>
            <a:r>
              <a:rPr lang="fr-FR" sz="2000" i="1" dirty="0" err="1" smtClean="0">
                <a:latin typeface="+mj-lt"/>
                <a:cs typeface="Segoe UI" panose="020B0502040204020203" pitchFamily="34" charset="0"/>
              </a:rPr>
              <a:t>Abdoulatif</a:t>
            </a:r>
            <a:endParaRPr lang="fr-FR" sz="2000" i="1" dirty="0" smtClean="0"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9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  <a:latin typeface="+mn-lt"/>
              </a:rPr>
              <a:t>DIAGRAMME DE PACKAGE</a:t>
            </a:r>
            <a:endParaRPr lang="fr-FR" b="1" dirty="0">
              <a:solidFill>
                <a:schemeClr val="accent4"/>
              </a:solidFill>
              <a:latin typeface="+mn-lt"/>
            </a:endParaRP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929" y="1690688"/>
            <a:ext cx="8226887" cy="475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9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  <a:latin typeface="+mn-lt"/>
              </a:rPr>
              <a:t>DIAGRAMME DE CAS D’UTILISATION</a:t>
            </a:r>
            <a:endParaRPr lang="fr-FR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1- </a:t>
            </a:r>
            <a:r>
              <a:rPr lang="fr-FR" dirty="0"/>
              <a:t>P</a:t>
            </a:r>
            <a:r>
              <a:rPr lang="fr-FR" dirty="0" smtClean="0"/>
              <a:t>ackage comptes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514600"/>
            <a:ext cx="6568440" cy="391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  <a:latin typeface="+mn-lt"/>
              </a:rPr>
              <a:t>DIAGRAMME DE CAS D’UTILISATION</a:t>
            </a:r>
            <a:endParaRPr lang="fr-FR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2</a:t>
            </a:r>
            <a:r>
              <a:rPr lang="fr-FR" dirty="0" smtClean="0"/>
              <a:t>- </a:t>
            </a:r>
            <a:r>
              <a:rPr lang="fr-FR" dirty="0"/>
              <a:t>Package Gestion des Evènements</a:t>
            </a:r>
          </a:p>
          <a:p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386057"/>
            <a:ext cx="6385560" cy="414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3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  <a:latin typeface="+mn-lt"/>
              </a:rPr>
              <a:t>DIAGRAMME DE CAS D’UTILISATION</a:t>
            </a:r>
            <a:endParaRPr lang="fr-FR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fr-FR" dirty="0"/>
              <a:t>3</a:t>
            </a:r>
            <a:r>
              <a:rPr lang="fr-FR" dirty="0" smtClean="0"/>
              <a:t>-Package </a:t>
            </a:r>
            <a:r>
              <a:rPr lang="fr-FR" dirty="0"/>
              <a:t>Lieux et Sites</a:t>
            </a:r>
          </a:p>
          <a:p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370727"/>
            <a:ext cx="6542314" cy="413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9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  <a:latin typeface="+mn-lt"/>
              </a:rPr>
              <a:t>DIAGRAMME DE CAS D’UTILISATION</a:t>
            </a:r>
            <a:endParaRPr lang="fr-FR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94745"/>
            <a:ext cx="10515600" cy="4351338"/>
          </a:xfrm>
        </p:spPr>
        <p:txBody>
          <a:bodyPr/>
          <a:lstStyle/>
          <a:p>
            <a:pPr lvl="0"/>
            <a:r>
              <a:rPr lang="fr-FR" dirty="0"/>
              <a:t>4</a:t>
            </a:r>
            <a:r>
              <a:rPr lang="fr-FR" dirty="0" smtClean="0"/>
              <a:t>-Package </a:t>
            </a:r>
            <a:r>
              <a:rPr lang="fr-FR" dirty="0"/>
              <a:t>Gestion Produits Locaux</a:t>
            </a:r>
          </a:p>
          <a:p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190024"/>
            <a:ext cx="6627904" cy="43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  <a:latin typeface="+mn-lt"/>
              </a:rPr>
              <a:t>DIAGRAMME DE CAS D’UTILISATION</a:t>
            </a:r>
            <a:endParaRPr lang="fr-FR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94745"/>
            <a:ext cx="10515600" cy="4351338"/>
          </a:xfrm>
        </p:spPr>
        <p:txBody>
          <a:bodyPr/>
          <a:lstStyle/>
          <a:p>
            <a:pPr lvl="0"/>
            <a:r>
              <a:rPr lang="fr-FR" dirty="0"/>
              <a:t>5</a:t>
            </a:r>
            <a:r>
              <a:rPr lang="fr-FR" dirty="0" smtClean="0"/>
              <a:t>-Package </a:t>
            </a:r>
            <a:r>
              <a:rPr lang="fr-FR" dirty="0"/>
              <a:t>Note et Avis</a:t>
            </a:r>
          </a:p>
          <a:p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078763"/>
            <a:ext cx="6921137" cy="45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3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  <a:latin typeface="+mn-lt"/>
              </a:rPr>
              <a:t>DIAGRAMME DE CAS D’UTILISATION</a:t>
            </a:r>
            <a:endParaRPr lang="fr-FR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94745"/>
            <a:ext cx="10515600" cy="4351338"/>
          </a:xfrm>
        </p:spPr>
        <p:txBody>
          <a:bodyPr/>
          <a:lstStyle/>
          <a:p>
            <a:pPr lvl="0"/>
            <a:r>
              <a:rPr lang="fr-FR" dirty="0"/>
              <a:t>6</a:t>
            </a:r>
            <a:r>
              <a:rPr lang="fr-FR" dirty="0" smtClean="0"/>
              <a:t>-Package </a:t>
            </a:r>
            <a:r>
              <a:rPr lang="fr-FR" dirty="0"/>
              <a:t>Réservation</a:t>
            </a:r>
          </a:p>
          <a:p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85848" y="2102349"/>
            <a:ext cx="7600951" cy="440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  <a:latin typeface="+mn-lt"/>
              </a:rPr>
              <a:t>DIAGRAMME DE CAS D’UTILISATION</a:t>
            </a:r>
            <a:endParaRPr lang="fr-FR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94745"/>
            <a:ext cx="10515600" cy="4351338"/>
          </a:xfrm>
        </p:spPr>
        <p:txBody>
          <a:bodyPr/>
          <a:lstStyle/>
          <a:p>
            <a:r>
              <a:rPr lang="fr-FR" dirty="0" smtClean="0"/>
              <a:t>7-Package </a:t>
            </a:r>
            <a:r>
              <a:rPr lang="fr-FR" dirty="0"/>
              <a:t>Paiement</a:t>
            </a:r>
          </a:p>
          <a:p>
            <a:pPr lvl="0"/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995906" y="2179728"/>
            <a:ext cx="6737305" cy="432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6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  <a:latin typeface="+mn-lt"/>
              </a:rPr>
              <a:t>DIAGRAMME D’ACTIVITE</a:t>
            </a:r>
            <a:endParaRPr lang="fr-FR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94745"/>
            <a:ext cx="10515600" cy="4351338"/>
          </a:xfrm>
        </p:spPr>
        <p:txBody>
          <a:bodyPr/>
          <a:lstStyle/>
          <a:p>
            <a:r>
              <a:rPr lang="fr-FR" dirty="0"/>
              <a:t>1</a:t>
            </a:r>
            <a:r>
              <a:rPr lang="fr-FR" dirty="0" smtClean="0"/>
              <a:t>-Reservation</a:t>
            </a:r>
            <a:endParaRPr lang="fr-FR" dirty="0"/>
          </a:p>
          <a:p>
            <a:pPr marL="0" lv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 descr="C:\Users\PRINCESSE\Downloads\Telegram Desktop\Diagramme d'activité Du package Reserva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62" y="1998616"/>
            <a:ext cx="5426391" cy="4650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0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  <a:latin typeface="+mn-lt"/>
              </a:rPr>
              <a:t>DIAGRAMME D’ACTIVITE</a:t>
            </a:r>
            <a:endParaRPr lang="fr-FR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94745"/>
            <a:ext cx="10515600" cy="4351338"/>
          </a:xfrm>
        </p:spPr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-Paiement</a:t>
            </a:r>
            <a:endParaRPr lang="fr-FR" dirty="0"/>
          </a:p>
          <a:p>
            <a:pPr marL="0" lv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7" name="Image 6" descr="C:\Users\PRINCESSE\Downloads\Telegram Desktop\Diagramme d'activité Du package paiemen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66" y="182880"/>
            <a:ext cx="4353243" cy="6779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75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chemeClr val="accent4"/>
                </a:solidFill>
                <a:latin typeface="+mn-lt"/>
              </a:rPr>
              <a:t>SOMMAIRE</a:t>
            </a:r>
            <a:endParaRPr lang="fr-FR" sz="4400" b="1" dirty="0">
              <a:solidFill>
                <a:schemeClr val="accent4"/>
              </a:solidFill>
              <a:latin typeface="+mn-lt"/>
            </a:endParaRPr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/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 smtClean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 smtClean="0"/>
              <a:t>OBJECTIFS DU PROJET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 smtClean="0"/>
              <a:t>EXIGENCES MATERIELLES ET LOGICIELS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 smtClean="0"/>
              <a:t>ARCHITECTURE DE L’APPLICATION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 smtClean="0"/>
              <a:t>DIAGRAMMES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800" dirty="0" smtClean="0"/>
              <a:t>Diagrammes de contexte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800" dirty="0" smtClean="0"/>
              <a:t>Diagramme de package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800" dirty="0" smtClean="0"/>
              <a:t>Diagrammes de cas d’utilisation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800" dirty="0" smtClean="0"/>
              <a:t>Diagrammes d’activité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800" dirty="0" smtClean="0"/>
              <a:t>Diagramme de classe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 smtClean="0"/>
              <a:t>CONCLUSION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72909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0006" y="0"/>
            <a:ext cx="10515600" cy="1325563"/>
          </a:xfrm>
        </p:spPr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  <a:latin typeface="+mn-lt"/>
              </a:rPr>
              <a:t>DIAGRAMME DE CLASSE</a:t>
            </a:r>
            <a:endParaRPr lang="fr-FR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94745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07" y="908685"/>
            <a:ext cx="11284130" cy="5779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958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  <a:latin typeface="+mn-lt"/>
              </a:rPr>
              <a:t>CONCLUSION</a:t>
            </a:r>
            <a:endParaRPr lang="fr-FR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/>
              <a:t>En conclusion, notre application mobile promet de transformer l'expérience de voyage au Togo.</a:t>
            </a:r>
          </a:p>
          <a:p>
            <a:pPr marL="0" indent="0" algn="just">
              <a:buNone/>
            </a:pPr>
            <a:r>
              <a:rPr lang="fr-FR" sz="2400" dirty="0"/>
              <a:t> En mettant en avant les patrimoines culturels du pays et en mettant l'accent sur les produits locaux, </a:t>
            </a:r>
          </a:p>
          <a:p>
            <a:pPr marL="0" indent="0" algn="just">
              <a:buNone/>
            </a:pPr>
            <a:r>
              <a:rPr lang="fr-FR" sz="2400" dirty="0"/>
              <a:t>nous visons à offrir aux voyageurs une expérience immersive, enrichissante et authentique.</a:t>
            </a:r>
          </a:p>
          <a:p>
            <a:pPr marL="0" indent="0" algn="just">
              <a:buNone/>
            </a:pPr>
            <a:r>
              <a:rPr lang="fr-FR" sz="2400" dirty="0"/>
              <a:t> Grâce à notre application, il sera désormais facile de découvrir les destinations les plus </a:t>
            </a:r>
            <a:r>
              <a:rPr lang="fr-FR" sz="2400" dirty="0" smtClean="0"/>
              <a:t>intéressantes, de </a:t>
            </a:r>
            <a:r>
              <a:rPr lang="fr-FR" sz="2400" dirty="0"/>
              <a:t>trouver un logement adapté à vos besoins et de profiter des attractions touristiques uniques que le Togo a à offrir.</a:t>
            </a:r>
          </a:p>
        </p:txBody>
      </p:sp>
    </p:spTree>
    <p:extLst>
      <p:ext uri="{BB962C8B-B14F-4D97-AF65-F5344CB8AC3E}">
        <p14:creationId xmlns:p14="http://schemas.microsoft.com/office/powerpoint/2010/main" val="268412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5400" b="1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Merci</a:t>
            </a:r>
            <a:endParaRPr lang="fr-FR" sz="54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3192" y="5162030"/>
            <a:ext cx="2530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Pour votre attention !</a:t>
            </a:r>
            <a:endParaRPr lang="fr-FR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45943"/>
            <a:ext cx="733192" cy="20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/>
            <a:endParaRPr lang="fr-FR" noProof="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937" y="263479"/>
            <a:ext cx="6092871" cy="60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0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  <a:latin typeface="+mn-lt"/>
              </a:rPr>
              <a:t>INTRODUCTION</a:t>
            </a:r>
            <a:endParaRPr lang="fr-FR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fr-FR" sz="2400" dirty="0" smtClean="0"/>
              <a:t>Nous </a:t>
            </a:r>
            <a:r>
              <a:rPr lang="fr-FR" sz="2400" dirty="0"/>
              <a:t>avons remarqué un manquement important dans l'expérience de voyage au </a:t>
            </a:r>
            <a:r>
              <a:rPr lang="fr-FR" sz="2400" dirty="0" smtClean="0"/>
              <a:t>Togo se traduisant par la </a:t>
            </a:r>
            <a:r>
              <a:rPr lang="fr-FR" sz="2400" dirty="0"/>
              <a:t>difficulté pour les voyageurs de trouver facilement une destination intéressante, </a:t>
            </a:r>
            <a:r>
              <a:rPr lang="fr-FR" sz="2400" dirty="0" smtClean="0"/>
              <a:t>un </a:t>
            </a:r>
            <a:r>
              <a:rPr lang="fr-FR" sz="2400" dirty="0"/>
              <a:t>logement adapté et des attractions touristiques </a:t>
            </a:r>
            <a:r>
              <a:rPr lang="fr-FR" sz="2400" dirty="0" smtClean="0"/>
              <a:t>captivantes</a:t>
            </a:r>
            <a:endParaRPr lang="fr-FR" sz="24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fr-FR" sz="2400" dirty="0"/>
              <a:t>C'est pourquoi nous avons développé une application mobile innovante qui vise à combler cette lacune en offrant une solution complète </a:t>
            </a:r>
            <a:endParaRPr lang="fr-FR" sz="24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fr-FR" sz="2400" dirty="0" smtClean="0"/>
              <a:t>et </a:t>
            </a:r>
            <a:r>
              <a:rPr lang="fr-FR" sz="2400" dirty="0"/>
              <a:t>conviviale pour </a:t>
            </a:r>
            <a:r>
              <a:rPr lang="fr-FR" sz="2400" dirty="0" smtClean="0"/>
              <a:t>planifier, explorer </a:t>
            </a:r>
            <a:r>
              <a:rPr lang="fr-FR" sz="2400" dirty="0"/>
              <a:t>et vivre des expériences authentiques au Togo tout en mettant en valeur les patrimoines culturels du pays.</a:t>
            </a:r>
          </a:p>
        </p:txBody>
      </p:sp>
    </p:spTree>
    <p:extLst>
      <p:ext uri="{BB962C8B-B14F-4D97-AF65-F5344CB8AC3E}">
        <p14:creationId xmlns:p14="http://schemas.microsoft.com/office/powerpoint/2010/main" val="357747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  <a:latin typeface="+mn-lt"/>
              </a:rPr>
              <a:t>OBJECTIFS DU PROJET</a:t>
            </a:r>
            <a:endParaRPr lang="fr-FR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fr-FR" dirty="0"/>
              <a:t>Valoriser la culture </a:t>
            </a:r>
            <a:r>
              <a:rPr lang="fr-FR" dirty="0" smtClean="0"/>
              <a:t>togolaise</a:t>
            </a:r>
            <a:endParaRPr lang="fr-FR" dirty="0"/>
          </a:p>
          <a:p>
            <a:pPr marL="0" indent="0" algn="just">
              <a:buNone/>
            </a:pPr>
            <a:endParaRPr lang="fr-FR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dirty="0" smtClean="0"/>
              <a:t>mettre </a:t>
            </a:r>
            <a:r>
              <a:rPr lang="fr-FR" dirty="0"/>
              <a:t>en avant les patrimoines culturels du </a:t>
            </a:r>
            <a:r>
              <a:rPr lang="fr-FR" dirty="0" smtClean="0"/>
              <a:t>Togo</a:t>
            </a:r>
            <a:endParaRPr lang="fr-FR" dirty="0"/>
          </a:p>
          <a:p>
            <a:pPr marL="0" indent="0" algn="just">
              <a:buNone/>
            </a:pPr>
            <a:endParaRPr lang="fr-FR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dirty="0" smtClean="0"/>
              <a:t> </a:t>
            </a:r>
            <a:r>
              <a:rPr lang="fr-FR" dirty="0"/>
              <a:t>mettre en avant les prestataires touristiques et produits </a:t>
            </a:r>
            <a:r>
              <a:rPr lang="fr-FR" dirty="0" smtClean="0"/>
              <a:t>locaux</a:t>
            </a:r>
            <a:endParaRPr lang="fr-FR" dirty="0"/>
          </a:p>
          <a:p>
            <a:pPr marL="0" indent="0" algn="just">
              <a:buNone/>
            </a:pPr>
            <a:endParaRPr lang="fr-FR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dirty="0" smtClean="0"/>
              <a:t> </a:t>
            </a:r>
            <a:r>
              <a:rPr lang="fr-FR" dirty="0"/>
              <a:t>proposer une expérience innovante et originale aux </a:t>
            </a:r>
            <a:r>
              <a:rPr lang="fr-FR" dirty="0" smtClean="0"/>
              <a:t>visiteurs</a:t>
            </a:r>
            <a:endParaRPr lang="fr-FR" dirty="0"/>
          </a:p>
          <a:p>
            <a:pPr algn="just"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499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  <a:latin typeface="+mn-lt"/>
              </a:rPr>
              <a:t>ARCHITECTURE DE L’ APPLICATION</a:t>
            </a:r>
            <a:endParaRPr lang="fr-FR" b="1" dirty="0">
              <a:solidFill>
                <a:schemeClr val="accent4"/>
              </a:solidFill>
              <a:latin typeface="+mn-lt"/>
            </a:endParaRP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075" y="1690688"/>
            <a:ext cx="10515600" cy="40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3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670252" y="2890002"/>
            <a:ext cx="2778719" cy="2344049"/>
            <a:chOff x="8411790" y="2890002"/>
            <a:chExt cx="3013602" cy="2344049"/>
          </a:xfrm>
        </p:grpSpPr>
        <p:sp>
          <p:nvSpPr>
            <p:cNvPr id="13" name="Zone de texte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8411790" y="2890002"/>
              <a:ext cx="193245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b="1" u="sng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API DE PAIEMENT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fr-FR" sz="1600" i="1" dirty="0">
                <a:solidFill>
                  <a:srgbClr val="7030A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6" name="Zone de texte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-843021" y="1265407"/>
            <a:ext cx="3207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6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MOBILE</a:t>
            </a:r>
            <a:endParaRPr lang="fr-FR" sz="1600" b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Ovale 26">
            <a:extLst>
              <a:ext uri="{FF2B5EF4-FFF2-40B4-BE49-F238E27FC236}">
                <a16:creationId xmlns:a16="http://schemas.microsoft.com/office/drawing/2014/main" id="{BAB1D2D2-1913-4FAF-8141-A2217D47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26" y="1222426"/>
            <a:ext cx="783771" cy="793639"/>
          </a:xfrm>
          <a:prstGeom prst="ellipse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25148" y="611007"/>
            <a:ext cx="4412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i="1" dirty="0">
                <a:cs typeface="Segoe UI" panose="020B0502040204020203" pitchFamily="34" charset="0"/>
              </a:rPr>
              <a:t>	</a:t>
            </a:r>
            <a:r>
              <a:rPr lang="fr-FR" sz="2800" b="1" i="1" dirty="0" smtClean="0">
                <a:cs typeface="Segoe UI" panose="020B0502040204020203" pitchFamily="34" charset="0"/>
              </a:rPr>
              <a:t>EXIGENCES </a:t>
            </a:r>
            <a:r>
              <a:rPr lang="fr-FR" sz="2800" b="1" dirty="0" smtClean="0">
                <a:cs typeface="Segoe UI" panose="020B0502040204020203" pitchFamily="34" charset="0"/>
              </a:rPr>
              <a:t>MATERIELLES</a:t>
            </a:r>
            <a:r>
              <a:rPr lang="fr-FR" sz="2800" b="1" i="1" dirty="0" smtClean="0">
                <a:cs typeface="Segoe UI" panose="020B0502040204020203" pitchFamily="34" charset="0"/>
              </a:rPr>
              <a:t> </a:t>
            </a:r>
            <a:endParaRPr lang="fr-FR" sz="2800" b="1" i="1" dirty="0"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80179" y="611007"/>
            <a:ext cx="37360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i="1" dirty="0">
                <a:cs typeface="Segoe UI" panose="020B0502040204020203" pitchFamily="34" charset="0"/>
              </a:rPr>
              <a:t>	</a:t>
            </a:r>
            <a:r>
              <a:rPr lang="fr-FR" sz="2800" b="1" dirty="0" smtClean="0">
                <a:cs typeface="Segoe UI" panose="020B0502040204020203" pitchFamily="34" charset="0"/>
              </a:rPr>
              <a:t>EXIGENCES</a:t>
            </a:r>
            <a:r>
              <a:rPr lang="fr-FR" sz="2800" b="1" i="1" dirty="0" smtClean="0">
                <a:cs typeface="Segoe UI" panose="020B0502040204020203" pitchFamily="34" charset="0"/>
              </a:rPr>
              <a:t> LOGICIEL </a:t>
            </a:r>
            <a:endParaRPr lang="fr-FR" sz="2800" b="1" i="1" dirty="0">
              <a:cs typeface="Segoe UI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76032" y="3265595"/>
            <a:ext cx="106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CINETPAY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7722" y="1504901"/>
            <a:ext cx="50014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 </a:t>
            </a:r>
            <a:r>
              <a:rPr lang="fr-F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r-F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1GB </a:t>
            </a:r>
            <a:endParaRPr lang="fr-F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STOCKAGE :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8GO</a:t>
            </a:r>
          </a:p>
          <a:p>
            <a:r>
              <a:rPr lang="fr-F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SYSTEM: ANDROID</a:t>
            </a:r>
          </a:p>
          <a:p>
            <a:endParaRPr lang="fr-F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Ovale 26">
            <a:extLst>
              <a:ext uri="{FF2B5EF4-FFF2-40B4-BE49-F238E27FC236}">
                <a16:creationId xmlns:a16="http://schemas.microsoft.com/office/drawing/2014/main" id="{BAB1D2D2-1913-4FAF-8141-A2217D47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471" y="1222425"/>
            <a:ext cx="783771" cy="793639"/>
          </a:xfrm>
          <a:prstGeom prst="ellipse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11" y="1425034"/>
            <a:ext cx="371722" cy="371722"/>
          </a:xfrm>
          <a:prstGeom prst="rect">
            <a:avLst/>
          </a:prstGeom>
        </p:spPr>
      </p:pic>
      <p:sp>
        <p:nvSpPr>
          <p:cNvPr id="37" name="Zone de texte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8670253" y="1191555"/>
            <a:ext cx="320751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HEBERGEUR</a:t>
            </a:r>
          </a:p>
          <a:p>
            <a:r>
              <a:rPr lang="fr-FR" sz="16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D’APPLICATION</a:t>
            </a:r>
            <a:endParaRPr lang="fr-FR" sz="1600" b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576032" y="1769455"/>
            <a:ext cx="5001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FIREBASE</a:t>
            </a:r>
            <a:endParaRPr lang="fr-F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Ovale 26">
            <a:extLst>
              <a:ext uri="{FF2B5EF4-FFF2-40B4-BE49-F238E27FC236}">
                <a16:creationId xmlns:a16="http://schemas.microsoft.com/office/drawing/2014/main" id="{BAB1D2D2-1913-4FAF-8141-A2217D47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989" y="2922313"/>
            <a:ext cx="783771" cy="793639"/>
          </a:xfrm>
          <a:prstGeom prst="ellipse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298" y="3073545"/>
            <a:ext cx="454045" cy="454045"/>
          </a:xfrm>
          <a:prstGeom prst="rect">
            <a:avLst/>
          </a:prstGeom>
        </p:spPr>
      </p:pic>
      <p:sp>
        <p:nvSpPr>
          <p:cNvPr id="40" name="Ovale 26">
            <a:extLst>
              <a:ext uri="{FF2B5EF4-FFF2-40B4-BE49-F238E27FC236}">
                <a16:creationId xmlns:a16="http://schemas.microsoft.com/office/drawing/2014/main" id="{BAB1D2D2-1913-4FAF-8141-A2217D47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199" y="4505224"/>
            <a:ext cx="783771" cy="793639"/>
          </a:xfrm>
          <a:prstGeom prst="ellipse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52" y="4652764"/>
            <a:ext cx="471663" cy="471663"/>
          </a:xfrm>
          <a:prstGeom prst="rect">
            <a:avLst/>
          </a:prstGeom>
        </p:spPr>
      </p:pic>
      <p:sp>
        <p:nvSpPr>
          <p:cNvPr id="43" name="Zone de texte 330">
            <a:extLst>
              <a:ext uri="{FF2B5EF4-FFF2-40B4-BE49-F238E27FC236}">
                <a16:creationId xmlns:a16="http://schemas.microsoft.com/office/drawing/2014/main" id="{62109C55-9EBC-4778-80D4-D55D22307915}"/>
              </a:ext>
            </a:extLst>
          </p:cNvPr>
          <p:cNvSpPr txBox="1"/>
          <p:nvPr/>
        </p:nvSpPr>
        <p:spPr>
          <a:xfrm>
            <a:off x="8670251" y="4430615"/>
            <a:ext cx="32075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DE GEOLOCALISATION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643033" y="4733127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GOOGLE MAPS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92" y="1377410"/>
            <a:ext cx="483667" cy="48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7200" b="1" dirty="0" smtClean="0">
                <a:solidFill>
                  <a:schemeClr val="accent4"/>
                </a:solidFill>
                <a:latin typeface="+mn-lt"/>
              </a:rPr>
              <a:t>-</a:t>
            </a:r>
            <a:r>
              <a:rPr lang="fr-FR" b="1" dirty="0" smtClean="0">
                <a:solidFill>
                  <a:schemeClr val="accent4"/>
                </a:solidFill>
                <a:latin typeface="+mn-lt"/>
              </a:rPr>
              <a:t>DIAGRAMMES</a:t>
            </a:r>
            <a:r>
              <a:rPr lang="fr-FR" sz="7200" b="1" dirty="0" smtClean="0">
                <a:solidFill>
                  <a:schemeClr val="accent4"/>
                </a:solidFill>
                <a:latin typeface="+mn-lt"/>
              </a:rPr>
              <a:t>-</a:t>
            </a:r>
            <a:endParaRPr lang="fr-FR" sz="72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09800" y="3602038"/>
            <a:ext cx="7772400" cy="4474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4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  <a:latin typeface="+mn-lt"/>
              </a:rPr>
              <a:t>DIAGRAMME DE CONTEXTE</a:t>
            </a:r>
            <a:endParaRPr lang="fr-FR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1- Diagramme de contexte statique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440486"/>
            <a:ext cx="7443651" cy="38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  <a:latin typeface="+mn-lt"/>
              </a:rPr>
              <a:t>DIAGRAMME DE CONTEXTE</a:t>
            </a:r>
            <a:endParaRPr lang="fr-FR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792300"/>
          </a:xfrm>
        </p:spPr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- Diagramme de contexte dynamique</a:t>
            </a:r>
          </a:p>
          <a:p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127477"/>
            <a:ext cx="6513875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0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384</Words>
  <Application>Microsoft Office PowerPoint</Application>
  <PresentationFormat>Grand écran</PresentationFormat>
  <Paragraphs>80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Wingdings</vt:lpstr>
      <vt:lpstr>Thème Office</vt:lpstr>
      <vt:lpstr>Présentation PowerPoint</vt:lpstr>
      <vt:lpstr>SOMMAIRE</vt:lpstr>
      <vt:lpstr>INTRODUCTION</vt:lpstr>
      <vt:lpstr>OBJECTIFS DU PROJET</vt:lpstr>
      <vt:lpstr>ARCHITECTURE DE L’ APPLICATION</vt:lpstr>
      <vt:lpstr>Présentation PowerPoint</vt:lpstr>
      <vt:lpstr>-DIAGRAMMES-</vt:lpstr>
      <vt:lpstr>DIAGRAMME DE CONTEXTE</vt:lpstr>
      <vt:lpstr>DIAGRAMME DE CONTEXTE</vt:lpstr>
      <vt:lpstr>DIAGRAMME DE PACKAGE</vt:lpstr>
      <vt:lpstr>DIAGRAMME DE CAS D’UTILISATION</vt:lpstr>
      <vt:lpstr>DIAGRAMME DE CAS D’UTILISATION</vt:lpstr>
      <vt:lpstr>DIAGRAMME DE CAS D’UTILISATION</vt:lpstr>
      <vt:lpstr>DIAGRAMME DE CAS D’UTILISATION</vt:lpstr>
      <vt:lpstr>DIAGRAMME DE CAS D’UTILISATION</vt:lpstr>
      <vt:lpstr>DIAGRAMME DE CAS D’UTILISATION</vt:lpstr>
      <vt:lpstr>DIAGRAMME DE CAS D’UTILISATION</vt:lpstr>
      <vt:lpstr>DIAGRAMME D’ACTIVITE</vt:lpstr>
      <vt:lpstr>DIAGRAMME D’ACTIVITE</vt:lpstr>
      <vt:lpstr>DIAGRAMME DE CLASSE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Emmanuella FODIO</dc:creator>
  <cp:lastModifiedBy>Emmanuella FODIO</cp:lastModifiedBy>
  <cp:revision>47</cp:revision>
  <dcterms:created xsi:type="dcterms:W3CDTF">2023-07-01T23:58:22Z</dcterms:created>
  <dcterms:modified xsi:type="dcterms:W3CDTF">2023-07-03T03:16:09Z</dcterms:modified>
</cp:coreProperties>
</file>