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7772400" cy="10058400"/>
  <p:notesSz cx="6858000" cy="9144000"/>
  <p:embeddedFontLst>
    <p:embeddedFont>
      <p:font typeface="Google Sans SemiBold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  <p:embeddedFont>
      <p:font typeface="PT Sans Narrow" panose="020B0506020203020204"/>
      <p:regular r:id="rId16"/>
      <p:bold r:id="rId17"/>
    </p:embeddedFont>
    <p:embeddedFont>
      <p:font typeface="Lato" panose="020F0502020204030203"/>
      <p:regular r:id="rId18"/>
      <p:bold r:id="rId19"/>
      <p:italic r:id="rId20"/>
      <p:boldItalic r:id="rId21"/>
    </p:embeddedFont>
    <p:embeddedFont>
      <p:font typeface="Work Sans"/>
      <p:regular r:id="rId22"/>
      <p:bold r:id="rId23"/>
      <p:italic r:id="rId24"/>
      <p:boldItalic r:id="rId25"/>
    </p:embeddedFont>
    <p:embeddedFont>
      <p:font typeface="Roboto" panose="02000000000000000000"/>
      <p:regular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3168"/>
        <p:guide pos="244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21.fntdata"/><Relationship Id="rId27" Type="http://schemas.openxmlformats.org/officeDocument/2006/relationships/font" Target="fonts/font20.fntdata"/><Relationship Id="rId26" Type="http://schemas.openxmlformats.org/officeDocument/2006/relationships/font" Target="fonts/font19.fntdata"/><Relationship Id="rId25" Type="http://schemas.openxmlformats.org/officeDocument/2006/relationships/font" Target="fonts/font18.fntdata"/><Relationship Id="rId24" Type="http://schemas.openxmlformats.org/officeDocument/2006/relationships/font" Target="fonts/font17.fntdata"/><Relationship Id="rId23" Type="http://schemas.openxmlformats.org/officeDocument/2006/relationships/font" Target="fonts/font16.fntdata"/><Relationship Id="rId22" Type="http://schemas.openxmlformats.org/officeDocument/2006/relationships/font" Target="fonts/font15.fntdata"/><Relationship Id="rId21" Type="http://schemas.openxmlformats.org/officeDocument/2006/relationships/font" Target="fonts/font14.fntdata"/><Relationship Id="rId20" Type="http://schemas.openxmlformats.org/officeDocument/2006/relationships/font" Target="fonts/font13.fntdata"/><Relationship Id="rId2" Type="http://schemas.openxmlformats.org/officeDocument/2006/relationships/theme" Target="theme/theme1.xml"/><Relationship Id="rId19" Type="http://schemas.openxmlformats.org/officeDocument/2006/relationships/font" Target="fonts/font12.fntdata"/><Relationship Id="rId18" Type="http://schemas.openxmlformats.org/officeDocument/2006/relationships/font" Target="fonts/font11.fntdata"/><Relationship Id="rId17" Type="http://schemas.openxmlformats.org/officeDocument/2006/relationships/font" Target="fonts/font10.fntdata"/><Relationship Id="rId16" Type="http://schemas.openxmlformats.org/officeDocument/2006/relationships/font" Target="fonts/font9.fntdata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/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Layout 1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3" name="Google Shape;63;p2"/>
          <p:cNvSpPr/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Image Alt-Text Here</a:t>
            </a:r>
            <a:endParaRPr sz="1100" i="1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/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3"/>
          <p:cNvSpPr/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50" name="Google Shape;150;p4"/>
          <p:cNvSpPr/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Image Alt-Text Here</a:t>
            </a:r>
            <a:endParaRPr sz="1100" i="1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77" name="Google Shape;177;p5"/>
          <p:cNvSpPr/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Image Alt-Text Here</a:t>
            </a:r>
            <a:endParaRPr sz="1100" i="1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330" y="1163955"/>
            <a:ext cx="3124200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Salifort Motors cherche à am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liorer la r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tention des employ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s et à r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pondre à la question suivante</a:t>
            </a:r>
            <a:r>
              <a:rPr lang="" altLang="en-US">
                <a:latin typeface="Google Sans"/>
                <a:ea typeface="Google Sans"/>
                <a:cs typeface="Google Sans"/>
                <a:sym typeface="Google Sans"/>
              </a:rPr>
              <a:t> 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lang="en-US" altLang="fr-FR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fr-FR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b="1">
                <a:latin typeface="Google Sans"/>
                <a:ea typeface="Google Sans"/>
                <a:cs typeface="Google Sans"/>
                <a:sym typeface="Google Sans"/>
              </a:rPr>
              <a:t>Qu'est-ce qui est susceptible de pousser l'employ</a:t>
            </a:r>
            <a:r>
              <a:rPr lang="en-US" altLang="en-US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b="1">
                <a:latin typeface="Google Sans"/>
                <a:ea typeface="Google Sans"/>
                <a:cs typeface="Google Sans"/>
                <a:sym typeface="Google Sans"/>
              </a:rPr>
              <a:t> à quitter l'entreprise</a:t>
            </a:r>
            <a:r>
              <a:rPr lang="" altLang="en-US" b="1">
                <a:latin typeface="Google Sans"/>
                <a:ea typeface="Google Sans"/>
                <a:cs typeface="Google Sans"/>
                <a:sym typeface="Google Sans"/>
              </a:rPr>
              <a:t> </a:t>
            </a:r>
            <a:r>
              <a:rPr lang="en-US" altLang="fr-FR" b="1"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 lang="en-US" altLang="fr-FR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alt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Projet rétention des employés</a:t>
            </a: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</a:t>
            </a:r>
            <a:endParaRPr sz="1200">
              <a:solidFill>
                <a:srgbClr val="000000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Le graphique à barres ci-dessus montre les variables les plus pertinentes</a:t>
            </a:r>
            <a:r>
              <a:rPr lang="" altLang="en-US" sz="1000" b="1" i="1">
                <a:latin typeface="Google Sans"/>
                <a:ea typeface="Google Sans"/>
                <a:cs typeface="Google Sans"/>
                <a:sym typeface="Google Sans"/>
              </a:rPr>
              <a:t> </a:t>
            </a: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" altLang="en-US" sz="1000" b="1" i="1">
                <a:latin typeface="Google Sans"/>
                <a:ea typeface="Google Sans"/>
                <a:cs typeface="Google Sans"/>
                <a:sym typeface="Google Sans"/>
              </a:rPr>
              <a:t>« </a:t>
            </a: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last_evaluation</a:t>
            </a:r>
            <a:r>
              <a:rPr lang="" altLang="en-US" sz="1000" b="1" i="1">
                <a:latin typeface="Google Sans"/>
                <a:ea typeface="Google Sans"/>
                <a:cs typeface="Google Sans"/>
                <a:sym typeface="Google Sans"/>
              </a:rPr>
              <a:t> »</a:t>
            </a: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" altLang="en-US" sz="1000" b="1" i="1">
                <a:latin typeface="Google Sans"/>
                <a:ea typeface="Google Sans"/>
                <a:cs typeface="Google Sans"/>
                <a:sym typeface="Google Sans"/>
              </a:rPr>
              <a:t>« </a:t>
            </a: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number_project</a:t>
            </a:r>
            <a:r>
              <a:rPr lang="" altLang="en-US" sz="1000" b="1" i="1">
                <a:latin typeface="Google Sans"/>
                <a:ea typeface="Google Sans"/>
                <a:cs typeface="Google Sans"/>
                <a:sym typeface="Google Sans"/>
              </a:rPr>
              <a:t> »</a:t>
            </a: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" altLang="en-US" sz="1000" b="1" i="1">
                <a:latin typeface="Google Sans"/>
                <a:ea typeface="Google Sans"/>
                <a:cs typeface="Google Sans"/>
                <a:sym typeface="Google Sans"/>
              </a:rPr>
              <a:t>« </a:t>
            </a: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tenure</a:t>
            </a:r>
            <a:r>
              <a:rPr lang="" altLang="en-US" sz="1000" b="1" i="1">
                <a:latin typeface="Google Sans"/>
                <a:ea typeface="Google Sans"/>
                <a:cs typeface="Google Sans"/>
                <a:sym typeface="Google Sans"/>
              </a:rPr>
              <a:t> »</a:t>
            </a: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 ​​et </a:t>
            </a:r>
            <a:r>
              <a:rPr lang="" altLang="en-US" sz="1000" b="1" i="1">
                <a:latin typeface="Google Sans"/>
                <a:ea typeface="Google Sans"/>
                <a:cs typeface="Google Sans"/>
                <a:sym typeface="Google Sans"/>
              </a:rPr>
              <a:t>« </a:t>
            </a: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overworked</a:t>
            </a:r>
            <a:r>
              <a:rPr lang="" altLang="en-US" sz="1000" b="1" i="1">
                <a:latin typeface="Google Sans"/>
                <a:ea typeface="Google Sans"/>
                <a:cs typeface="Google Sans"/>
                <a:sym typeface="Google Sans"/>
              </a:rPr>
              <a:t> »</a:t>
            </a:r>
            <a:r>
              <a:rPr lang="en-US" altLang="fr-FR" sz="1000" b="1" i="1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lang="en-US" altLang="fr-FR" sz="1000"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57312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Dans le mod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è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le de for</a:t>
            </a:r>
            <a:r>
              <a:rPr lang="en-US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ê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 al</a:t>
            </a:r>
            <a:r>
              <a:rPr lang="en-US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atoire ci-dessus,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«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last_evaluation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»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«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tenure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»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«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number_project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»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«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overworked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»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«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salary_low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»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et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«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work_accident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»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ont la plus grande importance. Ces variables sont les plus utiles pour pr</a:t>
            </a:r>
            <a:r>
              <a:rPr lang="en-US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dire la variable de r</a:t>
            </a:r>
            <a:r>
              <a:rPr lang="en-US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sultat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«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left </a:t>
            </a:r>
            <a:r>
              <a:rPr lang="" altLang="en-US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»</a:t>
            </a:r>
            <a:r>
              <a:rPr lang="en-US" altLang="fr-FR" sz="1000" b="1" i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lang="en-US" altLang="fr-FR" sz="1000" b="1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007360"/>
            <a:ext cx="2883300" cy="255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tant donn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que la variable que nous cherchons à pr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dire est cat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gorique, l'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quipe pourrait construire soit une r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gression logistique, soit un mod</a:t>
            </a:r>
            <a:r>
              <a:rPr lang="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è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le d'apprentissage automatique bas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sur un arbre.</a:t>
            </a:r>
            <a:endParaRPr lang="en-US" altLang="fr-FR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fr-FR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Le mod</a:t>
            </a:r>
            <a:r>
              <a:rPr lang="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è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le de for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ê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 al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atoire surpasse l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g</a:t>
            </a:r>
            <a:r>
              <a:rPr lang="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è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rement le mod</a:t>
            </a:r>
            <a:r>
              <a:rPr lang="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è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le d'arbre de d</a:t>
            </a:r>
            <a:r>
              <a:rPr lang="en-US" altLang="en-US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cision.</a:t>
            </a:r>
            <a:endParaRPr lang="en-US" altLang="fr-FR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68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Ce mod</a:t>
            </a:r>
            <a:r>
              <a:rPr lang="" altLang="en-US">
                <a:latin typeface="Google Sans"/>
                <a:ea typeface="Google Sans"/>
                <a:cs typeface="Google Sans"/>
                <a:sym typeface="Google Sans"/>
              </a:rPr>
              <a:t>è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le permet de pr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dire si un employ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 va partir et d'identifier les facteurs les plus influents. Ces informations peuvent aider les RH à prendre des d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cisions pour am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liorer la r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tention des employ</a:t>
            </a:r>
            <a:r>
              <a:rPr lang="en-US" altLang="en-US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>
                <a:latin typeface="Google Sans"/>
                <a:ea typeface="Google Sans"/>
                <a:cs typeface="Google Sans"/>
                <a:sym typeface="Google Sans"/>
              </a:rPr>
              <a:t>s.</a:t>
            </a:r>
            <a:endParaRPr lang="en-US" altLang="fr-FR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79070" y="7681595"/>
            <a:ext cx="7058025" cy="237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Limiter le nombre de projets par employ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 pour 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viter la surcharge de travail et le burnout.</a:t>
            </a:r>
            <a:endParaRPr lang="en-US" altLang="fr-FR" sz="9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33020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Mener une enqu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ê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te approfondie sur l'insatisfaction des employ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s ayant 4 ans d'anciennet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 afin d'identifier les causes pr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cises.</a:t>
            </a:r>
            <a:endParaRPr lang="en-US" altLang="fr-FR" sz="9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33020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Clarifier les politiques de r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mun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ration des heures suppl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mentaires et s'assurer que tous les employ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s en sont inform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s.</a:t>
            </a:r>
            <a:endParaRPr lang="en-US" altLang="fr-FR" sz="9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33020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tablir des attentes claires sur la charge de travail et les cong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s pour 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viter toute confusion.</a:t>
            </a:r>
            <a:endParaRPr lang="en-US" altLang="fr-FR" sz="9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33020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Organiser des discussions internes (au niveau de l'entreprise et des 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quipes) afin de mieux comprendre et am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liorer la culture de travail.</a:t>
            </a:r>
            <a:endParaRPr lang="en-US" altLang="fr-FR" sz="9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33020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R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viser le syst</a:t>
            </a:r>
            <a:r>
              <a:rPr lang="" altLang="en-US" sz="900" b="1">
                <a:latin typeface="Google Sans"/>
                <a:ea typeface="Google Sans"/>
                <a:cs typeface="Google Sans"/>
                <a:sym typeface="Google Sans"/>
              </a:rPr>
              <a:t>è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me d’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valuation des performances : les meilleures notes ne doivent pas 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ê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tre uniquement attribu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es aux employ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s travaillant 200+ heures/mois. Mettre en place une 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chelle proportionnelle pour r</a:t>
            </a:r>
            <a:r>
              <a:rPr lang="en-US" altLang="en-US" sz="900" b="1">
                <a:latin typeface="Google Sans"/>
                <a:ea typeface="Google Sans"/>
                <a:cs typeface="Google Sans"/>
                <a:sym typeface="Google Sans"/>
              </a:rPr>
              <a:t>é</a:t>
            </a:r>
            <a:r>
              <a:rPr lang="en-US" altLang="fr-FR" sz="900" b="1">
                <a:latin typeface="Google Sans"/>
                <a:ea typeface="Google Sans"/>
                <a:cs typeface="Google Sans"/>
                <a:sym typeface="Google Sans"/>
              </a:rPr>
              <a:t>compenser justement les efforts et les contributions.</a:t>
            </a:r>
            <a:endParaRPr lang="en-US" altLang="fr-FR" sz="9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941070"/>
            <a:ext cx="4159885" cy="26847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0" y="4262120"/>
            <a:ext cx="4071620" cy="2310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WPS Presentation</Application>
  <PresentationFormat/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Arial</vt:lpstr>
      <vt:lpstr>Google Sans SemiBold</vt:lpstr>
      <vt:lpstr>Google Sans</vt:lpstr>
      <vt:lpstr>PT Sans Narrow</vt:lpstr>
      <vt:lpstr>Lato</vt:lpstr>
      <vt:lpstr>Calibri</vt:lpstr>
      <vt:lpstr>Work Sans</vt:lpstr>
      <vt:lpstr>Roboto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WPS_1741081563</cp:lastModifiedBy>
  <cp:revision>5</cp:revision>
  <dcterms:created xsi:type="dcterms:W3CDTF">2025-03-06T00:47:33Z</dcterms:created>
  <dcterms:modified xsi:type="dcterms:W3CDTF">2025-03-06T01:03:53Z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B5AE84E4549E4B3D9299729EFCF04F0E_12</vt:lpwstr>
  </property>
  <property fmtid="{D5CDD505-2E9C-101B-9397-08002B2CF9AE}" pid="3" name="KSOProductBuildVer">
    <vt:lpwstr>1036-12.2.0.20323</vt:lpwstr>
  </property>
</Properties>
</file>