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94" r:id="rId3"/>
    <p:sldId id="274" r:id="rId4"/>
    <p:sldId id="292" r:id="rId5"/>
    <p:sldId id="311" r:id="rId6"/>
    <p:sldId id="310" r:id="rId7"/>
    <p:sldId id="287" r:id="rId8"/>
    <p:sldId id="302" r:id="rId9"/>
    <p:sldId id="289" r:id="rId10"/>
    <p:sldId id="316" r:id="rId11"/>
    <p:sldId id="306" r:id="rId12"/>
    <p:sldId id="293" r:id="rId13"/>
    <p:sldId id="304" r:id="rId14"/>
    <p:sldId id="305" r:id="rId15"/>
    <p:sldId id="313" r:id="rId16"/>
    <p:sldId id="317" r:id="rId17"/>
    <p:sldId id="314" r:id="rId18"/>
    <p:sldId id="318" r:id="rId19"/>
    <p:sldId id="319" r:id="rId20"/>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68" autoAdjust="0"/>
    <p:restoredTop sz="94660"/>
  </p:normalViewPr>
  <p:slideViewPr>
    <p:cSldViewPr snapToGrid="0">
      <p:cViewPr varScale="1">
        <p:scale>
          <a:sx n="91" d="100"/>
          <a:sy n="91"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89856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5346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447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09051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5269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76997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5661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65959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7469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1514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0234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F35C7BA5-199F-4B95-B303-A61051C98FCC}" type="datetimeFigureOut">
              <a:rPr kumimoji="1" lang="ja-JP" altLang="en-US" smtClean="0"/>
              <a:t>2019/2/11</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917844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cv-foundation.org/openaccess/content_cvpr_2015/papers/Song_TVSum_Summarizing_Web_2015_CVPR_paper.pdf" TargetMode="External"/><Relationship Id="rId3" Type="http://schemas.microsoft.com/office/2007/relationships/hdphoto" Target="../media/hdphoto1.wdp"/><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jpg"/><Relationship Id="rId4" Type="http://schemas.openxmlformats.org/officeDocument/2006/relationships/image" Target="../media/image16.png"/><Relationship Id="rId9" Type="http://schemas.openxmlformats.org/officeDocument/2006/relationships/hyperlink" Target="https://varcity.ethz.ch/paper/eccv2014_gygli_vidsum.pdf"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cv-foundation.org/openaccess/content_cvpr_2015/papers/Gygli_Video_Summarization_by_2015_CVPR_paper.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cv-foundation.org/openaccess/content_cvpr_2015/papers/Gygli_Video_Summarization_by_2015_CVPR_paper.pdf"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arxiv.org/pdf/1406.2661.pdf"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91" y="3253805"/>
            <a:ext cx="10149317" cy="984885"/>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dirty="0">
                <a:latin typeface="Adobe Arabic" panose="02040503050201020203" pitchFamily="18" charset="-78"/>
                <a:cs typeface="Adobe Arabic" panose="02040503050201020203" pitchFamily="18" charset="-78"/>
                <a:hlinkClick r:id="rId4"/>
              </a:rPr>
              <a:t>https://arxiv.org/pdf/1804.11228.pdf</a:t>
            </a:r>
            <a:endParaRPr lang="en-US" altLang="ja-JP" sz="900"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72150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303" y="31468"/>
            <a:ext cx="12803903" cy="9569732"/>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10</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70207" y="1349817"/>
            <a:ext cx="6577442" cy="523220"/>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Numerical Formula: </a:t>
            </a:r>
            <a:r>
              <a:rPr kumimoji="1" lang="ja-JP" altLang="en-US" sz="2800" b="1" u="sng">
                <a:latin typeface="HG正楷書体-PRO" panose="03000600000000000000" pitchFamily="66" charset="-128"/>
                <a:ea typeface="HG正楷書体-PRO" panose="03000600000000000000" pitchFamily="66" charset="-128"/>
                <a:cs typeface="Adobe Arabic" panose="02040503050201020203" pitchFamily="18" charset="-78"/>
              </a:rPr>
              <a:t>詳細な数式の説明</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9" name="Picture 18">
            <a:extLst>
              <a:ext uri="{FF2B5EF4-FFF2-40B4-BE49-F238E27FC236}">
                <a16:creationId xmlns:a16="http://schemas.microsoft.com/office/drawing/2014/main" id="{FA9A642C-908E-FD40-829E-26B35D90B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531" y="5813327"/>
            <a:ext cx="6449092" cy="726250"/>
          </a:xfrm>
          <a:prstGeom prst="rect">
            <a:avLst/>
          </a:prstGeom>
        </p:spPr>
      </p:pic>
      <p:pic>
        <p:nvPicPr>
          <p:cNvPr id="20" name="Picture 19">
            <a:extLst>
              <a:ext uri="{FF2B5EF4-FFF2-40B4-BE49-F238E27FC236}">
                <a16:creationId xmlns:a16="http://schemas.microsoft.com/office/drawing/2014/main" id="{55ECA6F6-F049-1E4E-877E-C610A1E25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1464" y="7164351"/>
            <a:ext cx="5348026" cy="1566593"/>
          </a:xfrm>
          <a:prstGeom prst="rect">
            <a:avLst/>
          </a:prstGeom>
        </p:spPr>
      </p:pic>
      <p:sp>
        <p:nvSpPr>
          <p:cNvPr id="3" name="Rectangle 2">
            <a:extLst>
              <a:ext uri="{FF2B5EF4-FFF2-40B4-BE49-F238E27FC236}">
                <a16:creationId xmlns:a16="http://schemas.microsoft.com/office/drawing/2014/main" id="{6B3A8AFC-9B0C-9A47-8F0E-8456986C5602}"/>
              </a:ext>
            </a:extLst>
          </p:cNvPr>
          <p:cNvSpPr/>
          <p:nvPr/>
        </p:nvSpPr>
        <p:spPr>
          <a:xfrm>
            <a:off x="9141791" y="5514732"/>
            <a:ext cx="2956259" cy="1323439"/>
          </a:xfrm>
          <a:prstGeom prst="rect">
            <a:avLst/>
          </a:prstGeom>
          <a:ln w="57150"/>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 sz="2000" i="1" dirty="0"/>
              <a:t>RF</a:t>
            </a:r>
            <a:r>
              <a:rPr lang="ja" altLang="en-US" sz="1400" dirty="0"/>
              <a:t>：フィルターの</a:t>
            </a:r>
            <a:r>
              <a:rPr lang="ja-JP" altLang="en-US" sz="1400"/>
              <a:t>受容範囲サイズ</a:t>
            </a:r>
            <a:endParaRPr lang="en-US" altLang="ja" sz="2000" dirty="0"/>
          </a:p>
          <a:p>
            <a:r>
              <a:rPr lang="en-US" altLang="ja" sz="2000" dirty="0"/>
              <a:t>hi:</a:t>
            </a:r>
            <a:r>
              <a:rPr lang="ja" altLang="en-US" sz="1400" dirty="0"/>
              <a:t>ホールサイズ</a:t>
            </a:r>
            <a:endParaRPr lang="en-US" altLang="ja-JP" sz="2000" dirty="0"/>
          </a:p>
          <a:p>
            <a:r>
              <a:rPr lang="en-US" sz="2000" dirty="0" err="1"/>
              <a:t>ω</a:t>
            </a:r>
            <a:r>
              <a:rPr lang="en-US" sz="2000" dirty="0"/>
              <a:t>: </a:t>
            </a:r>
            <a:r>
              <a:rPr lang="ja" altLang="en-US" sz="1400" dirty="0"/>
              <a:t>フィルターサイズ</a:t>
            </a:r>
            <a:r>
              <a:rPr lang="en-US" altLang="ja" sz="1400" dirty="0"/>
              <a:t>/ 3 </a:t>
            </a:r>
            <a:r>
              <a:rPr lang="en-US" altLang="ja-JP" sz="1400" dirty="0"/>
              <a:t>×</a:t>
            </a:r>
            <a:r>
              <a:rPr lang="ja-JP" altLang="en-US" sz="1400"/>
              <a:t> </a:t>
            </a:r>
            <a:r>
              <a:rPr lang="en-US" altLang="ja-JP" sz="1400" dirty="0"/>
              <a:t>1</a:t>
            </a:r>
            <a:endParaRPr lang="el-GR" sz="2000" dirty="0"/>
          </a:p>
          <a:p>
            <a:r>
              <a:rPr lang="en-US" sz="2000" dirty="0"/>
              <a:t>J: </a:t>
            </a:r>
            <a:r>
              <a:rPr lang="ja-JP" altLang="en-US" sz="1400"/>
              <a:t>レイヤー数</a:t>
            </a:r>
            <a:endParaRPr lang="en-US" sz="2000" dirty="0"/>
          </a:p>
        </p:txBody>
      </p:sp>
      <p:sp>
        <p:nvSpPr>
          <p:cNvPr id="21" name="Rectangle 20">
            <a:extLst>
              <a:ext uri="{FF2B5EF4-FFF2-40B4-BE49-F238E27FC236}">
                <a16:creationId xmlns:a16="http://schemas.microsoft.com/office/drawing/2014/main" id="{8C09F3AC-4F50-F744-A861-9872468BECE3}"/>
              </a:ext>
            </a:extLst>
          </p:cNvPr>
          <p:cNvSpPr/>
          <p:nvPr/>
        </p:nvSpPr>
        <p:spPr>
          <a:xfrm>
            <a:off x="9141791" y="7391478"/>
            <a:ext cx="2122376" cy="1077218"/>
          </a:xfrm>
          <a:prstGeom prst="rect">
            <a:avLst/>
          </a:prstGeom>
          <a:ln w="57150"/>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 sz="2400" i="1" dirty="0"/>
              <a:t>Ig, Is, </a:t>
            </a:r>
            <a:r>
              <a:rPr lang="en-US" altLang="ja" sz="2400" i="1" dirty="0" err="1"/>
              <a:t>Ir</a:t>
            </a:r>
            <a:r>
              <a:rPr lang="ja" altLang="en-US" sz="1400" dirty="0"/>
              <a:t>：</a:t>
            </a:r>
            <a:r>
              <a:rPr lang="ja-JP" altLang="en-US" sz="1400"/>
              <a:t>要約</a:t>
            </a:r>
            <a:endParaRPr lang="en-US" altLang="ja" sz="2000" dirty="0"/>
          </a:p>
          <a:p>
            <a:r>
              <a:rPr lang="en-US" sz="2000" dirty="0" err="1"/>
              <a:t>fe</a:t>
            </a:r>
            <a:r>
              <a:rPr lang="en-US" sz="2000" dirty="0"/>
              <a:t>: </a:t>
            </a:r>
            <a:r>
              <a:rPr lang="ja-JP" altLang="en-US" sz="1400"/>
              <a:t>特徴量</a:t>
            </a:r>
            <a:endParaRPr lang="en-US" altLang="ja" sz="2000" dirty="0"/>
          </a:p>
          <a:p>
            <a:r>
              <a:rPr lang="en-US" altLang="ja" sz="2000" dirty="0"/>
              <a:t>Sg, </a:t>
            </a:r>
            <a:r>
              <a:rPr lang="en-US" altLang="ja" sz="2000" dirty="0" err="1"/>
              <a:t>Ss</a:t>
            </a:r>
            <a:r>
              <a:rPr lang="en-US" altLang="ja" sz="2000" dirty="0"/>
              <a:t>, Sr :</a:t>
            </a:r>
            <a:r>
              <a:rPr lang="ja-JP" altLang="en-US" sz="1400"/>
              <a:t>要約スコア</a:t>
            </a:r>
            <a:endParaRPr lang="en-US" altLang="ja-JP" sz="2000" dirty="0"/>
          </a:p>
        </p:txBody>
      </p:sp>
      <p:pic>
        <p:nvPicPr>
          <p:cNvPr id="22" name="Picture 21">
            <a:extLst>
              <a:ext uri="{FF2B5EF4-FFF2-40B4-BE49-F238E27FC236}">
                <a16:creationId xmlns:a16="http://schemas.microsoft.com/office/drawing/2014/main" id="{49867E17-D066-A34A-AD8A-E6980CC67F2E}"/>
              </a:ext>
            </a:extLst>
          </p:cNvPr>
          <p:cNvPicPr>
            <a:picLocks noChangeAspect="1"/>
          </p:cNvPicPr>
          <p:nvPr/>
        </p:nvPicPr>
        <p:blipFill rotWithShape="1">
          <a:blip r:embed="rId6">
            <a:extLst>
              <a:ext uri="{28A0092B-C50C-407E-A947-70E740481C1C}">
                <a14:useLocalDpi xmlns:a14="http://schemas.microsoft.com/office/drawing/2010/main" val="0"/>
              </a:ext>
            </a:extLst>
          </a:blip>
          <a:srcRect l="-687" t="-687" r="342" b="39776"/>
          <a:stretch/>
        </p:blipFill>
        <p:spPr>
          <a:xfrm>
            <a:off x="1120112" y="2314801"/>
            <a:ext cx="10559071" cy="2959916"/>
          </a:xfrm>
          <a:prstGeom prst="rect">
            <a:avLst/>
          </a:prstGeom>
        </p:spPr>
      </p:pic>
      <p:sp>
        <p:nvSpPr>
          <p:cNvPr id="9" name="Rectangle 8">
            <a:extLst>
              <a:ext uri="{FF2B5EF4-FFF2-40B4-BE49-F238E27FC236}">
                <a16:creationId xmlns:a16="http://schemas.microsoft.com/office/drawing/2014/main" id="{3EF797F0-C5CF-4A48-9868-405CD4C4FB43}"/>
              </a:ext>
            </a:extLst>
          </p:cNvPr>
          <p:cNvSpPr/>
          <p:nvPr/>
        </p:nvSpPr>
        <p:spPr>
          <a:xfrm>
            <a:off x="3736804" y="4302588"/>
            <a:ext cx="954107" cy="400110"/>
          </a:xfrm>
          <a:prstGeom prst="rect">
            <a:avLst/>
          </a:prstGeom>
        </p:spPr>
        <p:txBody>
          <a:bodyPr wrap="none">
            <a:spAutoFit/>
          </a:bodyPr>
          <a:lstStyle/>
          <a:p>
            <a:r>
              <a:rPr lang="en-US" sz="2000" b="1" dirty="0"/>
              <a:t>（３）</a:t>
            </a:r>
          </a:p>
        </p:txBody>
      </p:sp>
      <p:sp>
        <p:nvSpPr>
          <p:cNvPr id="23" name="Rectangle 22">
            <a:extLst>
              <a:ext uri="{FF2B5EF4-FFF2-40B4-BE49-F238E27FC236}">
                <a16:creationId xmlns:a16="http://schemas.microsoft.com/office/drawing/2014/main" id="{EE4B3BDC-5B30-9042-8EC1-4FF9C2F09A67}"/>
              </a:ext>
            </a:extLst>
          </p:cNvPr>
          <p:cNvSpPr/>
          <p:nvPr/>
        </p:nvSpPr>
        <p:spPr>
          <a:xfrm>
            <a:off x="6715535" y="3517214"/>
            <a:ext cx="958917" cy="400110"/>
          </a:xfrm>
          <a:prstGeom prst="rect">
            <a:avLst/>
          </a:prstGeom>
        </p:spPr>
        <p:txBody>
          <a:bodyPr wrap="none">
            <a:spAutoFit/>
          </a:bodyPr>
          <a:lstStyle/>
          <a:p>
            <a:r>
              <a:rPr lang="en-US" sz="2000" b="1" dirty="0"/>
              <a:t>（４）</a:t>
            </a:r>
          </a:p>
        </p:txBody>
      </p:sp>
      <p:sp>
        <p:nvSpPr>
          <p:cNvPr id="24" name="正方形/長方形 1">
            <a:extLst>
              <a:ext uri="{FF2B5EF4-FFF2-40B4-BE49-F238E27FC236}">
                <a16:creationId xmlns:a16="http://schemas.microsoft.com/office/drawing/2014/main" id="{61A9B5FA-59EE-AB48-8B0D-5C51EED0642B}"/>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5" name="Rectangle 24">
            <a:extLst>
              <a:ext uri="{FF2B5EF4-FFF2-40B4-BE49-F238E27FC236}">
                <a16:creationId xmlns:a16="http://schemas.microsoft.com/office/drawing/2014/main" id="{64C2BAC8-2EF5-1C47-83EF-C2603A8C8B67}"/>
              </a:ext>
            </a:extLst>
          </p:cNvPr>
          <p:cNvSpPr/>
          <p:nvPr/>
        </p:nvSpPr>
        <p:spPr>
          <a:xfrm>
            <a:off x="2724736" y="2484430"/>
            <a:ext cx="3000815" cy="231616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FD4AF0-C513-C342-8591-0CA3C155DE93}"/>
              </a:ext>
            </a:extLst>
          </p:cNvPr>
          <p:cNvSpPr/>
          <p:nvPr/>
        </p:nvSpPr>
        <p:spPr>
          <a:xfrm>
            <a:off x="6890171" y="3036095"/>
            <a:ext cx="593842" cy="126649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26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11</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08776" y="1378839"/>
            <a:ext cx="9232014" cy="523220"/>
          </a:xfrm>
          <a:prstGeom prst="rect">
            <a:avLst/>
          </a:prstGeom>
          <a:noFill/>
        </p:spPr>
        <p:txBody>
          <a:bodyPr wrap="none" rtlCol="0">
            <a:spAutoFit/>
          </a:bodyPr>
          <a:lstStyle/>
          <a:p>
            <a:r>
              <a:rPr lang="en-US" altLang="ja-JP" sz="2800" b="1" u="sng" dirty="0">
                <a:latin typeface="Adobe Arabic" panose="02040503050201020203" pitchFamily="18" charset="-78"/>
                <a:ea typeface="HG正楷書体-PRO" panose="03000600000000000000" pitchFamily="66" charset="-128"/>
                <a:cs typeface="Adobe Arabic" panose="02040503050201020203" pitchFamily="18" charset="-78"/>
              </a:rPr>
              <a:t>DTR-GAN</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の推論過程：</a:t>
            </a:r>
            <a:r>
              <a:rPr lang="ja" altLang="en-US" sz="2400" b="1" u="sng" dirty="0">
                <a:latin typeface="Adobe Arabic" panose="02040503050201020203" pitchFamily="18" charset="-78"/>
                <a:ea typeface="HG正楷書体-PRO" panose="03000600000000000000" pitchFamily="66" charset="-128"/>
                <a:cs typeface="Adobe Arabic" panose="02040503050201020203" pitchFamily="18" charset="-78"/>
              </a:rPr>
              <a:t>フレームレベルの信頼度スコア</a:t>
            </a:r>
            <a:r>
              <a:rPr lang="en-US" altLang="ja" sz="2400" b="1" u="sng" dirty="0" err="1">
                <a:latin typeface="Adobe Arabic" panose="02040503050201020203" pitchFamily="18" charset="-78"/>
                <a:ea typeface="HG正楷書体-PRO" panose="03000600000000000000" pitchFamily="66" charset="-128"/>
                <a:cs typeface="Adobe Arabic" panose="02040503050201020203" pitchFamily="18" charset="-78"/>
              </a:rPr>
              <a:t>Ss</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の算出</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664051" y="6071737"/>
            <a:ext cx="8004686" cy="22174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3042029" y="6314839"/>
            <a:ext cx="7217335" cy="1615827"/>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fig4 </a:t>
            </a:r>
            <a:r>
              <a:rPr lang="en-US" altLang="ja-JP" b="1" u="sng">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2800" b="1" u="sng">
                <a:latin typeface="Adobe Arabic" panose="02040503050201020203" pitchFamily="18" charset="-78"/>
                <a:ea typeface="HG正楷書体-PRO" panose="03000600000000000000" pitchFamily="66" charset="-128"/>
                <a:cs typeface="Adobe Arabic" panose="02040503050201020203" pitchFamily="18" charset="-78"/>
              </a:rPr>
              <a:t>DTR-GAN</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の推論過程</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800" dirty="0">
              <a:latin typeface="HG正楷書体-PRO" panose="03000600000000000000" pitchFamily="66" charset="-128"/>
              <a:ea typeface="HG正楷書体-PRO" panose="03000600000000000000" pitchFamily="66" charset="-128"/>
            </a:endParaRPr>
          </a:p>
          <a:p>
            <a:r>
              <a:rPr lang="ja" altLang="en-US" sz="2000" dirty="0">
                <a:latin typeface="HG正楷書体-PRO" panose="03000600000000000000" pitchFamily="66" charset="-128"/>
                <a:ea typeface="HG正楷書体-PRO" panose="03000600000000000000" pitchFamily="66" charset="-128"/>
              </a:rPr>
              <a:t>キーフレームである各フレームについての最終的な信頼度スコア</a:t>
            </a:r>
            <a:r>
              <a:rPr lang="en-US" altLang="ja" sz="2000" dirty="0" err="1">
                <a:latin typeface="HG正楷書体-PRO" panose="03000600000000000000" pitchFamily="66" charset="-128"/>
                <a:ea typeface="HG正楷書体-PRO" panose="03000600000000000000" pitchFamily="66" charset="-128"/>
              </a:rPr>
              <a:t>Ss</a:t>
            </a:r>
            <a:r>
              <a:rPr lang="ja" altLang="en-US" sz="2000" dirty="0">
                <a:latin typeface="HG正楷書体-PRO" panose="03000600000000000000" pitchFamily="66" charset="-128"/>
                <a:ea typeface="HG正楷書体-PRO" panose="03000600000000000000" pitchFamily="66" charset="-128"/>
              </a:rPr>
              <a:t>は、視覚的表現特徴を時間符号化モジュール</a:t>
            </a:r>
            <a:r>
              <a:rPr lang="en-US" altLang="ja" sz="2000" dirty="0">
                <a:latin typeface="HG正楷書体-PRO" panose="03000600000000000000" pitchFamily="66" charset="-128"/>
                <a:ea typeface="HG正楷書体-PRO" panose="03000600000000000000" pitchFamily="66" charset="-128"/>
              </a:rPr>
              <a:t>J</a:t>
            </a:r>
            <a:r>
              <a:rPr lang="ja" altLang="en-US" sz="2000" dirty="0">
                <a:latin typeface="HG正楷書体-PRO" panose="03000600000000000000" pitchFamily="66" charset="-128"/>
                <a:ea typeface="HG正楷書体-PRO" panose="03000600000000000000" pitchFamily="66" charset="-128"/>
              </a:rPr>
              <a:t>および要約予測</a:t>
            </a:r>
            <a:r>
              <a:rPr lang="ja-JP" altLang="en-US" sz="2000">
                <a:latin typeface="HG正楷書体-PRO" panose="03000600000000000000" pitchFamily="66" charset="-128"/>
                <a:ea typeface="HG正楷書体-PRO" panose="03000600000000000000" pitchFamily="66" charset="-128"/>
              </a:rPr>
              <a:t>モデル</a:t>
            </a:r>
            <a:r>
              <a:rPr lang="en-US" altLang="ja" sz="2000" dirty="0" err="1">
                <a:latin typeface="HG正楷書体-PRO" panose="03000600000000000000" pitchFamily="66" charset="-128"/>
                <a:ea typeface="HG正楷書体-PRO" panose="03000600000000000000" pitchFamily="66" charset="-128"/>
              </a:rPr>
              <a:t>Gs</a:t>
            </a:r>
            <a:r>
              <a:rPr lang="ja" altLang="en-US" sz="2000" dirty="0">
                <a:latin typeface="HG正楷書体-PRO" panose="03000600000000000000" pitchFamily="66" charset="-128"/>
                <a:ea typeface="HG正楷書体-PRO" panose="03000600000000000000" pitchFamily="66" charset="-128"/>
              </a:rPr>
              <a:t>に渡すことによって得られる。</a:t>
            </a:r>
            <a:endParaRPr lang="ja-JP" altLang="en-US" sz="2000" dirty="0">
              <a:latin typeface="HG正楷書体-PRO" panose="03000600000000000000" pitchFamily="66" charset="-128"/>
              <a:ea typeface="HG正楷書体-PRO" panose="03000600000000000000" pitchFamily="66" charset="-128"/>
            </a:endParaRPr>
          </a:p>
        </p:txBody>
      </p:sp>
      <p:pic>
        <p:nvPicPr>
          <p:cNvPr id="7" name="Picture 6">
            <a:extLst>
              <a:ext uri="{FF2B5EF4-FFF2-40B4-BE49-F238E27FC236}">
                <a16:creationId xmlns:a16="http://schemas.microsoft.com/office/drawing/2014/main" id="{AA65732F-A76C-1340-A7A8-F24016E04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01" y="2499042"/>
            <a:ext cx="7321810" cy="3350659"/>
          </a:xfrm>
          <a:prstGeom prst="rect">
            <a:avLst/>
          </a:prstGeom>
        </p:spPr>
      </p:pic>
      <p:pic>
        <p:nvPicPr>
          <p:cNvPr id="15" name="Picture 14">
            <a:extLst>
              <a:ext uri="{FF2B5EF4-FFF2-40B4-BE49-F238E27FC236}">
                <a16:creationId xmlns:a16="http://schemas.microsoft.com/office/drawing/2014/main" id="{454581BA-4192-5945-86AE-4BCC268CCE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941" y="5445789"/>
            <a:ext cx="4155608" cy="480130"/>
          </a:xfrm>
          <a:prstGeom prst="rect">
            <a:avLst/>
          </a:prstGeom>
        </p:spPr>
      </p:pic>
      <p:pic>
        <p:nvPicPr>
          <p:cNvPr id="16" name="Picture 15">
            <a:extLst>
              <a:ext uri="{FF2B5EF4-FFF2-40B4-BE49-F238E27FC236}">
                <a16:creationId xmlns:a16="http://schemas.microsoft.com/office/drawing/2014/main" id="{EEE1E772-D2A5-E042-BD3F-E71E0BE7B5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0543" y="3692414"/>
            <a:ext cx="4160445" cy="1197949"/>
          </a:xfrm>
          <a:prstGeom prst="rect">
            <a:avLst/>
          </a:prstGeom>
        </p:spPr>
      </p:pic>
      <p:pic>
        <p:nvPicPr>
          <p:cNvPr id="17" name="Picture 16">
            <a:extLst>
              <a:ext uri="{FF2B5EF4-FFF2-40B4-BE49-F238E27FC236}">
                <a16:creationId xmlns:a16="http://schemas.microsoft.com/office/drawing/2014/main" id="{76AEBFE5-A1C4-704C-8D4A-7126C3C624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1693" y="4928289"/>
            <a:ext cx="4161399" cy="476180"/>
          </a:xfrm>
          <a:prstGeom prst="rect">
            <a:avLst/>
          </a:prstGeom>
        </p:spPr>
      </p:pic>
      <p:pic>
        <p:nvPicPr>
          <p:cNvPr id="18" name="Picture 17">
            <a:extLst>
              <a:ext uri="{FF2B5EF4-FFF2-40B4-BE49-F238E27FC236}">
                <a16:creationId xmlns:a16="http://schemas.microsoft.com/office/drawing/2014/main" id="{0DC5E814-5728-F843-8B74-0051736361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8941" y="2504150"/>
            <a:ext cx="4044172" cy="687041"/>
          </a:xfrm>
          <a:prstGeom prst="rect">
            <a:avLst/>
          </a:prstGeom>
        </p:spPr>
      </p:pic>
      <p:sp>
        <p:nvSpPr>
          <p:cNvPr id="3" name="Rectangle 2">
            <a:extLst>
              <a:ext uri="{FF2B5EF4-FFF2-40B4-BE49-F238E27FC236}">
                <a16:creationId xmlns:a16="http://schemas.microsoft.com/office/drawing/2014/main" id="{E43E322F-4A64-C147-AECD-0BA7227C58DD}"/>
              </a:ext>
            </a:extLst>
          </p:cNvPr>
          <p:cNvSpPr/>
          <p:nvPr/>
        </p:nvSpPr>
        <p:spPr>
          <a:xfrm>
            <a:off x="10199777" y="5020261"/>
            <a:ext cx="1107996" cy="369332"/>
          </a:xfrm>
          <a:prstGeom prst="rect">
            <a:avLst/>
          </a:prstGeom>
        </p:spPr>
        <p:txBody>
          <a:bodyPr wrap="none">
            <a:spAutoFit/>
          </a:bodyPr>
          <a:lstStyle/>
          <a:p>
            <a:r>
              <a:rPr lang="ja-JP" altLang="en-US" b="1">
                <a:solidFill>
                  <a:srgbClr val="00B050"/>
                </a:solidFill>
                <a:ea typeface="HG正楷書体-PRO" panose="03000600000000000000" pitchFamily="66" charset="-128"/>
              </a:rPr>
              <a:t>目的関数</a:t>
            </a:r>
            <a:endParaRPr lang="en-US" b="1" dirty="0">
              <a:solidFill>
                <a:srgbClr val="00B050"/>
              </a:solidFill>
            </a:endParaRPr>
          </a:p>
        </p:txBody>
      </p:sp>
      <p:sp>
        <p:nvSpPr>
          <p:cNvPr id="19" name="正方形/長方形 1">
            <a:extLst>
              <a:ext uri="{FF2B5EF4-FFF2-40B4-BE49-F238E27FC236}">
                <a16:creationId xmlns:a16="http://schemas.microsoft.com/office/drawing/2014/main" id="{7A4B0BCA-3020-2C4E-96D0-64FADE124D5B}"/>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0" name="Rectangle 19">
            <a:extLst>
              <a:ext uri="{FF2B5EF4-FFF2-40B4-BE49-F238E27FC236}">
                <a16:creationId xmlns:a16="http://schemas.microsoft.com/office/drawing/2014/main" id="{1C840F54-143A-8D40-96C8-1705932076C2}"/>
              </a:ext>
            </a:extLst>
          </p:cNvPr>
          <p:cNvSpPr/>
          <p:nvPr/>
        </p:nvSpPr>
        <p:spPr>
          <a:xfrm>
            <a:off x="7748941" y="3288471"/>
            <a:ext cx="4848238" cy="276999"/>
          </a:xfrm>
          <a:prstGeom prst="rect">
            <a:avLst/>
          </a:prstGeom>
        </p:spPr>
        <p:txBody>
          <a:bodyPr wrap="square">
            <a:spAutoFit/>
          </a:bodyPr>
          <a:lstStyle/>
          <a:p>
            <a:r>
              <a:rPr lang="en-US" sz="1200" dirty="0"/>
              <a:t>Generator(</a:t>
            </a:r>
            <a:r>
              <a:rPr lang="ja-JP" altLang="en-US" sz="1200"/>
              <a:t>生成器</a:t>
            </a:r>
            <a:r>
              <a:rPr lang="en-US" sz="1200" dirty="0"/>
              <a:t>)</a:t>
            </a:r>
            <a:r>
              <a:rPr lang="ja-JP" altLang="en-US" sz="1200"/>
              <a:t>を最大化し、</a:t>
            </a:r>
            <a:r>
              <a:rPr lang="en-US" altLang="ja-JP" sz="1200" dirty="0"/>
              <a:t>Discriminator(</a:t>
            </a:r>
            <a:r>
              <a:rPr lang="ja-JP" altLang="en-US" sz="1200"/>
              <a:t>判別器</a:t>
            </a:r>
            <a:r>
              <a:rPr lang="en-US" altLang="ja-JP" sz="1200" dirty="0"/>
              <a:t>)</a:t>
            </a:r>
            <a:r>
              <a:rPr lang="ja-JP" altLang="en-US" sz="1200"/>
              <a:t>を最小化する</a:t>
            </a:r>
            <a:endParaRPr lang="en-US" sz="1200" dirty="0"/>
          </a:p>
        </p:txBody>
      </p:sp>
      <p:sp>
        <p:nvSpPr>
          <p:cNvPr id="21" name="Rectangle 20">
            <a:extLst>
              <a:ext uri="{FF2B5EF4-FFF2-40B4-BE49-F238E27FC236}">
                <a16:creationId xmlns:a16="http://schemas.microsoft.com/office/drawing/2014/main" id="{11099C10-5A07-7A46-8512-BFB1BA9E2F37}"/>
              </a:ext>
            </a:extLst>
          </p:cNvPr>
          <p:cNvSpPr/>
          <p:nvPr/>
        </p:nvSpPr>
        <p:spPr>
          <a:xfrm>
            <a:off x="6839975" y="2850211"/>
            <a:ext cx="704545" cy="84220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65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708255" cy="9601200"/>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12</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1726283" y="2314301"/>
            <a:ext cx="9349033" cy="5401479"/>
          </a:xfrm>
          <a:prstGeom prst="rect">
            <a:avLst/>
          </a:prstGeom>
          <a:noFill/>
        </p:spPr>
        <p:txBody>
          <a:bodyPr wrap="none" rtlCol="0">
            <a:spAutoFit/>
          </a:bodyPr>
          <a:lstStyle/>
          <a:p>
            <a:pPr algn="ctr"/>
            <a:r>
              <a:rPr lang="en-US" altLang="ja-JP" sz="11500" b="1" dirty="0">
                <a:latin typeface="Adobe Caslon Pro Bold" panose="0205070206050A020403" pitchFamily="18" charset="0"/>
              </a:rPr>
              <a:t>Experiments, </a:t>
            </a:r>
          </a:p>
          <a:p>
            <a:pPr algn="ctr"/>
            <a:r>
              <a:rPr lang="en-US" altLang="ja-JP" sz="11500" b="1" dirty="0">
                <a:latin typeface="Adobe Caslon Pro Bold" panose="0205070206050A020403" pitchFamily="18" charset="0"/>
              </a:rPr>
              <a:t>Conclusion,</a:t>
            </a:r>
          </a:p>
          <a:p>
            <a:pPr algn="ctr"/>
            <a:r>
              <a:rPr lang="en-US" altLang="ja-JP" sz="11500" b="1" dirty="0">
                <a:latin typeface="Adobe Caslon Pro Bold" panose="0205070206050A020403" pitchFamily="18" charset="0"/>
              </a:rPr>
              <a:t> Discussion</a:t>
            </a:r>
            <a:endParaRPr lang="ja-JP" altLang="en-US" sz="11500" b="1" dirty="0">
              <a:latin typeface="Adobe Caslon Pro Bold" panose="0205070206050A020403" pitchFamily="18" charset="0"/>
            </a:endParaRPr>
          </a:p>
        </p:txBody>
      </p:sp>
    </p:spTree>
    <p:extLst>
      <p:ext uri="{BB962C8B-B14F-4D97-AF65-F5344CB8AC3E}">
        <p14:creationId xmlns:p14="http://schemas.microsoft.com/office/powerpoint/2010/main" val="139824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20635" y="302552"/>
            <a:ext cx="1939955" cy="1255728"/>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a:t>
            </a:r>
          </a:p>
          <a:p>
            <a:endParaRPr kumimoji="1" lang="en-US" altLang="ja-JP" sz="2520" b="1" dirty="0">
              <a:latin typeface="Adobe Arabic" panose="02040503050201020203" pitchFamily="18" charset="-78"/>
              <a:cs typeface="Adobe Arabic" panose="02040503050201020203" pitchFamily="18" charset="-78"/>
            </a:endParaRPr>
          </a:p>
          <a:p>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13</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836833"/>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206489"/>
            <a:ext cx="10169772" cy="523220"/>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Dataset &amp; Evaluation Index:</a:t>
            </a:r>
            <a:r>
              <a:rPr kumimoji="1" lang="ja-JP" altLang="en-US" sz="2800" b="1" u="sng">
                <a:latin typeface="HG正楷書体-PRO" panose="03000600000000000000" pitchFamily="66" charset="-128"/>
                <a:ea typeface="HG正楷書体-PRO" panose="03000600000000000000" pitchFamily="66" charset="-128"/>
                <a:cs typeface="Adobe Arabic" panose="02040503050201020203" pitchFamily="18" charset="-78"/>
              </a:rPr>
              <a:t> 検証データセットと評価指標</a:t>
            </a:r>
            <a:endPar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四角形: 角を丸くする 12">
            <a:extLst>
              <a:ext uri="{FF2B5EF4-FFF2-40B4-BE49-F238E27FC236}">
                <a16:creationId xmlns:a16="http://schemas.microsoft.com/office/drawing/2014/main" id="{A0D61AC3-5269-4130-8B75-68DBAC6312F2}"/>
              </a:ext>
            </a:extLst>
          </p:cNvPr>
          <p:cNvSpPr/>
          <p:nvPr/>
        </p:nvSpPr>
        <p:spPr>
          <a:xfrm>
            <a:off x="6583681" y="6475729"/>
            <a:ext cx="5806884" cy="2697008"/>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F055A47E-6B27-4123-AD7F-C6F5C9AD7803}"/>
              </a:ext>
            </a:extLst>
          </p:cNvPr>
          <p:cNvSpPr/>
          <p:nvPr/>
        </p:nvSpPr>
        <p:spPr>
          <a:xfrm>
            <a:off x="7019615" y="6569982"/>
            <a:ext cx="5268579" cy="400110"/>
          </a:xfrm>
          <a:prstGeom prst="rect">
            <a:avLst/>
          </a:prstGeom>
        </p:spPr>
        <p:txBody>
          <a:bodyPr wrap="square">
            <a:spAutoFit/>
          </a:bodyPr>
          <a:lstStyle/>
          <a:p>
            <a:r>
              <a:rPr lang="en-US" sz="2000" b="1" u="sng" dirty="0">
                <a:latin typeface="Arabic Typesetting" panose="020F0502020204030204" pitchFamily="34" charset="0"/>
                <a:cs typeface="Arabic Typesetting" panose="020F0502020204030204" pitchFamily="34" charset="0"/>
              </a:rPr>
              <a:t>Evaluation Index</a:t>
            </a:r>
            <a:r>
              <a:rPr lang="en-US" altLang="ja-JP" sz="2000" b="1" u="sng" dirty="0">
                <a:latin typeface="Arabic Typesetting" panose="020F0502020204030204" pitchFamily="34" charset="0"/>
                <a:ea typeface="HG正楷書体-PRO" panose="03000600000000000000" pitchFamily="66" charset="-128"/>
                <a:cs typeface="Arabic Typesetting" panose="020F0502020204030204" pitchFamily="34" charset="0"/>
              </a:rPr>
              <a:t> </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評価指標（</a:t>
            </a:r>
            <a:r>
              <a:rPr lang="en-US" altLang="ja-JP" sz="1400" b="1" u="sng" dirty="0">
                <a:latin typeface="Adobe Arabic" panose="02040503050201020203" pitchFamily="18" charset="-78"/>
                <a:ea typeface="HG正楷書体-PRO" panose="03000600000000000000" pitchFamily="66" charset="-128"/>
                <a:cs typeface="Adobe Arabic" panose="02040503050201020203" pitchFamily="18" charset="-78"/>
              </a:rPr>
              <a:t>precision, recall</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a:t>
            </a:r>
            <a:endParaRPr lang="ja-JP" altLang="en-US" sz="1400"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25" name="Picture 24">
            <a:extLst>
              <a:ext uri="{FF2B5EF4-FFF2-40B4-BE49-F238E27FC236}">
                <a16:creationId xmlns:a16="http://schemas.microsoft.com/office/drawing/2014/main" id="{F147CF16-FD61-F342-91BC-C69AFE1A6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842" y="5321090"/>
            <a:ext cx="4765383" cy="565753"/>
          </a:xfrm>
          <a:prstGeom prst="rect">
            <a:avLst/>
          </a:prstGeom>
        </p:spPr>
      </p:pic>
      <p:pic>
        <p:nvPicPr>
          <p:cNvPr id="26" name="Picture 25">
            <a:extLst>
              <a:ext uri="{FF2B5EF4-FFF2-40B4-BE49-F238E27FC236}">
                <a16:creationId xmlns:a16="http://schemas.microsoft.com/office/drawing/2014/main" id="{DCAE8F23-3752-8E4A-A737-6761F24AF6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8902" y="2243367"/>
            <a:ext cx="5726552" cy="1437253"/>
          </a:xfrm>
          <a:prstGeom prst="rect">
            <a:avLst/>
          </a:prstGeom>
        </p:spPr>
      </p:pic>
      <p:sp>
        <p:nvSpPr>
          <p:cNvPr id="14" name="四角形: 角を丸くする 12">
            <a:extLst>
              <a:ext uri="{FF2B5EF4-FFF2-40B4-BE49-F238E27FC236}">
                <a16:creationId xmlns:a16="http://schemas.microsoft.com/office/drawing/2014/main" id="{C83503D6-C4FA-D747-ABE0-F859370A7351}"/>
              </a:ext>
            </a:extLst>
          </p:cNvPr>
          <p:cNvSpPr/>
          <p:nvPr/>
        </p:nvSpPr>
        <p:spPr>
          <a:xfrm>
            <a:off x="348103" y="5266186"/>
            <a:ext cx="5868791" cy="39055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5" name="正方形/長方形 2">
            <a:extLst>
              <a:ext uri="{FF2B5EF4-FFF2-40B4-BE49-F238E27FC236}">
                <a16:creationId xmlns:a16="http://schemas.microsoft.com/office/drawing/2014/main" id="{D4301A5F-2F81-B14E-9F90-F14C835F70C3}"/>
              </a:ext>
            </a:extLst>
          </p:cNvPr>
          <p:cNvSpPr/>
          <p:nvPr/>
        </p:nvSpPr>
        <p:spPr>
          <a:xfrm>
            <a:off x="838585" y="5262039"/>
            <a:ext cx="5268579" cy="2339102"/>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Dataset )</a:t>
            </a:r>
            <a:r>
              <a:rPr lang="ja" altLang="en-US" b="1" u="sng" dirty="0">
                <a:latin typeface="Adobe Arabic" panose="02040503050201020203" pitchFamily="18" charset="-78"/>
                <a:ea typeface="HG正楷書体-PRO" panose="03000600000000000000" pitchFamily="66" charset="-128"/>
                <a:cs typeface="Adobe Arabic" panose="02040503050201020203" pitchFamily="18" charset="-78"/>
              </a:rPr>
              <a:t> </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２つの公開ベンチマークデータセット</a:t>
            </a:r>
            <a:endParaRPr lang="ja" altLang="en-US"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400"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rPr>
              <a:t>(ECCV2014)</a:t>
            </a:r>
          </a:p>
          <a:p>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一人称視点と三人称視点の両方からの複数のイベントをカバーする</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25</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本のビデオ。動画の長さは</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1〜6</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分</a:t>
            </a:r>
            <a:endPar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endParaRPr>
          </a:p>
          <a:p>
            <a:endPar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400" b="1" dirty="0" err="1">
                <a:latin typeface="HG正楷書体-PRO" panose="03000600000000000000" pitchFamily="66" charset="-128"/>
                <a:ea typeface="HG正楷書体-PRO" panose="03000600000000000000" pitchFamily="66" charset="-128"/>
                <a:cs typeface="Adobe Arabic" panose="02040503050201020203" pitchFamily="18" charset="-78"/>
              </a:rPr>
              <a:t>TVSum</a:t>
            </a:r>
            <a:r>
              <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rPr>
              <a:t>(CVPR2015)</a:t>
            </a:r>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200" dirty="0" err="1">
                <a:latin typeface="HG正楷書体-PRO" panose="03000600000000000000" pitchFamily="66" charset="-128"/>
                <a:ea typeface="HG正楷書体-PRO" panose="03000600000000000000" pitchFamily="66" charset="-128"/>
                <a:cs typeface="Adobe Arabic" panose="02040503050201020203" pitchFamily="18" charset="-78"/>
              </a:rPr>
              <a:t>TVSum</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データセットには、</a:t>
            </a:r>
            <a:r>
              <a:rPr lang="en-US" altLang="ja" sz="1200" dirty="0" err="1">
                <a:latin typeface="HG正楷書体-PRO" panose="03000600000000000000" pitchFamily="66" charset="-128"/>
                <a:ea typeface="HG正楷書体-PRO" panose="03000600000000000000" pitchFamily="66" charset="-128"/>
                <a:cs typeface="Adobe Arabic" panose="02040503050201020203" pitchFamily="18" charset="-78"/>
              </a:rPr>
              <a:t>TRECVid</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マルチメディアイベント検出（</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MED</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）データセットの</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10</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のカテゴリをキャプチャした</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50</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のビデオが含まれています。ニュース、料理、スポーツなど多くのトピックが含まれており、各ビデオの長さは</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1〜5</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分</a:t>
            </a:r>
            <a:endParaRPr lang="ja-JP" altLang="en-US" sz="1200"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Picture 8">
            <a:extLst>
              <a:ext uri="{FF2B5EF4-FFF2-40B4-BE49-F238E27FC236}">
                <a16:creationId xmlns:a16="http://schemas.microsoft.com/office/drawing/2014/main" id="{3CCA2C99-DAAF-964D-A4F1-64B06764A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635" y="2202990"/>
            <a:ext cx="3489619" cy="1266199"/>
          </a:xfrm>
          <a:prstGeom prst="rect">
            <a:avLst/>
          </a:prstGeom>
        </p:spPr>
      </p:pic>
      <p:pic>
        <p:nvPicPr>
          <p:cNvPr id="17" name="Picture 16">
            <a:extLst>
              <a:ext uri="{FF2B5EF4-FFF2-40B4-BE49-F238E27FC236}">
                <a16:creationId xmlns:a16="http://schemas.microsoft.com/office/drawing/2014/main" id="{988C3754-D54D-9E4E-9D65-D6664F4228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716" y="3842012"/>
            <a:ext cx="3489620" cy="1033437"/>
          </a:xfrm>
          <a:prstGeom prst="rect">
            <a:avLst/>
          </a:prstGeom>
        </p:spPr>
      </p:pic>
      <p:sp>
        <p:nvSpPr>
          <p:cNvPr id="18" name="Rectangle 17">
            <a:extLst>
              <a:ext uri="{FF2B5EF4-FFF2-40B4-BE49-F238E27FC236}">
                <a16:creationId xmlns:a16="http://schemas.microsoft.com/office/drawing/2014/main" id="{92A4AD86-4F10-FB48-A53C-580A52ADA4C8}"/>
              </a:ext>
            </a:extLst>
          </p:cNvPr>
          <p:cNvSpPr/>
          <p:nvPr/>
        </p:nvSpPr>
        <p:spPr>
          <a:xfrm>
            <a:off x="402751" y="4935351"/>
            <a:ext cx="6400800" cy="369332"/>
          </a:xfrm>
          <a:prstGeom prst="rect">
            <a:avLst/>
          </a:prstGeom>
        </p:spPr>
        <p:txBody>
          <a:bodyPr>
            <a:spAutoFit/>
          </a:bodyPr>
          <a:lstStyle/>
          <a:p>
            <a:r>
              <a:rPr lang="en-US" sz="900" dirty="0">
                <a:hlinkClick r:id="rId8"/>
              </a:rPr>
              <a:t>https://www.cv-foundation.org/openaccess/content_cvpr_2015/papers/Song_TVSum_Summarizing_Web_2015_CVPR_paper.pdf</a:t>
            </a:r>
            <a:br>
              <a:rPr lang="en-US" sz="900" dirty="0"/>
            </a:br>
            <a:endParaRPr lang="en-US" sz="900" dirty="0"/>
          </a:p>
        </p:txBody>
      </p:sp>
      <p:sp>
        <p:nvSpPr>
          <p:cNvPr id="19" name="Rectangle 18">
            <a:extLst>
              <a:ext uri="{FF2B5EF4-FFF2-40B4-BE49-F238E27FC236}">
                <a16:creationId xmlns:a16="http://schemas.microsoft.com/office/drawing/2014/main" id="{A799A858-6E9A-614C-96EC-73C0A15B1290}"/>
              </a:ext>
            </a:extLst>
          </p:cNvPr>
          <p:cNvSpPr/>
          <p:nvPr/>
        </p:nvSpPr>
        <p:spPr>
          <a:xfrm>
            <a:off x="358214" y="3536477"/>
            <a:ext cx="3337773" cy="415498"/>
          </a:xfrm>
          <a:prstGeom prst="rect">
            <a:avLst/>
          </a:prstGeom>
        </p:spPr>
        <p:txBody>
          <a:bodyPr wrap="none">
            <a:spAutoFit/>
          </a:bodyPr>
          <a:lstStyle/>
          <a:p>
            <a:r>
              <a:rPr lang="en-US" sz="1050" dirty="0">
                <a:hlinkClick r:id="rId9"/>
              </a:rPr>
              <a:t>https://varcity.ethz.ch/paper/eccv2014_gygli_vidsum.pdf</a:t>
            </a:r>
            <a:br>
              <a:rPr lang="en-US" sz="1050" dirty="0"/>
            </a:br>
            <a:endParaRPr lang="en-US" sz="1050" dirty="0"/>
          </a:p>
        </p:txBody>
      </p:sp>
      <p:sp>
        <p:nvSpPr>
          <p:cNvPr id="20" name="Rectangle 19">
            <a:extLst>
              <a:ext uri="{FF2B5EF4-FFF2-40B4-BE49-F238E27FC236}">
                <a16:creationId xmlns:a16="http://schemas.microsoft.com/office/drawing/2014/main" id="{0A5BB414-DDCF-B94A-8323-6AA6288E8326}"/>
              </a:ext>
            </a:extLst>
          </p:cNvPr>
          <p:cNvSpPr/>
          <p:nvPr/>
        </p:nvSpPr>
        <p:spPr>
          <a:xfrm>
            <a:off x="6993842" y="3872558"/>
            <a:ext cx="3627267" cy="1323439"/>
          </a:xfrm>
          <a:prstGeom prst="rect">
            <a:avLst/>
          </a:prstGeom>
        </p:spPr>
        <p:txBody>
          <a:bodyPr wrap="square">
            <a:spAutoFit/>
          </a:bodyPr>
          <a:lstStyle/>
          <a:p>
            <a:r>
              <a:rPr lang="en-US" sz="2000" dirty="0">
                <a:latin typeface="Arabic Typesetting" panose="03020402040406030203" pitchFamily="66" charset="-78"/>
                <a:cs typeface="Arabic Typesetting" panose="03020402040406030203" pitchFamily="66" charset="-78"/>
              </a:rPr>
              <a:t>P : precision</a:t>
            </a:r>
            <a:r>
              <a:rPr lang="en-US" sz="1400" dirty="0">
                <a:latin typeface="Arabic Typesetting" panose="03020402040406030203" pitchFamily="66" charset="-78"/>
                <a:cs typeface="Arabic Typesetting" panose="03020402040406030203" pitchFamily="66" charset="-78"/>
              </a:rPr>
              <a:t>(</a:t>
            </a:r>
            <a:r>
              <a:rPr lang="ja-JP" altLang="en-US" sz="1100">
                <a:latin typeface="Arabic Typesetting" panose="03020402040406030203" pitchFamily="66" charset="-78"/>
                <a:cs typeface="Arabic Typesetting" panose="03020402040406030203" pitchFamily="66" charset="-78"/>
              </a:rPr>
              <a:t>適合率</a:t>
            </a:r>
            <a:r>
              <a:rPr lang="en-US" sz="1400" dirty="0">
                <a:latin typeface="Arabic Typesetting" panose="03020402040406030203" pitchFamily="66" charset="-78"/>
                <a:cs typeface="Arabic Typesetting" panose="03020402040406030203" pitchFamily="66" charset="-78"/>
              </a:rPr>
              <a:t>)</a:t>
            </a:r>
            <a:endParaRPr lang="en-US" dirty="0">
              <a:latin typeface="Arabic Typesetting" panose="03020402040406030203" pitchFamily="66" charset="-78"/>
              <a:cs typeface="Arabic Typesetting" panose="03020402040406030203" pitchFamily="66" charset="-78"/>
            </a:endParaRPr>
          </a:p>
          <a:p>
            <a:r>
              <a:rPr lang="en-US" sz="2000" dirty="0">
                <a:latin typeface="Arabic Typesetting" panose="03020402040406030203" pitchFamily="66" charset="-78"/>
                <a:cs typeface="Arabic Typesetting" panose="03020402040406030203" pitchFamily="66" charset="-78"/>
              </a:rPr>
              <a:t>R:  recall</a:t>
            </a:r>
            <a:r>
              <a:rPr lang="en-US" sz="1400" dirty="0">
                <a:latin typeface="Arabic Typesetting" panose="03020402040406030203" pitchFamily="66" charset="-78"/>
                <a:cs typeface="Arabic Typesetting" panose="03020402040406030203" pitchFamily="66" charset="-78"/>
              </a:rPr>
              <a:t>(</a:t>
            </a:r>
            <a:r>
              <a:rPr lang="ja-JP" altLang="en-US" sz="1100">
                <a:latin typeface="Arabic Typesetting" panose="03020402040406030203" pitchFamily="66" charset="-78"/>
                <a:cs typeface="Arabic Typesetting" panose="03020402040406030203" pitchFamily="66" charset="-78"/>
              </a:rPr>
              <a:t>再現率</a:t>
            </a:r>
            <a:r>
              <a:rPr lang="en-US" sz="1400" dirty="0">
                <a:latin typeface="Arabic Typesetting" panose="03020402040406030203" pitchFamily="66" charset="-78"/>
                <a:cs typeface="Arabic Typesetting" panose="03020402040406030203" pitchFamily="66" charset="-78"/>
              </a:rPr>
              <a:t>)</a:t>
            </a:r>
            <a:endParaRPr lang="en-US" dirty="0">
              <a:latin typeface="Arabic Typesetting" panose="03020402040406030203" pitchFamily="66" charset="-78"/>
              <a:cs typeface="Arabic Typesetting" panose="03020402040406030203" pitchFamily="66" charset="-78"/>
            </a:endParaRPr>
          </a:p>
          <a:p>
            <a:r>
              <a:rPr lang="en-US" sz="2000" dirty="0">
                <a:latin typeface="Arabic Typesetting" panose="03020402040406030203" pitchFamily="66" charset="-78"/>
                <a:cs typeface="Arabic Typesetting" panose="03020402040406030203" pitchFamily="66" charset="-78"/>
              </a:rPr>
              <a:t>A : generated summary</a:t>
            </a:r>
          </a:p>
          <a:p>
            <a:r>
              <a:rPr lang="en-US" sz="2000" dirty="0">
                <a:latin typeface="Arabic Typesetting" panose="03020402040406030203" pitchFamily="66" charset="-78"/>
                <a:cs typeface="Arabic Typesetting" panose="03020402040406030203" pitchFamily="66" charset="-78"/>
              </a:rPr>
              <a:t>B : ground-truth summary</a:t>
            </a:r>
          </a:p>
        </p:txBody>
      </p:sp>
      <p:sp>
        <p:nvSpPr>
          <p:cNvPr id="23" name="Rectangle 22">
            <a:extLst>
              <a:ext uri="{FF2B5EF4-FFF2-40B4-BE49-F238E27FC236}">
                <a16:creationId xmlns:a16="http://schemas.microsoft.com/office/drawing/2014/main" id="{FE14D2B2-3147-FD4B-8BF4-A2C256F18F2C}"/>
              </a:ext>
            </a:extLst>
          </p:cNvPr>
          <p:cNvSpPr/>
          <p:nvPr/>
        </p:nvSpPr>
        <p:spPr>
          <a:xfrm>
            <a:off x="7097004" y="5960168"/>
            <a:ext cx="3627267" cy="369332"/>
          </a:xfrm>
          <a:prstGeom prst="rect">
            <a:avLst/>
          </a:prstGeom>
        </p:spPr>
        <p:txBody>
          <a:bodyPr wrap="square">
            <a:spAutoFit/>
          </a:bodyPr>
          <a:lstStyle/>
          <a:p>
            <a:r>
              <a:rPr lang="en-US" dirty="0">
                <a:latin typeface="Arabic Typesetting" panose="03020402040406030203" pitchFamily="66" charset="-78"/>
                <a:cs typeface="Arabic Typesetting" panose="03020402040406030203" pitchFamily="66" charset="-78"/>
              </a:rPr>
              <a:t>Harmonic F-measure(</a:t>
            </a:r>
            <a:r>
              <a:rPr lang="ja-JP" altLang="en-US" sz="1200">
                <a:latin typeface="Arabic Typesetting" panose="03020402040406030203" pitchFamily="66" charset="-78"/>
                <a:cs typeface="Arabic Typesetting" panose="03020402040406030203" pitchFamily="66" charset="-78"/>
              </a:rPr>
              <a:t>調整</a:t>
            </a:r>
            <a:r>
              <a:rPr lang="en-US" dirty="0">
                <a:latin typeface="Arabic Typesetting" panose="03020402040406030203" pitchFamily="66" charset="-78"/>
                <a:cs typeface="Arabic Typesetting" panose="03020402040406030203" pitchFamily="66" charset="-78"/>
              </a:rPr>
              <a:t>F</a:t>
            </a:r>
            <a:r>
              <a:rPr lang="ja-JP" altLang="en-US" sz="1200">
                <a:latin typeface="Arabic Typesetting" panose="03020402040406030203" pitchFamily="66" charset="-78"/>
                <a:cs typeface="Arabic Typesetting" panose="03020402040406030203" pitchFamily="66" charset="-78"/>
              </a:rPr>
              <a:t>値</a:t>
            </a:r>
            <a:r>
              <a:rPr lang="en-US" dirty="0">
                <a:latin typeface="Arabic Typesetting" panose="03020402040406030203" pitchFamily="66" charset="-78"/>
                <a:cs typeface="Arabic Typesetting" panose="03020402040406030203" pitchFamily="66" charset="-78"/>
              </a:rPr>
              <a:t>)</a:t>
            </a:r>
          </a:p>
        </p:txBody>
      </p:sp>
      <p:pic>
        <p:nvPicPr>
          <p:cNvPr id="22" name="Picture 21">
            <a:extLst>
              <a:ext uri="{FF2B5EF4-FFF2-40B4-BE49-F238E27FC236}">
                <a16:creationId xmlns:a16="http://schemas.microsoft.com/office/drawing/2014/main" id="{2DE194AA-819D-0F4D-9D9F-EAD979BBEC9A}"/>
              </a:ext>
            </a:extLst>
          </p:cNvPr>
          <p:cNvPicPr>
            <a:picLocks noChangeAspect="1"/>
          </p:cNvPicPr>
          <p:nvPr/>
        </p:nvPicPr>
        <p:blipFill rotWithShape="1">
          <a:blip r:embed="rId10">
            <a:extLst>
              <a:ext uri="{28A0092B-C50C-407E-A947-70E740481C1C}">
                <a14:useLocalDpi xmlns:a14="http://schemas.microsoft.com/office/drawing/2010/main" val="0"/>
              </a:ext>
            </a:extLst>
          </a:blip>
          <a:srcRect b="54026"/>
          <a:stretch/>
        </p:blipFill>
        <p:spPr>
          <a:xfrm>
            <a:off x="6625206" y="7177164"/>
            <a:ext cx="2415924" cy="1428867"/>
          </a:xfrm>
          <a:prstGeom prst="rect">
            <a:avLst/>
          </a:prstGeom>
        </p:spPr>
      </p:pic>
      <p:pic>
        <p:nvPicPr>
          <p:cNvPr id="27" name="Picture 26">
            <a:extLst>
              <a:ext uri="{FF2B5EF4-FFF2-40B4-BE49-F238E27FC236}">
                <a16:creationId xmlns:a16="http://schemas.microsoft.com/office/drawing/2014/main" id="{1C8B4F78-D75C-9B4C-B687-ED053071E794}"/>
              </a:ext>
            </a:extLst>
          </p:cNvPr>
          <p:cNvPicPr>
            <a:picLocks noChangeAspect="1"/>
          </p:cNvPicPr>
          <p:nvPr/>
        </p:nvPicPr>
        <p:blipFill rotWithShape="1">
          <a:blip r:embed="rId10">
            <a:extLst>
              <a:ext uri="{28A0092B-C50C-407E-A947-70E740481C1C}">
                <a14:useLocalDpi xmlns:a14="http://schemas.microsoft.com/office/drawing/2010/main" val="0"/>
              </a:ext>
            </a:extLst>
          </a:blip>
          <a:srcRect l="1" t="47094" r="3047"/>
          <a:stretch/>
        </p:blipFill>
        <p:spPr>
          <a:xfrm>
            <a:off x="9082655" y="7014404"/>
            <a:ext cx="2880360" cy="2022069"/>
          </a:xfrm>
          <a:prstGeom prst="rect">
            <a:avLst/>
          </a:prstGeom>
        </p:spPr>
      </p:pic>
      <p:sp>
        <p:nvSpPr>
          <p:cNvPr id="28" name="Rectangle 27">
            <a:extLst>
              <a:ext uri="{FF2B5EF4-FFF2-40B4-BE49-F238E27FC236}">
                <a16:creationId xmlns:a16="http://schemas.microsoft.com/office/drawing/2014/main" id="{5B547249-D643-6A4A-B78E-787FE30C7580}"/>
              </a:ext>
            </a:extLst>
          </p:cNvPr>
          <p:cNvSpPr/>
          <p:nvPr/>
        </p:nvSpPr>
        <p:spPr>
          <a:xfrm>
            <a:off x="6748902" y="2230760"/>
            <a:ext cx="5172588" cy="142774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888CC5-6F30-1D41-B9EB-AE184EAB7561}"/>
              </a:ext>
            </a:extLst>
          </p:cNvPr>
          <p:cNvSpPr/>
          <p:nvPr/>
        </p:nvSpPr>
        <p:spPr>
          <a:xfrm>
            <a:off x="759936" y="7601141"/>
            <a:ext cx="6400800" cy="1415772"/>
          </a:xfrm>
          <a:prstGeom prst="rect">
            <a:avLst/>
          </a:prstGeom>
        </p:spPr>
        <p:txBody>
          <a:bodyPr>
            <a:spAutoFit/>
          </a:bodyPr>
          <a:lstStyle/>
          <a:p>
            <a:r>
              <a:rPr lang="en-US" sz="1400" dirty="0">
                <a:latin typeface="+mj-lt"/>
              </a:rPr>
              <a:t>【</a:t>
            </a:r>
            <a:r>
              <a:rPr lang="ja-JP" altLang="en-US" sz="1400">
                <a:latin typeface="+mj-lt"/>
              </a:rPr>
              <a:t>詳細</a:t>
            </a:r>
            <a:r>
              <a:rPr lang="en-US" sz="1400" dirty="0">
                <a:latin typeface="+mj-lt"/>
              </a:rPr>
              <a:t>】</a:t>
            </a:r>
          </a:p>
          <a:p>
            <a:r>
              <a:rPr lang="ja-JP" altLang="en-US" sz="1200">
                <a:latin typeface="+mj-lt"/>
              </a:rPr>
              <a:t>・訓練</a:t>
            </a:r>
            <a:r>
              <a:rPr lang="en-US" sz="1200" dirty="0">
                <a:latin typeface="+mj-lt"/>
              </a:rPr>
              <a:t>用にビデオの80％、テスト用に20％をランダムに選択</a:t>
            </a:r>
          </a:p>
          <a:p>
            <a:r>
              <a:rPr lang="ja" altLang="en-US" sz="1200" dirty="0">
                <a:latin typeface="+mj-lt"/>
              </a:rPr>
              <a:t>・先行研究</a:t>
            </a:r>
            <a:r>
              <a:rPr lang="en-US" sz="1200" dirty="0" err="1">
                <a:latin typeface="+mj-lt"/>
              </a:rPr>
              <a:t>と同じ</a:t>
            </a:r>
            <a:r>
              <a:rPr lang="ja-JP" altLang="en-US" sz="1200">
                <a:latin typeface="+mj-lt"/>
              </a:rPr>
              <a:t>く、生成</a:t>
            </a:r>
            <a:r>
              <a:rPr lang="en-US" sz="1200" dirty="0" err="1">
                <a:latin typeface="+mj-lt"/>
              </a:rPr>
              <a:t>サマリと</a:t>
            </a:r>
            <a:r>
              <a:rPr lang="ja-JP" altLang="en-US" sz="1200">
                <a:latin typeface="+mj-lt"/>
              </a:rPr>
              <a:t>一般的正解</a:t>
            </a:r>
            <a:r>
              <a:rPr lang="en-US" sz="1200" dirty="0" err="1">
                <a:latin typeface="+mj-lt"/>
              </a:rPr>
              <a:t>サマリとの間の</a:t>
            </a:r>
            <a:endParaRPr lang="en-US" sz="1200" dirty="0">
              <a:latin typeface="+mj-lt"/>
            </a:endParaRPr>
          </a:p>
          <a:p>
            <a:r>
              <a:rPr lang="ja-JP" altLang="en-US" sz="1200">
                <a:latin typeface="+mj-lt"/>
              </a:rPr>
              <a:t>　</a:t>
            </a:r>
            <a:r>
              <a:rPr lang="en-US" sz="1200" dirty="0" err="1">
                <a:latin typeface="+mj-lt"/>
              </a:rPr>
              <a:t>類似性を</a:t>
            </a:r>
            <a:r>
              <a:rPr lang="ja-JP" altLang="en-US" sz="1200">
                <a:latin typeface="+mj-lt"/>
              </a:rPr>
              <a:t>評価する</a:t>
            </a:r>
            <a:endParaRPr lang="en-US" altLang="ja-JP" sz="1200" dirty="0">
              <a:latin typeface="+mj-lt"/>
            </a:endParaRPr>
          </a:p>
          <a:p>
            <a:endParaRPr lang="en-US" altLang="ja-JP" sz="1200" dirty="0">
              <a:latin typeface="+mj-lt"/>
            </a:endParaRPr>
          </a:p>
          <a:p>
            <a:r>
              <a:rPr lang="ja" altLang="en-US" sz="1200" dirty="0">
                <a:latin typeface="+mj-lt"/>
              </a:rPr>
              <a:t>・時間的セグメンテーション方法</a:t>
            </a:r>
            <a:r>
              <a:rPr lang="en-US" altLang="ja" sz="1200" dirty="0">
                <a:latin typeface="+mj-lt"/>
              </a:rPr>
              <a:t>KTS</a:t>
            </a:r>
            <a:r>
              <a:rPr lang="ja" altLang="en-US" sz="1200" dirty="0">
                <a:latin typeface="+mj-lt"/>
              </a:rPr>
              <a:t>を適用</a:t>
            </a:r>
            <a:endParaRPr lang="en-US" altLang="ja" sz="1200" dirty="0">
              <a:latin typeface="+mj-lt"/>
            </a:endParaRPr>
          </a:p>
          <a:p>
            <a:r>
              <a:rPr lang="ja" altLang="en-US" sz="1200" dirty="0">
                <a:latin typeface="+mj-lt"/>
              </a:rPr>
              <a:t>・要約</a:t>
            </a:r>
            <a:r>
              <a:rPr lang="ja-JP" altLang="en-US" sz="1200">
                <a:latin typeface="+mj-lt"/>
              </a:rPr>
              <a:t>動画の長さ</a:t>
            </a:r>
            <a:r>
              <a:rPr lang="ja" altLang="en-US" sz="1200" dirty="0">
                <a:latin typeface="+mj-lt"/>
              </a:rPr>
              <a:t>は元のビデオのの</a:t>
            </a:r>
            <a:r>
              <a:rPr lang="en-US" altLang="ja" sz="1200" dirty="0">
                <a:latin typeface="+mj-lt"/>
              </a:rPr>
              <a:t>15</a:t>
            </a:r>
            <a:r>
              <a:rPr lang="ja" altLang="en-US" sz="1200" dirty="0">
                <a:latin typeface="+mj-lt"/>
              </a:rPr>
              <a:t>％未満にする制約</a:t>
            </a:r>
            <a:endParaRPr lang="en-US" sz="1200" dirty="0">
              <a:latin typeface="+mj-lt"/>
            </a:endParaRPr>
          </a:p>
        </p:txBody>
      </p:sp>
      <p:pic>
        <p:nvPicPr>
          <p:cNvPr id="30" name="Picture 29">
            <a:extLst>
              <a:ext uri="{FF2B5EF4-FFF2-40B4-BE49-F238E27FC236}">
                <a16:creationId xmlns:a16="http://schemas.microsoft.com/office/drawing/2014/main" id="{62081E8B-DFFA-B046-BFA2-22DF558316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89668" y="2182410"/>
            <a:ext cx="2211132" cy="1234121"/>
          </a:xfrm>
          <a:prstGeom prst="rect">
            <a:avLst/>
          </a:prstGeom>
        </p:spPr>
      </p:pic>
      <p:pic>
        <p:nvPicPr>
          <p:cNvPr id="32" name="Picture 31">
            <a:extLst>
              <a:ext uri="{FF2B5EF4-FFF2-40B4-BE49-F238E27FC236}">
                <a16:creationId xmlns:a16="http://schemas.microsoft.com/office/drawing/2014/main" id="{08478E35-2B7A-C548-A296-3996AAE825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01107" y="3529353"/>
            <a:ext cx="1132208" cy="1359863"/>
          </a:xfrm>
          <a:prstGeom prst="rect">
            <a:avLst/>
          </a:prstGeom>
        </p:spPr>
      </p:pic>
      <p:sp>
        <p:nvSpPr>
          <p:cNvPr id="33" name="Rectangle 32">
            <a:extLst>
              <a:ext uri="{FF2B5EF4-FFF2-40B4-BE49-F238E27FC236}">
                <a16:creationId xmlns:a16="http://schemas.microsoft.com/office/drawing/2014/main" id="{3F6D27B0-F99F-7544-A54B-90985D2C7106}"/>
              </a:ext>
            </a:extLst>
          </p:cNvPr>
          <p:cNvSpPr/>
          <p:nvPr/>
        </p:nvSpPr>
        <p:spPr>
          <a:xfrm>
            <a:off x="215431" y="9204238"/>
            <a:ext cx="13176240" cy="307777"/>
          </a:xfrm>
          <a:prstGeom prst="rect">
            <a:avLst/>
          </a:prstGeom>
        </p:spPr>
        <p:txBody>
          <a:bodyPr wrap="square">
            <a:spAutoFit/>
          </a:bodyPr>
          <a:lstStyle/>
          <a:p>
            <a:r>
              <a:rPr lang="en-US" sz="1400" b="1" dirty="0"/>
              <a:t>【</a:t>
            </a:r>
            <a:r>
              <a:rPr lang="ja" altLang="en-US" sz="1400" b="1" dirty="0"/>
              <a:t>検証環境</a:t>
            </a:r>
            <a:r>
              <a:rPr lang="en-US" sz="1400" b="1" dirty="0"/>
              <a:t>】GTX TITAN X 12GB GPUを搭載したTensorFlowを使用して作業を実装。学習率を生成器に対して0.0001、</a:t>
            </a:r>
            <a:r>
              <a:rPr lang="ja-JP" altLang="en-US" sz="1400" b="1"/>
              <a:t>判別</a:t>
            </a:r>
            <a:r>
              <a:rPr lang="en-US" sz="1400" b="1" dirty="0"/>
              <a:t>器に対して0.001</a:t>
            </a:r>
            <a:r>
              <a:rPr lang="ja-JP" altLang="en-US" sz="1400" b="1"/>
              <a:t>と設定</a:t>
            </a:r>
            <a:endParaRPr lang="en-US" sz="1400" b="1" dirty="0"/>
          </a:p>
        </p:txBody>
      </p:sp>
    </p:spTree>
    <p:extLst>
      <p:ext uri="{BB962C8B-B14F-4D97-AF65-F5344CB8AC3E}">
        <p14:creationId xmlns:p14="http://schemas.microsoft.com/office/powerpoint/2010/main" val="204773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14</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578123" y="1426101"/>
            <a:ext cx="11150809" cy="400110"/>
          </a:xfrm>
          <a:prstGeom prst="rect">
            <a:avLst/>
          </a:prstGeom>
          <a:noFill/>
        </p:spPr>
        <p:txBody>
          <a:bodyPr wrap="none" rtlCol="0">
            <a:spAutoFit/>
          </a:bodyPr>
          <a:lstStyle/>
          <a:p>
            <a:r>
              <a:rPr kumimoji="1" lang="en-US" altLang="ja" sz="2000" b="1" u="sng" dirty="0">
                <a:latin typeface="HG正楷書体-PRO" panose="03000600000000000000" pitchFamily="66" charset="-128"/>
                <a:ea typeface="HG正楷書体-PRO" panose="03000600000000000000" pitchFamily="66" charset="-128"/>
                <a:cs typeface="Adobe Arabic" panose="02040503050201020203" pitchFamily="18" charset="-78"/>
              </a:rPr>
              <a:t>Harmonic F-measure:</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調整</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F</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値が先行研究に比べ、</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SumMe2.5%, TVSum1.0%</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精度が向上した</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4" name="Picture 3">
            <a:extLst>
              <a:ext uri="{FF2B5EF4-FFF2-40B4-BE49-F238E27FC236}">
                <a16:creationId xmlns:a16="http://schemas.microsoft.com/office/drawing/2014/main" id="{D0F3657B-1E13-C341-B7F9-7FF3B5CC1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040" y="2641106"/>
            <a:ext cx="9697335" cy="5133883"/>
          </a:xfrm>
          <a:prstGeom prst="rect">
            <a:avLst/>
          </a:prstGeom>
        </p:spPr>
      </p:pic>
      <p:sp>
        <p:nvSpPr>
          <p:cNvPr id="12" name="Rectangle 11">
            <a:extLst>
              <a:ext uri="{FF2B5EF4-FFF2-40B4-BE49-F238E27FC236}">
                <a16:creationId xmlns:a16="http://schemas.microsoft.com/office/drawing/2014/main" id="{08341009-5557-A146-8A9C-1886BD182BD6}"/>
              </a:ext>
            </a:extLst>
          </p:cNvPr>
          <p:cNvSpPr/>
          <p:nvPr/>
        </p:nvSpPr>
        <p:spPr>
          <a:xfrm>
            <a:off x="2558145" y="7061115"/>
            <a:ext cx="7190766" cy="35256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84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15</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08778" y="1410796"/>
            <a:ext cx="11035393" cy="400110"/>
          </a:xfrm>
          <a:prstGeom prst="rect">
            <a:avLst/>
          </a:prstGeom>
          <a:noFill/>
        </p:spPr>
        <p:txBody>
          <a:bodyPr wrap="none" rtlCol="0">
            <a:spAutoFit/>
          </a:bodyPr>
          <a:lstStyle/>
          <a:p>
            <a:r>
              <a:rPr kumimoji="1" lang="en-US" altLang="ja" sz="2000" b="1" u="sng" dirty="0">
                <a:latin typeface="HG正楷書体-PRO" panose="03000600000000000000" pitchFamily="66" charset="-128"/>
                <a:ea typeface="HG正楷書体-PRO" panose="03000600000000000000" pitchFamily="66" charset="-128"/>
                <a:cs typeface="Adobe Arabic" panose="02040503050201020203" pitchFamily="18" charset="-78"/>
              </a:rPr>
              <a:t>Harmonic F-measure:</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調整</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F</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値は、</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今回取り入れた</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全てを利用した</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が最も良かった</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4" name="Picture 3">
            <a:extLst>
              <a:ext uri="{FF2B5EF4-FFF2-40B4-BE49-F238E27FC236}">
                <a16:creationId xmlns:a16="http://schemas.microsoft.com/office/drawing/2014/main" id="{DFCAB3A7-0572-B14A-9289-9C6DC23C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64" y="3621811"/>
            <a:ext cx="12221835" cy="3912372"/>
          </a:xfrm>
          <a:prstGeom prst="rect">
            <a:avLst/>
          </a:prstGeom>
        </p:spPr>
      </p:pic>
      <p:sp>
        <p:nvSpPr>
          <p:cNvPr id="12" name="Rectangle 11">
            <a:extLst>
              <a:ext uri="{FF2B5EF4-FFF2-40B4-BE49-F238E27FC236}">
                <a16:creationId xmlns:a16="http://schemas.microsoft.com/office/drawing/2014/main" id="{BF339EB4-DF4B-E44D-BA1E-E2B89146DFE2}"/>
              </a:ext>
            </a:extLst>
          </p:cNvPr>
          <p:cNvSpPr/>
          <p:nvPr/>
        </p:nvSpPr>
        <p:spPr>
          <a:xfrm>
            <a:off x="1376459" y="4880622"/>
            <a:ext cx="9624476" cy="35256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正方形/長方形 1">
            <a:extLst>
              <a:ext uri="{FF2B5EF4-FFF2-40B4-BE49-F238E27FC236}">
                <a16:creationId xmlns:a16="http://schemas.microsoft.com/office/drawing/2014/main" id="{A427C678-47F1-974C-8228-0FA5A3BE7FA5}"/>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61373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16</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5"/>
            <a:ext cx="11982784" cy="2008655"/>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191353"/>
            <a:ext cx="8725466" cy="1631216"/>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The </a:t>
            </a:r>
            <a:r>
              <a:rPr kumimoji="1" lang="en-US" altLang="ja" sz="2800" b="1" u="sng"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sz="2800" b="1" u="sng" dirty="0">
                <a:latin typeface="HG正楷書体-PRO" panose="03000600000000000000" pitchFamily="66" charset="-128"/>
                <a:ea typeface="HG正楷書体-PRO" panose="03000600000000000000" pitchFamily="66" charset="-128"/>
                <a:cs typeface="Adobe Arabic" panose="02040503050201020203" pitchFamily="18" charset="-78"/>
              </a:rPr>
              <a:t>Statue of Liberty</a:t>
            </a:r>
            <a:r>
              <a:rPr kumimoji="1" lang="en-US" altLang="ja" sz="2800" b="1" dirty="0">
                <a:latin typeface="HG正楷書体-PRO" panose="03000600000000000000" pitchFamily="66" charset="-128"/>
                <a:ea typeface="HG正楷書体-PRO" panose="03000600000000000000" pitchFamily="66" charset="-128"/>
                <a:cs typeface="Adobe Arabic" panose="02040503050201020203" pitchFamily="18" charset="-78"/>
              </a:rPr>
              <a:t> </a:t>
            </a:r>
          </a:p>
          <a:p>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en-US" altLang="ja"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のビデオ自由の女神像に対する</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のビデオ要約結果</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b</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c</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）の濃い青のバーは</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一般的正解</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フレームレベルのスコアで、</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色付きのセグメントはさまざまなモデル</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の変化</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によって生成された要約結果で</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ある</a:t>
            </a:r>
            <a:endParaRPr kumimoji="1" lang="en-US" altLang="ja-JP"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4" name="Picture 13">
            <a:extLst>
              <a:ext uri="{FF2B5EF4-FFF2-40B4-BE49-F238E27FC236}">
                <a16:creationId xmlns:a16="http://schemas.microsoft.com/office/drawing/2014/main" id="{3A80B470-7A26-674D-87D8-66D545B5EF4E}"/>
              </a:ext>
            </a:extLst>
          </p:cNvPr>
          <p:cNvPicPr>
            <a:picLocks noChangeAspect="1"/>
          </p:cNvPicPr>
          <p:nvPr/>
        </p:nvPicPr>
        <p:blipFill rotWithShape="1">
          <a:blip r:embed="rId4">
            <a:extLst>
              <a:ext uri="{28A0092B-C50C-407E-A947-70E740481C1C}">
                <a14:useLocalDpi xmlns:a14="http://schemas.microsoft.com/office/drawing/2010/main" val="0"/>
              </a:ext>
            </a:extLst>
          </a:blip>
          <a:srcRect l="1" r="343" b="49604"/>
          <a:stretch/>
        </p:blipFill>
        <p:spPr>
          <a:xfrm>
            <a:off x="500158" y="3181584"/>
            <a:ext cx="11923897" cy="6228483"/>
          </a:xfrm>
          <a:prstGeom prst="rect">
            <a:avLst/>
          </a:prstGeom>
        </p:spPr>
      </p:pic>
      <p:sp>
        <p:nvSpPr>
          <p:cNvPr id="9" name="正方形/長方形 1">
            <a:extLst>
              <a:ext uri="{FF2B5EF4-FFF2-40B4-BE49-F238E27FC236}">
                <a16:creationId xmlns:a16="http://schemas.microsoft.com/office/drawing/2014/main" id="{E51EE076-8951-DB43-9944-CD4B6F263029}"/>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928076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17</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pic>
        <p:nvPicPr>
          <p:cNvPr id="14" name="Picture 13">
            <a:extLst>
              <a:ext uri="{FF2B5EF4-FFF2-40B4-BE49-F238E27FC236}">
                <a16:creationId xmlns:a16="http://schemas.microsoft.com/office/drawing/2014/main" id="{3A80B470-7A26-674D-87D8-66D545B5EF4E}"/>
              </a:ext>
            </a:extLst>
          </p:cNvPr>
          <p:cNvPicPr>
            <a:picLocks noChangeAspect="1"/>
          </p:cNvPicPr>
          <p:nvPr/>
        </p:nvPicPr>
        <p:blipFill rotWithShape="1">
          <a:blip r:embed="rId4">
            <a:extLst>
              <a:ext uri="{28A0092B-C50C-407E-A947-70E740481C1C}">
                <a14:useLocalDpi xmlns:a14="http://schemas.microsoft.com/office/drawing/2010/main" val="0"/>
              </a:ext>
            </a:extLst>
          </a:blip>
          <a:srcRect l="1" t="50596" r="343"/>
          <a:stretch/>
        </p:blipFill>
        <p:spPr>
          <a:xfrm>
            <a:off x="470715" y="2966193"/>
            <a:ext cx="11795759" cy="6040281"/>
          </a:xfrm>
          <a:prstGeom prst="rect">
            <a:avLst/>
          </a:prstGeom>
        </p:spPr>
      </p:pic>
      <p:sp>
        <p:nvSpPr>
          <p:cNvPr id="9" name="四角形: 角を丸くする 7">
            <a:extLst>
              <a:ext uri="{FF2B5EF4-FFF2-40B4-BE49-F238E27FC236}">
                <a16:creationId xmlns:a16="http://schemas.microsoft.com/office/drawing/2014/main" id="{75689142-3EE9-2745-9114-84937F6B1ECB}"/>
              </a:ext>
            </a:extLst>
          </p:cNvPr>
          <p:cNvSpPr/>
          <p:nvPr/>
        </p:nvSpPr>
        <p:spPr>
          <a:xfrm>
            <a:off x="470715" y="869251"/>
            <a:ext cx="11982784" cy="2008655"/>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2" name="テキスト ボックス 10">
            <a:extLst>
              <a:ext uri="{FF2B5EF4-FFF2-40B4-BE49-F238E27FC236}">
                <a16:creationId xmlns:a16="http://schemas.microsoft.com/office/drawing/2014/main" id="{EC537B54-38FD-B043-A6CE-000E17343FDE}"/>
              </a:ext>
            </a:extLst>
          </p:cNvPr>
          <p:cNvSpPr txBox="1"/>
          <p:nvPr/>
        </p:nvSpPr>
        <p:spPr>
          <a:xfrm>
            <a:off x="663871" y="1078809"/>
            <a:ext cx="8725466" cy="1631216"/>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The </a:t>
            </a:r>
            <a:r>
              <a:rPr kumimoji="1" lang="en-US" altLang="ja" sz="2800" b="1" u="sng"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sz="2800" b="1" u="sng" dirty="0">
                <a:latin typeface="HG正楷書体-PRO" panose="03000600000000000000" pitchFamily="66" charset="-128"/>
                <a:ea typeface="HG正楷書体-PRO" panose="03000600000000000000" pitchFamily="66" charset="-128"/>
                <a:cs typeface="Adobe Arabic" panose="02040503050201020203" pitchFamily="18" charset="-78"/>
              </a:rPr>
              <a:t> Video Bus in Rock Tunnel</a:t>
            </a:r>
          </a:p>
          <a:p>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en-US" altLang="ja"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Video Bus in Rock Tunnel</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に対する</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のビデオ要約結果</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b</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c</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）の濃い青のバーは</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一般的正解</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フレームレベルのスコアで、</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色付きのセグメントはさまざまなモデル</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の変化</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によって生成された要約結果で</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ある</a:t>
            </a:r>
            <a:endParaRPr kumimoji="1" lang="en-US" altLang="ja-JP"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
            <a:extLst>
              <a:ext uri="{FF2B5EF4-FFF2-40B4-BE49-F238E27FC236}">
                <a16:creationId xmlns:a16="http://schemas.microsoft.com/office/drawing/2014/main" id="{8E36E759-59A9-244A-805E-157EE56189B7}"/>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01226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18</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600705" cy="461665"/>
          </a:xfrm>
          <a:prstGeom prst="rect">
            <a:avLst/>
          </a:prstGeom>
          <a:noFill/>
        </p:spPr>
        <p:txBody>
          <a:bodyPr wrap="none" rtlCol="0">
            <a:spAutoFit/>
          </a:bodyPr>
          <a:lstStyle/>
          <a:p>
            <a:r>
              <a:rPr kumimoji="1" lang="en-US" altLang="ja-JP" sz="2000" b="1" dirty="0">
                <a:latin typeface="Adobe Arabic" panose="02040503050201020203" pitchFamily="18" charset="-78"/>
                <a:cs typeface="Adobe Arabic" panose="02040503050201020203" pitchFamily="18" charset="-78"/>
              </a:rPr>
              <a:t>Conclusion: </a:t>
            </a:r>
            <a:r>
              <a:rPr kumimoji="1" lang="en-US" altLang="ja-JP" sz="2400" b="1" dirty="0">
                <a:latin typeface="Adobe Arabic" panose="02040503050201020203" pitchFamily="18" charset="-78"/>
                <a:cs typeface="Adobe Arabic" panose="02040503050201020203" pitchFamily="18" charset="-78"/>
              </a:rPr>
              <a:t>DTR GAN</a:t>
            </a:r>
            <a:r>
              <a:rPr kumimoji="1" lang="ja-JP" altLang="en-US" sz="2000" b="1">
                <a:latin typeface="Adobe Arabic" panose="02040503050201020203" pitchFamily="18" charset="-78"/>
                <a:cs typeface="Adobe Arabic" panose="02040503050201020203" pitchFamily="18" charset="-78"/>
              </a:rPr>
              <a:t>は</a:t>
            </a:r>
            <a:r>
              <a:rPr kumimoji="1" lang="en-US" altLang="ja-JP" sz="2000" b="1" dirty="0">
                <a:latin typeface="Adobe Arabic" panose="02040503050201020203" pitchFamily="18" charset="-78"/>
                <a:cs typeface="Adobe Arabic" panose="02040503050201020203" pitchFamily="18" charset="-78"/>
              </a:rPr>
              <a:t>state of art </a:t>
            </a:r>
            <a:r>
              <a:rPr kumimoji="1" lang="ja-JP" altLang="en-US" sz="2000" b="1">
                <a:latin typeface="Adobe Arabic" panose="02040503050201020203" pitchFamily="18" charset="-78"/>
                <a:cs typeface="Adobe Arabic" panose="02040503050201020203" pitchFamily="18" charset="-78"/>
              </a:rPr>
              <a:t>なより完全で</a:t>
            </a:r>
            <a:r>
              <a:rPr kumimoji="1" lang="ja" altLang="en-US" sz="2000" b="1" dirty="0">
                <a:latin typeface="Adobe Arabic" panose="02040503050201020203" pitchFamily="18" charset="-78"/>
                <a:cs typeface="Adobe Arabic" panose="02040503050201020203" pitchFamily="18" charset="-78"/>
              </a:rPr>
              <a:t>コンパクトな</a:t>
            </a:r>
            <a:r>
              <a:rPr kumimoji="1" lang="ja-JP" altLang="en-US" sz="2000" b="1">
                <a:latin typeface="Adobe Arabic" panose="02040503050201020203" pitchFamily="18" charset="-78"/>
                <a:cs typeface="Adobe Arabic" panose="02040503050201020203" pitchFamily="18" charset="-78"/>
              </a:rPr>
              <a:t>要約を生成した。</a:t>
            </a:r>
            <a:endParaRPr kumimoji="1" lang="en-US" altLang="ja-JP" sz="24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6399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680647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453541"/>
            <a:ext cx="5160396" cy="57870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44707" y="569285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61094" y="6112942"/>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429997"/>
            <a:ext cx="10500698" cy="28777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b="1"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r>
              <a:rPr lang="ja-JP" altLang="en-US" sz="1400">
                <a:latin typeface="HG正楷書体-PRO" panose="03000600000000000000" pitchFamily="66" charset="-128"/>
                <a:ea typeface="HG正楷書体-PRO" panose="03000600000000000000" pitchFamily="66" charset="-128"/>
              </a:rPr>
              <a:t> </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6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(Back ground)</a:t>
            </a:r>
          </a:p>
          <a:p>
            <a:r>
              <a:rPr lang="ja" altLang="en-US" sz="1200" dirty="0">
                <a:latin typeface="HG正楷書体-PRO" panose="03000600000000000000" pitchFamily="66" charset="-128"/>
                <a:ea typeface="HG正楷書体-PRO" panose="03000600000000000000" pitchFamily="66" charset="-128"/>
              </a:rPr>
              <a:t>毎日大量の</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が</a:t>
            </a:r>
            <a:r>
              <a:rPr lang="ja-JP" altLang="en-US" sz="1200">
                <a:latin typeface="HG正楷書体-PRO" panose="03000600000000000000" pitchFamily="66" charset="-128"/>
                <a:ea typeface="HG正楷書体-PRO" panose="03000600000000000000" pitchFamily="66" charset="-128"/>
              </a:rPr>
              <a:t>配信され</a:t>
            </a:r>
            <a:r>
              <a:rPr lang="ja" altLang="en-US" sz="1200" dirty="0">
                <a:latin typeface="HG正楷書体-PRO" panose="03000600000000000000" pitchFamily="66" charset="-128"/>
                <a:ea typeface="HG正楷書体-PRO" panose="03000600000000000000" pitchFamily="66" charset="-128"/>
              </a:rPr>
              <a:t>、</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内の重要な情報を短時間で抽出して理解できることがますます重要</a:t>
            </a:r>
            <a:r>
              <a:rPr lang="ja-JP" altLang="en-US" sz="1200">
                <a:latin typeface="HG正楷書体-PRO" panose="03000600000000000000" pitchFamily="66" charset="-128"/>
                <a:ea typeface="HG正楷書体-PRO" panose="03000600000000000000" pitchFamily="66" charset="-128"/>
              </a:rPr>
              <a:t>である</a:t>
            </a:r>
            <a:r>
              <a:rPr lang="ja" altLang="en-US" sz="1200" dirty="0">
                <a:latin typeface="HG正楷書体-PRO" panose="03000600000000000000" pitchFamily="66" charset="-128"/>
                <a:ea typeface="HG正楷書体-PRO" panose="03000600000000000000" pitchFamily="66" charset="-128"/>
              </a:rPr>
              <a:t>。</a:t>
            </a:r>
            <a:endParaRPr lang="en-US" altLang="ja" sz="1200" dirty="0">
              <a:latin typeface="HG正楷書体-PRO" panose="03000600000000000000" pitchFamily="66" charset="-128"/>
              <a:ea typeface="HG正楷書体-PRO" panose="03000600000000000000" pitchFamily="66" charset="-128"/>
            </a:endParaRPr>
          </a:p>
          <a:p>
            <a:endParaRPr lang="en-US" altLang="ja" sz="12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(Problem)</a:t>
            </a:r>
          </a:p>
          <a:p>
            <a:r>
              <a:rPr lang="en-US" altLang="ja" sz="1100" dirty="0">
                <a:latin typeface="HG正楷書体-PRO" panose="03000600000000000000" pitchFamily="66" charset="-128"/>
                <a:ea typeface="HG正楷書体-PRO" panose="03000600000000000000" pitchFamily="66" charset="-128"/>
              </a:rPr>
              <a:t>1</a:t>
            </a:r>
            <a:r>
              <a:rPr lang="ja" altLang="en-US" sz="1100" dirty="0">
                <a:latin typeface="HG正楷書体-PRO" panose="03000600000000000000" pitchFamily="66" charset="-128"/>
                <a:ea typeface="HG正楷書体-PRO" panose="03000600000000000000" pitchFamily="66" charset="-128"/>
              </a:rPr>
              <a:t>）</a:t>
            </a:r>
            <a:r>
              <a:rPr lang="ja-JP" altLang="en-US" sz="1100">
                <a:latin typeface="HG正楷書体-PRO" panose="03000600000000000000" pitchFamily="66" charset="-128"/>
                <a:ea typeface="HG正楷書体-PRO" panose="03000600000000000000" pitchFamily="66" charset="-128"/>
              </a:rPr>
              <a:t>情報の一貫性、重要性、時間的相関性を</a:t>
            </a:r>
            <a:r>
              <a:rPr lang="ja" altLang="en-US" sz="1100" dirty="0">
                <a:latin typeface="HG正楷書体-PRO" panose="03000600000000000000" pitchFamily="66" charset="-128"/>
                <a:ea typeface="HG正楷書体-PRO" panose="03000600000000000000" pitchFamily="66" charset="-128"/>
              </a:rPr>
              <a:t>確保す</a:t>
            </a:r>
            <a:r>
              <a:rPr lang="ja-JP" altLang="en-US" sz="1100">
                <a:latin typeface="HG正楷書体-PRO" panose="03000600000000000000" pitchFamily="66" charset="-128"/>
                <a:ea typeface="HG正楷書体-PRO" panose="03000600000000000000" pitchFamily="66" charset="-128"/>
              </a:rPr>
              <a:t>る選択基準の設定</a:t>
            </a:r>
            <a:endParaRPr lang="en-US" altLang="ja" sz="1100" dirty="0">
              <a:latin typeface="HG正楷書体-PRO" panose="03000600000000000000" pitchFamily="66" charset="-128"/>
              <a:ea typeface="HG正楷書体-PRO" panose="03000600000000000000" pitchFamily="66" charset="-128"/>
            </a:endParaRPr>
          </a:p>
          <a:p>
            <a:endParaRPr lang="en-US" altLang="ja" sz="700" dirty="0">
              <a:latin typeface="HG正楷書体-PRO" panose="03000600000000000000" pitchFamily="66" charset="-128"/>
              <a:ea typeface="HG正楷書体-PRO" panose="03000600000000000000" pitchFamily="66" charset="-128"/>
            </a:endParaRPr>
          </a:p>
          <a:p>
            <a:r>
              <a:rPr lang="en-US" altLang="ja" sz="1100" dirty="0">
                <a:latin typeface="HG正楷書体-PRO" panose="03000600000000000000" pitchFamily="66" charset="-128"/>
                <a:ea typeface="HG正楷書体-PRO" panose="03000600000000000000" pitchFamily="66" charset="-128"/>
              </a:rPr>
              <a:t>2</a:t>
            </a:r>
            <a:r>
              <a:rPr lang="ja" altLang="en-US" sz="1100" dirty="0">
                <a:latin typeface="HG正楷書体-PRO" panose="03000600000000000000" pitchFamily="66" charset="-128"/>
                <a:ea typeface="HG正楷書体-PRO" panose="03000600000000000000" pitchFamily="66" charset="-128"/>
              </a:rPr>
              <a:t>）情報の完全性と要約の簡潔さを確保する</a:t>
            </a:r>
            <a:r>
              <a:rPr lang="ja-JP" altLang="en-US" sz="1100">
                <a:latin typeface="HG正楷書体-PRO" panose="03000600000000000000" pitchFamily="66" charset="-128"/>
                <a:ea typeface="HG正楷書体-PRO" panose="03000600000000000000" pitchFamily="66" charset="-128"/>
              </a:rPr>
              <a:t>こと</a:t>
            </a:r>
            <a:endParaRPr lang="en-US" altLang="ja" sz="11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(Farmer Work)</a:t>
            </a:r>
          </a:p>
          <a:p>
            <a:r>
              <a:rPr lang="en-US" altLang="ja" sz="1200" dirty="0">
                <a:latin typeface="HG正楷書体-PRO" panose="03000600000000000000" pitchFamily="66" charset="-128"/>
                <a:ea typeface="HG正楷書体-PRO" panose="03000600000000000000" pitchFamily="66" charset="-128"/>
              </a:rPr>
              <a:t>LSTM</a:t>
            </a:r>
            <a:r>
              <a:rPr lang="ja" altLang="en-US" sz="1200" dirty="0">
                <a:latin typeface="HG正楷書体-PRO" panose="03000600000000000000" pitchFamily="66" charset="-128"/>
                <a:ea typeface="HG正楷書体-PRO" panose="03000600000000000000" pitchFamily="66" charset="-128"/>
              </a:rPr>
              <a:t>ユニットのメモリメカニズムに完全に依存しているモデルでは、</a:t>
            </a:r>
            <a:r>
              <a:rPr lang="en-US" altLang="ja" sz="1200" dirty="0">
                <a:latin typeface="HG正楷書体-PRO" panose="03000600000000000000" pitchFamily="66" charset="-128"/>
                <a:ea typeface="HG正楷書体-PRO" panose="03000600000000000000" pitchFamily="66" charset="-128"/>
              </a:rPr>
              <a:t>1000</a:t>
            </a:r>
            <a:r>
              <a:rPr lang="ja" altLang="en-US" sz="1200" dirty="0">
                <a:latin typeface="HG正楷書体-PRO" panose="03000600000000000000" pitchFamily="66" charset="-128"/>
                <a:ea typeface="HG正楷書体-PRO" panose="03000600000000000000" pitchFamily="66" charset="-128"/>
              </a:rPr>
              <a:t>タイムステップを超えるビデオシーケンスなど</a:t>
            </a:r>
            <a:r>
              <a:rPr lang="ja-JP" altLang="en-US" sz="1200">
                <a:latin typeface="HG正楷書体-PRO" panose="03000600000000000000" pitchFamily="66" charset="-128"/>
                <a:ea typeface="HG正楷書体-PRO" panose="03000600000000000000" pitchFamily="66" charset="-128"/>
              </a:rPr>
              <a:t>長い</a:t>
            </a:r>
            <a:r>
              <a:rPr lang="ja" altLang="en-US" sz="1200" dirty="0">
                <a:latin typeface="HG正楷書体-PRO" panose="03000600000000000000" pitchFamily="66" charset="-128"/>
                <a:ea typeface="HG正楷書体-PRO" panose="03000600000000000000" pitchFamily="66" charset="-128"/>
              </a:rPr>
              <a:t>ビデオに関して、一時的なコンテキストのエンコードに失敗することが</a:t>
            </a:r>
            <a:r>
              <a:rPr lang="ja-JP" altLang="en-US" sz="1200">
                <a:latin typeface="HG正楷書体-PRO" panose="03000600000000000000" pitchFamily="66" charset="-128"/>
                <a:ea typeface="HG正楷書体-PRO" panose="03000600000000000000" pitchFamily="66" charset="-128"/>
              </a:rPr>
              <a:t>ある</a:t>
            </a:r>
            <a:r>
              <a:rPr lang="ja" altLang="en-US" sz="1200" dirty="0">
                <a:latin typeface="HG正楷書体-PRO" panose="03000600000000000000" pitchFamily="66" charset="-128"/>
                <a:ea typeface="HG正楷書体-PRO" panose="03000600000000000000" pitchFamily="66" charset="-128"/>
              </a:rPr>
              <a:t>。</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(This work)</a:t>
            </a:r>
          </a:p>
          <a:p>
            <a:r>
              <a:rPr lang="en-US" altLang="ja-JP" sz="1200" dirty="0">
                <a:latin typeface="HG正楷書体-PRO" panose="03000600000000000000" pitchFamily="66" charset="-128"/>
                <a:ea typeface="HG正楷書体-PRO" panose="03000600000000000000" pitchFamily="66" charset="-128"/>
              </a:rPr>
              <a:t>DTR-GAN</a:t>
            </a:r>
            <a:r>
              <a:rPr lang="ja-JP" altLang="en-US" sz="1200">
                <a:latin typeface="HG正楷書体-PRO" panose="03000600000000000000" pitchFamily="66" charset="-128"/>
                <a:ea typeface="HG正楷書体-PRO" panose="03000600000000000000" pitchFamily="66" charset="-128"/>
              </a:rPr>
              <a:t>を用いることによって。先行研究より問題を解決し、より長い時間の</a:t>
            </a:r>
            <a:r>
              <a:rPr lang="ja" altLang="en-US" sz="1200" dirty="0">
                <a:latin typeface="HG正楷書体-PRO" panose="03000600000000000000" pitchFamily="66" charset="-128"/>
                <a:ea typeface="HG正楷書体-PRO" panose="03000600000000000000" pitchFamily="66" charset="-128"/>
              </a:rPr>
              <a:t>ビデオシーケンスを</a:t>
            </a:r>
            <a:r>
              <a:rPr lang="ja-JP" altLang="en-US" sz="1200">
                <a:latin typeface="HG正楷書体-PRO" panose="03000600000000000000" pitchFamily="66" charset="-128"/>
                <a:ea typeface="HG正楷書体-PRO" panose="03000600000000000000" pitchFamily="66" charset="-128"/>
              </a:rPr>
              <a:t>安定して要約できるようになった。</a:t>
            </a:r>
            <a:endParaRPr lang="ja-JP" altLang="en-US" sz="1200" dirty="0">
              <a:latin typeface="HG正楷書体-PRO" panose="03000600000000000000" pitchFamily="66" charset="-128"/>
              <a:ea typeface="HG正楷書体-PRO" panose="03000600000000000000" pitchFamily="66" charset="-128"/>
            </a:endParaRPr>
          </a:p>
        </p:txBody>
      </p:sp>
      <p:sp>
        <p:nvSpPr>
          <p:cNvPr id="4" name="Rectangle 3">
            <a:extLst>
              <a:ext uri="{FF2B5EF4-FFF2-40B4-BE49-F238E27FC236}">
                <a16:creationId xmlns:a16="http://schemas.microsoft.com/office/drawing/2014/main" id="{B23138B3-7D61-114E-8BB2-20B87194EBFB}"/>
              </a:ext>
            </a:extLst>
          </p:cNvPr>
          <p:cNvSpPr/>
          <p:nvPr/>
        </p:nvSpPr>
        <p:spPr>
          <a:xfrm>
            <a:off x="6761094" y="5218375"/>
            <a:ext cx="6400800" cy="830997"/>
          </a:xfrm>
          <a:prstGeom prst="rect">
            <a:avLst/>
          </a:prstGeom>
        </p:spPr>
        <p:txBody>
          <a:bodyPr>
            <a:spAutoFit/>
          </a:bodyPr>
          <a:lstStyle/>
          <a:p>
            <a:r>
              <a:rPr lang="en-US" sz="1200" dirty="0"/>
              <a:t>2つの公開ベンチマークデータセットSumMe </a:t>
            </a:r>
            <a:r>
              <a:rPr lang="en-US" sz="1200" dirty="0" err="1"/>
              <a:t>とTVSum</a:t>
            </a:r>
            <a:r>
              <a:rPr lang="ja-JP" altLang="en-US" sz="1200"/>
              <a:t>を対象に、</a:t>
            </a:r>
            <a:endParaRPr lang="en-US" altLang="ja-JP" sz="1200" dirty="0"/>
          </a:p>
          <a:p>
            <a:r>
              <a:rPr lang="en-US" sz="1200" dirty="0"/>
              <a:t>Precision, Recall, </a:t>
            </a:r>
            <a:r>
              <a:rPr lang="ja-JP" altLang="en-US" sz="1200"/>
              <a:t>調整</a:t>
            </a:r>
            <a:r>
              <a:rPr lang="en-US" sz="1200" dirty="0"/>
              <a:t>F</a:t>
            </a:r>
            <a:r>
              <a:rPr lang="ja-JP" altLang="en-US" sz="1200"/>
              <a:t>値を計測。</a:t>
            </a:r>
            <a:endParaRPr lang="en-US" altLang="ja-JP" sz="1200" dirty="0"/>
          </a:p>
          <a:p>
            <a:endParaRPr lang="en-US" altLang="ja-JP" sz="1200" dirty="0"/>
          </a:p>
          <a:p>
            <a:r>
              <a:rPr lang="ja" altLang="en-US" sz="1200" dirty="0"/>
              <a:t>調整</a:t>
            </a:r>
            <a:r>
              <a:rPr lang="en-US" altLang="ja" sz="1200" dirty="0"/>
              <a:t>F</a:t>
            </a:r>
            <a:r>
              <a:rPr lang="ja" altLang="en-US" sz="1200" dirty="0"/>
              <a:t>値が先行研究に比べ、</a:t>
            </a:r>
            <a:r>
              <a:rPr lang="en-US" altLang="ja" sz="1200" dirty="0" err="1"/>
              <a:t>SumMe</a:t>
            </a:r>
            <a:r>
              <a:rPr lang="ja-JP" altLang="en-US" sz="1200"/>
              <a:t>で</a:t>
            </a:r>
            <a:r>
              <a:rPr lang="en-US" altLang="ja" sz="1200" dirty="0"/>
              <a:t>2.5%, </a:t>
            </a:r>
            <a:r>
              <a:rPr lang="en-US" altLang="ja" sz="1200" dirty="0" err="1"/>
              <a:t>TVSum</a:t>
            </a:r>
            <a:r>
              <a:rPr lang="ja-JP" altLang="en-US" sz="1200"/>
              <a:t>で</a:t>
            </a:r>
            <a:r>
              <a:rPr lang="en-US" altLang="ja" sz="1200" dirty="0"/>
              <a:t>1.0%</a:t>
            </a:r>
            <a:r>
              <a:rPr lang="ja" altLang="en-US" sz="1200" dirty="0"/>
              <a:t>が向上した。</a:t>
            </a:r>
            <a:endParaRPr lang="en-US" sz="1200" dirty="0"/>
          </a:p>
        </p:txBody>
      </p:sp>
      <p:sp>
        <p:nvSpPr>
          <p:cNvPr id="22" name="Rectangle 21">
            <a:extLst>
              <a:ext uri="{FF2B5EF4-FFF2-40B4-BE49-F238E27FC236}">
                <a16:creationId xmlns:a16="http://schemas.microsoft.com/office/drawing/2014/main" id="{2CAB9F69-1146-DB40-93AE-8E8D8CF8F67B}"/>
              </a:ext>
            </a:extLst>
          </p:cNvPr>
          <p:cNvSpPr/>
          <p:nvPr/>
        </p:nvSpPr>
        <p:spPr>
          <a:xfrm>
            <a:off x="906708" y="5199227"/>
            <a:ext cx="5005655" cy="461665"/>
          </a:xfrm>
          <a:prstGeom prst="rect">
            <a:avLst/>
          </a:prstGeom>
        </p:spPr>
        <p:txBody>
          <a:bodyPr wrap="square">
            <a:spAutoFit/>
          </a:bodyPr>
          <a:lstStyle/>
          <a:p>
            <a:r>
              <a:rPr lang="ja-JP" altLang="en-US" sz="1200"/>
              <a:t>動画の要約</a:t>
            </a:r>
            <a:r>
              <a:rPr lang="en-US" altLang="ja-JP" sz="1200" dirty="0"/>
              <a:t>(</a:t>
            </a:r>
            <a:r>
              <a:rPr lang="ja-JP" altLang="en-US" sz="1200"/>
              <a:t>サマライズ</a:t>
            </a:r>
            <a:r>
              <a:rPr lang="en-US" altLang="ja-JP" sz="1200" dirty="0"/>
              <a:t>)</a:t>
            </a:r>
            <a:r>
              <a:rPr lang="ja-JP" altLang="en-US" sz="1200"/>
              <a:t>に関する研究。</a:t>
            </a:r>
            <a:endParaRPr lang="en-US" altLang="ja-JP" sz="1200" dirty="0"/>
          </a:p>
          <a:p>
            <a:r>
              <a:rPr lang="ja-JP" altLang="en-US" sz="1200"/>
              <a:t>情報の一貫性、重要性、</a:t>
            </a:r>
            <a:r>
              <a:rPr lang="ja" altLang="en-US" sz="1200" dirty="0"/>
              <a:t>時間的相関性、</a:t>
            </a:r>
            <a:r>
              <a:rPr lang="ja-JP" altLang="en-US" sz="1200"/>
              <a:t>簡潔さを重視する。</a:t>
            </a:r>
            <a:endParaRPr lang="en-US" sz="1200" dirty="0"/>
          </a:p>
        </p:txBody>
      </p:sp>
      <p:sp>
        <p:nvSpPr>
          <p:cNvPr id="7" name="Rectangle 6">
            <a:extLst>
              <a:ext uri="{FF2B5EF4-FFF2-40B4-BE49-F238E27FC236}">
                <a16:creationId xmlns:a16="http://schemas.microsoft.com/office/drawing/2014/main" id="{70E51A9F-FF31-B04D-B278-187A97A439AD}"/>
              </a:ext>
            </a:extLst>
          </p:cNvPr>
          <p:cNvSpPr/>
          <p:nvPr/>
        </p:nvSpPr>
        <p:spPr>
          <a:xfrm>
            <a:off x="944707" y="7453541"/>
            <a:ext cx="6647974" cy="1646605"/>
          </a:xfrm>
          <a:prstGeom prst="rect">
            <a:avLst/>
          </a:prstGeom>
        </p:spPr>
        <p:txBody>
          <a:bodyPr wrap="none">
            <a:spAutoFit/>
          </a:bodyPr>
          <a:lstStyle/>
          <a:p>
            <a:r>
              <a:rPr lang="en-US" sz="1400" u="sng" dirty="0"/>
              <a:t>• DTR-GAN</a:t>
            </a:r>
            <a:r>
              <a:rPr lang="en-US" altLang="ja-JP" sz="1200"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b="1" u="sng">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200"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sz="1200" u="sng" dirty="0"/>
          </a:p>
          <a:p>
            <a:endParaRPr lang="en-US" sz="400" dirty="0"/>
          </a:p>
          <a:p>
            <a:r>
              <a:rPr lang="en-US" sz="1400" dirty="0"/>
              <a:t>- DTR units</a:t>
            </a:r>
            <a:r>
              <a:rPr lang="en-US" sz="1200" dirty="0"/>
              <a:t>(</a:t>
            </a:r>
            <a:r>
              <a:rPr lang="ja-JP" altLang="en-US" sz="1200" b="1">
                <a:latin typeface="Adobe Arabic" panose="02040503050201020203" pitchFamily="18" charset="-78"/>
                <a:ea typeface="HG正楷書体-PRO" panose="03000600000000000000" pitchFamily="66" charset="-128"/>
                <a:cs typeface="Adobe Arabic" panose="02040503050201020203" pitchFamily="18" charset="-78"/>
              </a:rPr>
              <a:t>拡張型時間的関係性ユニット</a:t>
            </a:r>
            <a:r>
              <a:rPr lang="en-US" sz="1200" dirty="0"/>
              <a:t>)</a:t>
            </a:r>
            <a:endParaRPr lang="en-US" sz="1400" dirty="0"/>
          </a:p>
          <a:p>
            <a:r>
              <a:rPr lang="ja" altLang="en-US" sz="1200" dirty="0"/>
              <a:t>長期的な時間依存性をよりよく捉えるため、一般的に使用されている</a:t>
            </a:r>
            <a:endParaRPr lang="en-US" altLang="ja" sz="1200" dirty="0"/>
          </a:p>
          <a:p>
            <a:r>
              <a:rPr lang="en-US" altLang="ja" sz="1200" dirty="0"/>
              <a:t>Bi-LSTM</a:t>
            </a:r>
            <a:r>
              <a:rPr lang="ja" altLang="en-US" sz="1200" dirty="0"/>
              <a:t>を補完するために</a:t>
            </a:r>
            <a:r>
              <a:rPr lang="en-US" altLang="ja" sz="1200" dirty="0"/>
              <a:t>DTR</a:t>
            </a:r>
            <a:r>
              <a:rPr lang="ja-JP" altLang="en-US" sz="1200"/>
              <a:t>ユニットを</a:t>
            </a:r>
            <a:r>
              <a:rPr lang="ja" altLang="en-US" sz="1200" dirty="0"/>
              <a:t>導入</a:t>
            </a:r>
            <a:endParaRPr lang="en-US" altLang="ja" sz="1200" dirty="0"/>
          </a:p>
          <a:p>
            <a:endParaRPr lang="en-US" sz="700" dirty="0"/>
          </a:p>
          <a:p>
            <a:r>
              <a:rPr lang="en-US" sz="1400" b="1" dirty="0"/>
              <a:t>- Adversarial network with three-player loss</a:t>
            </a:r>
            <a:r>
              <a:rPr lang="en-US" sz="1100" b="1" dirty="0"/>
              <a:t>(</a:t>
            </a:r>
            <a:r>
              <a:rPr lang="ja-JP" altLang="en-US" sz="1100" b="1"/>
              <a:t>３つのロスと</a:t>
            </a:r>
            <a:r>
              <a:rPr lang="ja" altLang="en-US" sz="1100" b="1" dirty="0"/>
              <a:t>敵対的ネットワーク</a:t>
            </a:r>
            <a:r>
              <a:rPr lang="en-US" sz="1100" b="1" dirty="0"/>
              <a:t>)</a:t>
            </a:r>
            <a:endParaRPr lang="en-US" sz="1000" b="1" dirty="0"/>
          </a:p>
          <a:p>
            <a:r>
              <a:rPr lang="ja" altLang="en-US" sz="1200" dirty="0"/>
              <a:t>発電機のための監視された損失および３人のプレーヤーの弁別子の損失を</a:t>
            </a:r>
            <a:endParaRPr lang="en-US" altLang="ja" sz="1200" dirty="0"/>
          </a:p>
          <a:p>
            <a:r>
              <a:rPr lang="ja" altLang="en-US" sz="1200" dirty="0"/>
              <a:t>有する敵対的ネットワークは、より良い要約結果を得るための正則化の形式として機能する。</a:t>
            </a:r>
            <a:endParaRPr lang="en-US" sz="1200" dirty="0"/>
          </a:p>
        </p:txBody>
      </p:sp>
      <p:sp>
        <p:nvSpPr>
          <p:cNvPr id="23" name="Rectangle 22">
            <a:extLst>
              <a:ext uri="{FF2B5EF4-FFF2-40B4-BE49-F238E27FC236}">
                <a16:creationId xmlns:a16="http://schemas.microsoft.com/office/drawing/2014/main" id="{CD9015FC-9531-4642-9885-5124009143F7}"/>
              </a:ext>
            </a:extLst>
          </p:cNvPr>
          <p:cNvSpPr/>
          <p:nvPr/>
        </p:nvSpPr>
        <p:spPr>
          <a:xfrm>
            <a:off x="877720" y="6311040"/>
            <a:ext cx="5005655" cy="461665"/>
          </a:xfrm>
          <a:prstGeom prst="rect">
            <a:avLst/>
          </a:prstGeom>
        </p:spPr>
        <p:txBody>
          <a:bodyPr wrap="square">
            <a:spAutoFit/>
          </a:bodyPr>
          <a:lstStyle/>
          <a:p>
            <a:r>
              <a:rPr lang="en-US" sz="1200" dirty="0"/>
              <a:t>GAN(</a:t>
            </a:r>
            <a:r>
              <a:rPr lang="ja-JP" altLang="en-US" sz="1200"/>
              <a:t>敵対的生成</a:t>
            </a:r>
            <a:r>
              <a:rPr lang="ja" altLang="en-US" sz="1200" dirty="0"/>
              <a:t>ネットワーク</a:t>
            </a:r>
            <a:r>
              <a:rPr lang="en-US" altLang="ja" sz="1200" dirty="0"/>
              <a:t>)</a:t>
            </a:r>
            <a:r>
              <a:rPr lang="ja-JP" altLang="en-US" sz="1200"/>
              <a:t>により、より精錬された動画要約を行うことが可能になった点。</a:t>
            </a:r>
            <a:endParaRPr lang="en-US" sz="1200" dirty="0"/>
          </a:p>
        </p:txBody>
      </p:sp>
      <p:sp>
        <p:nvSpPr>
          <p:cNvPr id="12" name="Rectangle 11">
            <a:extLst>
              <a:ext uri="{FF2B5EF4-FFF2-40B4-BE49-F238E27FC236}">
                <a16:creationId xmlns:a16="http://schemas.microsoft.com/office/drawing/2014/main" id="{C6E9C341-03F9-D24C-A274-C0B93E32062F}"/>
              </a:ext>
            </a:extLst>
          </p:cNvPr>
          <p:cNvSpPr/>
          <p:nvPr/>
        </p:nvSpPr>
        <p:spPr>
          <a:xfrm>
            <a:off x="6679473" y="6772513"/>
            <a:ext cx="6400800" cy="600164"/>
          </a:xfrm>
          <a:prstGeom prst="rect">
            <a:avLst/>
          </a:prstGeom>
        </p:spPr>
        <p:txBody>
          <a:bodyPr>
            <a:spAutoFit/>
          </a:bodyPr>
          <a:lstStyle/>
          <a:p>
            <a:r>
              <a:rPr lang="en-US" sz="1100" dirty="0" err="1"/>
              <a:t>クエリベースのビデオ要約など、より一般</a:t>
            </a:r>
            <a:r>
              <a:rPr lang="ja-JP" altLang="en-US" sz="1100"/>
              <a:t>に普及できる</a:t>
            </a:r>
            <a:r>
              <a:rPr lang="en-US" sz="1100" dirty="0" err="1"/>
              <a:t>ビデオ要約タスクに</a:t>
            </a:r>
            <a:endParaRPr lang="en-US" sz="1100" dirty="0"/>
          </a:p>
          <a:p>
            <a:r>
              <a:rPr lang="ja" altLang="en-US" sz="1100" dirty="0"/>
              <a:t>当研究</a:t>
            </a:r>
            <a:r>
              <a:rPr lang="en-US" sz="1100" dirty="0" err="1"/>
              <a:t>のフレームワークを適用して、個々のユーザー用にパーソナライズされた</a:t>
            </a:r>
            <a:endParaRPr lang="en-US" sz="1100" dirty="0"/>
          </a:p>
          <a:p>
            <a:r>
              <a:rPr lang="ja-JP" altLang="en-US" sz="1100"/>
              <a:t>動画</a:t>
            </a:r>
            <a:r>
              <a:rPr lang="en-US" sz="1100" dirty="0" err="1"/>
              <a:t>要約を生成する</a:t>
            </a:r>
            <a:r>
              <a:rPr lang="ja-JP" altLang="en-US" sz="1100"/>
              <a:t>こと</a:t>
            </a:r>
            <a:endParaRPr lang="en-US" sz="1100" dirty="0"/>
          </a:p>
        </p:txBody>
      </p:sp>
      <p:sp>
        <p:nvSpPr>
          <p:cNvPr id="13" name="Rectangle 12">
            <a:extLst>
              <a:ext uri="{FF2B5EF4-FFF2-40B4-BE49-F238E27FC236}">
                <a16:creationId xmlns:a16="http://schemas.microsoft.com/office/drawing/2014/main" id="{FCD33FDB-A3B6-AF4B-A5D1-6FACCCDAF364}"/>
              </a:ext>
            </a:extLst>
          </p:cNvPr>
          <p:cNvSpPr/>
          <p:nvPr/>
        </p:nvSpPr>
        <p:spPr>
          <a:xfrm>
            <a:off x="6761094" y="8464085"/>
            <a:ext cx="5564051" cy="338554"/>
          </a:xfrm>
          <a:prstGeom prst="rect">
            <a:avLst/>
          </a:prstGeom>
        </p:spPr>
        <p:txBody>
          <a:bodyPr wrap="square">
            <a:spAutoFit/>
          </a:bodyPr>
          <a:lstStyle/>
          <a:p>
            <a:r>
              <a:rPr lang="en-US" sz="800" dirty="0">
                <a:hlinkClick r:id="rId4"/>
              </a:rPr>
              <a:t>https://www.cv-foundation.org/openaccess/content_cvpr_2015/papers/Gygli_Video_Summarization_by_2015_CVPR_paper.pdf</a:t>
            </a:r>
            <a:endParaRPr lang="en-US" sz="800" dirty="0"/>
          </a:p>
          <a:p>
            <a:endParaRPr lang="en-US" sz="800" dirty="0"/>
          </a:p>
        </p:txBody>
      </p:sp>
      <p:sp>
        <p:nvSpPr>
          <p:cNvPr id="14" name="Rectangle 13">
            <a:extLst>
              <a:ext uri="{FF2B5EF4-FFF2-40B4-BE49-F238E27FC236}">
                <a16:creationId xmlns:a16="http://schemas.microsoft.com/office/drawing/2014/main" id="{F5D8956D-7F34-1D4D-995F-ACE2C571B960}"/>
              </a:ext>
            </a:extLst>
          </p:cNvPr>
          <p:cNvSpPr/>
          <p:nvPr/>
        </p:nvSpPr>
        <p:spPr>
          <a:xfrm>
            <a:off x="6761094" y="8113112"/>
            <a:ext cx="7750839" cy="353943"/>
          </a:xfrm>
          <a:prstGeom prst="rect">
            <a:avLst/>
          </a:prstGeom>
        </p:spPr>
        <p:txBody>
          <a:bodyPr wrap="square">
            <a:spAutoFit/>
          </a:bodyPr>
          <a:lstStyle/>
          <a:p>
            <a:r>
              <a:rPr lang="en-US" sz="900" dirty="0"/>
              <a:t>Video Summarization by Learning Submodular Mixtures of Objectives </a:t>
            </a:r>
          </a:p>
          <a:p>
            <a:r>
              <a:rPr lang="en-US" sz="800" dirty="0"/>
              <a:t>Michael Gygli1 Helmut Grabner1 Luc Van Gool1,2 1Computer Vision Lab, ETH Zurich, Switzerland 2PSI - VISICS, K.U. Leuven, Belgium</a:t>
            </a:r>
          </a:p>
        </p:txBody>
      </p:sp>
    </p:spTree>
    <p:extLst>
      <p:ext uri="{BB962C8B-B14F-4D97-AF65-F5344CB8AC3E}">
        <p14:creationId xmlns:p14="http://schemas.microsoft.com/office/powerpoint/2010/main" val="3386968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27" y="3253805"/>
            <a:ext cx="10149381" cy="1123384"/>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sz="900" dirty="0">
                <a:latin typeface="Adobe Arabic" panose="02040503050201020203" pitchFamily="18" charset="-78"/>
                <a:cs typeface="Adobe Arabic" panose="02040503050201020203" pitchFamily="18" charset="-78"/>
                <a:hlinkClick r:id="rId4"/>
              </a:rPr>
              <a:t>https://arxiv.org/pdf/1804.11228.pdf</a:t>
            </a:r>
            <a:endParaRPr lang="en-US" altLang="ja-JP" sz="900" dirty="0">
              <a:latin typeface="Adobe Arabic" panose="02040503050201020203" pitchFamily="18" charset="-78"/>
              <a:cs typeface="Adobe Arabic" panose="02040503050201020203" pitchFamily="18" charset="-78"/>
            </a:endParaRPr>
          </a:p>
          <a:p>
            <a:pPr algn="r"/>
            <a:endParaRPr lang="en-US" altLang="ja-JP" sz="900" dirty="0">
              <a:latin typeface="Adobe Arabic" panose="02040503050201020203" pitchFamily="18" charset="-78"/>
              <a:cs typeface="Adobe Arabic" panose="02040503050201020203" pitchFamily="18" charset="-78"/>
            </a:endParaRPr>
          </a:p>
          <a:p>
            <a:pPr algn="r"/>
            <a:endParaRPr lang="en-US" altLang="ja-JP" sz="900"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24547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9" name="正方形/長方形 8">
            <a:extLst>
              <a:ext uri="{FF2B5EF4-FFF2-40B4-BE49-F238E27FC236}">
                <a16:creationId xmlns:a16="http://schemas.microsoft.com/office/drawing/2014/main" id="{FA2793E2-A4BF-43D2-B704-CFE5E4D62797}"/>
              </a:ext>
            </a:extLst>
          </p:cNvPr>
          <p:cNvSpPr/>
          <p:nvPr/>
        </p:nvSpPr>
        <p:spPr>
          <a:xfrm>
            <a:off x="788201" y="4037414"/>
            <a:ext cx="7959230" cy="1569660"/>
          </a:xfrm>
          <a:prstGeom prst="rect">
            <a:avLst/>
          </a:prstGeom>
        </p:spPr>
        <p:txBody>
          <a:bodyPr wrap="none">
            <a:spAutoFit/>
          </a:bodyPr>
          <a:lstStyle/>
          <a:p>
            <a:r>
              <a:rPr lang="en-US" altLang="ja-JP" sz="3200" dirty="0">
                <a:latin typeface="Adobe Caslon Pro Bold" panose="0205070206050A020403" pitchFamily="18" charset="0"/>
              </a:rPr>
              <a:t>1, Summary</a:t>
            </a:r>
          </a:p>
          <a:p>
            <a:r>
              <a:rPr lang="en-US" altLang="ja-JP" sz="3200" dirty="0">
                <a:latin typeface="Adobe Caslon Pro Bold" panose="0205070206050A020403" pitchFamily="18" charset="0"/>
              </a:rPr>
              <a:t>2, What is DTR-GAN  …?? </a:t>
            </a:r>
          </a:p>
          <a:p>
            <a:r>
              <a:rPr lang="en-US" altLang="ja-JP" sz="3200" dirty="0">
                <a:latin typeface="Adobe Caslon Pro Bold" panose="0205070206050A020403" pitchFamily="18" charset="0"/>
              </a:rPr>
              <a:t>3, Experiments, conclusion, and discussion</a:t>
            </a:r>
            <a:endParaRPr lang="ja-JP" altLang="en-US" sz="3200" dirty="0">
              <a:latin typeface="Adobe Caslon Pro Bold" panose="0205070206050A020403" pitchFamily="18" charset="0"/>
            </a:endParaRPr>
          </a:p>
        </p:txBody>
      </p:sp>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91" y="3253805"/>
            <a:ext cx="10149317" cy="984885"/>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dirty="0">
                <a:latin typeface="Adobe Arabic" panose="02040503050201020203" pitchFamily="18" charset="-78"/>
                <a:cs typeface="Adobe Arabic" panose="02040503050201020203" pitchFamily="18" charset="-78"/>
                <a:hlinkClick r:id="rId4"/>
              </a:rPr>
              <a:t>https://arxiv.org/pdf/1804.11228.pdf</a:t>
            </a:r>
            <a:endParaRPr lang="en-US" altLang="ja-JP"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endParaRPr lang="ja-JP" altLang="en-US" sz="2000">
              <a:latin typeface="Adobe Arabic" panose="02040503050201020203" pitchFamily="18" charset="-78"/>
              <a:cs typeface="Adobe Arabic" panose="02040503050201020203" pitchFamily="18" charset="-78"/>
            </a:endParaRP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28954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3</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600705" cy="461665"/>
          </a:xfrm>
          <a:prstGeom prst="rect">
            <a:avLst/>
          </a:prstGeom>
          <a:noFill/>
        </p:spPr>
        <p:txBody>
          <a:bodyPr wrap="none" rtlCol="0">
            <a:spAutoFit/>
          </a:bodyPr>
          <a:lstStyle/>
          <a:p>
            <a:r>
              <a:rPr kumimoji="1" lang="en-US" altLang="ja-JP" sz="2000" b="1" dirty="0">
                <a:latin typeface="Adobe Arabic" panose="02040503050201020203" pitchFamily="18" charset="-78"/>
                <a:cs typeface="Adobe Arabic" panose="02040503050201020203" pitchFamily="18" charset="-78"/>
              </a:rPr>
              <a:t>Conclusion: </a:t>
            </a:r>
            <a:r>
              <a:rPr kumimoji="1" lang="en-US" altLang="ja-JP" sz="2400" b="1" dirty="0">
                <a:latin typeface="Adobe Arabic" panose="02040503050201020203" pitchFamily="18" charset="-78"/>
                <a:cs typeface="Adobe Arabic" panose="02040503050201020203" pitchFamily="18" charset="-78"/>
              </a:rPr>
              <a:t>DTR GAN</a:t>
            </a:r>
            <a:r>
              <a:rPr kumimoji="1" lang="ja-JP" altLang="en-US" sz="2000" b="1">
                <a:latin typeface="Adobe Arabic" panose="02040503050201020203" pitchFamily="18" charset="-78"/>
                <a:cs typeface="Adobe Arabic" panose="02040503050201020203" pitchFamily="18" charset="-78"/>
              </a:rPr>
              <a:t>は</a:t>
            </a:r>
            <a:r>
              <a:rPr kumimoji="1" lang="en-US" altLang="ja-JP" sz="2000" b="1" dirty="0">
                <a:latin typeface="Adobe Arabic" panose="02040503050201020203" pitchFamily="18" charset="-78"/>
                <a:cs typeface="Adobe Arabic" panose="02040503050201020203" pitchFamily="18" charset="-78"/>
              </a:rPr>
              <a:t>state of art </a:t>
            </a:r>
            <a:r>
              <a:rPr kumimoji="1" lang="ja-JP" altLang="en-US" sz="2000" b="1">
                <a:latin typeface="Adobe Arabic" panose="02040503050201020203" pitchFamily="18" charset="-78"/>
                <a:cs typeface="Adobe Arabic" panose="02040503050201020203" pitchFamily="18" charset="-78"/>
              </a:rPr>
              <a:t>なより完全で</a:t>
            </a:r>
            <a:r>
              <a:rPr kumimoji="1" lang="ja" altLang="en-US" sz="2000" b="1" dirty="0">
                <a:latin typeface="Adobe Arabic" panose="02040503050201020203" pitchFamily="18" charset="-78"/>
                <a:cs typeface="Adobe Arabic" panose="02040503050201020203" pitchFamily="18" charset="-78"/>
              </a:rPr>
              <a:t>コンパクトな</a:t>
            </a:r>
            <a:r>
              <a:rPr kumimoji="1" lang="ja-JP" altLang="en-US" sz="2000" b="1">
                <a:latin typeface="Adobe Arabic" panose="02040503050201020203" pitchFamily="18" charset="-78"/>
                <a:cs typeface="Adobe Arabic" panose="02040503050201020203" pitchFamily="18" charset="-78"/>
              </a:rPr>
              <a:t>要約を生成した。</a:t>
            </a:r>
            <a:endParaRPr kumimoji="1" lang="en-US" altLang="ja-JP" sz="24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6399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680647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453541"/>
            <a:ext cx="5160396" cy="57870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44707" y="569285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61094" y="6112942"/>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429997"/>
            <a:ext cx="10500698" cy="28777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b="1"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r>
              <a:rPr lang="ja-JP" altLang="en-US" sz="1400">
                <a:latin typeface="HG正楷書体-PRO" panose="03000600000000000000" pitchFamily="66" charset="-128"/>
                <a:ea typeface="HG正楷書体-PRO" panose="03000600000000000000" pitchFamily="66" charset="-128"/>
              </a:rPr>
              <a:t> </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6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(Back ground)</a:t>
            </a:r>
          </a:p>
          <a:p>
            <a:r>
              <a:rPr lang="ja" altLang="en-US" sz="1200" dirty="0">
                <a:latin typeface="HG正楷書体-PRO" panose="03000600000000000000" pitchFamily="66" charset="-128"/>
                <a:ea typeface="HG正楷書体-PRO" panose="03000600000000000000" pitchFamily="66" charset="-128"/>
              </a:rPr>
              <a:t>毎日大量の</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が</a:t>
            </a:r>
            <a:r>
              <a:rPr lang="ja-JP" altLang="en-US" sz="1200">
                <a:latin typeface="HG正楷書体-PRO" panose="03000600000000000000" pitchFamily="66" charset="-128"/>
                <a:ea typeface="HG正楷書体-PRO" panose="03000600000000000000" pitchFamily="66" charset="-128"/>
              </a:rPr>
              <a:t>配信され</a:t>
            </a:r>
            <a:r>
              <a:rPr lang="ja" altLang="en-US" sz="1200" dirty="0">
                <a:latin typeface="HG正楷書体-PRO" panose="03000600000000000000" pitchFamily="66" charset="-128"/>
                <a:ea typeface="HG正楷書体-PRO" panose="03000600000000000000" pitchFamily="66" charset="-128"/>
              </a:rPr>
              <a:t>、</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内の重要な情報を短時間で抽出して理解できることがますます重要</a:t>
            </a:r>
            <a:r>
              <a:rPr lang="ja-JP" altLang="en-US" sz="1200">
                <a:latin typeface="HG正楷書体-PRO" panose="03000600000000000000" pitchFamily="66" charset="-128"/>
                <a:ea typeface="HG正楷書体-PRO" panose="03000600000000000000" pitchFamily="66" charset="-128"/>
              </a:rPr>
              <a:t>である</a:t>
            </a:r>
            <a:r>
              <a:rPr lang="ja" altLang="en-US" sz="1200" dirty="0">
                <a:latin typeface="HG正楷書体-PRO" panose="03000600000000000000" pitchFamily="66" charset="-128"/>
                <a:ea typeface="HG正楷書体-PRO" panose="03000600000000000000" pitchFamily="66" charset="-128"/>
              </a:rPr>
              <a:t>。</a:t>
            </a:r>
            <a:endParaRPr lang="en-US" altLang="ja" sz="1200" dirty="0">
              <a:latin typeface="HG正楷書体-PRO" panose="03000600000000000000" pitchFamily="66" charset="-128"/>
              <a:ea typeface="HG正楷書体-PRO" panose="03000600000000000000" pitchFamily="66" charset="-128"/>
            </a:endParaRPr>
          </a:p>
          <a:p>
            <a:endParaRPr lang="en-US" altLang="ja" sz="12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(Problem)</a:t>
            </a:r>
          </a:p>
          <a:p>
            <a:r>
              <a:rPr lang="en-US" altLang="ja" sz="1100" dirty="0">
                <a:latin typeface="HG正楷書体-PRO" panose="03000600000000000000" pitchFamily="66" charset="-128"/>
                <a:ea typeface="HG正楷書体-PRO" panose="03000600000000000000" pitchFamily="66" charset="-128"/>
              </a:rPr>
              <a:t>1</a:t>
            </a:r>
            <a:r>
              <a:rPr lang="ja" altLang="en-US" sz="1100" dirty="0">
                <a:latin typeface="HG正楷書体-PRO" panose="03000600000000000000" pitchFamily="66" charset="-128"/>
                <a:ea typeface="HG正楷書体-PRO" panose="03000600000000000000" pitchFamily="66" charset="-128"/>
              </a:rPr>
              <a:t>）</a:t>
            </a:r>
            <a:r>
              <a:rPr lang="ja-JP" altLang="en-US" sz="1100">
                <a:latin typeface="HG正楷書体-PRO" panose="03000600000000000000" pitchFamily="66" charset="-128"/>
                <a:ea typeface="HG正楷書体-PRO" panose="03000600000000000000" pitchFamily="66" charset="-128"/>
              </a:rPr>
              <a:t>情報の一貫性、重要性、時間的相関性を</a:t>
            </a:r>
            <a:r>
              <a:rPr lang="ja" altLang="en-US" sz="1100" dirty="0">
                <a:latin typeface="HG正楷書体-PRO" panose="03000600000000000000" pitchFamily="66" charset="-128"/>
                <a:ea typeface="HG正楷書体-PRO" panose="03000600000000000000" pitchFamily="66" charset="-128"/>
              </a:rPr>
              <a:t>確保す</a:t>
            </a:r>
            <a:r>
              <a:rPr lang="ja-JP" altLang="en-US" sz="1100">
                <a:latin typeface="HG正楷書体-PRO" panose="03000600000000000000" pitchFamily="66" charset="-128"/>
                <a:ea typeface="HG正楷書体-PRO" panose="03000600000000000000" pitchFamily="66" charset="-128"/>
              </a:rPr>
              <a:t>る選択基準の設定</a:t>
            </a:r>
            <a:endParaRPr lang="en-US" altLang="ja" sz="1100" dirty="0">
              <a:latin typeface="HG正楷書体-PRO" panose="03000600000000000000" pitchFamily="66" charset="-128"/>
              <a:ea typeface="HG正楷書体-PRO" panose="03000600000000000000" pitchFamily="66" charset="-128"/>
            </a:endParaRPr>
          </a:p>
          <a:p>
            <a:endParaRPr lang="en-US" altLang="ja" sz="700" dirty="0">
              <a:latin typeface="HG正楷書体-PRO" panose="03000600000000000000" pitchFamily="66" charset="-128"/>
              <a:ea typeface="HG正楷書体-PRO" panose="03000600000000000000" pitchFamily="66" charset="-128"/>
            </a:endParaRPr>
          </a:p>
          <a:p>
            <a:r>
              <a:rPr lang="en-US" altLang="ja" sz="1100" dirty="0">
                <a:latin typeface="HG正楷書体-PRO" panose="03000600000000000000" pitchFamily="66" charset="-128"/>
                <a:ea typeface="HG正楷書体-PRO" panose="03000600000000000000" pitchFamily="66" charset="-128"/>
              </a:rPr>
              <a:t>2</a:t>
            </a:r>
            <a:r>
              <a:rPr lang="ja" altLang="en-US" sz="1100" dirty="0">
                <a:latin typeface="HG正楷書体-PRO" panose="03000600000000000000" pitchFamily="66" charset="-128"/>
                <a:ea typeface="HG正楷書体-PRO" panose="03000600000000000000" pitchFamily="66" charset="-128"/>
              </a:rPr>
              <a:t>）情報の完全性と要約の簡潔さを確保する</a:t>
            </a:r>
            <a:r>
              <a:rPr lang="ja-JP" altLang="en-US" sz="1100">
                <a:latin typeface="HG正楷書体-PRO" panose="03000600000000000000" pitchFamily="66" charset="-128"/>
                <a:ea typeface="HG正楷書体-PRO" panose="03000600000000000000" pitchFamily="66" charset="-128"/>
              </a:rPr>
              <a:t>こと</a:t>
            </a:r>
            <a:endParaRPr lang="en-US" altLang="ja" sz="11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(Farmer Work)</a:t>
            </a:r>
          </a:p>
          <a:p>
            <a:r>
              <a:rPr lang="en-US" altLang="ja" sz="1200" dirty="0">
                <a:latin typeface="HG正楷書体-PRO" panose="03000600000000000000" pitchFamily="66" charset="-128"/>
                <a:ea typeface="HG正楷書体-PRO" panose="03000600000000000000" pitchFamily="66" charset="-128"/>
              </a:rPr>
              <a:t>LSTM</a:t>
            </a:r>
            <a:r>
              <a:rPr lang="ja" altLang="en-US" sz="1200" dirty="0">
                <a:latin typeface="HG正楷書体-PRO" panose="03000600000000000000" pitchFamily="66" charset="-128"/>
                <a:ea typeface="HG正楷書体-PRO" panose="03000600000000000000" pitchFamily="66" charset="-128"/>
              </a:rPr>
              <a:t>ユニットのメモリメカニズムに完全に依存しているモデルでは、</a:t>
            </a:r>
            <a:r>
              <a:rPr lang="en-US" altLang="ja" sz="1200" dirty="0">
                <a:latin typeface="HG正楷書体-PRO" panose="03000600000000000000" pitchFamily="66" charset="-128"/>
                <a:ea typeface="HG正楷書体-PRO" panose="03000600000000000000" pitchFamily="66" charset="-128"/>
              </a:rPr>
              <a:t>1000</a:t>
            </a:r>
            <a:r>
              <a:rPr lang="ja" altLang="en-US" sz="1200" dirty="0">
                <a:latin typeface="HG正楷書体-PRO" panose="03000600000000000000" pitchFamily="66" charset="-128"/>
                <a:ea typeface="HG正楷書体-PRO" panose="03000600000000000000" pitchFamily="66" charset="-128"/>
              </a:rPr>
              <a:t>タイムステップを超えるビデオシーケンスなど</a:t>
            </a:r>
            <a:r>
              <a:rPr lang="ja-JP" altLang="en-US" sz="1200">
                <a:latin typeface="HG正楷書体-PRO" panose="03000600000000000000" pitchFamily="66" charset="-128"/>
                <a:ea typeface="HG正楷書体-PRO" panose="03000600000000000000" pitchFamily="66" charset="-128"/>
              </a:rPr>
              <a:t>長い</a:t>
            </a:r>
            <a:r>
              <a:rPr lang="ja" altLang="en-US" sz="1200" dirty="0">
                <a:latin typeface="HG正楷書体-PRO" panose="03000600000000000000" pitchFamily="66" charset="-128"/>
                <a:ea typeface="HG正楷書体-PRO" panose="03000600000000000000" pitchFamily="66" charset="-128"/>
              </a:rPr>
              <a:t>ビデオに関して、一時的なコンテキストのエンコードに失敗することが</a:t>
            </a:r>
            <a:r>
              <a:rPr lang="ja-JP" altLang="en-US" sz="1200">
                <a:latin typeface="HG正楷書体-PRO" panose="03000600000000000000" pitchFamily="66" charset="-128"/>
                <a:ea typeface="HG正楷書体-PRO" panose="03000600000000000000" pitchFamily="66" charset="-128"/>
              </a:rPr>
              <a:t>ある</a:t>
            </a:r>
            <a:r>
              <a:rPr lang="ja" altLang="en-US" sz="1200" dirty="0">
                <a:latin typeface="HG正楷書体-PRO" panose="03000600000000000000" pitchFamily="66" charset="-128"/>
                <a:ea typeface="HG正楷書体-PRO" panose="03000600000000000000" pitchFamily="66" charset="-128"/>
              </a:rPr>
              <a:t>。</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(This work)</a:t>
            </a:r>
          </a:p>
          <a:p>
            <a:r>
              <a:rPr lang="en-US" altLang="ja-JP" sz="1200" dirty="0">
                <a:latin typeface="HG正楷書体-PRO" panose="03000600000000000000" pitchFamily="66" charset="-128"/>
                <a:ea typeface="HG正楷書体-PRO" panose="03000600000000000000" pitchFamily="66" charset="-128"/>
              </a:rPr>
              <a:t>DTR-GAN</a:t>
            </a:r>
            <a:r>
              <a:rPr lang="ja-JP" altLang="en-US" sz="1200">
                <a:latin typeface="HG正楷書体-PRO" panose="03000600000000000000" pitchFamily="66" charset="-128"/>
                <a:ea typeface="HG正楷書体-PRO" panose="03000600000000000000" pitchFamily="66" charset="-128"/>
              </a:rPr>
              <a:t>を用いることによって。先行研究より問題を解決し、より長い時間の</a:t>
            </a:r>
            <a:r>
              <a:rPr lang="ja" altLang="en-US" sz="1200" dirty="0">
                <a:latin typeface="HG正楷書体-PRO" panose="03000600000000000000" pitchFamily="66" charset="-128"/>
                <a:ea typeface="HG正楷書体-PRO" panose="03000600000000000000" pitchFamily="66" charset="-128"/>
              </a:rPr>
              <a:t>ビデオシーケンスを</a:t>
            </a:r>
            <a:r>
              <a:rPr lang="ja-JP" altLang="en-US" sz="1200">
                <a:latin typeface="HG正楷書体-PRO" panose="03000600000000000000" pitchFamily="66" charset="-128"/>
                <a:ea typeface="HG正楷書体-PRO" panose="03000600000000000000" pitchFamily="66" charset="-128"/>
              </a:rPr>
              <a:t>安定して要約できるようになった。</a:t>
            </a:r>
            <a:endParaRPr lang="ja-JP" altLang="en-US" sz="1200" dirty="0">
              <a:latin typeface="HG正楷書体-PRO" panose="03000600000000000000" pitchFamily="66" charset="-128"/>
              <a:ea typeface="HG正楷書体-PRO" panose="03000600000000000000" pitchFamily="66" charset="-128"/>
            </a:endParaRPr>
          </a:p>
        </p:txBody>
      </p:sp>
      <p:sp>
        <p:nvSpPr>
          <p:cNvPr id="4" name="Rectangle 3">
            <a:extLst>
              <a:ext uri="{FF2B5EF4-FFF2-40B4-BE49-F238E27FC236}">
                <a16:creationId xmlns:a16="http://schemas.microsoft.com/office/drawing/2014/main" id="{B23138B3-7D61-114E-8BB2-20B87194EBFB}"/>
              </a:ext>
            </a:extLst>
          </p:cNvPr>
          <p:cNvSpPr/>
          <p:nvPr/>
        </p:nvSpPr>
        <p:spPr>
          <a:xfrm>
            <a:off x="6761094" y="5218375"/>
            <a:ext cx="6400800" cy="830997"/>
          </a:xfrm>
          <a:prstGeom prst="rect">
            <a:avLst/>
          </a:prstGeom>
        </p:spPr>
        <p:txBody>
          <a:bodyPr>
            <a:spAutoFit/>
          </a:bodyPr>
          <a:lstStyle/>
          <a:p>
            <a:r>
              <a:rPr lang="en-US" sz="1200" dirty="0"/>
              <a:t>2つの公開ベンチマークデータセットSumMe </a:t>
            </a:r>
            <a:r>
              <a:rPr lang="en-US" sz="1200" dirty="0" err="1"/>
              <a:t>とTVSum</a:t>
            </a:r>
            <a:r>
              <a:rPr lang="ja-JP" altLang="en-US" sz="1200"/>
              <a:t>を対象に、</a:t>
            </a:r>
            <a:endParaRPr lang="en-US" altLang="ja-JP" sz="1200" dirty="0"/>
          </a:p>
          <a:p>
            <a:r>
              <a:rPr lang="en-US" sz="1200" dirty="0"/>
              <a:t>Precision, Recall, </a:t>
            </a:r>
            <a:r>
              <a:rPr lang="ja-JP" altLang="en-US" sz="1200"/>
              <a:t>調整</a:t>
            </a:r>
            <a:r>
              <a:rPr lang="en-US" sz="1200" dirty="0"/>
              <a:t>F</a:t>
            </a:r>
            <a:r>
              <a:rPr lang="ja-JP" altLang="en-US" sz="1200"/>
              <a:t>値を計測。</a:t>
            </a:r>
            <a:endParaRPr lang="en-US" altLang="ja-JP" sz="1200" dirty="0"/>
          </a:p>
          <a:p>
            <a:endParaRPr lang="en-US" altLang="ja-JP" sz="1200" dirty="0"/>
          </a:p>
          <a:p>
            <a:r>
              <a:rPr lang="ja" altLang="en-US" sz="1200" dirty="0"/>
              <a:t>調整</a:t>
            </a:r>
            <a:r>
              <a:rPr lang="en-US" altLang="ja" sz="1200" dirty="0"/>
              <a:t>F</a:t>
            </a:r>
            <a:r>
              <a:rPr lang="ja" altLang="en-US" sz="1200" dirty="0"/>
              <a:t>値が先行研究に比べ、</a:t>
            </a:r>
            <a:r>
              <a:rPr lang="en-US" altLang="ja" sz="1200" dirty="0" err="1"/>
              <a:t>SumMe</a:t>
            </a:r>
            <a:r>
              <a:rPr lang="ja-JP" altLang="en-US" sz="1200"/>
              <a:t>で</a:t>
            </a:r>
            <a:r>
              <a:rPr lang="en-US" altLang="ja" sz="1200" dirty="0"/>
              <a:t>2.5%, </a:t>
            </a:r>
            <a:r>
              <a:rPr lang="en-US" altLang="ja" sz="1200" dirty="0" err="1"/>
              <a:t>TVSum</a:t>
            </a:r>
            <a:r>
              <a:rPr lang="ja-JP" altLang="en-US" sz="1200"/>
              <a:t>で</a:t>
            </a:r>
            <a:r>
              <a:rPr lang="en-US" altLang="ja" sz="1200" dirty="0"/>
              <a:t>1.0%</a:t>
            </a:r>
            <a:r>
              <a:rPr lang="ja" altLang="en-US" sz="1200" dirty="0"/>
              <a:t>が向上した。</a:t>
            </a:r>
            <a:endParaRPr lang="en-US" sz="1200" dirty="0"/>
          </a:p>
        </p:txBody>
      </p:sp>
      <p:sp>
        <p:nvSpPr>
          <p:cNvPr id="22" name="Rectangle 21">
            <a:extLst>
              <a:ext uri="{FF2B5EF4-FFF2-40B4-BE49-F238E27FC236}">
                <a16:creationId xmlns:a16="http://schemas.microsoft.com/office/drawing/2014/main" id="{2CAB9F69-1146-DB40-93AE-8E8D8CF8F67B}"/>
              </a:ext>
            </a:extLst>
          </p:cNvPr>
          <p:cNvSpPr/>
          <p:nvPr/>
        </p:nvSpPr>
        <p:spPr>
          <a:xfrm>
            <a:off x="906708" y="5199227"/>
            <a:ext cx="5005655" cy="461665"/>
          </a:xfrm>
          <a:prstGeom prst="rect">
            <a:avLst/>
          </a:prstGeom>
        </p:spPr>
        <p:txBody>
          <a:bodyPr wrap="square">
            <a:spAutoFit/>
          </a:bodyPr>
          <a:lstStyle/>
          <a:p>
            <a:r>
              <a:rPr lang="ja-JP" altLang="en-US" sz="1200"/>
              <a:t>動画の要約</a:t>
            </a:r>
            <a:r>
              <a:rPr lang="en-US" altLang="ja-JP" sz="1200" dirty="0"/>
              <a:t>(</a:t>
            </a:r>
            <a:r>
              <a:rPr lang="ja-JP" altLang="en-US" sz="1200"/>
              <a:t>サマライズ</a:t>
            </a:r>
            <a:r>
              <a:rPr lang="en-US" altLang="ja-JP" sz="1200" dirty="0"/>
              <a:t>)</a:t>
            </a:r>
            <a:r>
              <a:rPr lang="ja-JP" altLang="en-US" sz="1200"/>
              <a:t>に関する研究。</a:t>
            </a:r>
            <a:endParaRPr lang="en-US" altLang="ja-JP" sz="1200" dirty="0"/>
          </a:p>
          <a:p>
            <a:r>
              <a:rPr lang="ja-JP" altLang="en-US" sz="1200"/>
              <a:t>情報の一貫性、重要性、</a:t>
            </a:r>
            <a:r>
              <a:rPr lang="ja" altLang="en-US" sz="1200" dirty="0"/>
              <a:t>時間的相関性、</a:t>
            </a:r>
            <a:r>
              <a:rPr lang="ja-JP" altLang="en-US" sz="1200"/>
              <a:t>簡潔さを重視する。</a:t>
            </a:r>
            <a:endParaRPr lang="en-US" sz="1200" dirty="0"/>
          </a:p>
        </p:txBody>
      </p:sp>
      <p:sp>
        <p:nvSpPr>
          <p:cNvPr id="7" name="Rectangle 6">
            <a:extLst>
              <a:ext uri="{FF2B5EF4-FFF2-40B4-BE49-F238E27FC236}">
                <a16:creationId xmlns:a16="http://schemas.microsoft.com/office/drawing/2014/main" id="{70E51A9F-FF31-B04D-B278-187A97A439AD}"/>
              </a:ext>
            </a:extLst>
          </p:cNvPr>
          <p:cNvSpPr/>
          <p:nvPr/>
        </p:nvSpPr>
        <p:spPr>
          <a:xfrm>
            <a:off x="944707" y="7453541"/>
            <a:ext cx="6647974" cy="1646605"/>
          </a:xfrm>
          <a:prstGeom prst="rect">
            <a:avLst/>
          </a:prstGeom>
        </p:spPr>
        <p:txBody>
          <a:bodyPr wrap="none">
            <a:spAutoFit/>
          </a:bodyPr>
          <a:lstStyle/>
          <a:p>
            <a:r>
              <a:rPr lang="en-US" sz="1400" u="sng" dirty="0"/>
              <a:t>• DTR-GAN</a:t>
            </a:r>
            <a:r>
              <a:rPr lang="en-US" altLang="ja-JP" sz="1200"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b="1" u="sng">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200"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sz="1200" u="sng" dirty="0"/>
          </a:p>
          <a:p>
            <a:endParaRPr lang="en-US" sz="400" dirty="0"/>
          </a:p>
          <a:p>
            <a:r>
              <a:rPr lang="en-US" sz="1400" dirty="0"/>
              <a:t>- DTR units</a:t>
            </a:r>
            <a:r>
              <a:rPr lang="en-US" sz="1200" dirty="0"/>
              <a:t>(</a:t>
            </a:r>
            <a:r>
              <a:rPr lang="ja-JP" altLang="en-US" sz="1200" b="1">
                <a:latin typeface="Adobe Arabic" panose="02040503050201020203" pitchFamily="18" charset="-78"/>
                <a:ea typeface="HG正楷書体-PRO" panose="03000600000000000000" pitchFamily="66" charset="-128"/>
                <a:cs typeface="Adobe Arabic" panose="02040503050201020203" pitchFamily="18" charset="-78"/>
              </a:rPr>
              <a:t>拡張型時間的関係性ユニット</a:t>
            </a:r>
            <a:r>
              <a:rPr lang="en-US" sz="1200" dirty="0"/>
              <a:t>)</a:t>
            </a:r>
            <a:endParaRPr lang="en-US" sz="1400" dirty="0"/>
          </a:p>
          <a:p>
            <a:r>
              <a:rPr lang="ja" altLang="en-US" sz="1200" dirty="0"/>
              <a:t>長期的な時間依存性をよりよく捉えるため、一般的に使用されている</a:t>
            </a:r>
            <a:endParaRPr lang="en-US" altLang="ja" sz="1200" dirty="0"/>
          </a:p>
          <a:p>
            <a:r>
              <a:rPr lang="en-US" altLang="ja" sz="1200" dirty="0"/>
              <a:t>Bi-LSTM</a:t>
            </a:r>
            <a:r>
              <a:rPr lang="ja" altLang="en-US" sz="1200" dirty="0"/>
              <a:t>を補完するために</a:t>
            </a:r>
            <a:r>
              <a:rPr lang="en-US" altLang="ja" sz="1200" dirty="0"/>
              <a:t>DTR</a:t>
            </a:r>
            <a:r>
              <a:rPr lang="ja-JP" altLang="en-US" sz="1200"/>
              <a:t>ユニットを</a:t>
            </a:r>
            <a:r>
              <a:rPr lang="ja" altLang="en-US" sz="1200" dirty="0"/>
              <a:t>導入</a:t>
            </a:r>
            <a:endParaRPr lang="en-US" altLang="ja" sz="1200" dirty="0"/>
          </a:p>
          <a:p>
            <a:endParaRPr lang="en-US" sz="700" dirty="0"/>
          </a:p>
          <a:p>
            <a:r>
              <a:rPr lang="en-US" sz="1400" b="1" dirty="0"/>
              <a:t>- Adversarial network with three-player loss</a:t>
            </a:r>
            <a:r>
              <a:rPr lang="en-US" sz="1100" b="1" dirty="0"/>
              <a:t>(</a:t>
            </a:r>
            <a:r>
              <a:rPr lang="ja-JP" altLang="en-US" sz="1100" b="1"/>
              <a:t>３つのロスと</a:t>
            </a:r>
            <a:r>
              <a:rPr lang="ja" altLang="en-US" sz="1100" b="1" dirty="0"/>
              <a:t>敵対的ネットワーク</a:t>
            </a:r>
            <a:r>
              <a:rPr lang="en-US" sz="1100" b="1" dirty="0"/>
              <a:t>)</a:t>
            </a:r>
            <a:endParaRPr lang="en-US" sz="1000" b="1" dirty="0"/>
          </a:p>
          <a:p>
            <a:r>
              <a:rPr lang="ja" altLang="en-US" sz="1200" dirty="0"/>
              <a:t>発電機のための監視された損失および３人のプレーヤーの弁別子の損失を</a:t>
            </a:r>
            <a:endParaRPr lang="en-US" altLang="ja" sz="1200" dirty="0"/>
          </a:p>
          <a:p>
            <a:r>
              <a:rPr lang="ja" altLang="en-US" sz="1200" dirty="0"/>
              <a:t>有する敵対的ネットワークは、より良い要約結果を得るための正則化の形式として機能する。</a:t>
            </a:r>
            <a:endParaRPr lang="en-US" sz="1200" dirty="0"/>
          </a:p>
        </p:txBody>
      </p:sp>
      <p:sp>
        <p:nvSpPr>
          <p:cNvPr id="23" name="Rectangle 22">
            <a:extLst>
              <a:ext uri="{FF2B5EF4-FFF2-40B4-BE49-F238E27FC236}">
                <a16:creationId xmlns:a16="http://schemas.microsoft.com/office/drawing/2014/main" id="{CD9015FC-9531-4642-9885-5124009143F7}"/>
              </a:ext>
            </a:extLst>
          </p:cNvPr>
          <p:cNvSpPr/>
          <p:nvPr/>
        </p:nvSpPr>
        <p:spPr>
          <a:xfrm>
            <a:off x="877720" y="6311040"/>
            <a:ext cx="5005655" cy="461665"/>
          </a:xfrm>
          <a:prstGeom prst="rect">
            <a:avLst/>
          </a:prstGeom>
        </p:spPr>
        <p:txBody>
          <a:bodyPr wrap="square">
            <a:spAutoFit/>
          </a:bodyPr>
          <a:lstStyle/>
          <a:p>
            <a:r>
              <a:rPr lang="en-US" sz="1200" dirty="0"/>
              <a:t>GAN(</a:t>
            </a:r>
            <a:r>
              <a:rPr lang="ja-JP" altLang="en-US" sz="1200"/>
              <a:t>敵対的生成</a:t>
            </a:r>
            <a:r>
              <a:rPr lang="ja" altLang="en-US" sz="1200" dirty="0"/>
              <a:t>ネットワーク</a:t>
            </a:r>
            <a:r>
              <a:rPr lang="en-US" altLang="ja" sz="1200" dirty="0"/>
              <a:t>)</a:t>
            </a:r>
            <a:r>
              <a:rPr lang="ja-JP" altLang="en-US" sz="1200"/>
              <a:t>により、より精錬された動画要約を行うことが可能になった点。</a:t>
            </a:r>
            <a:endParaRPr lang="en-US" sz="1200" dirty="0"/>
          </a:p>
        </p:txBody>
      </p:sp>
      <p:sp>
        <p:nvSpPr>
          <p:cNvPr id="12" name="Rectangle 11">
            <a:extLst>
              <a:ext uri="{FF2B5EF4-FFF2-40B4-BE49-F238E27FC236}">
                <a16:creationId xmlns:a16="http://schemas.microsoft.com/office/drawing/2014/main" id="{C6E9C341-03F9-D24C-A274-C0B93E32062F}"/>
              </a:ext>
            </a:extLst>
          </p:cNvPr>
          <p:cNvSpPr/>
          <p:nvPr/>
        </p:nvSpPr>
        <p:spPr>
          <a:xfrm>
            <a:off x="6679473" y="6772513"/>
            <a:ext cx="6400800" cy="600164"/>
          </a:xfrm>
          <a:prstGeom prst="rect">
            <a:avLst/>
          </a:prstGeom>
        </p:spPr>
        <p:txBody>
          <a:bodyPr>
            <a:spAutoFit/>
          </a:bodyPr>
          <a:lstStyle/>
          <a:p>
            <a:r>
              <a:rPr lang="en-US" sz="1100" dirty="0" err="1"/>
              <a:t>クエリベースのビデオ要約など、より一般</a:t>
            </a:r>
            <a:r>
              <a:rPr lang="ja-JP" altLang="en-US" sz="1100"/>
              <a:t>に普及できる</a:t>
            </a:r>
            <a:r>
              <a:rPr lang="en-US" sz="1100" dirty="0" err="1"/>
              <a:t>ビデオ要約タスクに</a:t>
            </a:r>
            <a:endParaRPr lang="en-US" sz="1100" dirty="0"/>
          </a:p>
          <a:p>
            <a:r>
              <a:rPr lang="ja" altLang="en-US" sz="1100" dirty="0"/>
              <a:t>当研究</a:t>
            </a:r>
            <a:r>
              <a:rPr lang="en-US" sz="1100" dirty="0" err="1"/>
              <a:t>のフレームワークを適用して、個々のユーザー用にパーソナライズされた</a:t>
            </a:r>
            <a:endParaRPr lang="en-US" sz="1100" dirty="0"/>
          </a:p>
          <a:p>
            <a:r>
              <a:rPr lang="ja-JP" altLang="en-US" sz="1100"/>
              <a:t>動画</a:t>
            </a:r>
            <a:r>
              <a:rPr lang="en-US" sz="1100" dirty="0" err="1"/>
              <a:t>要約を生成する</a:t>
            </a:r>
            <a:r>
              <a:rPr lang="ja-JP" altLang="en-US" sz="1100"/>
              <a:t>こと</a:t>
            </a:r>
            <a:endParaRPr lang="en-US" sz="1100" dirty="0"/>
          </a:p>
        </p:txBody>
      </p:sp>
      <p:sp>
        <p:nvSpPr>
          <p:cNvPr id="13" name="Rectangle 12">
            <a:extLst>
              <a:ext uri="{FF2B5EF4-FFF2-40B4-BE49-F238E27FC236}">
                <a16:creationId xmlns:a16="http://schemas.microsoft.com/office/drawing/2014/main" id="{FCD33FDB-A3B6-AF4B-A5D1-6FACCCDAF364}"/>
              </a:ext>
            </a:extLst>
          </p:cNvPr>
          <p:cNvSpPr/>
          <p:nvPr/>
        </p:nvSpPr>
        <p:spPr>
          <a:xfrm>
            <a:off x="6761094" y="8464085"/>
            <a:ext cx="5564051" cy="338554"/>
          </a:xfrm>
          <a:prstGeom prst="rect">
            <a:avLst/>
          </a:prstGeom>
        </p:spPr>
        <p:txBody>
          <a:bodyPr wrap="square">
            <a:spAutoFit/>
          </a:bodyPr>
          <a:lstStyle/>
          <a:p>
            <a:r>
              <a:rPr lang="en-US" sz="800" dirty="0">
                <a:hlinkClick r:id="rId4"/>
              </a:rPr>
              <a:t>https://www.cv-foundation.org/openaccess/content_cvpr_2015/papers/Gygli_Video_Summarization_by_2015_CVPR_paper.pdf</a:t>
            </a:r>
            <a:endParaRPr lang="en-US" sz="800" dirty="0"/>
          </a:p>
          <a:p>
            <a:endParaRPr lang="en-US" sz="800" dirty="0"/>
          </a:p>
        </p:txBody>
      </p:sp>
      <p:sp>
        <p:nvSpPr>
          <p:cNvPr id="14" name="Rectangle 13">
            <a:extLst>
              <a:ext uri="{FF2B5EF4-FFF2-40B4-BE49-F238E27FC236}">
                <a16:creationId xmlns:a16="http://schemas.microsoft.com/office/drawing/2014/main" id="{F5D8956D-7F34-1D4D-995F-ACE2C571B960}"/>
              </a:ext>
            </a:extLst>
          </p:cNvPr>
          <p:cNvSpPr/>
          <p:nvPr/>
        </p:nvSpPr>
        <p:spPr>
          <a:xfrm>
            <a:off x="6761094" y="8113112"/>
            <a:ext cx="7750839" cy="353943"/>
          </a:xfrm>
          <a:prstGeom prst="rect">
            <a:avLst/>
          </a:prstGeom>
        </p:spPr>
        <p:txBody>
          <a:bodyPr wrap="square">
            <a:spAutoFit/>
          </a:bodyPr>
          <a:lstStyle/>
          <a:p>
            <a:r>
              <a:rPr lang="en-US" sz="900" dirty="0"/>
              <a:t>Video Summarization by Learning Submodular Mixtures of Objectives </a:t>
            </a:r>
          </a:p>
          <a:p>
            <a:r>
              <a:rPr lang="en-US" sz="800" dirty="0"/>
              <a:t>Michael Gygli1 Helmut Grabner1 Luc Van Gool1,2 1Computer Vision Lab, ETH Zurich, Switzerland 2PSI - VISICS, K.U. Leuven, Belgium</a:t>
            </a:r>
          </a:p>
        </p:txBody>
      </p:sp>
    </p:spTree>
    <p:extLst>
      <p:ext uri="{BB962C8B-B14F-4D97-AF65-F5344CB8AC3E}">
        <p14:creationId xmlns:p14="http://schemas.microsoft.com/office/powerpoint/2010/main" val="345811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62232"/>
            <a:ext cx="12801600"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4</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1351986" y="3377646"/>
            <a:ext cx="11238975" cy="6032421"/>
          </a:xfrm>
          <a:prstGeom prst="rect">
            <a:avLst/>
          </a:prstGeom>
          <a:noFill/>
        </p:spPr>
        <p:txBody>
          <a:bodyPr wrap="none" rtlCol="0">
            <a:spAutoFit/>
          </a:bodyPr>
          <a:lstStyle/>
          <a:p>
            <a:pPr algn="r"/>
            <a:r>
              <a:rPr lang="en-US" altLang="ja-JP" sz="18700" b="1" dirty="0">
                <a:latin typeface="Adobe Caslon Pro Bold" panose="0205070206050A020403" pitchFamily="18" charset="0"/>
              </a:rPr>
              <a:t>What is </a:t>
            </a:r>
          </a:p>
          <a:p>
            <a:pPr algn="r"/>
            <a:r>
              <a:rPr lang="en-US" altLang="ja-JP" sz="19900" b="1" dirty="0">
                <a:latin typeface="Adobe Caslon Pro Bold" panose="0205070206050A020403" pitchFamily="18" charset="0"/>
              </a:rPr>
              <a:t>GAN…??</a:t>
            </a:r>
            <a:endParaRPr kumimoji="1" lang="en-US" altLang="ja-JP" sz="138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Tree>
    <p:extLst>
      <p:ext uri="{BB962C8B-B14F-4D97-AF65-F5344CB8AC3E}">
        <p14:creationId xmlns:p14="http://schemas.microsoft.com/office/powerpoint/2010/main" val="325460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3316934"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GAN…??:</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5</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56139" y="1278186"/>
            <a:ext cx="10666703" cy="523220"/>
          </a:xfrm>
          <a:prstGeom prst="rect">
            <a:avLst/>
          </a:prstGeom>
          <a:noFill/>
        </p:spPr>
        <p:txBody>
          <a:bodyPr wrap="none" rtlCol="0">
            <a:spAutoFit/>
          </a:bodyPr>
          <a:lstStyle/>
          <a:p>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比較：先行研究モデル</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GAN(</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敵対的生成ネットワーク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とは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411792" y="6119828"/>
            <a:ext cx="8004686" cy="301133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2687189" y="6536809"/>
            <a:ext cx="7217335" cy="2231380"/>
          </a:xfrm>
          <a:prstGeom prst="rect">
            <a:avLst/>
          </a:prstGeom>
        </p:spPr>
        <p:txBody>
          <a:bodyPr wrap="square">
            <a:spAutoFit/>
          </a:bodyPr>
          <a:lstStyle/>
          <a:p>
            <a:r>
              <a:rPr lang="en-US" altLang="ja-JP" sz="2800" b="1" u="sng" dirty="0">
                <a:latin typeface="Adobe Arabic" panose="02040503050201020203" pitchFamily="18" charset="-78"/>
                <a:ea typeface="HG正楷書体-PRO" panose="03000600000000000000" pitchFamily="66" charset="-128"/>
                <a:cs typeface="Adobe Arabic" panose="02040503050201020203" pitchFamily="18" charset="-78"/>
              </a:rPr>
              <a:t>GAN</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敵対的生成ネットワーク</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solidFill>
                  <a:srgbClr val="00B050"/>
                </a:solidFill>
                <a:latin typeface="HG正楷書体-PRO" panose="03000600000000000000" pitchFamily="66" charset="-128"/>
                <a:ea typeface="HG正楷書体-PRO" panose="03000600000000000000" pitchFamily="66" charset="-128"/>
              </a:rPr>
              <a:t>偽札を作る偽造者と、見破る警察のような関係。偽造者は、本物と見間違える巧妙な偽造紙幣を作ること（</a:t>
            </a:r>
            <a:r>
              <a:rPr lang="en-US" altLang="ja-JP" sz="1400" dirty="0">
                <a:solidFill>
                  <a:srgbClr val="00B050"/>
                </a:solidFill>
                <a:latin typeface="HG正楷書体-PRO" panose="03000600000000000000" pitchFamily="66" charset="-128"/>
                <a:ea typeface="HG正楷書体-PRO" panose="03000600000000000000" pitchFamily="66" charset="-128"/>
              </a:rPr>
              <a:t>Generator:</a:t>
            </a:r>
            <a:r>
              <a:rPr lang="ja-JP" altLang="en-US" sz="1400" dirty="0">
                <a:solidFill>
                  <a:srgbClr val="00B050"/>
                </a:solidFill>
                <a:latin typeface="HG正楷書体-PRO" panose="03000600000000000000" pitchFamily="66" charset="-128"/>
                <a:ea typeface="HG正楷書体-PRO" panose="03000600000000000000" pitchFamily="66" charset="-128"/>
              </a:rPr>
              <a:t>生成器）、警察は極めて本物に見える偽造紙幣と本物の紙幣を見分ける能力を獲得すること（</a:t>
            </a:r>
            <a:r>
              <a:rPr lang="en-US" altLang="ja-JP" sz="1400" dirty="0">
                <a:solidFill>
                  <a:srgbClr val="00B050"/>
                </a:solidFill>
                <a:latin typeface="HG正楷書体-PRO" panose="03000600000000000000" pitchFamily="66" charset="-128"/>
                <a:ea typeface="HG正楷書体-PRO" panose="03000600000000000000" pitchFamily="66" charset="-128"/>
              </a:rPr>
              <a:t>Discriminator:</a:t>
            </a:r>
            <a:r>
              <a:rPr lang="ja-JP" altLang="en-US" sz="1400" dirty="0">
                <a:solidFill>
                  <a:srgbClr val="00B050"/>
                </a:solidFill>
                <a:latin typeface="HG正楷書体-PRO" panose="03000600000000000000" pitchFamily="66" charset="-128"/>
                <a:ea typeface="HG正楷書体-PRO" panose="03000600000000000000" pitchFamily="66" charset="-128"/>
              </a:rPr>
              <a:t>識別器）を目指す。警察は本物と偽造紙幣を見分けられるように学習、偽造者は巧妙に偽造紙幣を作るというイタチゴッコを</a:t>
            </a:r>
            <a:r>
              <a:rPr lang="ja-JP" altLang="en-US" sz="1400">
                <a:solidFill>
                  <a:srgbClr val="00B050"/>
                </a:solidFill>
                <a:latin typeface="HG正楷書体-PRO" panose="03000600000000000000" pitchFamily="66" charset="-128"/>
                <a:ea typeface="HG正楷書体-PRO" panose="03000600000000000000" pitchFamily="66" charset="-128"/>
              </a:rPr>
              <a:t>繰り返す。</a:t>
            </a:r>
            <a:endParaRPr lang="en-US" altLang="ja-JP" sz="1400" dirty="0">
              <a:solidFill>
                <a:srgbClr val="00B050"/>
              </a:solidFill>
              <a:latin typeface="HG正楷書体-PRO" panose="03000600000000000000" pitchFamily="66" charset="-128"/>
              <a:ea typeface="HG正楷書体-PRO" panose="03000600000000000000" pitchFamily="66" charset="-128"/>
            </a:endParaRPr>
          </a:p>
          <a:p>
            <a:endParaRPr lang="en-US" altLang="ja-JP" sz="1400" dirty="0">
              <a:latin typeface="HG正楷書体-PRO" panose="03000600000000000000" pitchFamily="66" charset="-128"/>
              <a:ea typeface="HG正楷書体-PRO" panose="03000600000000000000" pitchFamily="66" charset="-128"/>
            </a:endParaRPr>
          </a:p>
          <a:p>
            <a:pPr algn="ctr"/>
            <a:r>
              <a:rPr lang="en-US" altLang="ja-JP" sz="2400" b="1" dirty="0">
                <a:latin typeface="HG正楷書体-PRO" panose="03000600000000000000" pitchFamily="66" charset="-128"/>
                <a:ea typeface="HG正楷書体-PRO" panose="03000600000000000000" pitchFamily="66" charset="-128"/>
              </a:rPr>
              <a:t>Generator</a:t>
            </a:r>
            <a:r>
              <a:rPr lang="ja-JP" altLang="en-US" sz="2400" b="1" dirty="0">
                <a:latin typeface="HG正楷書体-PRO" panose="03000600000000000000" pitchFamily="66" charset="-128"/>
                <a:ea typeface="HG正楷書体-PRO" panose="03000600000000000000" pitchFamily="66" charset="-128"/>
              </a:rPr>
              <a:t>（</a:t>
            </a:r>
            <a:r>
              <a:rPr lang="ja-JP" altLang="en-US" sz="2400" b="1">
                <a:latin typeface="HG正楷書体-PRO" panose="03000600000000000000" pitchFamily="66" charset="-128"/>
                <a:ea typeface="HG正楷書体-PRO" panose="03000600000000000000" pitchFamily="66" charset="-128"/>
              </a:rPr>
              <a:t>生成器）</a:t>
            </a:r>
            <a:r>
              <a:rPr lang="en-US" altLang="ja-JP" sz="2400" b="1" dirty="0">
                <a:latin typeface="HG正楷書体-PRO" panose="03000600000000000000" pitchFamily="66" charset="-128"/>
                <a:ea typeface="HG正楷書体-PRO" panose="03000600000000000000" pitchFamily="66" charset="-128"/>
              </a:rPr>
              <a:t>VS Discriminator</a:t>
            </a:r>
            <a:r>
              <a:rPr lang="ja-JP" altLang="en-US" sz="2400" b="1">
                <a:latin typeface="HG正楷書体-PRO" panose="03000600000000000000" pitchFamily="66" charset="-128"/>
                <a:ea typeface="HG正楷書体-PRO" panose="03000600000000000000" pitchFamily="66" charset="-128"/>
              </a:rPr>
              <a:t>（識別器</a:t>
            </a:r>
            <a:r>
              <a:rPr lang="en-US" altLang="ja-JP" sz="2400" b="1" dirty="0">
                <a:latin typeface="HG正楷書体-PRO" panose="03000600000000000000" pitchFamily="66" charset="-128"/>
                <a:ea typeface="HG正楷書体-PRO" panose="03000600000000000000" pitchFamily="66" charset="-128"/>
              </a:rPr>
              <a:t>)</a:t>
            </a:r>
            <a:endParaRPr lang="ja-JP" altLang="en-US" sz="2400" b="1" dirty="0">
              <a:latin typeface="HG正楷書体-PRO" panose="03000600000000000000" pitchFamily="66" charset="-128"/>
              <a:ea typeface="HG正楷書体-PRO" panose="03000600000000000000" pitchFamily="66" charset="-128"/>
            </a:endParaRPr>
          </a:p>
        </p:txBody>
      </p:sp>
      <p:sp>
        <p:nvSpPr>
          <p:cNvPr id="9" name="正方形/長方形 8">
            <a:extLst>
              <a:ext uri="{FF2B5EF4-FFF2-40B4-BE49-F238E27FC236}">
                <a16:creationId xmlns:a16="http://schemas.microsoft.com/office/drawing/2014/main" id="{4AADB6CB-05AD-4FE2-BA5A-7A196099CD67}"/>
              </a:ext>
            </a:extLst>
          </p:cNvPr>
          <p:cNvSpPr/>
          <p:nvPr/>
        </p:nvSpPr>
        <p:spPr>
          <a:xfrm>
            <a:off x="7005233" y="5223393"/>
            <a:ext cx="5251759" cy="584775"/>
          </a:xfrm>
          <a:prstGeom prst="rect">
            <a:avLst/>
          </a:prstGeom>
        </p:spPr>
        <p:txBody>
          <a:bodyPr wrap="none">
            <a:spAutoFit/>
          </a:bodyPr>
          <a:lstStyle/>
          <a:p>
            <a:r>
              <a:rPr lang="en-US" altLang="ja-JP" sz="1600" dirty="0">
                <a:latin typeface="HG正楷書体-PRO" panose="03000600000000000000" pitchFamily="66" charset="-128"/>
                <a:ea typeface="HG正楷書体-PRO" panose="03000600000000000000" pitchFamily="66" charset="-128"/>
              </a:rPr>
              <a:t>Generative Adversarial Nets [</a:t>
            </a:r>
            <a:r>
              <a:rPr lang="en-US" altLang="ja-JP" sz="1600" dirty="0" err="1">
                <a:latin typeface="HG正楷書体-PRO" panose="03000600000000000000" pitchFamily="66" charset="-128"/>
                <a:ea typeface="HG正楷書体-PRO" panose="03000600000000000000" pitchFamily="66" charset="-128"/>
              </a:rPr>
              <a:t>Goodfellow</a:t>
            </a:r>
            <a:r>
              <a:rPr lang="en-US" altLang="ja-JP" sz="1600" dirty="0">
                <a:latin typeface="HG正楷書体-PRO" panose="03000600000000000000" pitchFamily="66" charset="-128"/>
                <a:ea typeface="HG正楷書体-PRO" panose="03000600000000000000" pitchFamily="66" charset="-128"/>
              </a:rPr>
              <a:t> et al.(2014)]</a:t>
            </a:r>
          </a:p>
          <a:p>
            <a:r>
              <a:rPr lang="en-US" altLang="ja-JP" sz="1600" dirty="0">
                <a:latin typeface="HG正楷書体-PRO" panose="03000600000000000000" pitchFamily="66" charset="-128"/>
                <a:ea typeface="HG正楷書体-PRO" panose="03000600000000000000" pitchFamily="66" charset="-128"/>
                <a:hlinkClick r:id="rId4"/>
              </a:rPr>
              <a:t>https://arxiv.org/pdf/1406.2661.pdf</a:t>
            </a:r>
            <a:r>
              <a:rPr lang="en-US" altLang="ja-JP" sz="1100" dirty="0">
                <a:latin typeface="HG正楷書体-PRO" panose="03000600000000000000" pitchFamily="66" charset="-128"/>
                <a:ea typeface="HG正楷書体-PRO" panose="03000600000000000000" pitchFamily="66" charset="-128"/>
              </a:rPr>
              <a:t> </a:t>
            </a:r>
            <a:endParaRPr lang="ja-JP" altLang="en-US" sz="1100" dirty="0"/>
          </a:p>
        </p:txBody>
      </p:sp>
      <p:sp>
        <p:nvSpPr>
          <p:cNvPr id="15" name="正方形/長方形 14">
            <a:extLst>
              <a:ext uri="{FF2B5EF4-FFF2-40B4-BE49-F238E27FC236}">
                <a16:creationId xmlns:a16="http://schemas.microsoft.com/office/drawing/2014/main" id="{3CC7849A-BE9E-4669-A6BB-C9502872D866}"/>
              </a:ext>
            </a:extLst>
          </p:cNvPr>
          <p:cNvSpPr/>
          <p:nvPr/>
        </p:nvSpPr>
        <p:spPr>
          <a:xfrm>
            <a:off x="1148316" y="4089696"/>
            <a:ext cx="567070" cy="15313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899779-F9B0-4366-A51C-DE8DAE04C28A}"/>
              </a:ext>
            </a:extLst>
          </p:cNvPr>
          <p:cNvSpPr/>
          <p:nvPr/>
        </p:nvSpPr>
        <p:spPr>
          <a:xfrm>
            <a:off x="1261730" y="4201472"/>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1682378-7C11-476E-8532-C541549AD9EF}"/>
              </a:ext>
            </a:extLst>
          </p:cNvPr>
          <p:cNvSpPr/>
          <p:nvPr/>
        </p:nvSpPr>
        <p:spPr>
          <a:xfrm>
            <a:off x="1261730" y="5147770"/>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5995F4C-3C78-4901-B827-7AE89B1673C6}"/>
              </a:ext>
            </a:extLst>
          </p:cNvPr>
          <p:cNvSpPr/>
          <p:nvPr/>
        </p:nvSpPr>
        <p:spPr>
          <a:xfrm>
            <a:off x="1261730" y="4670111"/>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3C00D15-E496-4B70-9BA1-BCE49F17945F}"/>
              </a:ext>
            </a:extLst>
          </p:cNvPr>
          <p:cNvSpPr/>
          <p:nvPr/>
        </p:nvSpPr>
        <p:spPr>
          <a:xfrm>
            <a:off x="2197882" y="4089696"/>
            <a:ext cx="1800447" cy="1561415"/>
          </a:xfrm>
          <a:prstGeom prst="rect">
            <a:avLst/>
          </a:prstGeom>
          <a:solidFill>
            <a:srgbClr val="0070C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dobe Caslon Pro Bold" panose="0205070206050A020403" pitchFamily="18" charset="0"/>
              </a:rPr>
              <a:t>Generator</a:t>
            </a:r>
          </a:p>
        </p:txBody>
      </p:sp>
      <p:sp>
        <p:nvSpPr>
          <p:cNvPr id="22" name="正方形/長方形 21">
            <a:extLst>
              <a:ext uri="{FF2B5EF4-FFF2-40B4-BE49-F238E27FC236}">
                <a16:creationId xmlns:a16="http://schemas.microsoft.com/office/drawing/2014/main" id="{C970CFBE-0601-4CE7-9F4A-9C8F9DE48E65}"/>
              </a:ext>
            </a:extLst>
          </p:cNvPr>
          <p:cNvSpPr/>
          <p:nvPr/>
        </p:nvSpPr>
        <p:spPr>
          <a:xfrm>
            <a:off x="4438502" y="2468559"/>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23" name="円柱 22">
            <a:extLst>
              <a:ext uri="{FF2B5EF4-FFF2-40B4-BE49-F238E27FC236}">
                <a16:creationId xmlns:a16="http://schemas.microsoft.com/office/drawing/2014/main" id="{00703CFA-9620-4DBB-A018-D40F266EEC78}"/>
              </a:ext>
            </a:extLst>
          </p:cNvPr>
          <p:cNvSpPr/>
          <p:nvPr/>
        </p:nvSpPr>
        <p:spPr>
          <a:xfrm>
            <a:off x="1431851" y="2577587"/>
            <a:ext cx="2282456" cy="984211"/>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100" dirty="0">
              <a:latin typeface="Adobe Caslon Pro Bold" panose="0205070206050A020403" pitchFamily="18" charset="0"/>
            </a:endParaRPr>
          </a:p>
          <a:p>
            <a:pPr algn="ctr"/>
            <a:r>
              <a:rPr kumimoji="1" lang="en-US" altLang="ja-JP" dirty="0">
                <a:latin typeface="Adobe Caslon Pro Bold" panose="0205070206050A020403" pitchFamily="18" charset="0"/>
              </a:rPr>
              <a:t>Real world</a:t>
            </a:r>
          </a:p>
          <a:p>
            <a:pPr algn="ctr"/>
            <a:r>
              <a:rPr kumimoji="1" lang="en-US" altLang="ja-JP" dirty="0">
                <a:latin typeface="Adobe Caslon Pro Bold" panose="0205070206050A020403" pitchFamily="18" charset="0"/>
              </a:rPr>
              <a:t>Images</a:t>
            </a:r>
            <a:endParaRPr kumimoji="1" lang="ja-JP" altLang="en-US" dirty="0">
              <a:latin typeface="Adobe Caslon Pro Bold" panose="0205070206050A020403" pitchFamily="18" charset="0"/>
            </a:endParaRPr>
          </a:p>
        </p:txBody>
      </p:sp>
      <p:sp>
        <p:nvSpPr>
          <p:cNvPr id="24" name="正方形/長方形 23">
            <a:extLst>
              <a:ext uri="{FF2B5EF4-FFF2-40B4-BE49-F238E27FC236}">
                <a16:creationId xmlns:a16="http://schemas.microsoft.com/office/drawing/2014/main" id="{E2B5F556-EC10-4111-A78E-0C5AD182DC65}"/>
              </a:ext>
            </a:extLst>
          </p:cNvPr>
          <p:cNvSpPr/>
          <p:nvPr/>
        </p:nvSpPr>
        <p:spPr>
          <a:xfrm>
            <a:off x="6302458" y="3262270"/>
            <a:ext cx="2693006" cy="1489741"/>
          </a:xfrm>
          <a:prstGeom prst="rect">
            <a:avLst/>
          </a:prstGeom>
          <a:solidFill>
            <a:srgbClr val="0070C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latin typeface="Adobe Caslon Pro Bold" panose="0205070206050A020403" pitchFamily="18" charset="0"/>
              </a:rPr>
              <a:t>Discriminator</a:t>
            </a:r>
            <a:endParaRPr kumimoji="1" lang="ja-JP" altLang="en-US" sz="2800" dirty="0">
              <a:latin typeface="Adobe Caslon Pro Bold" panose="0205070206050A020403" pitchFamily="18" charset="0"/>
            </a:endParaRPr>
          </a:p>
        </p:txBody>
      </p:sp>
      <p:sp>
        <p:nvSpPr>
          <p:cNvPr id="25" name="正方形/長方形 24">
            <a:extLst>
              <a:ext uri="{FF2B5EF4-FFF2-40B4-BE49-F238E27FC236}">
                <a16:creationId xmlns:a16="http://schemas.microsoft.com/office/drawing/2014/main" id="{2AE944D8-04AF-496E-87EA-9E56B7DF4D5C}"/>
              </a:ext>
            </a:extLst>
          </p:cNvPr>
          <p:cNvSpPr/>
          <p:nvPr/>
        </p:nvSpPr>
        <p:spPr>
          <a:xfrm>
            <a:off x="8776156" y="3484388"/>
            <a:ext cx="567070" cy="10506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FD624C5-2D4B-4F57-83C3-3F1BF31AB63F}"/>
              </a:ext>
            </a:extLst>
          </p:cNvPr>
          <p:cNvSpPr/>
          <p:nvPr/>
        </p:nvSpPr>
        <p:spPr>
          <a:xfrm>
            <a:off x="8889570" y="3596164"/>
            <a:ext cx="340242" cy="3402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565C783-93FC-454E-8228-6D74C066A048}"/>
              </a:ext>
            </a:extLst>
          </p:cNvPr>
          <p:cNvSpPr/>
          <p:nvPr/>
        </p:nvSpPr>
        <p:spPr>
          <a:xfrm>
            <a:off x="8889570" y="4064803"/>
            <a:ext cx="340242" cy="340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11757AA-65B4-415C-BE01-3EDE49E74B15}"/>
              </a:ext>
            </a:extLst>
          </p:cNvPr>
          <p:cNvSpPr/>
          <p:nvPr/>
        </p:nvSpPr>
        <p:spPr>
          <a:xfrm>
            <a:off x="10258058" y="3448138"/>
            <a:ext cx="1111692" cy="1128663"/>
          </a:xfrm>
          <a:prstGeom prst="rect">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Loss</a:t>
            </a:r>
            <a:endParaRPr kumimoji="1" lang="ja-JP" altLang="en-US" dirty="0">
              <a:latin typeface="Adobe Caslon Pro Bold" panose="0205070206050A020403" pitchFamily="18" charset="0"/>
            </a:endParaRPr>
          </a:p>
        </p:txBody>
      </p:sp>
      <p:sp>
        <p:nvSpPr>
          <p:cNvPr id="29" name="正方形/長方形 28">
            <a:extLst>
              <a:ext uri="{FF2B5EF4-FFF2-40B4-BE49-F238E27FC236}">
                <a16:creationId xmlns:a16="http://schemas.microsoft.com/office/drawing/2014/main" id="{198D27A8-9AE5-4F6C-A54B-C1DB540CB446}"/>
              </a:ext>
            </a:extLst>
          </p:cNvPr>
          <p:cNvSpPr/>
          <p:nvPr/>
        </p:nvSpPr>
        <p:spPr>
          <a:xfrm>
            <a:off x="4438501" y="4306196"/>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30" name="正方形/長方形 29">
            <a:extLst>
              <a:ext uri="{FF2B5EF4-FFF2-40B4-BE49-F238E27FC236}">
                <a16:creationId xmlns:a16="http://schemas.microsoft.com/office/drawing/2014/main" id="{56753CE5-0A86-44CE-9176-340CB3F037DF}"/>
              </a:ext>
            </a:extLst>
          </p:cNvPr>
          <p:cNvSpPr/>
          <p:nvPr/>
        </p:nvSpPr>
        <p:spPr>
          <a:xfrm>
            <a:off x="1031786" y="5611575"/>
            <a:ext cx="790601" cy="923330"/>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Latest</a:t>
            </a:r>
          </a:p>
          <a:p>
            <a:pPr algn="ctr"/>
            <a:r>
              <a:rPr kumimoji="1" lang="en-US" altLang="ja-JP" b="1" dirty="0">
                <a:latin typeface="Adobe Arabic" panose="02040503050201020203" pitchFamily="18" charset="-78"/>
                <a:cs typeface="Adobe Arabic" panose="02040503050201020203" pitchFamily="18" charset="-78"/>
              </a:rPr>
              <a:t>Random</a:t>
            </a:r>
          </a:p>
          <a:p>
            <a:pPr algn="ctr"/>
            <a:r>
              <a:rPr kumimoji="1" lang="en-US" altLang="ja-JP" b="1" dirty="0">
                <a:latin typeface="Adobe Arabic" panose="02040503050201020203" pitchFamily="18" charset="-78"/>
                <a:cs typeface="Adobe Arabic" panose="02040503050201020203" pitchFamily="18" charset="-78"/>
              </a:rPr>
              <a:t>variable</a:t>
            </a:r>
            <a:endParaRPr lang="ja-JP" altLang="en-US" dirty="0"/>
          </a:p>
        </p:txBody>
      </p:sp>
      <p:sp>
        <p:nvSpPr>
          <p:cNvPr id="31" name="正方形/長方形 30">
            <a:extLst>
              <a:ext uri="{FF2B5EF4-FFF2-40B4-BE49-F238E27FC236}">
                <a16:creationId xmlns:a16="http://schemas.microsoft.com/office/drawing/2014/main" id="{491712C8-0589-42D1-9298-04E7FBF49049}"/>
              </a:ext>
            </a:extLst>
          </p:cNvPr>
          <p:cNvSpPr/>
          <p:nvPr/>
        </p:nvSpPr>
        <p:spPr>
          <a:xfrm>
            <a:off x="9027394" y="3136265"/>
            <a:ext cx="494046"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Real</a:t>
            </a:r>
          </a:p>
        </p:txBody>
      </p:sp>
      <p:sp>
        <p:nvSpPr>
          <p:cNvPr id="32" name="正方形/長方形 31">
            <a:extLst>
              <a:ext uri="{FF2B5EF4-FFF2-40B4-BE49-F238E27FC236}">
                <a16:creationId xmlns:a16="http://schemas.microsoft.com/office/drawing/2014/main" id="{08EDC8B2-A796-4D16-8C2F-396149A3FA8F}"/>
              </a:ext>
            </a:extLst>
          </p:cNvPr>
          <p:cNvSpPr/>
          <p:nvPr/>
        </p:nvSpPr>
        <p:spPr>
          <a:xfrm>
            <a:off x="9016172" y="4550275"/>
            <a:ext cx="516488"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Fake</a:t>
            </a:r>
          </a:p>
        </p:txBody>
      </p:sp>
      <p:cxnSp>
        <p:nvCxnSpPr>
          <p:cNvPr id="34" name="直線矢印コネクタ 33">
            <a:extLst>
              <a:ext uri="{FF2B5EF4-FFF2-40B4-BE49-F238E27FC236}">
                <a16:creationId xmlns:a16="http://schemas.microsoft.com/office/drawing/2014/main" id="{A2F24C65-216E-40F5-8D26-564C5DFE8652}"/>
              </a:ext>
            </a:extLst>
          </p:cNvPr>
          <p:cNvCxnSpPr>
            <a:cxnSpLocks/>
            <a:stCxn id="19" idx="6"/>
          </p:cNvCxnSpPr>
          <p:nvPr/>
        </p:nvCxnSpPr>
        <p:spPr>
          <a:xfrm flipV="1">
            <a:off x="1601972" y="4839582"/>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1D93E0B-A591-407A-82C9-C9861A413137}"/>
              </a:ext>
            </a:extLst>
          </p:cNvPr>
          <p:cNvCxnSpPr>
            <a:cxnSpLocks/>
          </p:cNvCxnSpPr>
          <p:nvPr/>
        </p:nvCxnSpPr>
        <p:spPr>
          <a:xfrm flipV="1">
            <a:off x="3962835" y="4858200"/>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2A8AB32-78ED-43B4-AA27-3510013C8A63}"/>
              </a:ext>
            </a:extLst>
          </p:cNvPr>
          <p:cNvCxnSpPr>
            <a:cxnSpLocks/>
          </p:cNvCxnSpPr>
          <p:nvPr/>
        </p:nvCxnSpPr>
        <p:spPr>
          <a:xfrm flipV="1">
            <a:off x="3803353" y="3054208"/>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7909A23-B5F4-42E5-9215-27630966A3B8}"/>
              </a:ext>
            </a:extLst>
          </p:cNvPr>
          <p:cNvCxnSpPr>
            <a:stCxn id="22" idx="3"/>
          </p:cNvCxnSpPr>
          <p:nvPr/>
        </p:nvCxnSpPr>
        <p:spPr>
          <a:xfrm>
            <a:off x="5833729" y="3032891"/>
            <a:ext cx="462126" cy="974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B3DDBA-B04A-4AE8-A462-80BD388D46E7}"/>
              </a:ext>
            </a:extLst>
          </p:cNvPr>
          <p:cNvCxnSpPr>
            <a:stCxn id="29" idx="3"/>
            <a:endCxn id="24" idx="1"/>
          </p:cNvCxnSpPr>
          <p:nvPr/>
        </p:nvCxnSpPr>
        <p:spPr>
          <a:xfrm flipV="1">
            <a:off x="5833728" y="4007141"/>
            <a:ext cx="468730" cy="863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4912A52-8387-40DF-9C91-59665637667A}"/>
              </a:ext>
            </a:extLst>
          </p:cNvPr>
          <p:cNvCxnSpPr>
            <a:cxnSpLocks/>
          </p:cNvCxnSpPr>
          <p:nvPr/>
        </p:nvCxnSpPr>
        <p:spPr>
          <a:xfrm>
            <a:off x="9343226" y="3990704"/>
            <a:ext cx="9148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15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62232"/>
            <a:ext cx="12801600"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6</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820586" y="1296811"/>
            <a:ext cx="11160428" cy="7602081"/>
          </a:xfrm>
          <a:prstGeom prst="rect">
            <a:avLst/>
          </a:prstGeom>
          <a:noFill/>
        </p:spPr>
        <p:txBody>
          <a:bodyPr wrap="none" rtlCol="0">
            <a:spAutoFit/>
          </a:bodyPr>
          <a:lstStyle/>
          <a:p>
            <a:pPr algn="ctr"/>
            <a:r>
              <a:rPr lang="en-US" altLang="ja-JP" sz="15600" b="1" dirty="0">
                <a:latin typeface="Adobe Caslon Pro Bold" panose="0205070206050A020403" pitchFamily="18" charset="0"/>
              </a:rPr>
              <a:t>What is </a:t>
            </a:r>
          </a:p>
          <a:p>
            <a:pPr algn="ctr"/>
            <a:r>
              <a:rPr lang="en-US" altLang="ja-JP" sz="16600" b="1" dirty="0">
                <a:latin typeface="Adobe Caslon Pro Bold" panose="0205070206050A020403" pitchFamily="18" charset="0"/>
              </a:rPr>
              <a:t>DTR_GAN</a:t>
            </a:r>
          </a:p>
          <a:p>
            <a:pPr algn="ctr"/>
            <a:r>
              <a:rPr lang="en-US" altLang="ja-JP" sz="16600" b="1" dirty="0">
                <a:latin typeface="Adobe Caslon Pro Bold" panose="0205070206050A020403" pitchFamily="18" charset="0"/>
              </a:rPr>
              <a:t>…??</a:t>
            </a:r>
            <a:endParaRPr kumimoji="1" lang="en-US" altLang="ja-JP" sz="115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Tree>
    <p:extLst>
      <p:ext uri="{BB962C8B-B14F-4D97-AF65-F5344CB8AC3E}">
        <p14:creationId xmlns:p14="http://schemas.microsoft.com/office/powerpoint/2010/main" val="177403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7</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351452"/>
            <a:ext cx="11236089" cy="523220"/>
          </a:xfrm>
          <a:prstGeom prst="rect">
            <a:avLst/>
          </a:prstGeom>
          <a:noFill/>
        </p:spPr>
        <p:txBody>
          <a:bodyPr wrap="none" rtlCol="0">
            <a:spAutoFit/>
          </a:bodyPr>
          <a:lstStyle/>
          <a:p>
            <a:pPr algn="just"/>
            <a:r>
              <a:rPr kumimoji="1" lang="en-US" altLang="ja-JP" sz="2800"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800" b="1">
                <a:latin typeface="HG正楷書体-PRO" panose="03000600000000000000" pitchFamily="66" charset="-128"/>
                <a:ea typeface="HG正楷書体-PRO" panose="03000600000000000000" pitchFamily="66" charset="-128"/>
                <a:cs typeface="Adobe Arabic" panose="02040503050201020203" pitchFamily="18" charset="-78"/>
              </a:rPr>
              <a:t>：</a:t>
            </a:r>
            <a:r>
              <a:rPr lang="en-US" sz="2400" dirty="0"/>
              <a:t>Dilated Temporal Relational Generative Adversarial Network (DTR-GAN)</a:t>
            </a:r>
            <a:endParaRPr kumimoji="1" lang="en-US" altLang="ja-JP" sz="20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7081023" y="2375467"/>
            <a:ext cx="5270105" cy="69410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7138879" y="3000107"/>
            <a:ext cx="5154391" cy="5478423"/>
          </a:xfrm>
          <a:prstGeom prst="rect">
            <a:avLst/>
          </a:prstGeom>
        </p:spPr>
        <p:txBody>
          <a:bodyPr wrap="square">
            <a:spAutoFit/>
          </a:bodyPr>
          <a:lstStyle/>
          <a:p>
            <a:r>
              <a:rPr lang="en-US" altLang="ja-JP" sz="2800" b="1" dirty="0">
                <a:latin typeface="Adobe Arabic" panose="02040503050201020203" pitchFamily="18" charset="-78"/>
                <a:ea typeface="HG正楷書体-PRO" panose="03000600000000000000" pitchFamily="66" charset="-128"/>
                <a:cs typeface="Adobe Arabic" panose="02040503050201020203" pitchFamily="18" charset="-78"/>
              </a:rPr>
              <a:t>Figure 1) </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b="1" dirty="0">
                <a:latin typeface="Adobe Arabic" panose="02040503050201020203" pitchFamily="18" charset="-78"/>
                <a:ea typeface="HG正楷書体-PRO" panose="03000600000000000000" pitchFamily="66" charset="-128"/>
                <a:cs typeface="Adobe Arabic" panose="02040503050201020203" pitchFamily="18" charset="-78"/>
              </a:rPr>
              <a:t>DTR_GAN(</a:t>
            </a:r>
            <a:r>
              <a:rPr lang="ja-JP" altLang="en-US" sz="1400" b="1">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400" b="1"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a:latin typeface="Adobe Arabic" panose="02040503050201020203" pitchFamily="18" charset="-78"/>
                <a:ea typeface="HG正楷書体-PRO" panose="03000600000000000000" pitchFamily="66" charset="-128"/>
                <a:cs typeface="Adobe Arabic" panose="02040503050201020203" pitchFamily="18" charset="-78"/>
              </a:rPr>
              <a:t>目的：動画情報を完全かつコンパクトにまとめること</a:t>
            </a:r>
            <a:endParaRPr lang="en-US" altLang="ja-JP" sz="16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(Generator)</a:t>
            </a:r>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u="sng">
                <a:latin typeface="Adobe Arabic" panose="02040503050201020203" pitchFamily="18" charset="-78"/>
                <a:ea typeface="HG正楷書体-PRO" panose="03000600000000000000" pitchFamily="66" charset="-128"/>
                <a:cs typeface="Adobe Arabic" panose="02040503050201020203" pitchFamily="18" charset="-78"/>
              </a:rPr>
              <a:t>特徴</a:t>
            </a:r>
            <a:r>
              <a:rPr lang="en-US" altLang="ja" sz="1600" b="1" u="sng" dirty="0">
                <a:latin typeface="Adobe Arabic" panose="02040503050201020203" pitchFamily="18" charset="-78"/>
                <a:ea typeface="HG正楷書体-PRO" panose="03000600000000000000" pitchFamily="66" charset="-128"/>
                <a:cs typeface="Adobe Arabic" panose="02040503050201020203" pitchFamily="18" charset="-78"/>
              </a:rPr>
              <a:t>① DTR</a:t>
            </a:r>
            <a:r>
              <a:rPr lang="ja" altLang="en-US" sz="1600" b="1" u="sng" dirty="0">
                <a:latin typeface="Adobe Arabic" panose="02040503050201020203" pitchFamily="18" charset="-78"/>
                <a:ea typeface="HG正楷書体-PRO" panose="03000600000000000000" pitchFamily="66" charset="-128"/>
                <a:cs typeface="Adobe Arabic" panose="02040503050201020203" pitchFamily="18" charset="-78"/>
              </a:rPr>
              <a:t>ユニット</a:t>
            </a:r>
            <a:endParaRPr lang="en-US" altLang="ja" sz="16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長期的な時間依存性をよりよく捉えるために、一般的に使用されている</a:t>
            </a:r>
            <a:r>
              <a:rPr lang="en-US" altLang="ja" sz="1400" dirty="0">
                <a:latin typeface="Adobe Arabic" panose="02040503050201020203" pitchFamily="18" charset="-78"/>
                <a:ea typeface="HG正楷書体-PRO" panose="03000600000000000000" pitchFamily="66" charset="-128"/>
                <a:cs typeface="Adobe Arabic" panose="02040503050201020203" pitchFamily="18" charset="-78"/>
              </a:rPr>
              <a:t>Bi-LSTM</a:t>
            </a:r>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を補完する</a:t>
            </a:r>
            <a:r>
              <a:rPr lang="en-US" altLang="ja" sz="1400" dirty="0">
                <a:latin typeface="Adobe Arabic" panose="02040503050201020203" pitchFamily="18" charset="-78"/>
                <a:ea typeface="HG正楷書体-PRO" panose="03000600000000000000" pitchFamily="66" charset="-128"/>
                <a:cs typeface="Adobe Arabic" panose="02040503050201020203" pitchFamily="18" charset="-78"/>
              </a:rPr>
              <a:t>DTR</a:t>
            </a:r>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ユニットが導入</a:t>
            </a:r>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(Discriminator)</a:t>
            </a:r>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a:latin typeface="Adobe Arabic" panose="02040503050201020203" pitchFamily="18" charset="-78"/>
                <a:ea typeface="HG正楷書体-PRO" panose="03000600000000000000" pitchFamily="66" charset="-128"/>
                <a:cs typeface="Adobe Arabic" panose="02040503050201020203" pitchFamily="18" charset="-78"/>
              </a:rPr>
              <a:t>特徴</a:t>
            </a:r>
            <a:r>
              <a:rPr lang="en-US" altLang="ja-JP" sz="1600" b="1" dirty="0">
                <a:latin typeface="Adobe Arabic" panose="02040503050201020203" pitchFamily="18" charset="-78"/>
                <a:ea typeface="HG正楷書体-PRO" panose="03000600000000000000" pitchFamily="66" charset="-128"/>
                <a:cs typeface="Adobe Arabic" panose="02040503050201020203" pitchFamily="18" charset="-78"/>
              </a:rPr>
              <a:t>② </a:t>
            </a:r>
            <a:r>
              <a:rPr lang="en-US" sz="1600" b="1" dirty="0"/>
              <a:t>Adversarial network with three-player loss</a:t>
            </a:r>
            <a:endParaRPr lang="en-US" altLang="ja-JP" sz="1400" b="1" dirty="0"/>
          </a:p>
          <a:p>
            <a:r>
              <a:rPr lang="ja-JP" altLang="en-US" sz="1400"/>
              <a:t>生成器と、三つの判別器のロスのための</a:t>
            </a:r>
            <a:r>
              <a:rPr lang="ja" altLang="en-US" sz="1400" dirty="0"/>
              <a:t>敵対的ネットワークは、より良い要約結果を得るための正則化</a:t>
            </a:r>
            <a:r>
              <a:rPr lang="ja-JP" altLang="en-US" sz="1400"/>
              <a:t>形式</a:t>
            </a:r>
            <a:r>
              <a:rPr lang="ja" altLang="en-US" sz="1400" dirty="0"/>
              <a:t>として機能する。</a:t>
            </a:r>
            <a:endParaRPr lang="en-US" sz="1400" dirty="0"/>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20" name="Picture 19">
            <a:extLst>
              <a:ext uri="{FF2B5EF4-FFF2-40B4-BE49-F238E27FC236}">
                <a16:creationId xmlns:a16="http://schemas.microsoft.com/office/drawing/2014/main" id="{1A94660D-A324-AC40-9007-EC32C7E5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528" y="2530631"/>
            <a:ext cx="6737681" cy="6567824"/>
          </a:xfrm>
          <a:prstGeom prst="rect">
            <a:avLst/>
          </a:prstGeom>
        </p:spPr>
      </p:pic>
      <p:sp>
        <p:nvSpPr>
          <p:cNvPr id="7" name="Rectangle 6">
            <a:extLst>
              <a:ext uri="{FF2B5EF4-FFF2-40B4-BE49-F238E27FC236}">
                <a16:creationId xmlns:a16="http://schemas.microsoft.com/office/drawing/2014/main" id="{D55D9224-D738-D143-B9D0-34B3D3384C7C}"/>
              </a:ext>
            </a:extLst>
          </p:cNvPr>
          <p:cNvSpPr/>
          <p:nvPr/>
        </p:nvSpPr>
        <p:spPr>
          <a:xfrm>
            <a:off x="508330" y="3714192"/>
            <a:ext cx="1119748" cy="80288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3B43230-0DB1-734F-8796-3210ACFED515}"/>
              </a:ext>
            </a:extLst>
          </p:cNvPr>
          <p:cNvSpPr/>
          <p:nvPr/>
        </p:nvSpPr>
        <p:spPr>
          <a:xfrm>
            <a:off x="1614208" y="6646267"/>
            <a:ext cx="4786592" cy="40144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13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2302" y="0"/>
            <a:ext cx="12779298"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8</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7"/>
            <a:ext cx="11092928" cy="63597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28650" y="1142772"/>
            <a:ext cx="9226441" cy="400110"/>
          </a:xfrm>
          <a:prstGeom prst="rect">
            <a:avLst/>
          </a:prstGeom>
          <a:noFill/>
        </p:spPr>
        <p:txBody>
          <a:bodyPr wrap="square" rtlCol="0">
            <a:spAutoFit/>
          </a:bodyPr>
          <a:lstStyle/>
          <a:p>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Network architecture of DTR_GAN: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の</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ネットワーク構造</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全体</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08098" y="5582363"/>
            <a:ext cx="12407705" cy="3827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470715" y="5726633"/>
            <a:ext cx="13000589" cy="3493264"/>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2)</a:t>
            </a:r>
          </a:p>
          <a:p>
            <a:endParaRPr lang="en-US" altLang="ja-JP" sz="8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⑴</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ビデオシークエンス</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V</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を、</a:t>
            </a:r>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ReNet-152</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にわたす</a:t>
            </a:r>
            <a:endPar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100" dirty="0">
                <a:latin typeface="Adobe Arabic" panose="02040503050201020203" pitchFamily="18" charset="-78"/>
                <a:ea typeface="HG正楷書体-PRO" panose="03000600000000000000" pitchFamily="66" charset="-128"/>
                <a:cs typeface="Adobe Arabic" panose="02040503050201020203" pitchFamily="18" charset="-78"/>
              </a:rPr>
              <a:t>すべてのフレームＦの外観特徴</a:t>
            </a:r>
            <a:r>
              <a:rPr lang="en-US" altLang="ja" sz="1100" dirty="0" err="1">
                <a:latin typeface="Adobe Arabic" panose="02040503050201020203" pitchFamily="18" charset="-78"/>
                <a:ea typeface="HG正楷書体-PRO" panose="03000600000000000000" pitchFamily="66" charset="-128"/>
                <a:cs typeface="Adobe Arabic" panose="02040503050201020203" pitchFamily="18" charset="-78"/>
              </a:rPr>
              <a:t>fv</a:t>
            </a:r>
            <a:r>
              <a:rPr lang="ja" altLang="en-US" sz="1100" dirty="0">
                <a:latin typeface="Adobe Arabic" panose="02040503050201020203" pitchFamily="18" charset="-78"/>
                <a:ea typeface="HG正楷書体-PRO" panose="03000600000000000000" pitchFamily="66" charset="-128"/>
                <a:cs typeface="Adobe Arabic" panose="02040503050201020203" pitchFamily="18" charset="-78"/>
              </a:rPr>
              <a:t>を得る</a:t>
            </a:r>
            <a:endParaRPr lang="en-US" altLang="ja"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1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⑵</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キーフレームを予測するために使用されるジェネレータは、</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以下</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つのコンポーネントで</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構成</a:t>
            </a:r>
            <a:endPar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DTR Units×3</a:t>
            </a:r>
            <a:r>
              <a:rPr lang="ja-JP" altLang="en-US" sz="140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①</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双方向</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LSTM</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ユニットと積み重ねられた</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DTR</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ユニットの両方を統合する時間符号化モジュールＪが、各フレームの</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活性化</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された特徴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を生成するために使用される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②</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をモジュール</a:t>
            </a:r>
            <a:r>
              <a:rPr lang="en-US" altLang="ja" sz="1200" dirty="0" err="1">
                <a:latin typeface="Adobe Arabic" panose="02040503050201020203" pitchFamily="18" charset="-78"/>
                <a:ea typeface="HG正楷書体-PRO" panose="03000600000000000000" pitchFamily="66" charset="-128"/>
                <a:cs typeface="Adobe Arabic" panose="02040503050201020203" pitchFamily="18" charset="-78"/>
              </a:rPr>
              <a:t>Gs</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に渡すことによってすべてのフレームの</a:t>
            </a:r>
            <a:r>
              <a:rPr lang="ja" altLang="en-US" sz="1200"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信頼度スコア</a:t>
            </a:r>
            <a:r>
              <a:rPr lang="en-US" altLang="ja" sz="1200"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Ss</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が予測される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③</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他の分岐として、全てのフレームの</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活性化</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された特徴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はモジュール</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Ge</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によって</a:t>
            </a:r>
            <a:r>
              <a:rPr lang="ja" altLang="en-US" sz="1200"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特徴</a:t>
            </a:r>
            <a:r>
              <a:rPr lang="ja-JP" altLang="en-US" sz="120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量</a:t>
            </a:r>
            <a:r>
              <a:rPr lang="en-US" altLang="ja" sz="1200"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fe</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に結合される。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⑶</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判別</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器</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D</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は、</a:t>
            </a:r>
            <a:r>
              <a:rPr lang="en-US" altLang="ja" sz="1400" u="sng"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fe</a:t>
            </a:r>
            <a:r>
              <a:rPr lang="ja" altLang="en-US" sz="1400" u="sng"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および</a:t>
            </a:r>
            <a:r>
              <a:rPr lang="en-US" altLang="ja" sz="1400" u="sng"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Ss</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を使用して、</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つの要約、すなわちグラウンドトゥルース要​​約</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lg</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、予測要約</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ls</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、およびランダム要約</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lr</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の表現を生成</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⑷3</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つの要約表現は、</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元の</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V</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の符号化された特徴</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と連結され</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て</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、忠実性を</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正則化</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するため、共有</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される</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Bi-LSTM</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モジュールに供給され、</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つの損失</a:t>
            </a:r>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lg</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 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ls), 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Ir</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が得られる。</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14" name="Picture 13">
            <a:extLst>
              <a:ext uri="{FF2B5EF4-FFF2-40B4-BE49-F238E27FC236}">
                <a16:creationId xmlns:a16="http://schemas.microsoft.com/office/drawing/2014/main" id="{08F3518C-D0CC-9B43-8024-053AD664E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1480" y="1687152"/>
            <a:ext cx="8265187" cy="3816860"/>
          </a:xfrm>
          <a:prstGeom prst="rect">
            <a:avLst/>
          </a:prstGeom>
        </p:spPr>
      </p:pic>
      <p:sp>
        <p:nvSpPr>
          <p:cNvPr id="16" name="正方形/長方形 3">
            <a:extLst>
              <a:ext uri="{FF2B5EF4-FFF2-40B4-BE49-F238E27FC236}">
                <a16:creationId xmlns:a16="http://schemas.microsoft.com/office/drawing/2014/main" id="{39462D88-72A4-E844-A35D-7ADCA2344DF6}"/>
              </a:ext>
            </a:extLst>
          </p:cNvPr>
          <p:cNvSpPr/>
          <p:nvPr/>
        </p:nvSpPr>
        <p:spPr>
          <a:xfrm>
            <a:off x="1231377" y="2421850"/>
            <a:ext cx="790103" cy="369332"/>
          </a:xfrm>
          <a:prstGeom prst="rect">
            <a:avLst/>
          </a:prstGeom>
        </p:spPr>
        <p:txBody>
          <a:bodyPr wrap="square">
            <a:spAutoFit/>
          </a:bodyPr>
          <a:lstStyle/>
          <a:p>
            <a:r>
              <a:rPr lang="en-US" altLang="ja-JP" b="1" dirty="0">
                <a:latin typeface="Adobe Arabic" panose="02040503050201020203" pitchFamily="18" charset="-78"/>
                <a:ea typeface="HG正楷書体-PRO" panose="03000600000000000000" pitchFamily="66" charset="-128"/>
                <a:cs typeface="Adobe Arabic" panose="02040503050201020203" pitchFamily="18" charset="-78"/>
              </a:rPr>
              <a:t>Video</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sp>
        <p:nvSpPr>
          <p:cNvPr id="13" name="正方形/長方形 1">
            <a:extLst>
              <a:ext uri="{FF2B5EF4-FFF2-40B4-BE49-F238E27FC236}">
                <a16:creationId xmlns:a16="http://schemas.microsoft.com/office/drawing/2014/main" id="{CFD88C00-A9B9-4943-8F27-4AD39EEE34A7}"/>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15" name="Rectangle 14">
            <a:extLst>
              <a:ext uri="{FF2B5EF4-FFF2-40B4-BE49-F238E27FC236}">
                <a16:creationId xmlns:a16="http://schemas.microsoft.com/office/drawing/2014/main" id="{A0B20B30-DC02-DC48-B39F-77C05BB99542}"/>
              </a:ext>
            </a:extLst>
          </p:cNvPr>
          <p:cNvSpPr/>
          <p:nvPr/>
        </p:nvSpPr>
        <p:spPr>
          <a:xfrm>
            <a:off x="7629012" y="1761625"/>
            <a:ext cx="1585326" cy="220546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55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9</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115870"/>
            <a:ext cx="3022420" cy="553257"/>
          </a:xfrm>
          <a:prstGeom prst="rect">
            <a:avLst/>
          </a:prstGeom>
        </p:spPr>
      </p:pic>
      <p:sp>
        <p:nvSpPr>
          <p:cNvPr id="12" name="四角形: 角を丸くする 11">
            <a:extLst>
              <a:ext uri="{FF2B5EF4-FFF2-40B4-BE49-F238E27FC236}">
                <a16:creationId xmlns:a16="http://schemas.microsoft.com/office/drawing/2014/main" id="{40009FA2-A6DB-4EBA-B467-ACAFFA26A062}"/>
              </a:ext>
            </a:extLst>
          </p:cNvPr>
          <p:cNvSpPr/>
          <p:nvPr/>
        </p:nvSpPr>
        <p:spPr>
          <a:xfrm>
            <a:off x="434993" y="6241364"/>
            <a:ext cx="11450775" cy="30773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729902" y="6221243"/>
            <a:ext cx="10998009" cy="2954655"/>
          </a:xfrm>
          <a:prstGeom prst="rect">
            <a:avLst/>
          </a:prstGeom>
        </p:spPr>
        <p:txBody>
          <a:bodyPr wrap="square">
            <a:spAutoFit/>
          </a:bodyPr>
          <a:lstStyle/>
          <a:p>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fig3) </a:t>
            </a:r>
            <a:r>
              <a:rPr lang="ja" altLang="en-US" sz="1400" b="1" u="sng" dirty="0">
                <a:latin typeface="Adobe Arabic" panose="02040503050201020203" pitchFamily="18" charset="-78"/>
                <a:ea typeface="HG正楷書体-PRO" panose="03000600000000000000" pitchFamily="66" charset="-128"/>
                <a:cs typeface="Adobe Arabic" panose="02040503050201020203" pitchFamily="18" charset="-78"/>
              </a:rPr>
              <a:t>異なる時間情報</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を持つフレームにより、特徴量を高める</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 </a:t>
            </a: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b="1" u="sng" dirty="0">
                <a:latin typeface="HG正楷書体-PRO" panose="03000600000000000000" pitchFamily="66" charset="-128"/>
                <a:ea typeface="HG正楷書体-PRO" panose="03000600000000000000" pitchFamily="66" charset="-128"/>
              </a:rPr>
              <a:t>⑴</a:t>
            </a:r>
            <a:r>
              <a:rPr lang="ja-JP" altLang="en-US" sz="1400" b="1" u="sng">
                <a:latin typeface="HG正楷書体-PRO" panose="03000600000000000000" pitchFamily="66" charset="-128"/>
                <a:ea typeface="HG正楷書体-PRO" panose="03000600000000000000" pitchFamily="66" charset="-128"/>
              </a:rPr>
              <a:t> </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層は、異なるホールサイズを有する４つの</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ユニットを含み、それぞれ</a:t>
            </a:r>
            <a:r>
              <a:rPr lang="ja-JP" altLang="en-US" sz="1400" b="1" u="sng">
                <a:latin typeface="HG正楷書体-PRO" panose="03000600000000000000" pitchFamily="66" charset="-128"/>
                <a:ea typeface="HG正楷書体-PRO" panose="03000600000000000000" pitchFamily="66" charset="-128"/>
              </a:rPr>
              <a:t>を</a:t>
            </a:r>
            <a:r>
              <a:rPr lang="ja" altLang="en-US" sz="1400" b="1" u="sng" dirty="0">
                <a:latin typeface="HG正楷書体-PRO" panose="03000600000000000000" pitchFamily="66" charset="-128"/>
                <a:ea typeface="HG正楷書体-PRO" panose="03000600000000000000" pitchFamily="66" charset="-128"/>
              </a:rPr>
              <a:t>畳み込</a:t>
            </a:r>
            <a:r>
              <a:rPr lang="ja-JP" altLang="en-US" sz="1400" b="1" u="sng">
                <a:latin typeface="HG正楷書体-PRO" panose="03000600000000000000" pitchFamily="66" charset="-128"/>
                <a:ea typeface="HG正楷書体-PRO" panose="03000600000000000000" pitchFamily="66" charset="-128"/>
              </a:rPr>
              <a:t>んで</a:t>
            </a:r>
            <a:r>
              <a:rPr lang="ja" altLang="en-US" sz="1400" b="1" u="sng" dirty="0">
                <a:latin typeface="HG正楷書体-PRO" panose="03000600000000000000" pitchFamily="66" charset="-128"/>
                <a:ea typeface="HG正楷書体-PRO" panose="03000600000000000000" pitchFamily="66" charset="-128"/>
              </a:rPr>
              <a:t>連結</a:t>
            </a:r>
            <a:r>
              <a:rPr lang="ja-JP" altLang="en-US" sz="1400" b="1" u="sng">
                <a:latin typeface="HG正楷書体-PRO" panose="03000600000000000000" pitchFamily="66" charset="-128"/>
                <a:ea typeface="HG正楷書体-PRO" panose="03000600000000000000" pitchFamily="66" charset="-128"/>
              </a:rPr>
              <a:t>する</a:t>
            </a:r>
            <a:r>
              <a:rPr lang="ja" altLang="en-US" sz="1400" b="1" u="sng" dirty="0">
                <a:latin typeface="HG正楷書体-PRO" panose="03000600000000000000" pitchFamily="66" charset="-128"/>
                <a:ea typeface="HG正楷書体-PRO" panose="03000600000000000000" pitchFamily="66" charset="-128"/>
              </a:rPr>
              <a:t>。 </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400" dirty="0">
                <a:latin typeface="HG正楷書体-PRO" panose="03000600000000000000" pitchFamily="66" charset="-128"/>
                <a:ea typeface="HG正楷書体-PRO" panose="03000600000000000000" pitchFamily="66" charset="-128"/>
              </a:rPr>
              <a:t>各フレームが外観特徴</a:t>
            </a:r>
            <a:r>
              <a:rPr lang="en-US" altLang="ja" sz="1400" dirty="0">
                <a:latin typeface="HG正楷書体-PRO" panose="03000600000000000000" pitchFamily="66" charset="-128"/>
                <a:ea typeface="HG正楷書体-PRO" panose="03000600000000000000" pitchFamily="66" charset="-128"/>
              </a:rPr>
              <a:t>ft</a:t>
            </a:r>
            <a:r>
              <a:rPr lang="ja" altLang="en-US" sz="1400" dirty="0">
                <a:latin typeface="HG正楷書体-PRO" panose="03000600000000000000" pitchFamily="66" charset="-128"/>
                <a:ea typeface="HG正楷書体-PRO" panose="03000600000000000000" pitchFamily="66" charset="-128"/>
              </a:rPr>
              <a:t>を有するＴフレームを有するビデオシーケンス</a:t>
            </a:r>
            <a:r>
              <a:rPr lang="ja-JP" altLang="en-US" sz="1400">
                <a:latin typeface="HG正楷書体-PRO" panose="03000600000000000000" pitchFamily="66" charset="-128"/>
                <a:ea typeface="HG正楷書体-PRO" panose="03000600000000000000" pitchFamily="66" charset="-128"/>
              </a:rPr>
              <a:t>に関して、複数範囲の</a:t>
            </a:r>
            <a:r>
              <a:rPr lang="ja" altLang="en-US" sz="1400" dirty="0">
                <a:latin typeface="HG正楷書体-PRO" panose="03000600000000000000" pitchFamily="66" charset="-128"/>
                <a:ea typeface="HG正楷書体-PRO" panose="03000600000000000000" pitchFamily="66" charset="-128"/>
              </a:rPr>
              <a:t>隣接フレームからの時間的</a:t>
            </a:r>
            <a:r>
              <a:rPr lang="ja-JP" altLang="en-US" sz="1400">
                <a:latin typeface="HG正楷書体-PRO" panose="03000600000000000000" pitchFamily="66" charset="-128"/>
                <a:ea typeface="HG正楷書体-PRO" panose="03000600000000000000" pitchFamily="66" charset="-128"/>
              </a:rPr>
              <a:t>繋がり</a:t>
            </a:r>
            <a:r>
              <a:rPr lang="ja" altLang="en-US" sz="1400" dirty="0">
                <a:latin typeface="HG正楷書体-PRO" panose="03000600000000000000" pitchFamily="66" charset="-128"/>
                <a:ea typeface="HG正楷書体-PRO" panose="03000600000000000000" pitchFamily="66" charset="-128"/>
              </a:rPr>
              <a:t>を統合するため、ホールサイズ</a:t>
            </a:r>
            <a:r>
              <a:rPr lang="en-US" altLang="ja" sz="1400" dirty="0">
                <a:latin typeface="HG正楷書体-PRO" panose="03000600000000000000" pitchFamily="66" charset="-128"/>
                <a:ea typeface="HG正楷書体-PRO" panose="03000600000000000000" pitchFamily="66" charset="-128"/>
              </a:rPr>
              <a:t>h1</a:t>
            </a:r>
            <a:r>
              <a:rPr lang="ja" altLang="en-US" sz="1400" dirty="0">
                <a:latin typeface="HG正楷書体-PRO" panose="03000600000000000000" pitchFamily="66" charset="-128"/>
                <a:ea typeface="HG正楷書体-PRO" panose="03000600000000000000" pitchFamily="66" charset="-128"/>
              </a:rPr>
              <a:t>を変えて異なるレベルの時間的関係を動的に取り込む。（</a:t>
            </a:r>
            <a:r>
              <a:rPr lang="ja-JP" altLang="en-US" sz="1400">
                <a:latin typeface="HG正楷書体-PRO" panose="03000600000000000000" pitchFamily="66" charset="-128"/>
                <a:ea typeface="HG正楷書体-PRO" panose="03000600000000000000" pitchFamily="66" charset="-128"/>
              </a:rPr>
              <a:t>数式</a:t>
            </a:r>
            <a:r>
              <a:rPr lang="en-US" altLang="ja-JP" sz="1400" dirty="0">
                <a:latin typeface="HG正楷書体-PRO" panose="03000600000000000000" pitchFamily="66" charset="-128"/>
                <a:ea typeface="HG正楷書体-PRO" panose="03000600000000000000" pitchFamily="66" charset="-128"/>
              </a:rPr>
              <a:t>1</a:t>
            </a:r>
            <a:r>
              <a:rPr lang="ja" altLang="en-US" sz="1400" dirty="0">
                <a:latin typeface="HG正楷書体-PRO" panose="03000600000000000000" pitchFamily="66" charset="-128"/>
                <a:ea typeface="HG正楷書体-PRO" panose="03000600000000000000" pitchFamily="66" charset="-128"/>
              </a:rPr>
              <a:t>）</a:t>
            </a:r>
            <a:endParaRPr lang="en-US" altLang="ja" sz="1400" dirty="0">
              <a:latin typeface="HG正楷書体-PRO" panose="03000600000000000000" pitchFamily="66" charset="-128"/>
              <a:ea typeface="HG正楷書体-PRO" panose="03000600000000000000" pitchFamily="66" charset="-128"/>
            </a:endParaRPr>
          </a:p>
          <a:p>
            <a:endParaRPr lang="en-US" altLang="ja" sz="1400" dirty="0">
              <a:latin typeface="HG正楷書体-PRO" panose="03000600000000000000" pitchFamily="66" charset="-128"/>
              <a:ea typeface="HG正楷書体-PRO" panose="03000600000000000000" pitchFamily="66" charset="-128"/>
            </a:endParaRPr>
          </a:p>
          <a:p>
            <a:r>
              <a:rPr lang="en-US" altLang="ja-JP" sz="1400" dirty="0">
                <a:latin typeface="HG正楷書体-PRO" panose="03000600000000000000" pitchFamily="66" charset="-128"/>
                <a:ea typeface="HG正楷書体-PRO" panose="03000600000000000000" pitchFamily="66" charset="-128"/>
              </a:rPr>
              <a:t>→</a:t>
            </a:r>
            <a:r>
              <a:rPr lang="en-US" altLang="ja" sz="1400" dirty="0">
                <a:latin typeface="HG正楷書体-PRO" panose="03000600000000000000" pitchFamily="66" charset="-128"/>
                <a:ea typeface="HG正楷書体-PRO" panose="03000600000000000000" pitchFamily="66" charset="-128"/>
              </a:rPr>
              <a:t>hi</a:t>
            </a:r>
            <a:r>
              <a:rPr lang="ja" altLang="en-US" sz="1400" dirty="0">
                <a:latin typeface="HG正楷書体-PRO" panose="03000600000000000000" pitchFamily="66" charset="-128"/>
                <a:ea typeface="HG正楷書体-PRO" panose="03000600000000000000" pitchFamily="66" charset="-128"/>
              </a:rPr>
              <a:t>のある値に対して、</a:t>
            </a:r>
            <a:r>
              <a:rPr lang="en-US" altLang="ja" sz="1400" dirty="0">
                <a:latin typeface="HG正楷書体-PRO" panose="03000600000000000000" pitchFamily="66" charset="-128"/>
                <a:ea typeface="HG正楷書体-PRO" panose="03000600000000000000" pitchFamily="66" charset="-128"/>
              </a:rPr>
              <a:t>[t-hi, t-hi]</a:t>
            </a:r>
            <a:r>
              <a:rPr lang="ja" altLang="en-US" sz="1400" dirty="0">
                <a:latin typeface="HG正楷書体-PRO" panose="03000600000000000000" pitchFamily="66" charset="-128"/>
                <a:ea typeface="HG正楷書体-PRO" panose="03000600000000000000" pitchFamily="66" charset="-128"/>
              </a:rPr>
              <a:t>の範囲の新しい時間的関係範囲</a:t>
            </a:r>
            <a:r>
              <a:rPr lang="en-US" altLang="ja" sz="1400" dirty="0">
                <a:latin typeface="HG正楷書体-PRO" panose="03000600000000000000" pitchFamily="66" charset="-128"/>
                <a:ea typeface="HG正楷書体-PRO" panose="03000600000000000000" pitchFamily="66" charset="-128"/>
              </a:rPr>
              <a:t>{TS}</a:t>
            </a:r>
            <a:r>
              <a:rPr lang="en-US" altLang="ja" sz="1400" dirty="0" err="1">
                <a:latin typeface="HG正楷書体-PRO" panose="03000600000000000000" pitchFamily="66" charset="-128"/>
                <a:ea typeface="HG正楷書体-PRO" panose="03000600000000000000" pitchFamily="66" charset="-128"/>
              </a:rPr>
              <a:t>i</a:t>
            </a:r>
            <a:r>
              <a:rPr lang="ja" altLang="en-US" sz="1400" dirty="0">
                <a:latin typeface="HG正楷書体-PRO" panose="03000600000000000000" pitchFamily="66" charset="-128"/>
                <a:ea typeface="HG正楷書体-PRO" panose="03000600000000000000" pitchFamily="66" charset="-128"/>
              </a:rPr>
              <a:t>が得られる。</a:t>
            </a:r>
            <a:r>
              <a:rPr lang="en-US" altLang="ja" sz="1400" dirty="0">
                <a:latin typeface="HG正楷書体-PRO" panose="03000600000000000000" pitchFamily="66" charset="-128"/>
                <a:ea typeface="HG正楷書体-PRO" panose="03000600000000000000" pitchFamily="66" charset="-128"/>
              </a:rPr>
              <a:t>(</a:t>
            </a:r>
            <a:r>
              <a:rPr lang="ja-JP" altLang="en-US" sz="1400">
                <a:latin typeface="HG正楷書体-PRO" panose="03000600000000000000" pitchFamily="66" charset="-128"/>
                <a:ea typeface="HG正楷書体-PRO" panose="03000600000000000000" pitchFamily="66" charset="-128"/>
              </a:rPr>
              <a:t>数式</a:t>
            </a:r>
            <a:r>
              <a:rPr lang="en-US" altLang="ja-JP" sz="1400" dirty="0">
                <a:latin typeface="HG正楷書体-PRO" panose="03000600000000000000" pitchFamily="66" charset="-128"/>
                <a:ea typeface="HG正楷書体-PRO" panose="03000600000000000000" pitchFamily="66" charset="-128"/>
              </a:rPr>
              <a:t>2</a:t>
            </a:r>
            <a:r>
              <a:rPr lang="en-US" altLang="ja" sz="1400" dirty="0">
                <a:latin typeface="HG正楷書体-PRO" panose="03000600000000000000" pitchFamily="66" charset="-128"/>
                <a:ea typeface="HG正楷書体-PRO" panose="03000600000000000000" pitchFamily="66" charset="-128"/>
              </a:rPr>
              <a:t>)</a:t>
            </a:r>
          </a:p>
          <a:p>
            <a:endParaRPr lang="en-US" altLang="ja" sz="1400" dirty="0">
              <a:latin typeface="HG正楷書体-PRO" panose="03000600000000000000" pitchFamily="66" charset="-128"/>
              <a:ea typeface="HG正楷書体-PRO" panose="03000600000000000000" pitchFamily="66" charset="-128"/>
            </a:endParaRPr>
          </a:p>
          <a:p>
            <a:r>
              <a:rPr lang="en-US" altLang="ja" sz="1400" b="1" u="sng" dirty="0">
                <a:latin typeface="HG正楷書体-PRO" panose="03000600000000000000" pitchFamily="66" charset="-128"/>
                <a:ea typeface="HG正楷書体-PRO" panose="03000600000000000000" pitchFamily="66" charset="-128"/>
              </a:rPr>
              <a:t>⑵</a:t>
            </a:r>
            <a:r>
              <a:rPr lang="ja" altLang="en-US" sz="1400" b="1" u="sng" dirty="0">
                <a:latin typeface="HG正楷書体-PRO" panose="03000600000000000000" pitchFamily="66" charset="-128"/>
                <a:ea typeface="HG正楷書体-PRO" panose="03000600000000000000" pitchFamily="66" charset="-128"/>
              </a:rPr>
              <a:t>合計で</a:t>
            </a:r>
            <a:r>
              <a:rPr lang="en-US" altLang="ja" sz="1400" b="1" u="sng" dirty="0">
                <a:latin typeface="HG正楷書体-PRO" panose="03000600000000000000" pitchFamily="66" charset="-128"/>
                <a:ea typeface="HG正楷書体-PRO" panose="03000600000000000000" pitchFamily="66" charset="-128"/>
              </a:rPr>
              <a:t>3</a:t>
            </a:r>
            <a:r>
              <a:rPr lang="ja" altLang="en-US" sz="1400" b="1" u="sng" dirty="0">
                <a:latin typeface="HG正楷書体-PRO" panose="03000600000000000000" pitchFamily="66" charset="-128"/>
                <a:ea typeface="HG正楷書体-PRO" panose="03000600000000000000" pitchFamily="66" charset="-128"/>
              </a:rPr>
              <a:t>つの</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層を有する</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ネットワークの第</a:t>
            </a:r>
            <a:r>
              <a:rPr lang="en-US" altLang="ja" sz="1400" b="1" u="sng" dirty="0">
                <a:latin typeface="HG正楷書体-PRO" panose="03000600000000000000" pitchFamily="66" charset="-128"/>
                <a:ea typeface="HG正楷書体-PRO" panose="03000600000000000000" pitchFamily="66" charset="-128"/>
              </a:rPr>
              <a:t>j</a:t>
            </a:r>
            <a:r>
              <a:rPr lang="ja" altLang="en-US" sz="1400" b="1" u="sng" dirty="0">
                <a:latin typeface="HG正楷書体-PRO" panose="03000600000000000000" pitchFamily="66" charset="-128"/>
                <a:ea typeface="HG正楷書体-PRO" panose="03000600000000000000" pitchFamily="66" charset="-128"/>
              </a:rPr>
              <a:t>層での出力として、学習された出力を一緒にマージする。 </a:t>
            </a:r>
            <a:endParaRPr lang="en-US" altLang="ja" sz="1400" b="1" u="sng" dirty="0">
              <a:latin typeface="HG正楷書体-PRO" panose="03000600000000000000" pitchFamily="66" charset="-128"/>
              <a:ea typeface="HG正楷書体-PRO" panose="03000600000000000000" pitchFamily="66" charset="-128"/>
            </a:endParaRPr>
          </a:p>
          <a:p>
            <a:r>
              <a:rPr lang="ja" altLang="en-US" sz="1400" dirty="0">
                <a:latin typeface="HG正楷書体-PRO" panose="03000600000000000000" pitchFamily="66" charset="-128"/>
                <a:ea typeface="HG正楷書体-PRO" panose="03000600000000000000" pitchFamily="66" charset="-128"/>
              </a:rPr>
              <a:t>入力としてすべてのフレーム</a:t>
            </a:r>
            <a:r>
              <a:rPr lang="en-US" altLang="ja" sz="1400" dirty="0" err="1">
                <a:latin typeface="HG正楷書体-PRO" panose="03000600000000000000" pitchFamily="66" charset="-128"/>
                <a:ea typeface="HG正楷書体-PRO" panose="03000600000000000000" pitchFamily="66" charset="-128"/>
              </a:rPr>
              <a:t>fv</a:t>
            </a:r>
            <a:r>
              <a:rPr lang="ja" altLang="en-US" sz="1400" dirty="0">
                <a:latin typeface="HG正楷書体-PRO" panose="03000600000000000000" pitchFamily="66" charset="-128"/>
                <a:ea typeface="HG正楷書体-PRO" panose="03000600000000000000" pitchFamily="66" charset="-128"/>
              </a:rPr>
              <a:t>の外観機能を取り、バッチ正規化レイヤと各</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レイヤの</a:t>
            </a:r>
            <a:r>
              <a:rPr lang="en-US" altLang="ja" sz="1400" dirty="0" err="1">
                <a:latin typeface="HG正楷書体-PRO" panose="03000600000000000000" pitchFamily="66" charset="-128"/>
                <a:ea typeface="HG正楷書体-PRO" panose="03000600000000000000" pitchFamily="66" charset="-128"/>
              </a:rPr>
              <a:t>Relu</a:t>
            </a:r>
            <a:r>
              <a:rPr lang="ja" altLang="en-US" sz="1400" dirty="0">
                <a:latin typeface="HG正楷書体-PRO" panose="03000600000000000000" pitchFamily="66" charset="-128"/>
                <a:ea typeface="HG正楷書体-PRO" panose="03000600000000000000" pitchFamily="66" charset="-128"/>
              </a:rPr>
              <a:t>レイヤーに続く</a:t>
            </a:r>
            <a:r>
              <a:rPr lang="en-US" altLang="ja" sz="1400" dirty="0">
                <a:latin typeface="HG正楷書体-PRO" panose="03000600000000000000" pitchFamily="66" charset="-128"/>
                <a:ea typeface="HG正楷書体-PRO" panose="03000600000000000000" pitchFamily="66" charset="-128"/>
              </a:rPr>
              <a:t>3</a:t>
            </a:r>
            <a:r>
              <a:rPr lang="ja" altLang="en-US" sz="1400" dirty="0">
                <a:latin typeface="HG正楷書体-PRO" panose="03000600000000000000" pitchFamily="66" charset="-128"/>
                <a:ea typeface="HG正楷書体-PRO" panose="03000600000000000000" pitchFamily="66" charset="-128"/>
              </a:rPr>
              <a:t>つの</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レイヤを使用</a:t>
            </a:r>
            <a:r>
              <a:rPr lang="ja-JP" altLang="en-US" sz="1400">
                <a:latin typeface="HG正楷書体-PRO" panose="03000600000000000000" pitchFamily="66" charset="-128"/>
                <a:ea typeface="HG正楷書体-PRO" panose="03000600000000000000" pitchFamily="66" charset="-128"/>
              </a:rPr>
              <a:t>する</a:t>
            </a:r>
            <a:r>
              <a:rPr lang="ja" altLang="en-US" sz="1400" dirty="0">
                <a:latin typeface="HG正楷書体-PRO" panose="03000600000000000000" pitchFamily="66" charset="-128"/>
                <a:ea typeface="HG正楷書体-PRO" panose="03000600000000000000" pitchFamily="66" charset="-128"/>
              </a:rPr>
              <a:t>。各</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レイヤの後に、学習表現</a:t>
            </a:r>
            <a:r>
              <a:rPr lang="en-US" altLang="ja" sz="1400" dirty="0">
                <a:latin typeface="HG正楷書体-PRO" panose="03000600000000000000" pitchFamily="66" charset="-128"/>
                <a:ea typeface="HG正楷書体-PRO" panose="03000600000000000000" pitchFamily="66" charset="-128"/>
              </a:rPr>
              <a:t>’f1’</a:t>
            </a:r>
            <a:r>
              <a:rPr lang="ja" altLang="en-US" sz="1400" dirty="0">
                <a:latin typeface="HG正楷書体-PRO" panose="03000600000000000000" pitchFamily="66" charset="-128"/>
                <a:ea typeface="HG正楷書体-PRO" panose="03000600000000000000" pitchFamily="66" charset="-128"/>
              </a:rPr>
              <a:t>、</a:t>
            </a:r>
            <a:r>
              <a:rPr lang="en-US" altLang="ja" sz="1400" dirty="0">
                <a:latin typeface="HG正楷書体-PRO" panose="03000600000000000000" pitchFamily="66" charset="-128"/>
                <a:ea typeface="HG正楷書体-PRO" panose="03000600000000000000" pitchFamily="66" charset="-128"/>
              </a:rPr>
              <a:t>’f2’</a:t>
            </a:r>
            <a:r>
              <a:rPr lang="ja" altLang="en-US" sz="1400" dirty="0">
                <a:latin typeface="HG正楷書体-PRO" panose="03000600000000000000" pitchFamily="66" charset="-128"/>
                <a:ea typeface="HG正楷書体-PRO" panose="03000600000000000000" pitchFamily="66" charset="-128"/>
              </a:rPr>
              <a:t>および</a:t>
            </a:r>
            <a:r>
              <a:rPr lang="en-US" altLang="ja" sz="1400" dirty="0">
                <a:latin typeface="HG正楷書体-PRO" panose="03000600000000000000" pitchFamily="66" charset="-128"/>
                <a:ea typeface="HG正楷書体-PRO" panose="03000600000000000000" pitchFamily="66" charset="-128"/>
              </a:rPr>
              <a:t>’f3’</a:t>
            </a:r>
            <a:r>
              <a:rPr lang="ja" altLang="en-US" sz="1400" dirty="0">
                <a:latin typeface="HG正楷書体-PRO" panose="03000600000000000000" pitchFamily="66" charset="-128"/>
                <a:ea typeface="HG正楷書体-PRO" panose="03000600000000000000" pitchFamily="66" charset="-128"/>
              </a:rPr>
              <a:t>が得られる。最後に学習した特徴は</a:t>
            </a:r>
            <a:r>
              <a:rPr lang="en-US" altLang="ja" sz="1400" dirty="0">
                <a:latin typeface="HG正楷書体-PRO" panose="03000600000000000000" pitchFamily="66" charset="-128"/>
                <a:ea typeface="HG正楷書体-PRO" panose="03000600000000000000" pitchFamily="66" charset="-128"/>
              </a:rPr>
              <a:t>, f</a:t>
            </a:r>
            <a:r>
              <a:rPr lang="ja" altLang="en-US" sz="1400" dirty="0">
                <a:latin typeface="HG正楷書体-PRO" panose="03000600000000000000" pitchFamily="66" charset="-128"/>
                <a:ea typeface="HG正楷書体-PRO" panose="03000600000000000000" pitchFamily="66" charset="-128"/>
              </a:rPr>
              <a:t>として</a:t>
            </a:r>
            <a:r>
              <a:rPr lang="ja-JP" altLang="en-US" sz="1400">
                <a:latin typeface="HG正楷書体-PRO" panose="03000600000000000000" pitchFamily="66" charset="-128"/>
                <a:ea typeface="HG正楷書体-PRO" panose="03000600000000000000" pitchFamily="66" charset="-128"/>
              </a:rPr>
              <a:t>残る</a:t>
            </a:r>
            <a:r>
              <a:rPr lang="ja" altLang="en-US" sz="1400" dirty="0">
                <a:latin typeface="HG正楷書体-PRO" panose="03000600000000000000" pitchFamily="66" charset="-128"/>
                <a:ea typeface="HG正楷書体-PRO" panose="03000600000000000000" pitchFamily="66" charset="-128"/>
              </a:rPr>
              <a:t>。</a:t>
            </a:r>
            <a:endParaRPr lang="ja-JP" altLang="en-US" sz="1400" dirty="0">
              <a:latin typeface="HG正楷書体-PRO" panose="03000600000000000000" pitchFamily="66" charset="-128"/>
              <a:ea typeface="HG正楷書体-PRO" panose="03000600000000000000" pitchFamily="66" charset="-128"/>
            </a:endParaRPr>
          </a:p>
        </p:txBody>
      </p:sp>
      <p:pic>
        <p:nvPicPr>
          <p:cNvPr id="13" name="Picture 12">
            <a:extLst>
              <a:ext uri="{FF2B5EF4-FFF2-40B4-BE49-F238E27FC236}">
                <a16:creationId xmlns:a16="http://schemas.microsoft.com/office/drawing/2014/main" id="{DC7E6CA7-F25D-6E48-9B88-517E07CEA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32" y="1474166"/>
            <a:ext cx="7075535" cy="4504797"/>
          </a:xfrm>
          <a:prstGeom prst="rect">
            <a:avLst/>
          </a:prstGeom>
        </p:spPr>
      </p:pic>
      <p:sp>
        <p:nvSpPr>
          <p:cNvPr id="15" name="四角形: 角を丸くする 7">
            <a:extLst>
              <a:ext uri="{FF2B5EF4-FFF2-40B4-BE49-F238E27FC236}">
                <a16:creationId xmlns:a16="http://schemas.microsoft.com/office/drawing/2014/main" id="{D2FD1759-03A7-474E-9296-7C95F774A432}"/>
              </a:ext>
            </a:extLst>
          </p:cNvPr>
          <p:cNvSpPr/>
          <p:nvPr/>
        </p:nvSpPr>
        <p:spPr>
          <a:xfrm>
            <a:off x="470715" y="742646"/>
            <a:ext cx="11092928" cy="63597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6" name="テキスト ボックス 10">
            <a:extLst>
              <a:ext uri="{FF2B5EF4-FFF2-40B4-BE49-F238E27FC236}">
                <a16:creationId xmlns:a16="http://schemas.microsoft.com/office/drawing/2014/main" id="{6FF50C2C-B665-304F-9053-8A1B7BF0E062}"/>
              </a:ext>
            </a:extLst>
          </p:cNvPr>
          <p:cNvSpPr txBox="1"/>
          <p:nvPr/>
        </p:nvSpPr>
        <p:spPr>
          <a:xfrm>
            <a:off x="628650" y="903621"/>
            <a:ext cx="9226441" cy="400110"/>
          </a:xfrm>
          <a:prstGeom prst="rect">
            <a:avLst/>
          </a:prstGeom>
          <a:noFill/>
        </p:spPr>
        <p:txBody>
          <a:bodyPr wrap="square" rtlCol="0">
            <a:spAutoFit/>
          </a:bodyPr>
          <a:lstStyle/>
          <a:p>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Dilated Temporal Relational (DTR) unit. :</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拡張時間関係ユニット</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の構造図</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7" name="Picture 16">
            <a:extLst>
              <a:ext uri="{FF2B5EF4-FFF2-40B4-BE49-F238E27FC236}">
                <a16:creationId xmlns:a16="http://schemas.microsoft.com/office/drawing/2014/main" id="{215563B4-E303-7349-A2EF-8779AEDAE034}"/>
              </a:ext>
            </a:extLst>
          </p:cNvPr>
          <p:cNvPicPr>
            <a:picLocks noChangeAspect="1"/>
          </p:cNvPicPr>
          <p:nvPr/>
        </p:nvPicPr>
        <p:blipFill rotWithShape="1">
          <a:blip r:embed="rId5">
            <a:extLst>
              <a:ext uri="{28A0092B-C50C-407E-A947-70E740481C1C}">
                <a14:useLocalDpi xmlns:a14="http://schemas.microsoft.com/office/drawing/2010/main" val="0"/>
              </a:ext>
            </a:extLst>
          </a:blip>
          <a:srcRect t="21946" r="1002" b="6214"/>
          <a:stretch/>
        </p:blipFill>
        <p:spPr>
          <a:xfrm>
            <a:off x="7640399" y="2442284"/>
            <a:ext cx="4281091" cy="670068"/>
          </a:xfrm>
          <a:prstGeom prst="rect">
            <a:avLst/>
          </a:prstGeom>
        </p:spPr>
      </p:pic>
      <p:pic>
        <p:nvPicPr>
          <p:cNvPr id="19" name="Picture 18">
            <a:extLst>
              <a:ext uri="{FF2B5EF4-FFF2-40B4-BE49-F238E27FC236}">
                <a16:creationId xmlns:a16="http://schemas.microsoft.com/office/drawing/2014/main" id="{9F7DCD59-1FDA-324D-8D68-7BA81724B9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7229" y="4320931"/>
            <a:ext cx="2578639" cy="495892"/>
          </a:xfrm>
          <a:prstGeom prst="rect">
            <a:avLst/>
          </a:prstGeom>
        </p:spPr>
      </p:pic>
      <p:sp>
        <p:nvSpPr>
          <p:cNvPr id="2" name="Rectangle 1">
            <a:extLst>
              <a:ext uri="{FF2B5EF4-FFF2-40B4-BE49-F238E27FC236}">
                <a16:creationId xmlns:a16="http://schemas.microsoft.com/office/drawing/2014/main" id="{DF4E99F1-CCC8-8042-B993-8F4876BEACB8}"/>
              </a:ext>
            </a:extLst>
          </p:cNvPr>
          <p:cNvSpPr/>
          <p:nvPr/>
        </p:nvSpPr>
        <p:spPr>
          <a:xfrm>
            <a:off x="7636003" y="4871591"/>
            <a:ext cx="5037918" cy="584775"/>
          </a:xfrm>
          <a:prstGeom prst="rect">
            <a:avLst/>
          </a:prstGeom>
        </p:spPr>
        <p:txBody>
          <a:bodyPr wrap="none">
            <a:spAutoFit/>
          </a:bodyPr>
          <a:lstStyle/>
          <a:p>
            <a:r>
              <a:rPr lang="en-US" sz="1600" dirty="0"/>
              <a:t>hi: </a:t>
            </a:r>
            <a:r>
              <a:rPr lang="ja" altLang="en-US" sz="1600" dirty="0"/>
              <a:t>ホールサイズ</a:t>
            </a:r>
            <a:endParaRPr lang="en-US" altLang="ja" sz="1600" dirty="0"/>
          </a:p>
          <a:p>
            <a:r>
              <a:rPr lang="en-US" sz="1600" dirty="0"/>
              <a:t>{TS}</a:t>
            </a:r>
            <a:r>
              <a:rPr lang="en-US" sz="1600" dirty="0" err="1"/>
              <a:t>i</a:t>
            </a:r>
            <a:r>
              <a:rPr lang="en-US" sz="1600" dirty="0"/>
              <a:t>: </a:t>
            </a:r>
            <a:r>
              <a:rPr lang="en-US" sz="1400" dirty="0"/>
              <a:t>New temporal  relation range: </a:t>
            </a:r>
            <a:r>
              <a:rPr lang="ja-JP" altLang="en-US" sz="1200"/>
              <a:t>新たに定義された</a:t>
            </a:r>
            <a:r>
              <a:rPr lang="ja" altLang="en-US" sz="1200" dirty="0"/>
              <a:t>ビデオレンジ</a:t>
            </a:r>
            <a:endParaRPr lang="en-US" altLang="ja" sz="1200" dirty="0"/>
          </a:p>
        </p:txBody>
      </p:sp>
      <p:sp>
        <p:nvSpPr>
          <p:cNvPr id="3" name="Rectangle 2">
            <a:extLst>
              <a:ext uri="{FF2B5EF4-FFF2-40B4-BE49-F238E27FC236}">
                <a16:creationId xmlns:a16="http://schemas.microsoft.com/office/drawing/2014/main" id="{6E1A9BF6-EBC4-9846-987A-7DF82C5101CE}"/>
              </a:ext>
            </a:extLst>
          </p:cNvPr>
          <p:cNvSpPr/>
          <p:nvPr/>
        </p:nvSpPr>
        <p:spPr>
          <a:xfrm>
            <a:off x="7621530" y="3176836"/>
            <a:ext cx="4848238" cy="461665"/>
          </a:xfrm>
          <a:prstGeom prst="rect">
            <a:avLst/>
          </a:prstGeom>
        </p:spPr>
        <p:txBody>
          <a:bodyPr wrap="square">
            <a:spAutoFit/>
          </a:bodyPr>
          <a:lstStyle/>
          <a:p>
            <a:r>
              <a:rPr lang="en-US" sz="1200" dirty="0"/>
              <a:t>different hole sizes, each is a concatenation with temporal convolution:</a:t>
            </a:r>
          </a:p>
          <a:p>
            <a:r>
              <a:rPr lang="ja-JP" altLang="en-US" sz="1200"/>
              <a:t>異なる時間軸で抽出された</a:t>
            </a:r>
            <a:r>
              <a:rPr lang="ja" altLang="en-US" sz="1200" dirty="0"/>
              <a:t>フレームに関して、</a:t>
            </a:r>
            <a:r>
              <a:rPr lang="ja-JP" altLang="en-US" sz="1200"/>
              <a:t>畳み込みを行う。</a:t>
            </a:r>
            <a:endParaRPr lang="en-US" sz="1200" dirty="0"/>
          </a:p>
        </p:txBody>
      </p:sp>
      <p:sp>
        <p:nvSpPr>
          <p:cNvPr id="22" name="正方形/長方形 1">
            <a:extLst>
              <a:ext uri="{FF2B5EF4-FFF2-40B4-BE49-F238E27FC236}">
                <a16:creationId xmlns:a16="http://schemas.microsoft.com/office/drawing/2014/main" id="{ABA9A5B5-080B-CF4A-8B8B-BD162A6AA25F}"/>
              </a:ext>
            </a:extLst>
          </p:cNvPr>
          <p:cNvSpPr/>
          <p:nvPr/>
        </p:nvSpPr>
        <p:spPr>
          <a:xfrm>
            <a:off x="331832" y="214742"/>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3" name="Rectangle 22">
            <a:extLst>
              <a:ext uri="{FF2B5EF4-FFF2-40B4-BE49-F238E27FC236}">
                <a16:creationId xmlns:a16="http://schemas.microsoft.com/office/drawing/2014/main" id="{08EC249F-4205-A646-99F4-D909C3922239}"/>
              </a:ext>
            </a:extLst>
          </p:cNvPr>
          <p:cNvSpPr/>
          <p:nvPr/>
        </p:nvSpPr>
        <p:spPr>
          <a:xfrm>
            <a:off x="628650" y="2876170"/>
            <a:ext cx="5096901" cy="89397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475C47A-644C-B845-A1A1-6186127ECDB5}"/>
              </a:ext>
            </a:extLst>
          </p:cNvPr>
          <p:cNvSpPr/>
          <p:nvPr/>
        </p:nvSpPr>
        <p:spPr>
          <a:xfrm>
            <a:off x="6057384" y="1621621"/>
            <a:ext cx="920192" cy="269930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9612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7354</TotalTime>
  <Words>2146</Words>
  <Application>Microsoft Macintosh PowerPoint</Application>
  <PresentationFormat>A3 Paper (297x420 mm)</PresentationFormat>
  <Paragraphs>297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Arabic</vt:lpstr>
      <vt:lpstr>Adobe Caslon Pro Bold</vt:lpstr>
      <vt:lpstr>HG正楷書体-PRO</vt:lpstr>
      <vt:lpstr>Arabic Typesetting</vt:lpstr>
      <vt:lpstr>Arial</vt:lpstr>
      <vt:lpstr>Calibri</vt:lpstr>
      <vt:lpstr>Calibri Light</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kawakami yohei</dc:creator>
  <cp:lastModifiedBy>kawakami yohei</cp:lastModifiedBy>
  <cp:revision>168</cp:revision>
  <cp:lastPrinted>2019-02-11T18:21:06Z</cp:lastPrinted>
  <dcterms:created xsi:type="dcterms:W3CDTF">2019-01-09T07:41:01Z</dcterms:created>
  <dcterms:modified xsi:type="dcterms:W3CDTF">2019-02-11T18:26:52Z</dcterms:modified>
</cp:coreProperties>
</file>