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68" r:id="rId2"/>
    <p:sldId id="294" r:id="rId3"/>
    <p:sldId id="274" r:id="rId4"/>
    <p:sldId id="292" r:id="rId5"/>
    <p:sldId id="287" r:id="rId6"/>
    <p:sldId id="289" r:id="rId7"/>
    <p:sldId id="276" r:id="rId8"/>
    <p:sldId id="288" r:id="rId9"/>
    <p:sldId id="291" r:id="rId10"/>
    <p:sldId id="293" r:id="rId11"/>
    <p:sldId id="278" r:id="rId12"/>
    <p:sldId id="296" r:id="rId13"/>
    <p:sldId id="297" r:id="rId14"/>
    <p:sldId id="295" r:id="rId15"/>
    <p:sldId id="298" r:id="rId16"/>
    <p:sldId id="302" r:id="rId17"/>
    <p:sldId id="301" r:id="rId18"/>
    <p:sldId id="300" r:id="rId19"/>
    <p:sldId id="256" r:id="rId20"/>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51" autoAdjust="0"/>
    <p:restoredTop sz="94660"/>
  </p:normalViewPr>
  <p:slideViewPr>
    <p:cSldViewPr snapToGrid="0">
      <p:cViewPr varScale="1">
        <p:scale>
          <a:sx n="104" d="100"/>
          <a:sy n="104" d="100"/>
        </p:scale>
        <p:origin x="10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ja-JP" altLang="en-US"/>
              <a:t>マスター タイトルの書式設定</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35C7BA5-199F-4B95-B303-A61051C98FCC}" type="datetimeFigureOut">
              <a:rPr kumimoji="1" lang="ja-JP" altLang="en-US" smtClean="0"/>
              <a:t>2019/1/16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3898564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35C7BA5-199F-4B95-B303-A61051C98FCC}" type="datetimeFigureOut">
              <a:rPr kumimoji="1" lang="ja-JP" altLang="en-US" smtClean="0"/>
              <a:t>2019/1/16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175346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35C7BA5-199F-4B95-B303-A61051C98FCC}" type="datetimeFigureOut">
              <a:rPr kumimoji="1" lang="ja-JP" altLang="en-US" smtClean="0"/>
              <a:t>2019/1/16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1744731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35C7BA5-199F-4B95-B303-A61051C98FCC}" type="datetimeFigureOut">
              <a:rPr kumimoji="1" lang="ja-JP" altLang="en-US" smtClean="0"/>
              <a:t>2019/1/16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3090510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35C7BA5-199F-4B95-B303-A61051C98FCC}" type="datetimeFigureOut">
              <a:rPr kumimoji="1" lang="ja-JP" altLang="en-US" smtClean="0"/>
              <a:t>2019/1/16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452695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35C7BA5-199F-4B95-B303-A61051C98FCC}" type="datetimeFigureOut">
              <a:rPr kumimoji="1" lang="ja-JP" altLang="en-US" smtClean="0"/>
              <a:t>2019/1/16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3769978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4" name="Content Placeholder 3"/>
          <p:cNvSpPr>
            <a:spLocks noGrp="1"/>
          </p:cNvSpPr>
          <p:nvPr>
            <p:ph sz="half" idx="2"/>
          </p:nvPr>
        </p:nvSpPr>
        <p:spPr>
          <a:xfrm>
            <a:off x="881779" y="3507105"/>
            <a:ext cx="5415676"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6" name="Content Placeholder 5"/>
          <p:cNvSpPr>
            <a:spLocks noGrp="1"/>
          </p:cNvSpPr>
          <p:nvPr>
            <p:ph sz="quarter" idx="4"/>
          </p:nvPr>
        </p:nvSpPr>
        <p:spPr>
          <a:xfrm>
            <a:off x="6480811" y="3507105"/>
            <a:ext cx="5442347"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35C7BA5-199F-4B95-B303-A61051C98FCC}" type="datetimeFigureOut">
              <a:rPr kumimoji="1" lang="ja-JP" altLang="en-US" smtClean="0"/>
              <a:t>2019/1/16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356611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35C7BA5-199F-4B95-B303-A61051C98FCC}" type="datetimeFigureOut">
              <a:rPr kumimoji="1" lang="ja-JP" altLang="en-US" smtClean="0"/>
              <a:t>2019/1/16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1659590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C7BA5-199F-4B95-B303-A61051C98FCC}" type="datetimeFigureOut">
              <a:rPr kumimoji="1" lang="ja-JP" altLang="en-US" smtClean="0"/>
              <a:t>2019/1/16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746928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35C7BA5-199F-4B95-B303-A61051C98FCC}" type="datetimeFigureOut">
              <a:rPr kumimoji="1" lang="ja-JP" altLang="en-US" smtClean="0"/>
              <a:t>2019/1/16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4151490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35C7BA5-199F-4B95-B303-A61051C98FCC}" type="datetimeFigureOut">
              <a:rPr kumimoji="1" lang="ja-JP" altLang="en-US" smtClean="0"/>
              <a:t>2019/1/16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102345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F35C7BA5-199F-4B95-B303-A61051C98FCC}" type="datetimeFigureOut">
              <a:rPr kumimoji="1" lang="ja-JP" altLang="en-US" smtClean="0"/>
              <a:t>2019/1/16</a:t>
            </a:fld>
            <a:endParaRPr kumimoji="1" lang="ja-JP" alt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1917844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kumimoji="1"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kumimoji="1"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p:bodyStyle>
    <p:otherStyle>
      <a:defPPr>
        <a:defRPr lang="en-US"/>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abs/1612.07828"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06468" y="62232"/>
            <a:ext cx="12588240" cy="9347835"/>
          </a:xfrm>
          <a:prstGeom prst="rect">
            <a:avLst/>
          </a:prstGeom>
          <a:solidFill>
            <a:schemeClr val="bg1">
              <a:alpha val="31000"/>
            </a:scheme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solidFill>
                <a:schemeClr val="tx1"/>
              </a:solidFill>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44496" b="5770"/>
          <a:stretch/>
        </p:blipFill>
        <p:spPr>
          <a:xfrm>
            <a:off x="415846" y="5795600"/>
            <a:ext cx="11969485" cy="3358879"/>
          </a:xfrm>
          <a:prstGeom prst="rect">
            <a:avLst/>
          </a:prstGeom>
        </p:spPr>
      </p:pic>
      <p:sp>
        <p:nvSpPr>
          <p:cNvPr id="7" name="テキスト ボックス 6"/>
          <p:cNvSpPr txBox="1"/>
          <p:nvPr/>
        </p:nvSpPr>
        <p:spPr>
          <a:xfrm>
            <a:off x="1278996" y="1347481"/>
            <a:ext cx="10841355" cy="1471172"/>
          </a:xfrm>
          <a:prstGeom prst="rect">
            <a:avLst/>
          </a:prstGeom>
          <a:noFill/>
        </p:spPr>
        <p:txBody>
          <a:bodyPr wrap="square" rtlCol="0">
            <a:spAutoFit/>
          </a:bodyPr>
          <a:lstStyle/>
          <a:p>
            <a:pPr algn="r"/>
            <a:r>
              <a:rPr kumimoji="1" lang="en-US" altLang="ja-JP" sz="4480" b="1" dirty="0">
                <a:solidFill>
                  <a:srgbClr val="02723B"/>
                </a:solidFill>
                <a:latin typeface="Adobe Arabic" panose="02040503050201020203" pitchFamily="18" charset="-78"/>
                <a:cs typeface="Adobe Arabic" panose="02040503050201020203" pitchFamily="18" charset="-78"/>
              </a:rPr>
              <a:t>Learning from Simulated and Unsupervised Images through Adversarial Training</a:t>
            </a:r>
            <a:endParaRPr kumimoji="1" lang="ja-JP" altLang="en-US" sz="4480" b="1" dirty="0">
              <a:solidFill>
                <a:srgbClr val="02723B"/>
              </a:solidFill>
              <a:latin typeface="Adobe Arabic" panose="02040503050201020203" pitchFamily="18" charset="-78"/>
              <a:cs typeface="Adobe Arabic" panose="02040503050201020203" pitchFamily="18" charset="-78"/>
            </a:endParaRPr>
          </a:p>
        </p:txBody>
      </p:sp>
      <p:sp>
        <p:nvSpPr>
          <p:cNvPr id="2" name="スライド番号プレースホルダー 1">
            <a:extLst>
              <a:ext uri="{FF2B5EF4-FFF2-40B4-BE49-F238E27FC236}">
                <a16:creationId xmlns:a16="http://schemas.microsoft.com/office/drawing/2014/main" id="{7E081A24-8C6B-43C3-9564-21809D3102CE}"/>
              </a:ext>
            </a:extLst>
          </p:cNvPr>
          <p:cNvSpPr>
            <a:spLocks noGrp="1"/>
          </p:cNvSpPr>
          <p:nvPr>
            <p:ph type="sldNum" sz="quarter" idx="12"/>
          </p:nvPr>
        </p:nvSpPr>
        <p:spPr/>
        <p:txBody>
          <a:bodyPr/>
          <a:lstStyle/>
          <a:p>
            <a:fld id="{A84DE32A-81B2-4C1F-B209-8B4832668687}" type="slidenum">
              <a:rPr kumimoji="1" lang="ja-JP" altLang="en-US" smtClean="0"/>
              <a:t>1</a:t>
            </a:fld>
            <a:endParaRPr kumimoji="1" lang="ja-JP" altLang="en-US"/>
          </a:p>
        </p:txBody>
      </p:sp>
      <p:sp>
        <p:nvSpPr>
          <p:cNvPr id="3" name="正方形/長方形 2">
            <a:extLst>
              <a:ext uri="{FF2B5EF4-FFF2-40B4-BE49-F238E27FC236}">
                <a16:creationId xmlns:a16="http://schemas.microsoft.com/office/drawing/2014/main" id="{5EEE7A77-72B2-4F49-AA7C-4444E7D807AD}"/>
              </a:ext>
            </a:extLst>
          </p:cNvPr>
          <p:cNvSpPr/>
          <p:nvPr/>
        </p:nvSpPr>
        <p:spPr>
          <a:xfrm>
            <a:off x="4910032" y="2813947"/>
            <a:ext cx="7415876" cy="1015663"/>
          </a:xfrm>
          <a:prstGeom prst="rect">
            <a:avLst/>
          </a:prstGeom>
        </p:spPr>
        <p:txBody>
          <a:bodyPr wrap="none">
            <a:spAutoFit/>
          </a:bodyPr>
          <a:lstStyle/>
          <a:p>
            <a:pPr algn="r"/>
            <a:r>
              <a:rPr lang="en-US" altLang="ja-JP" sz="2000" dirty="0">
                <a:latin typeface="Adobe Arabic" panose="02040503050201020203" pitchFamily="18" charset="-78"/>
                <a:cs typeface="Adobe Arabic" panose="02040503050201020203" pitchFamily="18" charset="-78"/>
              </a:rPr>
              <a:t>Ashish Shrivastava, Tomas Pfister, </a:t>
            </a:r>
            <a:r>
              <a:rPr lang="en-US" altLang="ja-JP" sz="2000" dirty="0" err="1">
                <a:latin typeface="Adobe Arabic" panose="02040503050201020203" pitchFamily="18" charset="-78"/>
                <a:cs typeface="Adobe Arabic" panose="02040503050201020203" pitchFamily="18" charset="-78"/>
              </a:rPr>
              <a:t>Oncel</a:t>
            </a:r>
            <a:r>
              <a:rPr lang="en-US" altLang="ja-JP" sz="2000" dirty="0">
                <a:latin typeface="Adobe Arabic" panose="02040503050201020203" pitchFamily="18" charset="-78"/>
                <a:cs typeface="Adobe Arabic" panose="02040503050201020203" pitchFamily="18" charset="-78"/>
              </a:rPr>
              <a:t> </a:t>
            </a:r>
            <a:r>
              <a:rPr lang="en-US" altLang="ja-JP" sz="2000" dirty="0" err="1">
                <a:latin typeface="Adobe Arabic" panose="02040503050201020203" pitchFamily="18" charset="-78"/>
                <a:cs typeface="Adobe Arabic" panose="02040503050201020203" pitchFamily="18" charset="-78"/>
              </a:rPr>
              <a:t>Tuzel</a:t>
            </a:r>
            <a:r>
              <a:rPr lang="en-US" altLang="ja-JP" sz="2000" dirty="0">
                <a:latin typeface="Adobe Arabic" panose="02040503050201020203" pitchFamily="18" charset="-78"/>
                <a:cs typeface="Adobe Arabic" panose="02040503050201020203" pitchFamily="18" charset="-78"/>
              </a:rPr>
              <a:t>, Joshua Susskind, </a:t>
            </a:r>
            <a:r>
              <a:rPr lang="en-US" altLang="ja-JP" sz="2000" dirty="0" err="1">
                <a:latin typeface="Adobe Arabic" panose="02040503050201020203" pitchFamily="18" charset="-78"/>
                <a:cs typeface="Adobe Arabic" panose="02040503050201020203" pitchFamily="18" charset="-78"/>
              </a:rPr>
              <a:t>Wenda</a:t>
            </a:r>
            <a:r>
              <a:rPr lang="en-US" altLang="ja-JP" sz="2000" dirty="0">
                <a:latin typeface="Adobe Arabic" panose="02040503050201020203" pitchFamily="18" charset="-78"/>
                <a:cs typeface="Adobe Arabic" panose="02040503050201020203" pitchFamily="18" charset="-78"/>
              </a:rPr>
              <a:t> Wang, Russell Webb</a:t>
            </a:r>
          </a:p>
          <a:p>
            <a:pPr algn="r"/>
            <a:r>
              <a:rPr lang="en-US" altLang="ja-JP" sz="2000" dirty="0">
                <a:latin typeface="Adobe Arabic" panose="02040503050201020203" pitchFamily="18" charset="-78"/>
                <a:cs typeface="Adobe Arabic" panose="02040503050201020203" pitchFamily="18" charset="-78"/>
              </a:rPr>
              <a:t>Apple Inc</a:t>
            </a:r>
          </a:p>
          <a:p>
            <a:pPr algn="r"/>
            <a:endParaRPr lang="ja-JP" altLang="en-US" sz="2000" dirty="0">
              <a:latin typeface="Adobe Arabic" panose="02040503050201020203" pitchFamily="18" charset="-78"/>
              <a:cs typeface="Adobe Arabic" panose="02040503050201020203" pitchFamily="18" charset="-78"/>
            </a:endParaRPr>
          </a:p>
        </p:txBody>
      </p:sp>
      <p:sp>
        <p:nvSpPr>
          <p:cNvPr id="4" name="テキスト ボックス 3">
            <a:extLst>
              <a:ext uri="{FF2B5EF4-FFF2-40B4-BE49-F238E27FC236}">
                <a16:creationId xmlns:a16="http://schemas.microsoft.com/office/drawing/2014/main" id="{5897C5FD-6FFE-4CDC-B4E8-C0F1429A5FC2}"/>
              </a:ext>
            </a:extLst>
          </p:cNvPr>
          <p:cNvSpPr txBox="1"/>
          <p:nvPr/>
        </p:nvSpPr>
        <p:spPr>
          <a:xfrm>
            <a:off x="2542103" y="6796128"/>
            <a:ext cx="1863010" cy="1384995"/>
          </a:xfrm>
          <a:prstGeom prst="rect">
            <a:avLst/>
          </a:prstGeom>
          <a:noFill/>
        </p:spPr>
        <p:txBody>
          <a:bodyPr wrap="none" rtlCol="0">
            <a:spAutoFit/>
          </a:bodyPr>
          <a:lstStyle/>
          <a:p>
            <a:pPr algn="ctr"/>
            <a:r>
              <a:rPr kumimoji="1" lang="en-US" altLang="ja-JP" sz="4400" b="1" dirty="0">
                <a:solidFill>
                  <a:schemeClr val="bg1"/>
                </a:solidFill>
                <a:latin typeface="Adobe Arabic" panose="02040503050201020203" pitchFamily="18" charset="-78"/>
                <a:cs typeface="Adobe Arabic" panose="02040503050201020203" pitchFamily="18" charset="-78"/>
              </a:rPr>
              <a:t>Summary</a:t>
            </a:r>
          </a:p>
          <a:p>
            <a:pPr algn="ctr"/>
            <a:r>
              <a:rPr kumimoji="1" lang="en-US" altLang="ja-JP" sz="2000" b="1" dirty="0">
                <a:solidFill>
                  <a:schemeClr val="bg1"/>
                </a:solidFill>
                <a:latin typeface="Adobe Arabic" panose="02040503050201020203" pitchFamily="18" charset="-78"/>
                <a:cs typeface="Adobe Arabic" panose="02040503050201020203" pitchFamily="18" charset="-78"/>
              </a:rPr>
              <a:t>By Yohei Kawakami</a:t>
            </a:r>
          </a:p>
          <a:p>
            <a:pPr algn="ctr"/>
            <a:r>
              <a:rPr kumimoji="1" lang="en-US" altLang="ja-JP" sz="2000" b="1" dirty="0">
                <a:solidFill>
                  <a:schemeClr val="bg1"/>
                </a:solidFill>
                <a:latin typeface="Adobe Arabic" panose="02040503050201020203" pitchFamily="18" charset="-78"/>
                <a:cs typeface="Adobe Arabic" panose="02040503050201020203" pitchFamily="18" charset="-78"/>
              </a:rPr>
              <a:t>2019/01/16</a:t>
            </a:r>
            <a:endParaRPr kumimoji="1" lang="ja-JP" altLang="en-US" sz="2000" b="1" dirty="0">
              <a:solidFill>
                <a:schemeClr val="bg1"/>
              </a:solidFill>
              <a:latin typeface="Adobe Arabic" panose="02040503050201020203" pitchFamily="18" charset="-78"/>
              <a:cs typeface="Adobe Arabic" panose="02040503050201020203" pitchFamily="18" charset="-78"/>
            </a:endParaRPr>
          </a:p>
        </p:txBody>
      </p:sp>
      <p:pic>
        <p:nvPicPr>
          <p:cNvPr id="12" name="図 11">
            <a:extLst>
              <a:ext uri="{FF2B5EF4-FFF2-40B4-BE49-F238E27FC236}">
                <a16:creationId xmlns:a16="http://schemas.microsoft.com/office/drawing/2014/main" id="{7F410A19-A489-42E6-8230-FDE79C34F76E}"/>
              </a:ext>
            </a:extLst>
          </p:cNvPr>
          <p:cNvPicPr>
            <a:picLocks noChangeAspect="1"/>
          </p:cNvPicPr>
          <p:nvPr/>
        </p:nvPicPr>
        <p:blipFill>
          <a:blip r:embed="rId3"/>
          <a:stretch>
            <a:fillRect/>
          </a:stretch>
        </p:blipFill>
        <p:spPr>
          <a:xfrm>
            <a:off x="8426893" y="446721"/>
            <a:ext cx="3899015" cy="713718"/>
          </a:xfrm>
          <a:prstGeom prst="rect">
            <a:avLst/>
          </a:prstGeom>
        </p:spPr>
      </p:pic>
      <p:sp>
        <p:nvSpPr>
          <p:cNvPr id="9" name="正方形/長方形 8">
            <a:extLst>
              <a:ext uri="{FF2B5EF4-FFF2-40B4-BE49-F238E27FC236}">
                <a16:creationId xmlns:a16="http://schemas.microsoft.com/office/drawing/2014/main" id="{38261E98-811F-4F97-BFF4-296E8823AFBA}"/>
              </a:ext>
            </a:extLst>
          </p:cNvPr>
          <p:cNvSpPr/>
          <p:nvPr/>
        </p:nvSpPr>
        <p:spPr>
          <a:xfrm>
            <a:off x="754737" y="6000820"/>
            <a:ext cx="6654386" cy="584775"/>
          </a:xfrm>
          <a:prstGeom prst="rect">
            <a:avLst/>
          </a:prstGeom>
          <a:ln w="57150">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ja-JP" altLang="en-US" sz="3200" dirty="0">
                <a:latin typeface="Adobe Arabic" panose="02040503050201020203" pitchFamily="18" charset="-78"/>
                <a:cs typeface="Adobe Arabic" panose="02040503050201020203" pitchFamily="18" charset="-78"/>
              </a:rPr>
              <a:t>Method of improving the quality of synthetic images</a:t>
            </a:r>
          </a:p>
        </p:txBody>
      </p:sp>
      <p:sp>
        <p:nvSpPr>
          <p:cNvPr id="11" name="正方形/長方形 10">
            <a:extLst>
              <a:ext uri="{FF2B5EF4-FFF2-40B4-BE49-F238E27FC236}">
                <a16:creationId xmlns:a16="http://schemas.microsoft.com/office/drawing/2014/main" id="{A741946E-C45E-4F8D-AFF0-7D4C972ED811}"/>
              </a:ext>
            </a:extLst>
          </p:cNvPr>
          <p:cNvSpPr/>
          <p:nvPr/>
        </p:nvSpPr>
        <p:spPr>
          <a:xfrm>
            <a:off x="477800" y="3762290"/>
            <a:ext cx="8864464" cy="1107996"/>
          </a:xfrm>
          <a:prstGeom prst="rect">
            <a:avLst/>
          </a:prstGeom>
        </p:spPr>
        <p:txBody>
          <a:bodyPr wrap="square">
            <a:spAutoFit/>
          </a:bodyPr>
          <a:lstStyle/>
          <a:p>
            <a:r>
              <a:rPr kumimoji="1" lang="en-US" altLang="ja-JP" sz="6600" b="1" dirty="0">
                <a:ln>
                  <a:solidFill>
                    <a:srgbClr val="00B050"/>
                  </a:solidFill>
                </a:ln>
                <a:solidFill>
                  <a:srgbClr val="00B05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CVPR 2017, Best Paper Award</a:t>
            </a:r>
          </a:p>
        </p:txBody>
      </p:sp>
    </p:spTree>
    <p:extLst>
      <p:ext uri="{BB962C8B-B14F-4D97-AF65-F5344CB8AC3E}">
        <p14:creationId xmlns:p14="http://schemas.microsoft.com/office/powerpoint/2010/main" val="211644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20015" y="99486"/>
            <a:ext cx="12588240" cy="9347835"/>
          </a:xfrm>
          <a:prstGeom prst="rect">
            <a:avLst/>
          </a:prstGeom>
          <a:solidFill>
            <a:schemeClr val="bg1">
              <a:alpha val="31000"/>
            </a:scheme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10</a:t>
            </a:fld>
            <a:endParaRPr kumimoji="1" lang="ja-JP" altLang="en-US"/>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516913" y="2314301"/>
            <a:ext cx="11767773" cy="5401479"/>
          </a:xfrm>
          <a:prstGeom prst="rect">
            <a:avLst/>
          </a:prstGeom>
          <a:noFill/>
        </p:spPr>
        <p:txBody>
          <a:bodyPr wrap="none" rtlCol="0">
            <a:spAutoFit/>
          </a:bodyPr>
          <a:lstStyle/>
          <a:p>
            <a:pPr algn="ctr"/>
            <a:r>
              <a:rPr lang="en-US" altLang="ja-JP" sz="11500" dirty="0">
                <a:latin typeface="Adobe Caslon Pro Bold" panose="0205070206050A020403" pitchFamily="18" charset="0"/>
              </a:rPr>
              <a:t>Two Experiments, </a:t>
            </a:r>
          </a:p>
          <a:p>
            <a:pPr algn="ctr"/>
            <a:r>
              <a:rPr lang="en-US" altLang="ja-JP" sz="11500" dirty="0">
                <a:latin typeface="Adobe Caslon Pro Bold" panose="0205070206050A020403" pitchFamily="18" charset="0"/>
              </a:rPr>
              <a:t>Conclusion,</a:t>
            </a:r>
          </a:p>
          <a:p>
            <a:pPr algn="ctr"/>
            <a:r>
              <a:rPr lang="en-US" altLang="ja-JP" sz="11500" dirty="0">
                <a:latin typeface="Adobe Caslon Pro Bold" panose="0205070206050A020403" pitchFamily="18" charset="0"/>
              </a:rPr>
              <a:t> Discussion</a:t>
            </a:r>
            <a:endParaRPr lang="ja-JP" altLang="en-US" sz="11500" dirty="0">
              <a:latin typeface="Adobe Caslon Pro Bold" panose="0205070206050A020403" pitchFamily="18" charset="0"/>
            </a:endParaRPr>
          </a:p>
        </p:txBody>
      </p:sp>
    </p:spTree>
    <p:extLst>
      <p:ext uri="{BB962C8B-B14F-4D97-AF65-F5344CB8AC3E}">
        <p14:creationId xmlns:p14="http://schemas.microsoft.com/office/powerpoint/2010/main" val="1398246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20015" y="99486"/>
            <a:ext cx="12588240" cy="9347835"/>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2" name="正方形/長方形 1"/>
          <p:cNvSpPr/>
          <p:nvPr/>
        </p:nvSpPr>
        <p:spPr>
          <a:xfrm>
            <a:off x="460082" y="543342"/>
            <a:ext cx="1614545"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Experiments1:</a:t>
            </a: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11</a:t>
            </a:fld>
            <a:endParaRPr kumimoji="1" lang="ja-JP" altLang="en-US"/>
          </a:p>
        </p:txBody>
      </p:sp>
      <p:pic>
        <p:nvPicPr>
          <p:cNvPr id="8" name="図 7">
            <a:extLst>
              <a:ext uri="{FF2B5EF4-FFF2-40B4-BE49-F238E27FC236}">
                <a16:creationId xmlns:a16="http://schemas.microsoft.com/office/drawing/2014/main" id="{BCBE84AA-E300-42FE-86C3-D24F515971F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0" name="四角形: 角を丸くする 9">
            <a:extLst>
              <a:ext uri="{FF2B5EF4-FFF2-40B4-BE49-F238E27FC236}">
                <a16:creationId xmlns:a16="http://schemas.microsoft.com/office/drawing/2014/main" id="{B83A2087-B2DF-4313-9A0E-77A10536F86A}"/>
              </a:ext>
            </a:extLst>
          </p:cNvPr>
          <p:cNvSpPr/>
          <p:nvPr/>
        </p:nvSpPr>
        <p:spPr>
          <a:xfrm>
            <a:off x="353752" y="981795"/>
            <a:ext cx="4611657" cy="2665171"/>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11" name="四角形: 角を丸くする 10">
            <a:extLst>
              <a:ext uri="{FF2B5EF4-FFF2-40B4-BE49-F238E27FC236}">
                <a16:creationId xmlns:a16="http://schemas.microsoft.com/office/drawing/2014/main" id="{742B96C5-24AB-4E5D-9BC0-D267A339DE96}"/>
              </a:ext>
            </a:extLst>
          </p:cNvPr>
          <p:cNvSpPr/>
          <p:nvPr/>
        </p:nvSpPr>
        <p:spPr>
          <a:xfrm>
            <a:off x="6986491" y="3757391"/>
            <a:ext cx="5455568" cy="21392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12" name="テキスト ボックス 11">
            <a:extLst>
              <a:ext uri="{FF2B5EF4-FFF2-40B4-BE49-F238E27FC236}">
                <a16:creationId xmlns:a16="http://schemas.microsoft.com/office/drawing/2014/main" id="{A0A06543-C444-47D2-8C8A-5DCE5B148AF6}"/>
              </a:ext>
            </a:extLst>
          </p:cNvPr>
          <p:cNvSpPr txBox="1"/>
          <p:nvPr/>
        </p:nvSpPr>
        <p:spPr>
          <a:xfrm>
            <a:off x="531352" y="1067996"/>
            <a:ext cx="2969083" cy="892552"/>
          </a:xfrm>
          <a:prstGeom prst="rect">
            <a:avLst/>
          </a:prstGeom>
          <a:noFill/>
        </p:spPr>
        <p:txBody>
          <a:bodyPr wrap="none" rtlCol="0">
            <a:spAutoFit/>
          </a:bodyPr>
          <a:lstStyle/>
          <a:p>
            <a:r>
              <a:rPr kumimoji="1" lang="ja-JP" altLang="en-US" sz="2400" b="1" u="sng" dirty="0">
                <a:latin typeface="Adobe Arabic" panose="02040503050201020203" pitchFamily="18" charset="-78"/>
                <a:ea typeface="HG正楷書体-PRO" panose="03000600000000000000" pitchFamily="66" charset="-128"/>
                <a:cs typeface="Adobe Arabic" panose="02040503050201020203" pitchFamily="18" charset="-78"/>
              </a:rPr>
              <a:t>実験①［視線推定］</a:t>
            </a:r>
          </a:p>
          <a:p>
            <a:endPar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
        <p:nvSpPr>
          <p:cNvPr id="13" name="正方形/長方形 12">
            <a:extLst>
              <a:ext uri="{FF2B5EF4-FFF2-40B4-BE49-F238E27FC236}">
                <a16:creationId xmlns:a16="http://schemas.microsoft.com/office/drawing/2014/main" id="{9419677F-6787-4DD1-800A-FB42BBECE5A0}"/>
              </a:ext>
            </a:extLst>
          </p:cNvPr>
          <p:cNvSpPr/>
          <p:nvPr/>
        </p:nvSpPr>
        <p:spPr>
          <a:xfrm>
            <a:off x="7018390" y="3896177"/>
            <a:ext cx="7217335" cy="2108269"/>
          </a:xfrm>
          <a:prstGeom prst="rect">
            <a:avLst/>
          </a:prstGeom>
        </p:spPr>
        <p:txBody>
          <a:bodyPr wrap="square">
            <a:spAutoFit/>
          </a:bodyPr>
          <a:lstStyle/>
          <a:p>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白黒画像</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a:t>
            </a:r>
          </a:p>
          <a:p>
            <a:endParaRPr lang="ja-JP" altLang="en-US" sz="5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 左側が本物の画像、右側上段が合成された画像。</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右側下段が精緻化された画像</a:t>
            </a:r>
          </a:p>
          <a:p>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Refine</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したとき視線方向が保持</a:t>
            </a:r>
          </a:p>
          <a:p>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・ノイズ</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皮膚テクスチャ</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虹彩がより現実画像に近い</a:t>
            </a:r>
          </a:p>
          <a:p>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 無機的で過度に鮮明な合成画像が精緻化されることにより、</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　肌の質感や自然なノイズを得ている。また瞳の虹彩もそれ</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　</a:t>
            </a:r>
            <a:r>
              <a:rPr lang="ja-JP" altLang="en-US" sz="1400" dirty="0" err="1">
                <a:latin typeface="Adobe Arabic" panose="02040503050201020203" pitchFamily="18" charset="-78"/>
                <a:ea typeface="HG正楷書体-PRO" panose="03000600000000000000" pitchFamily="66" charset="-128"/>
                <a:cs typeface="Adobe Arabic" panose="02040503050201020203" pitchFamily="18" charset="-78"/>
              </a:rPr>
              <a:t>っぽく</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なっている</a:t>
            </a:r>
          </a:p>
          <a:p>
            <a:endParaRPr lang="ja-JP" altLang="en-US" sz="1400" dirty="0">
              <a:latin typeface="Adobe Arabic" panose="02040503050201020203" pitchFamily="18" charset="-78"/>
              <a:ea typeface="HG正楷書体-PRO" panose="03000600000000000000" pitchFamily="66" charset="-128"/>
              <a:cs typeface="Adobe Arabic" panose="02040503050201020203" pitchFamily="18" charset="-78"/>
            </a:endParaRPr>
          </a:p>
        </p:txBody>
      </p:sp>
      <p:pic>
        <p:nvPicPr>
          <p:cNvPr id="3" name="図 2">
            <a:extLst>
              <a:ext uri="{FF2B5EF4-FFF2-40B4-BE49-F238E27FC236}">
                <a16:creationId xmlns:a16="http://schemas.microsoft.com/office/drawing/2014/main" id="{07A8927C-FE4A-4F7B-BD3F-E23E4DA382DF}"/>
              </a:ext>
            </a:extLst>
          </p:cNvPr>
          <p:cNvPicPr>
            <a:picLocks noChangeAspect="1"/>
          </p:cNvPicPr>
          <p:nvPr/>
        </p:nvPicPr>
        <p:blipFill>
          <a:blip r:embed="rId4"/>
          <a:stretch>
            <a:fillRect/>
          </a:stretch>
        </p:blipFill>
        <p:spPr>
          <a:xfrm>
            <a:off x="268692" y="3797711"/>
            <a:ext cx="6646247" cy="2058501"/>
          </a:xfrm>
          <a:prstGeom prst="rect">
            <a:avLst/>
          </a:prstGeom>
        </p:spPr>
      </p:pic>
      <p:pic>
        <p:nvPicPr>
          <p:cNvPr id="4" name="図 3">
            <a:extLst>
              <a:ext uri="{FF2B5EF4-FFF2-40B4-BE49-F238E27FC236}">
                <a16:creationId xmlns:a16="http://schemas.microsoft.com/office/drawing/2014/main" id="{00FE7333-CD00-4FF7-931B-35A733EE8A98}"/>
              </a:ext>
            </a:extLst>
          </p:cNvPr>
          <p:cNvPicPr>
            <a:picLocks noChangeAspect="1"/>
          </p:cNvPicPr>
          <p:nvPr/>
        </p:nvPicPr>
        <p:blipFill>
          <a:blip r:embed="rId5"/>
          <a:stretch>
            <a:fillRect/>
          </a:stretch>
        </p:blipFill>
        <p:spPr>
          <a:xfrm>
            <a:off x="359541" y="6386504"/>
            <a:ext cx="6408985" cy="2146699"/>
          </a:xfrm>
          <a:prstGeom prst="rect">
            <a:avLst/>
          </a:prstGeom>
        </p:spPr>
      </p:pic>
      <p:sp>
        <p:nvSpPr>
          <p:cNvPr id="7" name="正方形/長方形 6">
            <a:extLst>
              <a:ext uri="{FF2B5EF4-FFF2-40B4-BE49-F238E27FC236}">
                <a16:creationId xmlns:a16="http://schemas.microsoft.com/office/drawing/2014/main" id="{81BB7052-5335-49AE-89FF-F602D210EE1C}"/>
              </a:ext>
            </a:extLst>
          </p:cNvPr>
          <p:cNvSpPr/>
          <p:nvPr/>
        </p:nvSpPr>
        <p:spPr>
          <a:xfrm>
            <a:off x="531352" y="1539224"/>
            <a:ext cx="9597430" cy="2000548"/>
          </a:xfrm>
          <a:prstGeom prst="rect">
            <a:avLst/>
          </a:prstGeom>
        </p:spPr>
        <p:txBody>
          <a:bodyPr wrap="square">
            <a:spAutoFit/>
          </a:bodyPr>
          <a:lstStyle/>
          <a:p>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・以下データセットに対して</a:t>
            </a:r>
            <a:r>
              <a:rPr lang="en-US" altLang="ja-JP" sz="1400" b="1" dirty="0" err="1">
                <a:latin typeface="Adobe Arabic" panose="02040503050201020203" pitchFamily="18" charset="-78"/>
                <a:ea typeface="HG正楷書体-PRO" panose="03000600000000000000" pitchFamily="66" charset="-128"/>
                <a:cs typeface="Adobe Arabic" panose="02040503050201020203" pitchFamily="18" charset="-78"/>
              </a:rPr>
              <a:t>SimGAN</a:t>
            </a:r>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を使用し</a:t>
            </a:r>
            <a:r>
              <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評価</a:t>
            </a:r>
          </a:p>
          <a:p>
            <a:r>
              <a:rPr lang="en-US" altLang="ja-JP" sz="2000" b="1" dirty="0" err="1">
                <a:latin typeface="Adobe Arabic" panose="02040503050201020203" pitchFamily="18" charset="-78"/>
                <a:ea typeface="HG正楷書体-PRO" panose="03000600000000000000" pitchFamily="66" charset="-128"/>
                <a:cs typeface="Adobe Arabic" panose="02040503050201020203" pitchFamily="18" charset="-78"/>
              </a:rPr>
              <a:t>MPIIGaze</a:t>
            </a:r>
            <a:r>
              <a:rPr lang="en-US" altLang="ja-JP" sz="2000" b="1" dirty="0">
                <a:latin typeface="Adobe Arabic" panose="02040503050201020203" pitchFamily="18" charset="-78"/>
                <a:ea typeface="HG正楷書体-PRO" panose="03000600000000000000" pitchFamily="66" charset="-128"/>
                <a:cs typeface="Adobe Arabic" panose="02040503050201020203" pitchFamily="18" charset="-78"/>
              </a:rPr>
              <a:t> dataset [Zhang (2015)]</a:t>
            </a:r>
          </a:p>
          <a:p>
            <a:r>
              <a:rPr lang="en-US" altLang="ja-JP" sz="2000" b="1" dirty="0" err="1">
                <a:latin typeface="Adobe Arabic" panose="02040503050201020203" pitchFamily="18" charset="-78"/>
                <a:ea typeface="HG正楷書体-PRO" panose="03000600000000000000" pitchFamily="66" charset="-128"/>
                <a:cs typeface="Adobe Arabic" panose="02040503050201020203" pitchFamily="18" charset="-78"/>
              </a:rPr>
              <a:t>UnityEyes</a:t>
            </a:r>
            <a:r>
              <a:rPr lang="en-US" altLang="ja-JP" sz="2000" b="1" dirty="0">
                <a:latin typeface="Adobe Arabic" panose="02040503050201020203" pitchFamily="18" charset="-78"/>
                <a:ea typeface="HG正楷書体-PRO" panose="03000600000000000000" pitchFamily="66" charset="-128"/>
                <a:cs typeface="Adobe Arabic" panose="02040503050201020203" pitchFamily="18" charset="-78"/>
              </a:rPr>
              <a:t>[Wood (2016)]</a:t>
            </a:r>
          </a:p>
          <a:p>
            <a:endPar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・人工画像を</a:t>
            </a:r>
            <a:r>
              <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rPr>
              <a:t>Refine</a:t>
            </a:r>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する</a:t>
            </a:r>
            <a:r>
              <a:rPr lang="en-US" altLang="ja-JP" sz="1400" b="1" dirty="0" err="1">
                <a:latin typeface="Adobe Arabic" panose="02040503050201020203" pitchFamily="18" charset="-78"/>
                <a:ea typeface="HG正楷書体-PRO" panose="03000600000000000000" pitchFamily="66" charset="-128"/>
                <a:cs typeface="Adobe Arabic" panose="02040503050201020203" pitchFamily="18" charset="-78"/>
              </a:rPr>
              <a:t>SimGAN</a:t>
            </a:r>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のネットワークと目の</a:t>
            </a:r>
            <a:endPar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rPr>
              <a:t>    </a:t>
            </a:r>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視線方向を出力する視線推定ネットワークで実験</a:t>
            </a:r>
          </a:p>
          <a:p>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a:t>
            </a:r>
            <a:r>
              <a:rPr lang="en-US" altLang="ja-JP" sz="1400" b="1" dirty="0" err="1">
                <a:latin typeface="Adobe Arabic" panose="02040503050201020203" pitchFamily="18" charset="-78"/>
                <a:ea typeface="HG正楷書体-PRO" panose="03000600000000000000" pitchFamily="66" charset="-128"/>
                <a:cs typeface="Adobe Arabic" panose="02040503050201020203" pitchFamily="18" charset="-78"/>
              </a:rPr>
              <a:t>MPIIGaze</a:t>
            </a:r>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データセットのラベルは未使用</a:t>
            </a:r>
          </a:p>
          <a:p>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a:t>
            </a:r>
            <a:r>
              <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rPr>
              <a:t>Refiner </a:t>
            </a:r>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入力データサイズ </a:t>
            </a:r>
            <a:r>
              <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rPr>
              <a:t>(55 x 32)</a:t>
            </a:r>
          </a:p>
        </p:txBody>
      </p:sp>
      <p:sp>
        <p:nvSpPr>
          <p:cNvPr id="9" name="矢印: 右 8">
            <a:extLst>
              <a:ext uri="{FF2B5EF4-FFF2-40B4-BE49-F238E27FC236}">
                <a16:creationId xmlns:a16="http://schemas.microsoft.com/office/drawing/2014/main" id="{3E6EDB8B-2B39-4E4E-8D04-62CD7A568DAC}"/>
              </a:ext>
            </a:extLst>
          </p:cNvPr>
          <p:cNvSpPr/>
          <p:nvPr/>
        </p:nvSpPr>
        <p:spPr>
          <a:xfrm>
            <a:off x="5324752" y="1105931"/>
            <a:ext cx="754912" cy="2295763"/>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75DEE8AC-5C5B-4AE4-87EA-A5844B01AEE4}"/>
              </a:ext>
            </a:extLst>
          </p:cNvPr>
          <p:cNvSpPr/>
          <p:nvPr/>
        </p:nvSpPr>
        <p:spPr>
          <a:xfrm>
            <a:off x="6531003" y="921228"/>
            <a:ext cx="5600746" cy="2665171"/>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15" name="正方形/長方形 14">
            <a:extLst>
              <a:ext uri="{FF2B5EF4-FFF2-40B4-BE49-F238E27FC236}">
                <a16:creationId xmlns:a16="http://schemas.microsoft.com/office/drawing/2014/main" id="{C128AED6-E67C-4C7B-B53E-6CAB55189DDC}"/>
              </a:ext>
            </a:extLst>
          </p:cNvPr>
          <p:cNvSpPr/>
          <p:nvPr/>
        </p:nvSpPr>
        <p:spPr>
          <a:xfrm>
            <a:off x="6758794" y="1689969"/>
            <a:ext cx="6400800" cy="1015663"/>
          </a:xfrm>
          <a:prstGeom prst="rect">
            <a:avLst/>
          </a:prstGeom>
        </p:spPr>
        <p:txBody>
          <a:bodyPr>
            <a:spAutoFit/>
          </a:bodyPr>
          <a:lstStyle/>
          <a:p>
            <a:r>
              <a:rPr lang="ja-JP" altLang="en-US" b="1" u="sng" dirty="0">
                <a:latin typeface="Adobe Arabic" panose="02040503050201020203" pitchFamily="18" charset="-78"/>
                <a:ea typeface="HG正楷書体-PRO" panose="03000600000000000000" pitchFamily="66" charset="-128"/>
                <a:cs typeface="Adobe Arabic" panose="02040503050201020203" pitchFamily="18" charset="-78"/>
              </a:rPr>
              <a:t>結果</a:t>
            </a:r>
            <a:endParaRPr lang="en-US" altLang="ja-JP" b="1" u="sng"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dirty="0">
                <a:latin typeface="Adobe Arabic" panose="02040503050201020203" pitchFamily="18" charset="-78"/>
                <a:ea typeface="HG正楷書体-PRO" panose="03000600000000000000" pitchFamily="66" charset="-128"/>
                <a:cs typeface="Adobe Arabic" panose="02040503050201020203" pitchFamily="18" charset="-78"/>
              </a:rPr>
              <a:t> </a:t>
            </a:r>
            <a:r>
              <a:rPr lang="ja-JP" altLang="en-US" sz="2400" dirty="0">
                <a:latin typeface="Adobe Arabic" panose="02040503050201020203" pitchFamily="18" charset="-78"/>
                <a:ea typeface="HG正楷書体-PRO" panose="03000600000000000000" pitchFamily="66" charset="-128"/>
                <a:cs typeface="Adobe Arabic" panose="02040503050201020203" pitchFamily="18" charset="-78"/>
              </a:rPr>
              <a:t>最先端</a:t>
            </a:r>
            <a:r>
              <a:rPr lang="en-US" altLang="ja-JP" sz="2400" dirty="0">
                <a:latin typeface="Adobe Arabic" panose="02040503050201020203" pitchFamily="18" charset="-78"/>
                <a:ea typeface="HG正楷書体-PRO" panose="03000600000000000000" pitchFamily="66" charset="-128"/>
                <a:cs typeface="Adobe Arabic" panose="02040503050201020203" pitchFamily="18" charset="-78"/>
              </a:rPr>
              <a:t>(state-of-the-art)</a:t>
            </a:r>
            <a:r>
              <a:rPr lang="ja-JP" altLang="en-US" sz="2400" dirty="0">
                <a:latin typeface="Adobe Arabic" panose="02040503050201020203" pitchFamily="18" charset="-78"/>
                <a:ea typeface="HG正楷書体-PRO" panose="03000600000000000000" pitchFamily="66" charset="-128"/>
                <a:cs typeface="Adobe Arabic" panose="02040503050201020203" pitchFamily="18" charset="-78"/>
              </a:rPr>
              <a:t>の性能を達成した。</a:t>
            </a:r>
            <a:endParaRPr lang="en-US" altLang="ja-JP" sz="2400" dirty="0">
              <a:latin typeface="Adobe Arabic" panose="02040503050201020203" pitchFamily="18" charset="-78"/>
              <a:ea typeface="HG正楷書体-PRO" panose="03000600000000000000" pitchFamily="66" charset="-128"/>
              <a:cs typeface="Adobe Arabic" panose="02040503050201020203" pitchFamily="18" charset="-78"/>
            </a:endParaRPr>
          </a:p>
        </p:txBody>
      </p:sp>
      <p:sp>
        <p:nvSpPr>
          <p:cNvPr id="16" name="四角形: 角を丸くする 15">
            <a:extLst>
              <a:ext uri="{FF2B5EF4-FFF2-40B4-BE49-F238E27FC236}">
                <a16:creationId xmlns:a16="http://schemas.microsoft.com/office/drawing/2014/main" id="{73AE2F7B-8F49-470D-87D5-22C3B61B4CEC}"/>
              </a:ext>
            </a:extLst>
          </p:cNvPr>
          <p:cNvSpPr/>
          <p:nvPr/>
        </p:nvSpPr>
        <p:spPr>
          <a:xfrm>
            <a:off x="7009227" y="6409488"/>
            <a:ext cx="5455568" cy="21392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17" name="正方形/長方形 16">
            <a:extLst>
              <a:ext uri="{FF2B5EF4-FFF2-40B4-BE49-F238E27FC236}">
                <a16:creationId xmlns:a16="http://schemas.microsoft.com/office/drawing/2014/main" id="{9259C796-378A-46FE-BD79-23424E93DBBE}"/>
              </a:ext>
            </a:extLst>
          </p:cNvPr>
          <p:cNvSpPr/>
          <p:nvPr/>
        </p:nvSpPr>
        <p:spPr>
          <a:xfrm>
            <a:off x="7176977" y="6846259"/>
            <a:ext cx="5125002" cy="1215717"/>
          </a:xfrm>
          <a:prstGeom prst="rect">
            <a:avLst/>
          </a:prstGeom>
        </p:spPr>
        <p:txBody>
          <a:bodyPr wrap="square">
            <a:spAutoFit/>
          </a:bodyPr>
          <a:lstStyle/>
          <a:p>
            <a:r>
              <a:rPr lang="ja-JP" altLang="en-US" sz="1400" dirty="0">
                <a:latin typeface="HG正楷書体-PRO" panose="03000600000000000000" pitchFamily="66" charset="-128"/>
                <a:ea typeface="HG正楷書体-PRO" panose="03000600000000000000" pitchFamily="66" charset="-128"/>
              </a:rPr>
              <a:t>［カラー画像］</a:t>
            </a:r>
            <a:endParaRPr lang="en-US" altLang="ja-JP" sz="1400" dirty="0">
              <a:latin typeface="HG正楷書体-PRO" panose="03000600000000000000" pitchFamily="66" charset="-128"/>
              <a:ea typeface="HG正楷書体-PRO" panose="03000600000000000000" pitchFamily="66" charset="-128"/>
            </a:endParaRPr>
          </a:p>
          <a:p>
            <a:endParaRPr lang="en-US" altLang="ja-JP" sz="300" dirty="0">
              <a:latin typeface="HG正楷書体-PRO" panose="03000600000000000000" pitchFamily="66" charset="-128"/>
              <a:ea typeface="HG正楷書体-PRO" panose="03000600000000000000" pitchFamily="66" charset="-128"/>
            </a:endParaRPr>
          </a:p>
          <a:p>
            <a:r>
              <a:rPr lang="ja-JP" altLang="en-US" sz="1400" dirty="0">
                <a:latin typeface="HG正楷書体-PRO" panose="03000600000000000000" pitchFamily="66" charset="-128"/>
                <a:ea typeface="HG正楷書体-PRO" panose="03000600000000000000" pitchFamily="66" charset="-128"/>
              </a:rPr>
              <a:t>・特徴空間の自己正則化</a:t>
            </a:r>
            <a:endParaRPr lang="en-US" altLang="ja-JP" sz="1400" dirty="0">
              <a:latin typeface="HG正楷書体-PRO" panose="03000600000000000000" pitchFamily="66" charset="-128"/>
              <a:ea typeface="HG正楷書体-PRO" panose="03000600000000000000" pitchFamily="66" charset="-128"/>
            </a:endParaRPr>
          </a:p>
          <a:p>
            <a:r>
              <a:rPr lang="ja-JP" altLang="en-US" sz="1400" dirty="0">
                <a:latin typeface="HG正楷書体-PRO" panose="03000600000000000000" pitchFamily="66" charset="-128"/>
                <a:ea typeface="HG正楷書体-PRO" panose="03000600000000000000" pitchFamily="66" charset="-128"/>
              </a:rPr>
              <a:t>・下図の左から順に、人工、精製、現実</a:t>
            </a:r>
            <a:endParaRPr lang="en-US" altLang="ja-JP" sz="1400" dirty="0">
              <a:latin typeface="HG正楷書体-PRO" panose="03000600000000000000" pitchFamily="66" charset="-128"/>
              <a:ea typeface="HG正楷書体-PRO" panose="03000600000000000000" pitchFamily="66" charset="-128"/>
            </a:endParaRPr>
          </a:p>
          <a:p>
            <a:r>
              <a:rPr lang="ja-JP" altLang="en-US" sz="1400" dirty="0">
                <a:latin typeface="HG正楷書体-PRO" panose="03000600000000000000" pitchFamily="66" charset="-128"/>
                <a:ea typeface="HG正楷書体-PRO" panose="03000600000000000000" pitchFamily="66" charset="-128"/>
              </a:rPr>
              <a:t>・カラー画像における精製画像</a:t>
            </a:r>
            <a:r>
              <a:rPr lang="en-US" altLang="ja-JP" sz="1400" dirty="0">
                <a:latin typeface="HG正楷書体-PRO" panose="03000600000000000000" pitchFamily="66" charset="-128"/>
                <a:ea typeface="HG正楷書体-PRO" panose="03000600000000000000" pitchFamily="66" charset="-128"/>
              </a:rPr>
              <a:t> </a:t>
            </a:r>
          </a:p>
          <a:p>
            <a:r>
              <a:rPr lang="en-US" altLang="ja-JP" sz="1400" dirty="0">
                <a:latin typeface="HG正楷書体-PRO" panose="03000600000000000000" pitchFamily="66" charset="-128"/>
                <a:ea typeface="HG正楷書体-PRO" panose="03000600000000000000" pitchFamily="66" charset="-128"/>
              </a:rPr>
              <a:t>→</a:t>
            </a:r>
            <a:r>
              <a:rPr lang="ja-JP" altLang="en-US" sz="1400" dirty="0">
                <a:latin typeface="HG正楷書体-PRO" panose="03000600000000000000" pitchFamily="66" charset="-128"/>
                <a:ea typeface="HG正楷書体-PRO" panose="03000600000000000000" pitchFamily="66" charset="-128"/>
              </a:rPr>
              <a:t>　人工画像と現実画像の分布には、明らかな差がみられた</a:t>
            </a:r>
          </a:p>
        </p:txBody>
      </p:sp>
    </p:spTree>
    <p:extLst>
      <p:ext uri="{BB962C8B-B14F-4D97-AF65-F5344CB8AC3E}">
        <p14:creationId xmlns:p14="http://schemas.microsoft.com/office/powerpoint/2010/main" val="1927213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20015" y="99486"/>
            <a:ext cx="12588240" cy="9347835"/>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2" name="正方形/長方形 1"/>
          <p:cNvSpPr/>
          <p:nvPr/>
        </p:nvSpPr>
        <p:spPr>
          <a:xfrm>
            <a:off x="460082" y="543342"/>
            <a:ext cx="1614545"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Experiments1:</a:t>
            </a: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12</a:t>
            </a:fld>
            <a:endParaRPr kumimoji="1" lang="ja-JP" altLang="en-US"/>
          </a:p>
        </p:txBody>
      </p:sp>
      <p:pic>
        <p:nvPicPr>
          <p:cNvPr id="8" name="図 7">
            <a:extLst>
              <a:ext uri="{FF2B5EF4-FFF2-40B4-BE49-F238E27FC236}">
                <a16:creationId xmlns:a16="http://schemas.microsoft.com/office/drawing/2014/main" id="{BCBE84AA-E300-42FE-86C3-D24F515971F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0" name="四角形: 角を丸くする 9">
            <a:extLst>
              <a:ext uri="{FF2B5EF4-FFF2-40B4-BE49-F238E27FC236}">
                <a16:creationId xmlns:a16="http://schemas.microsoft.com/office/drawing/2014/main" id="{B83A2087-B2DF-4313-9A0E-77A10536F86A}"/>
              </a:ext>
            </a:extLst>
          </p:cNvPr>
          <p:cNvSpPr/>
          <p:nvPr/>
        </p:nvSpPr>
        <p:spPr>
          <a:xfrm>
            <a:off x="353752" y="981795"/>
            <a:ext cx="4611657" cy="2665171"/>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11" name="四角形: 角を丸くする 10">
            <a:extLst>
              <a:ext uri="{FF2B5EF4-FFF2-40B4-BE49-F238E27FC236}">
                <a16:creationId xmlns:a16="http://schemas.microsoft.com/office/drawing/2014/main" id="{742B96C5-24AB-4E5D-9BC0-D267A339DE96}"/>
              </a:ext>
            </a:extLst>
          </p:cNvPr>
          <p:cNvSpPr/>
          <p:nvPr/>
        </p:nvSpPr>
        <p:spPr>
          <a:xfrm>
            <a:off x="460082" y="3757390"/>
            <a:ext cx="11981977" cy="55009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12" name="テキスト ボックス 11">
            <a:extLst>
              <a:ext uri="{FF2B5EF4-FFF2-40B4-BE49-F238E27FC236}">
                <a16:creationId xmlns:a16="http://schemas.microsoft.com/office/drawing/2014/main" id="{A0A06543-C444-47D2-8C8A-5DCE5B148AF6}"/>
              </a:ext>
            </a:extLst>
          </p:cNvPr>
          <p:cNvSpPr txBox="1"/>
          <p:nvPr/>
        </p:nvSpPr>
        <p:spPr>
          <a:xfrm>
            <a:off x="531352" y="1067996"/>
            <a:ext cx="2969083" cy="892552"/>
          </a:xfrm>
          <a:prstGeom prst="rect">
            <a:avLst/>
          </a:prstGeom>
          <a:noFill/>
        </p:spPr>
        <p:txBody>
          <a:bodyPr wrap="none" rtlCol="0">
            <a:spAutoFit/>
          </a:bodyPr>
          <a:lstStyle/>
          <a:p>
            <a:r>
              <a:rPr kumimoji="1" lang="ja-JP" altLang="en-US" sz="2400" b="1" u="sng" dirty="0">
                <a:latin typeface="Adobe Arabic" panose="02040503050201020203" pitchFamily="18" charset="-78"/>
                <a:ea typeface="HG正楷書体-PRO" panose="03000600000000000000" pitchFamily="66" charset="-128"/>
                <a:cs typeface="Adobe Arabic" panose="02040503050201020203" pitchFamily="18" charset="-78"/>
              </a:rPr>
              <a:t>実験①［視線推定］</a:t>
            </a:r>
          </a:p>
          <a:p>
            <a:endPar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
        <p:nvSpPr>
          <p:cNvPr id="7" name="正方形/長方形 6">
            <a:extLst>
              <a:ext uri="{FF2B5EF4-FFF2-40B4-BE49-F238E27FC236}">
                <a16:creationId xmlns:a16="http://schemas.microsoft.com/office/drawing/2014/main" id="{81BB7052-5335-49AE-89FF-F602D210EE1C}"/>
              </a:ext>
            </a:extLst>
          </p:cNvPr>
          <p:cNvSpPr/>
          <p:nvPr/>
        </p:nvSpPr>
        <p:spPr>
          <a:xfrm>
            <a:off x="531352" y="1539224"/>
            <a:ext cx="9597430" cy="2000548"/>
          </a:xfrm>
          <a:prstGeom prst="rect">
            <a:avLst/>
          </a:prstGeom>
        </p:spPr>
        <p:txBody>
          <a:bodyPr wrap="square">
            <a:spAutoFit/>
          </a:bodyPr>
          <a:lstStyle/>
          <a:p>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・以下データセットに対して</a:t>
            </a:r>
            <a:r>
              <a:rPr lang="en-US" altLang="ja-JP" sz="1400" b="1" dirty="0" err="1">
                <a:latin typeface="Adobe Arabic" panose="02040503050201020203" pitchFamily="18" charset="-78"/>
                <a:ea typeface="HG正楷書体-PRO" panose="03000600000000000000" pitchFamily="66" charset="-128"/>
                <a:cs typeface="Adobe Arabic" panose="02040503050201020203" pitchFamily="18" charset="-78"/>
              </a:rPr>
              <a:t>SimGAN</a:t>
            </a:r>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を使用し</a:t>
            </a:r>
            <a:r>
              <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評価</a:t>
            </a:r>
          </a:p>
          <a:p>
            <a:r>
              <a:rPr lang="en-US" altLang="ja-JP" sz="2000" b="1" dirty="0" err="1">
                <a:latin typeface="Adobe Arabic" panose="02040503050201020203" pitchFamily="18" charset="-78"/>
                <a:ea typeface="HG正楷書体-PRO" panose="03000600000000000000" pitchFamily="66" charset="-128"/>
                <a:cs typeface="Adobe Arabic" panose="02040503050201020203" pitchFamily="18" charset="-78"/>
              </a:rPr>
              <a:t>MPIIGaze</a:t>
            </a:r>
            <a:r>
              <a:rPr lang="en-US" altLang="ja-JP" sz="2000" b="1" dirty="0">
                <a:latin typeface="Adobe Arabic" panose="02040503050201020203" pitchFamily="18" charset="-78"/>
                <a:ea typeface="HG正楷書体-PRO" panose="03000600000000000000" pitchFamily="66" charset="-128"/>
                <a:cs typeface="Adobe Arabic" panose="02040503050201020203" pitchFamily="18" charset="-78"/>
              </a:rPr>
              <a:t> dataset [Zhang (2015)]</a:t>
            </a:r>
          </a:p>
          <a:p>
            <a:r>
              <a:rPr lang="en-US" altLang="ja-JP" sz="2000" b="1" dirty="0" err="1">
                <a:latin typeface="Adobe Arabic" panose="02040503050201020203" pitchFamily="18" charset="-78"/>
                <a:ea typeface="HG正楷書体-PRO" panose="03000600000000000000" pitchFamily="66" charset="-128"/>
                <a:cs typeface="Adobe Arabic" panose="02040503050201020203" pitchFamily="18" charset="-78"/>
              </a:rPr>
              <a:t>UnityEyes</a:t>
            </a:r>
            <a:r>
              <a:rPr lang="en-US" altLang="ja-JP" sz="2000" b="1" dirty="0">
                <a:latin typeface="Adobe Arabic" panose="02040503050201020203" pitchFamily="18" charset="-78"/>
                <a:ea typeface="HG正楷書体-PRO" panose="03000600000000000000" pitchFamily="66" charset="-128"/>
                <a:cs typeface="Adobe Arabic" panose="02040503050201020203" pitchFamily="18" charset="-78"/>
              </a:rPr>
              <a:t>[Wood (2016)]</a:t>
            </a:r>
          </a:p>
          <a:p>
            <a:endPar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・人工画像を</a:t>
            </a:r>
            <a:r>
              <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rPr>
              <a:t>Refine</a:t>
            </a:r>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する</a:t>
            </a:r>
            <a:r>
              <a:rPr lang="en-US" altLang="ja-JP" sz="1400" b="1" dirty="0" err="1">
                <a:latin typeface="Adobe Arabic" panose="02040503050201020203" pitchFamily="18" charset="-78"/>
                <a:ea typeface="HG正楷書体-PRO" panose="03000600000000000000" pitchFamily="66" charset="-128"/>
                <a:cs typeface="Adobe Arabic" panose="02040503050201020203" pitchFamily="18" charset="-78"/>
              </a:rPr>
              <a:t>SimGAN</a:t>
            </a:r>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のネットワークと目の</a:t>
            </a:r>
            <a:endPar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rPr>
              <a:t>    </a:t>
            </a:r>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視線方向を出力する視線推定ネットワークで実験</a:t>
            </a:r>
          </a:p>
          <a:p>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a:t>
            </a:r>
            <a:r>
              <a:rPr lang="en-US" altLang="ja-JP" sz="1400" b="1" dirty="0" err="1">
                <a:latin typeface="Adobe Arabic" panose="02040503050201020203" pitchFamily="18" charset="-78"/>
                <a:ea typeface="HG正楷書体-PRO" panose="03000600000000000000" pitchFamily="66" charset="-128"/>
                <a:cs typeface="Adobe Arabic" panose="02040503050201020203" pitchFamily="18" charset="-78"/>
              </a:rPr>
              <a:t>MPIIGaze</a:t>
            </a:r>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データセットのラベルは未使用</a:t>
            </a:r>
          </a:p>
          <a:p>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a:t>
            </a:r>
            <a:r>
              <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rPr>
              <a:t>Refiner </a:t>
            </a:r>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入力データサイズ </a:t>
            </a:r>
            <a:r>
              <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rPr>
              <a:t>(55 x 32)</a:t>
            </a:r>
          </a:p>
        </p:txBody>
      </p:sp>
      <p:sp>
        <p:nvSpPr>
          <p:cNvPr id="9" name="矢印: 右 8">
            <a:extLst>
              <a:ext uri="{FF2B5EF4-FFF2-40B4-BE49-F238E27FC236}">
                <a16:creationId xmlns:a16="http://schemas.microsoft.com/office/drawing/2014/main" id="{3E6EDB8B-2B39-4E4E-8D04-62CD7A568DAC}"/>
              </a:ext>
            </a:extLst>
          </p:cNvPr>
          <p:cNvSpPr/>
          <p:nvPr/>
        </p:nvSpPr>
        <p:spPr>
          <a:xfrm>
            <a:off x="5324752" y="1105931"/>
            <a:ext cx="754912" cy="2295763"/>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75DEE8AC-5C5B-4AE4-87EA-A5844B01AEE4}"/>
              </a:ext>
            </a:extLst>
          </p:cNvPr>
          <p:cNvSpPr/>
          <p:nvPr/>
        </p:nvSpPr>
        <p:spPr>
          <a:xfrm>
            <a:off x="6531003" y="921228"/>
            <a:ext cx="5600746" cy="2665171"/>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15" name="正方形/長方形 14">
            <a:extLst>
              <a:ext uri="{FF2B5EF4-FFF2-40B4-BE49-F238E27FC236}">
                <a16:creationId xmlns:a16="http://schemas.microsoft.com/office/drawing/2014/main" id="{C128AED6-E67C-4C7B-B53E-6CAB55189DDC}"/>
              </a:ext>
            </a:extLst>
          </p:cNvPr>
          <p:cNvSpPr/>
          <p:nvPr/>
        </p:nvSpPr>
        <p:spPr>
          <a:xfrm>
            <a:off x="6758794" y="1689969"/>
            <a:ext cx="6400800" cy="1015663"/>
          </a:xfrm>
          <a:prstGeom prst="rect">
            <a:avLst/>
          </a:prstGeom>
        </p:spPr>
        <p:txBody>
          <a:bodyPr>
            <a:spAutoFit/>
          </a:bodyPr>
          <a:lstStyle/>
          <a:p>
            <a:r>
              <a:rPr lang="ja-JP" altLang="en-US" b="1" u="sng" dirty="0">
                <a:latin typeface="Adobe Arabic" panose="02040503050201020203" pitchFamily="18" charset="-78"/>
                <a:ea typeface="HG正楷書体-PRO" panose="03000600000000000000" pitchFamily="66" charset="-128"/>
                <a:cs typeface="Adobe Arabic" panose="02040503050201020203" pitchFamily="18" charset="-78"/>
              </a:rPr>
              <a:t>結果</a:t>
            </a:r>
            <a:endParaRPr lang="en-US" altLang="ja-JP" b="1" u="sng"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dirty="0">
                <a:latin typeface="Adobe Arabic" panose="02040503050201020203" pitchFamily="18" charset="-78"/>
                <a:ea typeface="HG正楷書体-PRO" panose="03000600000000000000" pitchFamily="66" charset="-128"/>
                <a:cs typeface="Adobe Arabic" panose="02040503050201020203" pitchFamily="18" charset="-78"/>
              </a:rPr>
              <a:t> </a:t>
            </a:r>
            <a:r>
              <a:rPr lang="ja-JP" altLang="en-US" sz="2400" dirty="0">
                <a:latin typeface="Adobe Arabic" panose="02040503050201020203" pitchFamily="18" charset="-78"/>
                <a:ea typeface="HG正楷書体-PRO" panose="03000600000000000000" pitchFamily="66" charset="-128"/>
                <a:cs typeface="Adobe Arabic" panose="02040503050201020203" pitchFamily="18" charset="-78"/>
              </a:rPr>
              <a:t>最先端</a:t>
            </a:r>
            <a:r>
              <a:rPr lang="en-US" altLang="ja-JP" sz="2400" dirty="0">
                <a:latin typeface="Adobe Arabic" panose="02040503050201020203" pitchFamily="18" charset="-78"/>
                <a:ea typeface="HG正楷書体-PRO" panose="03000600000000000000" pitchFamily="66" charset="-128"/>
                <a:cs typeface="Adobe Arabic" panose="02040503050201020203" pitchFamily="18" charset="-78"/>
              </a:rPr>
              <a:t>(state-of-the-art)</a:t>
            </a:r>
            <a:r>
              <a:rPr lang="ja-JP" altLang="en-US" sz="2400" dirty="0">
                <a:latin typeface="Adobe Arabic" panose="02040503050201020203" pitchFamily="18" charset="-78"/>
                <a:ea typeface="HG正楷書体-PRO" panose="03000600000000000000" pitchFamily="66" charset="-128"/>
                <a:cs typeface="Adobe Arabic" panose="02040503050201020203" pitchFamily="18" charset="-78"/>
              </a:rPr>
              <a:t>の性能を達成した。</a:t>
            </a:r>
            <a:endParaRPr lang="en-US" altLang="ja-JP" sz="2400" dirty="0">
              <a:latin typeface="Adobe Arabic" panose="02040503050201020203" pitchFamily="18" charset="-78"/>
              <a:ea typeface="HG正楷書体-PRO" panose="03000600000000000000" pitchFamily="66" charset="-128"/>
              <a:cs typeface="Adobe Arabic" panose="02040503050201020203" pitchFamily="18" charset="-78"/>
            </a:endParaRPr>
          </a:p>
        </p:txBody>
      </p:sp>
      <p:sp>
        <p:nvSpPr>
          <p:cNvPr id="17" name="正方形/長方形 16">
            <a:extLst>
              <a:ext uri="{FF2B5EF4-FFF2-40B4-BE49-F238E27FC236}">
                <a16:creationId xmlns:a16="http://schemas.microsoft.com/office/drawing/2014/main" id="{9259C796-378A-46FE-BD79-23424E93DBBE}"/>
              </a:ext>
            </a:extLst>
          </p:cNvPr>
          <p:cNvSpPr/>
          <p:nvPr/>
        </p:nvSpPr>
        <p:spPr>
          <a:xfrm>
            <a:off x="764991" y="4204395"/>
            <a:ext cx="11810166" cy="4555093"/>
          </a:xfrm>
          <a:prstGeom prst="rect">
            <a:avLst/>
          </a:prstGeom>
        </p:spPr>
        <p:txBody>
          <a:bodyPr wrap="square">
            <a:spAutoFit/>
          </a:bodyPr>
          <a:lstStyle/>
          <a:p>
            <a:r>
              <a:rPr lang="ja-JP" altLang="en-US" sz="2000" dirty="0">
                <a:latin typeface="HG正楷書体-PRO" panose="03000600000000000000" pitchFamily="66" charset="-128"/>
                <a:ea typeface="HG正楷書体-PRO" panose="03000600000000000000" pitchFamily="66" charset="-128"/>
              </a:rPr>
              <a:t>［ビジュアルチューリングテスト</a:t>
            </a:r>
            <a:r>
              <a:rPr lang="en-US" altLang="ja-JP" sz="2000" dirty="0">
                <a:latin typeface="HG正楷書体-PRO" panose="03000600000000000000" pitchFamily="66" charset="-128"/>
                <a:ea typeface="HG正楷書体-PRO" panose="03000600000000000000" pitchFamily="66" charset="-128"/>
              </a:rPr>
              <a:t>(Visual Turing Test)</a:t>
            </a:r>
            <a:r>
              <a:rPr lang="ja-JP" altLang="en-US" sz="2000" dirty="0">
                <a:latin typeface="HG正楷書体-PRO" panose="03000600000000000000" pitchFamily="66" charset="-128"/>
                <a:ea typeface="HG正楷書体-PRO" panose="03000600000000000000" pitchFamily="66" charset="-128"/>
              </a:rPr>
              <a:t>］</a:t>
            </a:r>
            <a:endParaRPr lang="en-US" altLang="ja-JP" sz="2000" dirty="0">
              <a:latin typeface="HG正楷書体-PRO" panose="03000600000000000000" pitchFamily="66" charset="-128"/>
              <a:ea typeface="HG正楷書体-PRO" panose="03000600000000000000" pitchFamily="66" charset="-128"/>
            </a:endParaRPr>
          </a:p>
          <a:p>
            <a:endParaRPr lang="en-US" altLang="ja-JP" sz="400" dirty="0">
              <a:latin typeface="HG正楷書体-PRO" panose="03000600000000000000" pitchFamily="66" charset="-128"/>
              <a:ea typeface="HG正楷書体-PRO" panose="03000600000000000000" pitchFamily="66" charset="-128"/>
            </a:endParaRPr>
          </a:p>
          <a:p>
            <a:endParaRPr lang="en-US" altLang="ja-JP" sz="600" dirty="0">
              <a:latin typeface="HG正楷書体-PRO" panose="03000600000000000000" pitchFamily="66" charset="-128"/>
              <a:ea typeface="HG正楷書体-PRO" panose="03000600000000000000" pitchFamily="66" charset="-128"/>
            </a:endParaRPr>
          </a:p>
          <a:p>
            <a:r>
              <a:rPr lang="en-US" altLang="ja-JP" sz="2000" dirty="0">
                <a:latin typeface="HG正楷書体-PRO" panose="03000600000000000000" pitchFamily="66" charset="-128"/>
                <a:ea typeface="HG正楷書体-PRO" panose="03000600000000000000" pitchFamily="66" charset="-128"/>
              </a:rPr>
              <a:t>1,</a:t>
            </a:r>
            <a:r>
              <a:rPr lang="ja-JP" altLang="en-US" sz="2000" dirty="0">
                <a:latin typeface="HG正楷書体-PRO" panose="03000600000000000000" pitchFamily="66" charset="-128"/>
                <a:ea typeface="HG正楷書体-PRO" panose="03000600000000000000" pitchFamily="66" charset="-128"/>
              </a:rPr>
              <a:t> 画像を「</a:t>
            </a:r>
            <a:r>
              <a:rPr lang="ja-JP" altLang="en-US" sz="2000" b="1" u="sng" dirty="0">
                <a:latin typeface="HG正楷書体-PRO" panose="03000600000000000000" pitchFamily="66" charset="-128"/>
                <a:ea typeface="HG正楷書体-PRO" panose="03000600000000000000" pitchFamily="66" charset="-128"/>
              </a:rPr>
              <a:t>現実</a:t>
            </a:r>
            <a:r>
              <a:rPr lang="en-US" altLang="ja-JP" sz="2000" b="1" u="sng" dirty="0">
                <a:latin typeface="HG正楷書体-PRO" panose="03000600000000000000" pitchFamily="66" charset="-128"/>
                <a:ea typeface="HG正楷書体-PRO" panose="03000600000000000000" pitchFamily="66" charset="-128"/>
              </a:rPr>
              <a:t>(real)</a:t>
            </a:r>
            <a:r>
              <a:rPr lang="ja-JP" altLang="en-US" sz="2000" dirty="0">
                <a:latin typeface="HG正楷書体-PRO" panose="03000600000000000000" pitchFamily="66" charset="-128"/>
                <a:ea typeface="HG正楷書体-PRO" panose="03000600000000000000" pitchFamily="66" charset="-128"/>
              </a:rPr>
              <a:t>画像」か「</a:t>
            </a:r>
            <a:r>
              <a:rPr lang="ja-JP" altLang="en-US" sz="2000" b="1" u="sng" dirty="0">
                <a:latin typeface="HG正楷書体-PRO" panose="03000600000000000000" pitchFamily="66" charset="-128"/>
                <a:ea typeface="HG正楷書体-PRO" panose="03000600000000000000" pitchFamily="66" charset="-128"/>
              </a:rPr>
              <a:t>精製</a:t>
            </a:r>
            <a:r>
              <a:rPr lang="en-US" altLang="ja-JP" sz="2000" b="1" u="sng" dirty="0">
                <a:latin typeface="HG正楷書体-PRO" panose="03000600000000000000" pitchFamily="66" charset="-128"/>
                <a:ea typeface="HG正楷書体-PRO" panose="03000600000000000000" pitchFamily="66" charset="-128"/>
              </a:rPr>
              <a:t>(refined)</a:t>
            </a:r>
            <a:r>
              <a:rPr lang="ja-JP" altLang="en-US" sz="2000" u="sng" dirty="0">
                <a:latin typeface="HG正楷書体-PRO" panose="03000600000000000000" pitchFamily="66" charset="-128"/>
                <a:ea typeface="HG正楷書体-PRO" panose="03000600000000000000" pitchFamily="66" charset="-128"/>
              </a:rPr>
              <a:t>画像」</a:t>
            </a:r>
            <a:r>
              <a:rPr lang="ja-JP" altLang="en-US" sz="2000" dirty="0" err="1">
                <a:latin typeface="HG正楷書体-PRO" panose="03000600000000000000" pitchFamily="66" charset="-128"/>
                <a:ea typeface="HG正楷書体-PRO" panose="03000600000000000000" pitchFamily="66" charset="-128"/>
              </a:rPr>
              <a:t>か</a:t>
            </a:r>
            <a:r>
              <a:rPr lang="ja-JP" altLang="en-US" sz="2000" dirty="0">
                <a:latin typeface="HG正楷書体-PRO" panose="03000600000000000000" pitchFamily="66" charset="-128"/>
                <a:ea typeface="HG正楷書体-PRO" panose="03000600000000000000" pitchFamily="66" charset="-128"/>
              </a:rPr>
              <a:t>分類させる実験 </a:t>
            </a:r>
          </a:p>
          <a:p>
            <a:r>
              <a:rPr lang="ja-JP" altLang="en-US" dirty="0">
                <a:latin typeface="HG正楷書体-PRO" panose="03000600000000000000" pitchFamily="66" charset="-128"/>
                <a:ea typeface="HG正楷書体-PRO" panose="03000600000000000000" pitchFamily="66" charset="-128"/>
              </a:rPr>
              <a:t>・被験者</a:t>
            </a:r>
            <a:r>
              <a:rPr lang="en-US" altLang="ja-JP" dirty="0">
                <a:latin typeface="HG正楷書体-PRO" panose="03000600000000000000" pitchFamily="66" charset="-128"/>
                <a:ea typeface="HG正楷書体-PRO" panose="03000600000000000000" pitchFamily="66" charset="-128"/>
              </a:rPr>
              <a:t>10</a:t>
            </a:r>
            <a:r>
              <a:rPr lang="ja-JP" altLang="en-US" dirty="0">
                <a:latin typeface="HG正楷書体-PRO" panose="03000600000000000000" pitchFamily="66" charset="-128"/>
                <a:ea typeface="HG正楷書体-PRO" panose="03000600000000000000" pitchFamily="66" charset="-128"/>
              </a:rPr>
              <a:t>名 現実画像</a:t>
            </a:r>
            <a:r>
              <a:rPr lang="en-US" altLang="ja-JP" dirty="0">
                <a:latin typeface="HG正楷書体-PRO" panose="03000600000000000000" pitchFamily="66" charset="-128"/>
                <a:ea typeface="HG正楷書体-PRO" panose="03000600000000000000" pitchFamily="66" charset="-128"/>
              </a:rPr>
              <a:t>50</a:t>
            </a:r>
            <a:r>
              <a:rPr lang="ja-JP" altLang="en-US" dirty="0">
                <a:latin typeface="HG正楷書体-PRO" panose="03000600000000000000" pitchFamily="66" charset="-128"/>
                <a:ea typeface="HG正楷書体-PRO" panose="03000600000000000000" pitchFamily="66" charset="-128"/>
              </a:rPr>
              <a:t>枚 精製画像</a:t>
            </a:r>
            <a:r>
              <a:rPr lang="en-US" altLang="ja-JP" dirty="0">
                <a:latin typeface="HG正楷書体-PRO" panose="03000600000000000000" pitchFamily="66" charset="-128"/>
                <a:ea typeface="HG正楷書体-PRO" panose="03000600000000000000" pitchFamily="66" charset="-128"/>
              </a:rPr>
              <a:t>50</a:t>
            </a:r>
            <a:r>
              <a:rPr lang="ja-JP" altLang="en-US" dirty="0">
                <a:latin typeface="HG正楷書体-PRO" panose="03000600000000000000" pitchFamily="66" charset="-128"/>
                <a:ea typeface="HG正楷書体-PRO" panose="03000600000000000000" pitchFamily="66" charset="-128"/>
              </a:rPr>
              <a:t>枚 計</a:t>
            </a:r>
            <a:r>
              <a:rPr lang="en-US" altLang="ja-JP" dirty="0">
                <a:latin typeface="HG正楷書体-PRO" panose="03000600000000000000" pitchFamily="66" charset="-128"/>
                <a:ea typeface="HG正楷書体-PRO" panose="03000600000000000000" pitchFamily="66" charset="-128"/>
              </a:rPr>
              <a:t>100</a:t>
            </a:r>
            <a:r>
              <a:rPr lang="ja-JP" altLang="en-US" dirty="0">
                <a:latin typeface="HG正楷書体-PRO" panose="03000600000000000000" pitchFamily="66" charset="-128"/>
                <a:ea typeface="HG正楷書体-PRO" panose="03000600000000000000" pitchFamily="66" charset="-128"/>
              </a:rPr>
              <a:t>枚の画像セットを</a:t>
            </a:r>
            <a:endParaRPr lang="en-US" altLang="ja-JP" dirty="0">
              <a:latin typeface="HG正楷書体-PRO" panose="03000600000000000000" pitchFamily="66" charset="-128"/>
              <a:ea typeface="HG正楷書体-PRO" panose="03000600000000000000" pitchFamily="66" charset="-128"/>
            </a:endParaRPr>
          </a:p>
          <a:p>
            <a:r>
              <a:rPr lang="en-US" altLang="ja-JP" dirty="0">
                <a:latin typeface="HG正楷書体-PRO" panose="03000600000000000000" pitchFamily="66" charset="-128"/>
                <a:ea typeface="HG正楷書体-PRO" panose="03000600000000000000" pitchFamily="66" charset="-128"/>
              </a:rPr>
              <a:t>   1</a:t>
            </a:r>
            <a:r>
              <a:rPr lang="ja-JP" altLang="en-US" dirty="0">
                <a:latin typeface="HG正楷書体-PRO" panose="03000600000000000000" pitchFamily="66" charset="-128"/>
                <a:ea typeface="HG正楷書体-PRO" panose="03000600000000000000" pitchFamily="66" charset="-128"/>
              </a:rPr>
              <a:t>枚ずつ</a:t>
            </a:r>
            <a:r>
              <a:rPr lang="en-US" altLang="ja-JP" dirty="0">
                <a:latin typeface="HG正楷書体-PRO" panose="03000600000000000000" pitchFamily="66" charset="-128"/>
                <a:ea typeface="HG正楷書体-PRO" panose="03000600000000000000" pitchFamily="66" charset="-128"/>
              </a:rPr>
              <a:t>{</a:t>
            </a:r>
            <a:r>
              <a:rPr lang="ja-JP" altLang="en-US" dirty="0">
                <a:latin typeface="HG正楷書体-PRO" panose="03000600000000000000" pitchFamily="66" charset="-128"/>
                <a:ea typeface="HG正楷書体-PRO" panose="03000600000000000000" pitchFamily="66" charset="-128"/>
              </a:rPr>
              <a:t>現実</a:t>
            </a:r>
            <a:r>
              <a:rPr lang="en-US" altLang="ja-JP" dirty="0">
                <a:latin typeface="HG正楷書体-PRO" panose="03000600000000000000" pitchFamily="66" charset="-128"/>
                <a:ea typeface="HG正楷書体-PRO" panose="03000600000000000000" pitchFamily="66" charset="-128"/>
              </a:rPr>
              <a:t>,</a:t>
            </a:r>
            <a:r>
              <a:rPr lang="ja-JP" altLang="en-US" dirty="0">
                <a:latin typeface="HG正楷書体-PRO" panose="03000600000000000000" pitchFamily="66" charset="-128"/>
                <a:ea typeface="HG正楷書体-PRO" panose="03000600000000000000" pitchFamily="66" charset="-128"/>
              </a:rPr>
              <a:t>人工</a:t>
            </a:r>
            <a:r>
              <a:rPr lang="en-US" altLang="ja-JP" dirty="0">
                <a:latin typeface="HG正楷書体-PRO" panose="03000600000000000000" pitchFamily="66" charset="-128"/>
                <a:ea typeface="HG正楷書体-PRO" panose="03000600000000000000" pitchFamily="66" charset="-128"/>
              </a:rPr>
              <a:t>}</a:t>
            </a:r>
            <a:r>
              <a:rPr lang="ja-JP" altLang="en-US" dirty="0">
                <a:latin typeface="HG正楷書体-PRO" panose="03000600000000000000" pitchFamily="66" charset="-128"/>
                <a:ea typeface="HG正楷書体-PRO" panose="03000600000000000000" pitchFamily="66" charset="-128"/>
              </a:rPr>
              <a:t>でラベル付け</a:t>
            </a:r>
            <a:endParaRPr lang="en-US" altLang="ja-JP" dirty="0">
              <a:latin typeface="HG正楷書体-PRO" panose="03000600000000000000" pitchFamily="66" charset="-128"/>
              <a:ea typeface="HG正楷書体-PRO" panose="03000600000000000000" pitchFamily="66" charset="-128"/>
            </a:endParaRPr>
          </a:p>
          <a:p>
            <a:r>
              <a:rPr lang="ja-JP" altLang="en-US" dirty="0">
                <a:latin typeface="HG正楷書体-PRO" panose="03000600000000000000" pitchFamily="66" charset="-128"/>
                <a:ea typeface="HG正楷書体-PRO" panose="03000600000000000000" pitchFamily="66" charset="-128"/>
              </a:rPr>
              <a:t>　→</a:t>
            </a:r>
            <a:r>
              <a:rPr lang="en-US" altLang="ja-JP" dirty="0">
                <a:latin typeface="HG正楷書体-PRO" panose="03000600000000000000" pitchFamily="66" charset="-128"/>
                <a:ea typeface="HG正楷書体-PRO" panose="03000600000000000000" pitchFamily="66" charset="-128"/>
              </a:rPr>
              <a:t>1000</a:t>
            </a:r>
            <a:r>
              <a:rPr lang="ja-JP" altLang="en-US" dirty="0">
                <a:latin typeface="HG正楷書体-PRO" panose="03000600000000000000" pitchFamily="66" charset="-128"/>
                <a:ea typeface="HG正楷書体-PRO" panose="03000600000000000000" pitchFamily="66" charset="-128"/>
              </a:rPr>
              <a:t>回試行 </a:t>
            </a:r>
            <a:endParaRPr lang="en-US" altLang="ja-JP" dirty="0">
              <a:latin typeface="HG正楷書体-PRO" panose="03000600000000000000" pitchFamily="66" charset="-128"/>
              <a:ea typeface="HG正楷書体-PRO" panose="03000600000000000000" pitchFamily="66" charset="-128"/>
            </a:endParaRPr>
          </a:p>
          <a:p>
            <a:endParaRPr lang="en-US" altLang="ja-JP" dirty="0">
              <a:latin typeface="HG正楷書体-PRO" panose="03000600000000000000" pitchFamily="66" charset="-128"/>
              <a:ea typeface="HG正楷書体-PRO" panose="03000600000000000000" pitchFamily="66" charset="-128"/>
            </a:endParaRPr>
          </a:p>
          <a:p>
            <a:r>
              <a:rPr lang="en-US" altLang="ja-JP" dirty="0">
                <a:latin typeface="HG正楷書体-PRO" panose="03000600000000000000" pitchFamily="66" charset="-128"/>
                <a:ea typeface="HG正楷書体-PRO" panose="03000600000000000000" pitchFamily="66" charset="-128"/>
              </a:rPr>
              <a:t>Accuracy = 0.517 (p=0.148) </a:t>
            </a:r>
          </a:p>
          <a:p>
            <a:r>
              <a:rPr lang="en-US" altLang="ja-JP" sz="2000" b="1" u="sng" dirty="0">
                <a:latin typeface="HG正楷書体-PRO" panose="03000600000000000000" pitchFamily="66" charset="-128"/>
                <a:ea typeface="HG正楷書体-PRO" panose="03000600000000000000" pitchFamily="66" charset="-128"/>
              </a:rPr>
              <a:t>→</a:t>
            </a:r>
            <a:r>
              <a:rPr lang="ja-JP" altLang="en-US" sz="2000" b="1" u="sng" dirty="0">
                <a:latin typeface="HG正楷書体-PRO" panose="03000600000000000000" pitchFamily="66" charset="-128"/>
                <a:ea typeface="HG正楷書体-PRO" panose="03000600000000000000" pitchFamily="66" charset="-128"/>
              </a:rPr>
              <a:t>人間は</a:t>
            </a:r>
            <a:r>
              <a:rPr lang="en-US" altLang="ja-JP" sz="2000" b="1" u="sng" dirty="0">
                <a:latin typeface="HG正楷書体-PRO" panose="03000600000000000000" pitchFamily="66" charset="-128"/>
                <a:ea typeface="HG正楷書体-PRO" panose="03000600000000000000" pitchFamily="66" charset="-128"/>
              </a:rPr>
              <a:t>51.7%</a:t>
            </a:r>
            <a:r>
              <a:rPr lang="ja-JP" altLang="en-US" sz="2000" b="1" u="sng" dirty="0">
                <a:latin typeface="HG正楷書体-PRO" panose="03000600000000000000" pitchFamily="66" charset="-128"/>
                <a:ea typeface="HG正楷書体-PRO" panose="03000600000000000000" pitchFamily="66" charset="-128"/>
              </a:rPr>
              <a:t>しか現実画像と精製画像を区別できなかった</a:t>
            </a:r>
          </a:p>
          <a:p>
            <a:endParaRPr lang="en-US" altLang="ja-JP" dirty="0">
              <a:latin typeface="HG正楷書体-PRO" panose="03000600000000000000" pitchFamily="66" charset="-128"/>
              <a:ea typeface="HG正楷書体-PRO" panose="03000600000000000000" pitchFamily="66" charset="-128"/>
            </a:endParaRPr>
          </a:p>
          <a:p>
            <a:r>
              <a:rPr lang="en-US" altLang="ja-JP" sz="2000" dirty="0">
                <a:latin typeface="HG正楷書体-PRO" panose="03000600000000000000" pitchFamily="66" charset="-128"/>
                <a:ea typeface="HG正楷書体-PRO" panose="03000600000000000000" pitchFamily="66" charset="-128"/>
              </a:rPr>
              <a:t>2,</a:t>
            </a:r>
            <a:r>
              <a:rPr lang="ja-JP" altLang="en-US" sz="2000" dirty="0">
                <a:latin typeface="HG正楷書体-PRO" panose="03000600000000000000" pitchFamily="66" charset="-128"/>
                <a:ea typeface="HG正楷書体-PRO" panose="03000600000000000000" pitchFamily="66" charset="-128"/>
              </a:rPr>
              <a:t> 画像を「</a:t>
            </a:r>
            <a:r>
              <a:rPr lang="ja-JP" altLang="en-US" sz="2000" b="1" u="sng" dirty="0">
                <a:latin typeface="HG正楷書体-PRO" panose="03000600000000000000" pitchFamily="66" charset="-128"/>
                <a:ea typeface="HG正楷書体-PRO" panose="03000600000000000000" pitchFamily="66" charset="-128"/>
              </a:rPr>
              <a:t>現実</a:t>
            </a:r>
            <a:r>
              <a:rPr lang="ja-JP" altLang="en-US" sz="2000" u="sng" dirty="0">
                <a:latin typeface="HG正楷書体-PRO" panose="03000600000000000000" pitchFamily="66" charset="-128"/>
                <a:ea typeface="HG正楷書体-PRO" panose="03000600000000000000" pitchFamily="66" charset="-128"/>
              </a:rPr>
              <a:t>画像</a:t>
            </a:r>
            <a:r>
              <a:rPr lang="ja-JP" altLang="en-US" sz="2000" dirty="0">
                <a:latin typeface="HG正楷書体-PRO" panose="03000600000000000000" pitchFamily="66" charset="-128"/>
                <a:ea typeface="HG正楷書体-PRO" panose="03000600000000000000" pitchFamily="66" charset="-128"/>
              </a:rPr>
              <a:t>」か「</a:t>
            </a:r>
            <a:r>
              <a:rPr lang="ja-JP" altLang="en-US" sz="2000" b="1" u="sng" dirty="0">
                <a:latin typeface="HG正楷書体-PRO" panose="03000600000000000000" pitchFamily="66" charset="-128"/>
                <a:ea typeface="HG正楷書体-PRO" panose="03000600000000000000" pitchFamily="66" charset="-128"/>
              </a:rPr>
              <a:t>人口</a:t>
            </a:r>
            <a:r>
              <a:rPr lang="ja-JP" altLang="en-US" sz="2000" u="sng" dirty="0">
                <a:latin typeface="HG正楷書体-PRO" panose="03000600000000000000" pitchFamily="66" charset="-128"/>
                <a:ea typeface="HG正楷書体-PRO" panose="03000600000000000000" pitchFamily="66" charset="-128"/>
              </a:rPr>
              <a:t>画像</a:t>
            </a:r>
            <a:r>
              <a:rPr lang="ja-JP" altLang="en-US" sz="2000" dirty="0">
                <a:latin typeface="HG正楷書体-PRO" panose="03000600000000000000" pitchFamily="66" charset="-128"/>
                <a:ea typeface="HG正楷書体-PRO" panose="03000600000000000000" pitchFamily="66" charset="-128"/>
              </a:rPr>
              <a:t>」</a:t>
            </a:r>
            <a:r>
              <a:rPr lang="ja-JP" altLang="en-US" sz="2000" dirty="0" err="1">
                <a:latin typeface="HG正楷書体-PRO" panose="03000600000000000000" pitchFamily="66" charset="-128"/>
                <a:ea typeface="HG正楷書体-PRO" panose="03000600000000000000" pitchFamily="66" charset="-128"/>
              </a:rPr>
              <a:t>かを</a:t>
            </a:r>
            <a:r>
              <a:rPr lang="ja-JP" altLang="en-US" sz="2000" dirty="0">
                <a:latin typeface="HG正楷書体-PRO" panose="03000600000000000000" pitchFamily="66" charset="-128"/>
                <a:ea typeface="HG正楷書体-PRO" panose="03000600000000000000" pitchFamily="66" charset="-128"/>
              </a:rPr>
              <a:t>分類させる実験</a:t>
            </a:r>
          </a:p>
          <a:p>
            <a:r>
              <a:rPr lang="ja-JP" altLang="en-US" dirty="0">
                <a:latin typeface="HG正楷書体-PRO" panose="03000600000000000000" pitchFamily="66" charset="-128"/>
                <a:ea typeface="HG正楷書体-PRO" panose="03000600000000000000" pitchFamily="66" charset="-128"/>
              </a:rPr>
              <a:t>・それに対して</a:t>
            </a:r>
            <a:r>
              <a:rPr lang="en-US" altLang="ja-JP" dirty="0">
                <a:latin typeface="HG正楷書体-PRO" panose="03000600000000000000" pitchFamily="66" charset="-128"/>
                <a:ea typeface="HG正楷書体-PRO" panose="03000600000000000000" pitchFamily="66" charset="-128"/>
              </a:rPr>
              <a:t>,</a:t>
            </a:r>
            <a:r>
              <a:rPr lang="ja-JP" altLang="en-US" dirty="0">
                <a:latin typeface="HG正楷書体-PRO" panose="03000600000000000000" pitchFamily="66" charset="-128"/>
                <a:ea typeface="HG正楷書体-PRO" panose="03000600000000000000" pitchFamily="66" charset="-128"/>
              </a:rPr>
              <a:t>現実画像</a:t>
            </a:r>
            <a:r>
              <a:rPr lang="en-US" altLang="ja-JP" dirty="0">
                <a:latin typeface="HG正楷書体-PRO" panose="03000600000000000000" pitchFamily="66" charset="-128"/>
                <a:ea typeface="HG正楷書体-PRO" panose="03000600000000000000" pitchFamily="66" charset="-128"/>
              </a:rPr>
              <a:t>10</a:t>
            </a:r>
            <a:r>
              <a:rPr lang="ja-JP" altLang="en-US" dirty="0">
                <a:latin typeface="HG正楷書体-PRO" panose="03000600000000000000" pitchFamily="66" charset="-128"/>
                <a:ea typeface="HG正楷書体-PRO" panose="03000600000000000000" pitchFamily="66" charset="-128"/>
              </a:rPr>
              <a:t>枚、人工画像</a:t>
            </a:r>
            <a:r>
              <a:rPr lang="en-US" altLang="ja-JP" dirty="0">
                <a:latin typeface="HG正楷書体-PRO" panose="03000600000000000000" pitchFamily="66" charset="-128"/>
                <a:ea typeface="HG正楷書体-PRO" panose="03000600000000000000" pitchFamily="66" charset="-128"/>
              </a:rPr>
              <a:t>10</a:t>
            </a:r>
            <a:r>
              <a:rPr lang="ja-JP" altLang="en-US" dirty="0">
                <a:latin typeface="HG正楷書体-PRO" panose="03000600000000000000" pitchFamily="66" charset="-128"/>
                <a:ea typeface="HG正楷書体-PRO" panose="03000600000000000000" pitchFamily="66" charset="-128"/>
              </a:rPr>
              <a:t>枚を被験者数</a:t>
            </a:r>
            <a:r>
              <a:rPr lang="en-US" altLang="ja-JP" dirty="0">
                <a:latin typeface="HG正楷書体-PRO" panose="03000600000000000000" pitchFamily="66" charset="-128"/>
                <a:ea typeface="HG正楷書体-PRO" panose="03000600000000000000" pitchFamily="66" charset="-128"/>
              </a:rPr>
              <a:t>10</a:t>
            </a:r>
            <a:r>
              <a:rPr lang="ja-JP" altLang="en-US" dirty="0">
                <a:latin typeface="HG正楷書体-PRO" panose="03000600000000000000" pitchFamily="66" charset="-128"/>
                <a:ea typeface="HG正楷書体-PRO" panose="03000600000000000000" pitchFamily="66" charset="-128"/>
              </a:rPr>
              <a:t>人について実験</a:t>
            </a:r>
          </a:p>
          <a:p>
            <a:r>
              <a:rPr lang="ja-JP" altLang="en-US" dirty="0">
                <a:latin typeface="HG正楷書体-PRO" panose="03000600000000000000" pitchFamily="66" charset="-128"/>
                <a:ea typeface="HG正楷書体-PRO" panose="03000600000000000000" pitchFamily="66" charset="-128"/>
              </a:rPr>
              <a:t>→</a:t>
            </a:r>
            <a:r>
              <a:rPr lang="en-US" altLang="ja-JP" dirty="0">
                <a:latin typeface="HG正楷書体-PRO" panose="03000600000000000000" pitchFamily="66" charset="-128"/>
                <a:ea typeface="HG正楷書体-PRO" panose="03000600000000000000" pitchFamily="66" charset="-128"/>
              </a:rPr>
              <a:t>200</a:t>
            </a:r>
            <a:r>
              <a:rPr lang="ja-JP" altLang="en-US" dirty="0">
                <a:latin typeface="HG正楷書体-PRO" panose="03000600000000000000" pitchFamily="66" charset="-128"/>
                <a:ea typeface="HG正楷書体-PRO" panose="03000600000000000000" pitchFamily="66" charset="-128"/>
              </a:rPr>
              <a:t>回試行 </a:t>
            </a:r>
          </a:p>
          <a:p>
            <a:endParaRPr lang="en-US" altLang="ja-JP" dirty="0">
              <a:latin typeface="HG正楷書体-PRO" panose="03000600000000000000" pitchFamily="66" charset="-128"/>
              <a:ea typeface="HG正楷書体-PRO" panose="03000600000000000000" pitchFamily="66" charset="-128"/>
            </a:endParaRPr>
          </a:p>
          <a:p>
            <a:r>
              <a:rPr lang="ja-JP" altLang="en-US" dirty="0">
                <a:latin typeface="HG正楷書体-PRO" panose="03000600000000000000" pitchFamily="66" charset="-128"/>
                <a:ea typeface="HG正楷書体-PRO" panose="03000600000000000000" pitchFamily="66" charset="-128"/>
              </a:rPr>
              <a:t>・</a:t>
            </a:r>
            <a:r>
              <a:rPr lang="en-US" altLang="ja-JP" dirty="0">
                <a:latin typeface="HG正楷書体-PRO" panose="03000600000000000000" pitchFamily="66" charset="-128"/>
                <a:ea typeface="HG正楷書体-PRO" panose="03000600000000000000" pitchFamily="66" charset="-128"/>
              </a:rPr>
              <a:t>Accuracy = 0.81 (p≤ 108) </a:t>
            </a:r>
          </a:p>
          <a:p>
            <a:r>
              <a:rPr lang="en-US" altLang="ja-JP" sz="2000" b="1" u="sng" dirty="0">
                <a:latin typeface="HG正楷書体-PRO" panose="03000600000000000000" pitchFamily="66" charset="-128"/>
                <a:ea typeface="HG正楷書体-PRO" panose="03000600000000000000" pitchFamily="66" charset="-128"/>
              </a:rPr>
              <a:t>→ </a:t>
            </a:r>
            <a:r>
              <a:rPr lang="ja-JP" altLang="en-US" sz="2000" b="1" u="sng" dirty="0">
                <a:latin typeface="HG正楷書体-PRO" panose="03000600000000000000" pitchFamily="66" charset="-128"/>
                <a:ea typeface="HG正楷書体-PRO" panose="03000600000000000000" pitchFamily="66" charset="-128"/>
              </a:rPr>
              <a:t>人間は、</a:t>
            </a:r>
            <a:r>
              <a:rPr lang="en-US" altLang="ja-JP" sz="2000" b="1" u="sng" dirty="0">
                <a:latin typeface="HG正楷書体-PRO" panose="03000600000000000000" pitchFamily="66" charset="-128"/>
                <a:ea typeface="HG正楷書体-PRO" panose="03000600000000000000" pitchFamily="66" charset="-128"/>
              </a:rPr>
              <a:t>81.0%</a:t>
            </a:r>
            <a:r>
              <a:rPr lang="ja-JP" altLang="en-US" sz="2000" b="1" u="sng" dirty="0">
                <a:latin typeface="HG正楷書体-PRO" panose="03000600000000000000" pitchFamily="66" charset="-128"/>
                <a:ea typeface="HG正楷書体-PRO" panose="03000600000000000000" pitchFamily="66" charset="-128"/>
              </a:rPr>
              <a:t>現実画像と人工画像を区別した</a:t>
            </a:r>
          </a:p>
        </p:txBody>
      </p:sp>
    </p:spTree>
    <p:extLst>
      <p:ext uri="{BB962C8B-B14F-4D97-AF65-F5344CB8AC3E}">
        <p14:creationId xmlns:p14="http://schemas.microsoft.com/office/powerpoint/2010/main" val="125194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20015" y="99486"/>
            <a:ext cx="12588240" cy="9347835"/>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2" name="正方形/長方形 1"/>
          <p:cNvSpPr/>
          <p:nvPr/>
        </p:nvSpPr>
        <p:spPr>
          <a:xfrm>
            <a:off x="460082" y="543342"/>
            <a:ext cx="1614545"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Experiments1:</a:t>
            </a: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13</a:t>
            </a:fld>
            <a:endParaRPr kumimoji="1" lang="ja-JP" altLang="en-US"/>
          </a:p>
        </p:txBody>
      </p:sp>
      <p:pic>
        <p:nvPicPr>
          <p:cNvPr id="8" name="図 7">
            <a:extLst>
              <a:ext uri="{FF2B5EF4-FFF2-40B4-BE49-F238E27FC236}">
                <a16:creationId xmlns:a16="http://schemas.microsoft.com/office/drawing/2014/main" id="{BCBE84AA-E300-42FE-86C3-D24F515971F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0" name="四角形: 角を丸くする 9">
            <a:extLst>
              <a:ext uri="{FF2B5EF4-FFF2-40B4-BE49-F238E27FC236}">
                <a16:creationId xmlns:a16="http://schemas.microsoft.com/office/drawing/2014/main" id="{B83A2087-B2DF-4313-9A0E-77A10536F86A}"/>
              </a:ext>
            </a:extLst>
          </p:cNvPr>
          <p:cNvSpPr/>
          <p:nvPr/>
        </p:nvSpPr>
        <p:spPr>
          <a:xfrm>
            <a:off x="353752" y="981795"/>
            <a:ext cx="4611657" cy="2665171"/>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11" name="四角形: 角を丸くする 10">
            <a:extLst>
              <a:ext uri="{FF2B5EF4-FFF2-40B4-BE49-F238E27FC236}">
                <a16:creationId xmlns:a16="http://schemas.microsoft.com/office/drawing/2014/main" id="{742B96C5-24AB-4E5D-9BC0-D267A339DE96}"/>
              </a:ext>
            </a:extLst>
          </p:cNvPr>
          <p:cNvSpPr/>
          <p:nvPr/>
        </p:nvSpPr>
        <p:spPr>
          <a:xfrm>
            <a:off x="460082" y="3757391"/>
            <a:ext cx="11981977" cy="537597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12" name="テキスト ボックス 11">
            <a:extLst>
              <a:ext uri="{FF2B5EF4-FFF2-40B4-BE49-F238E27FC236}">
                <a16:creationId xmlns:a16="http://schemas.microsoft.com/office/drawing/2014/main" id="{A0A06543-C444-47D2-8C8A-5DCE5B148AF6}"/>
              </a:ext>
            </a:extLst>
          </p:cNvPr>
          <p:cNvSpPr txBox="1"/>
          <p:nvPr/>
        </p:nvSpPr>
        <p:spPr>
          <a:xfrm>
            <a:off x="531352" y="1067996"/>
            <a:ext cx="2969083" cy="892552"/>
          </a:xfrm>
          <a:prstGeom prst="rect">
            <a:avLst/>
          </a:prstGeom>
          <a:noFill/>
        </p:spPr>
        <p:txBody>
          <a:bodyPr wrap="none" rtlCol="0">
            <a:spAutoFit/>
          </a:bodyPr>
          <a:lstStyle/>
          <a:p>
            <a:r>
              <a:rPr kumimoji="1" lang="ja-JP" altLang="en-US" sz="2400" b="1" u="sng" dirty="0">
                <a:latin typeface="Adobe Arabic" panose="02040503050201020203" pitchFamily="18" charset="-78"/>
                <a:ea typeface="HG正楷書体-PRO" panose="03000600000000000000" pitchFamily="66" charset="-128"/>
                <a:cs typeface="Adobe Arabic" panose="02040503050201020203" pitchFamily="18" charset="-78"/>
              </a:rPr>
              <a:t>実験①［視線推定］</a:t>
            </a:r>
          </a:p>
          <a:p>
            <a:endPar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
        <p:nvSpPr>
          <p:cNvPr id="7" name="正方形/長方形 6">
            <a:extLst>
              <a:ext uri="{FF2B5EF4-FFF2-40B4-BE49-F238E27FC236}">
                <a16:creationId xmlns:a16="http://schemas.microsoft.com/office/drawing/2014/main" id="{81BB7052-5335-49AE-89FF-F602D210EE1C}"/>
              </a:ext>
            </a:extLst>
          </p:cNvPr>
          <p:cNvSpPr/>
          <p:nvPr/>
        </p:nvSpPr>
        <p:spPr>
          <a:xfrm>
            <a:off x="531352" y="1539224"/>
            <a:ext cx="9597430" cy="2000548"/>
          </a:xfrm>
          <a:prstGeom prst="rect">
            <a:avLst/>
          </a:prstGeom>
        </p:spPr>
        <p:txBody>
          <a:bodyPr wrap="square">
            <a:spAutoFit/>
          </a:bodyPr>
          <a:lstStyle/>
          <a:p>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・以下データセットに対して</a:t>
            </a:r>
            <a:r>
              <a:rPr lang="en-US" altLang="ja-JP" sz="1400" b="1" dirty="0" err="1">
                <a:latin typeface="Adobe Arabic" panose="02040503050201020203" pitchFamily="18" charset="-78"/>
                <a:ea typeface="HG正楷書体-PRO" panose="03000600000000000000" pitchFamily="66" charset="-128"/>
                <a:cs typeface="Adobe Arabic" panose="02040503050201020203" pitchFamily="18" charset="-78"/>
              </a:rPr>
              <a:t>SimGAN</a:t>
            </a:r>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を使用し</a:t>
            </a:r>
            <a:r>
              <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評価</a:t>
            </a:r>
          </a:p>
          <a:p>
            <a:r>
              <a:rPr lang="en-US" altLang="ja-JP" sz="2000" b="1" dirty="0" err="1">
                <a:latin typeface="Adobe Arabic" panose="02040503050201020203" pitchFamily="18" charset="-78"/>
                <a:ea typeface="HG正楷書体-PRO" panose="03000600000000000000" pitchFamily="66" charset="-128"/>
                <a:cs typeface="Adobe Arabic" panose="02040503050201020203" pitchFamily="18" charset="-78"/>
              </a:rPr>
              <a:t>MPIIGaze</a:t>
            </a:r>
            <a:r>
              <a:rPr lang="en-US" altLang="ja-JP" sz="2000" b="1" dirty="0">
                <a:latin typeface="Adobe Arabic" panose="02040503050201020203" pitchFamily="18" charset="-78"/>
                <a:ea typeface="HG正楷書体-PRO" panose="03000600000000000000" pitchFamily="66" charset="-128"/>
                <a:cs typeface="Adobe Arabic" panose="02040503050201020203" pitchFamily="18" charset="-78"/>
              </a:rPr>
              <a:t> dataset [Zhang (2015)]</a:t>
            </a:r>
          </a:p>
          <a:p>
            <a:r>
              <a:rPr lang="en-US" altLang="ja-JP" sz="2000" b="1" dirty="0" err="1">
                <a:latin typeface="Adobe Arabic" panose="02040503050201020203" pitchFamily="18" charset="-78"/>
                <a:ea typeface="HG正楷書体-PRO" panose="03000600000000000000" pitchFamily="66" charset="-128"/>
                <a:cs typeface="Adobe Arabic" panose="02040503050201020203" pitchFamily="18" charset="-78"/>
              </a:rPr>
              <a:t>UnityEyes</a:t>
            </a:r>
            <a:r>
              <a:rPr lang="en-US" altLang="ja-JP" sz="2000" b="1" dirty="0">
                <a:latin typeface="Adobe Arabic" panose="02040503050201020203" pitchFamily="18" charset="-78"/>
                <a:ea typeface="HG正楷書体-PRO" panose="03000600000000000000" pitchFamily="66" charset="-128"/>
                <a:cs typeface="Adobe Arabic" panose="02040503050201020203" pitchFamily="18" charset="-78"/>
              </a:rPr>
              <a:t>[Wood (2016)]</a:t>
            </a:r>
          </a:p>
          <a:p>
            <a:endPar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・人工画像を</a:t>
            </a:r>
            <a:r>
              <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rPr>
              <a:t>Refine</a:t>
            </a:r>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する</a:t>
            </a:r>
            <a:r>
              <a:rPr lang="en-US" altLang="ja-JP" sz="1400" b="1" dirty="0" err="1">
                <a:latin typeface="Adobe Arabic" panose="02040503050201020203" pitchFamily="18" charset="-78"/>
                <a:ea typeface="HG正楷書体-PRO" panose="03000600000000000000" pitchFamily="66" charset="-128"/>
                <a:cs typeface="Adobe Arabic" panose="02040503050201020203" pitchFamily="18" charset="-78"/>
              </a:rPr>
              <a:t>SimGAN</a:t>
            </a:r>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のネットワークと目の</a:t>
            </a:r>
            <a:endPar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rPr>
              <a:t>    </a:t>
            </a:r>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視線方向を出力する視線推定ネットワークで実験</a:t>
            </a:r>
          </a:p>
          <a:p>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a:t>
            </a:r>
            <a:r>
              <a:rPr lang="en-US" altLang="ja-JP" sz="1400" b="1" dirty="0" err="1">
                <a:latin typeface="Adobe Arabic" panose="02040503050201020203" pitchFamily="18" charset="-78"/>
                <a:ea typeface="HG正楷書体-PRO" panose="03000600000000000000" pitchFamily="66" charset="-128"/>
                <a:cs typeface="Adobe Arabic" panose="02040503050201020203" pitchFamily="18" charset="-78"/>
              </a:rPr>
              <a:t>MPIIGaze</a:t>
            </a:r>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データセットのラベルは未使用</a:t>
            </a:r>
          </a:p>
          <a:p>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a:t>
            </a:r>
            <a:r>
              <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rPr>
              <a:t>Refiner </a:t>
            </a:r>
            <a:r>
              <a:rPr lang="ja-JP" altLang="en-US" sz="1400" b="1" dirty="0">
                <a:latin typeface="Adobe Arabic" panose="02040503050201020203" pitchFamily="18" charset="-78"/>
                <a:ea typeface="HG正楷書体-PRO" panose="03000600000000000000" pitchFamily="66" charset="-128"/>
                <a:cs typeface="Adobe Arabic" panose="02040503050201020203" pitchFamily="18" charset="-78"/>
              </a:rPr>
              <a:t>入力データサイズ </a:t>
            </a:r>
            <a:r>
              <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rPr>
              <a:t>(55 x 32)</a:t>
            </a:r>
          </a:p>
        </p:txBody>
      </p:sp>
      <p:sp>
        <p:nvSpPr>
          <p:cNvPr id="9" name="矢印: 右 8">
            <a:extLst>
              <a:ext uri="{FF2B5EF4-FFF2-40B4-BE49-F238E27FC236}">
                <a16:creationId xmlns:a16="http://schemas.microsoft.com/office/drawing/2014/main" id="{3E6EDB8B-2B39-4E4E-8D04-62CD7A568DAC}"/>
              </a:ext>
            </a:extLst>
          </p:cNvPr>
          <p:cNvSpPr/>
          <p:nvPr/>
        </p:nvSpPr>
        <p:spPr>
          <a:xfrm>
            <a:off x="5324752" y="1105931"/>
            <a:ext cx="754912" cy="2295763"/>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75DEE8AC-5C5B-4AE4-87EA-A5844B01AEE4}"/>
              </a:ext>
            </a:extLst>
          </p:cNvPr>
          <p:cNvSpPr/>
          <p:nvPr/>
        </p:nvSpPr>
        <p:spPr>
          <a:xfrm>
            <a:off x="6531003" y="921228"/>
            <a:ext cx="5600746" cy="2665171"/>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15" name="正方形/長方形 14">
            <a:extLst>
              <a:ext uri="{FF2B5EF4-FFF2-40B4-BE49-F238E27FC236}">
                <a16:creationId xmlns:a16="http://schemas.microsoft.com/office/drawing/2014/main" id="{C128AED6-E67C-4C7B-B53E-6CAB55189DDC}"/>
              </a:ext>
            </a:extLst>
          </p:cNvPr>
          <p:cNvSpPr/>
          <p:nvPr/>
        </p:nvSpPr>
        <p:spPr>
          <a:xfrm>
            <a:off x="6758794" y="1594929"/>
            <a:ext cx="6400800" cy="1661993"/>
          </a:xfrm>
          <a:prstGeom prst="rect">
            <a:avLst/>
          </a:prstGeom>
        </p:spPr>
        <p:txBody>
          <a:bodyPr>
            <a:spAutoFit/>
          </a:bodyPr>
          <a:lstStyle/>
          <a:p>
            <a:r>
              <a:rPr lang="ja-JP" altLang="en-US" b="1" u="sng" dirty="0">
                <a:latin typeface="Adobe Arabic" panose="02040503050201020203" pitchFamily="18" charset="-78"/>
                <a:ea typeface="HG正楷書体-PRO" panose="03000600000000000000" pitchFamily="66" charset="-128"/>
                <a:cs typeface="Adobe Arabic" panose="02040503050201020203" pitchFamily="18" charset="-78"/>
              </a:rPr>
              <a:t>結果</a:t>
            </a:r>
            <a:endParaRPr lang="en-US" altLang="ja-JP" b="1" u="sng"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dirty="0">
                <a:latin typeface="Adobe Arabic" panose="02040503050201020203" pitchFamily="18" charset="-78"/>
                <a:ea typeface="HG正楷書体-PRO" panose="03000600000000000000" pitchFamily="66" charset="-128"/>
                <a:cs typeface="Adobe Arabic" panose="02040503050201020203" pitchFamily="18" charset="-78"/>
              </a:rPr>
              <a:t> </a:t>
            </a:r>
            <a:r>
              <a:rPr lang="ja-JP" altLang="en-US" sz="2400" dirty="0">
                <a:latin typeface="Adobe Arabic" panose="02040503050201020203" pitchFamily="18" charset="-78"/>
                <a:ea typeface="HG正楷書体-PRO" panose="03000600000000000000" pitchFamily="66" charset="-128"/>
                <a:cs typeface="Adobe Arabic" panose="02040503050201020203" pitchFamily="18" charset="-78"/>
              </a:rPr>
              <a:t>最先端</a:t>
            </a:r>
            <a:r>
              <a:rPr lang="en-US" altLang="ja-JP" sz="2400" dirty="0">
                <a:latin typeface="Adobe Arabic" panose="02040503050201020203" pitchFamily="18" charset="-78"/>
                <a:ea typeface="HG正楷書体-PRO" panose="03000600000000000000" pitchFamily="66" charset="-128"/>
                <a:cs typeface="Adobe Arabic" panose="02040503050201020203" pitchFamily="18" charset="-78"/>
              </a:rPr>
              <a:t>(state-of-the-art)</a:t>
            </a:r>
            <a:r>
              <a:rPr lang="ja-JP" altLang="en-US" sz="2400" dirty="0">
                <a:latin typeface="Adobe Arabic" panose="02040503050201020203" pitchFamily="18" charset="-78"/>
                <a:ea typeface="HG正楷書体-PRO" panose="03000600000000000000" pitchFamily="66" charset="-128"/>
                <a:cs typeface="Adobe Arabic" panose="02040503050201020203" pitchFamily="18" charset="-78"/>
              </a:rPr>
              <a:t>の性能を達成した。</a:t>
            </a:r>
            <a:endParaRPr lang="en-US" altLang="ja-JP" sz="24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400" dirty="0">
                <a:latin typeface="HG正楷書体-PRO" panose="03000600000000000000" pitchFamily="66" charset="-128"/>
                <a:ea typeface="HG正楷書体-PRO" panose="03000600000000000000" pitchFamily="66" charset="-128"/>
              </a:rPr>
              <a:t>(</a:t>
            </a:r>
            <a:r>
              <a:rPr lang="ja-JP" altLang="en-US" sz="1400" dirty="0">
                <a:latin typeface="HG正楷書体-PRO" panose="03000600000000000000" pitchFamily="66" charset="-128"/>
                <a:ea typeface="HG正楷書体-PRO" panose="03000600000000000000" pitchFamily="66" charset="-128"/>
              </a:rPr>
              <a:t>データセットを増やせば大きな改善をみせる</a:t>
            </a:r>
            <a:r>
              <a:rPr lang="en-US" altLang="ja-JP" sz="1400" dirty="0">
                <a:latin typeface="HG正楷書体-PRO" panose="03000600000000000000" pitchFamily="66" charset="-128"/>
                <a:ea typeface="HG正楷書体-PRO" panose="03000600000000000000" pitchFamily="66" charset="-128"/>
              </a:rPr>
              <a:t>)</a:t>
            </a:r>
            <a:endParaRPr lang="ja-JP" altLang="en-US" sz="1400" dirty="0">
              <a:latin typeface="HG正楷書体-PRO" panose="03000600000000000000" pitchFamily="66" charset="-128"/>
              <a:ea typeface="HG正楷書体-PRO" panose="03000600000000000000" pitchFamily="66" charset="-128"/>
            </a:endParaRPr>
          </a:p>
          <a:p>
            <a:endParaRPr lang="en-US" altLang="ja-JP" sz="2400" dirty="0">
              <a:latin typeface="Adobe Arabic" panose="02040503050201020203" pitchFamily="18" charset="-78"/>
              <a:ea typeface="HG正楷書体-PRO" panose="03000600000000000000" pitchFamily="66" charset="-128"/>
              <a:cs typeface="Adobe Arabic" panose="02040503050201020203" pitchFamily="18" charset="-78"/>
            </a:endParaRPr>
          </a:p>
        </p:txBody>
      </p:sp>
      <p:pic>
        <p:nvPicPr>
          <p:cNvPr id="16" name="図 15">
            <a:extLst>
              <a:ext uri="{FF2B5EF4-FFF2-40B4-BE49-F238E27FC236}">
                <a16:creationId xmlns:a16="http://schemas.microsoft.com/office/drawing/2014/main" id="{734FDD2B-C33B-4D15-B97F-E42244E8DD63}"/>
              </a:ext>
            </a:extLst>
          </p:cNvPr>
          <p:cNvPicPr>
            <a:picLocks noChangeAspect="1"/>
          </p:cNvPicPr>
          <p:nvPr/>
        </p:nvPicPr>
        <p:blipFill>
          <a:blip r:embed="rId4"/>
          <a:stretch>
            <a:fillRect/>
          </a:stretch>
        </p:blipFill>
        <p:spPr>
          <a:xfrm>
            <a:off x="6758794" y="4868017"/>
            <a:ext cx="4664593" cy="3847316"/>
          </a:xfrm>
          <a:prstGeom prst="rect">
            <a:avLst/>
          </a:prstGeom>
        </p:spPr>
      </p:pic>
      <p:pic>
        <p:nvPicPr>
          <p:cNvPr id="18" name="図 17">
            <a:extLst>
              <a:ext uri="{FF2B5EF4-FFF2-40B4-BE49-F238E27FC236}">
                <a16:creationId xmlns:a16="http://schemas.microsoft.com/office/drawing/2014/main" id="{5EA0721E-DA72-453E-B2F5-D7C9F379166C}"/>
              </a:ext>
            </a:extLst>
          </p:cNvPr>
          <p:cNvPicPr>
            <a:picLocks noChangeAspect="1"/>
          </p:cNvPicPr>
          <p:nvPr/>
        </p:nvPicPr>
        <p:blipFill>
          <a:blip r:embed="rId5"/>
          <a:stretch>
            <a:fillRect/>
          </a:stretch>
        </p:blipFill>
        <p:spPr>
          <a:xfrm>
            <a:off x="1189495" y="4157768"/>
            <a:ext cx="4839887" cy="4492527"/>
          </a:xfrm>
          <a:prstGeom prst="rect">
            <a:avLst/>
          </a:prstGeom>
        </p:spPr>
      </p:pic>
      <p:sp>
        <p:nvSpPr>
          <p:cNvPr id="19" name="タイトル 1">
            <a:extLst>
              <a:ext uri="{FF2B5EF4-FFF2-40B4-BE49-F238E27FC236}">
                <a16:creationId xmlns:a16="http://schemas.microsoft.com/office/drawing/2014/main" id="{8FD83A3D-14AC-474F-BB2F-56D990980F23}"/>
              </a:ext>
            </a:extLst>
          </p:cNvPr>
          <p:cNvSpPr txBox="1">
            <a:spLocks/>
          </p:cNvSpPr>
          <p:nvPr/>
        </p:nvSpPr>
        <p:spPr>
          <a:xfrm>
            <a:off x="1697191" y="3492536"/>
            <a:ext cx="8229600" cy="1143000"/>
          </a:xfrm>
          <a:prstGeom prst="rect">
            <a:avLst/>
          </a:prstGeom>
        </p:spPr>
        <p:txBody>
          <a:bodyPr vert="horz" lIns="91440" tIns="45720" rIns="91440" bIns="45720" rtlCol="0" anchor="b">
            <a:normAutofit/>
          </a:bodyPr>
          <a:lstStyle>
            <a:lvl1pPr algn="ctr" defTabSz="1280160" rtl="0" eaLnBrk="1" latinLnBrk="0" hangingPunct="1">
              <a:lnSpc>
                <a:spcPct val="90000"/>
              </a:lnSpc>
              <a:spcBef>
                <a:spcPct val="0"/>
              </a:spcBef>
              <a:buNone/>
              <a:defRPr kumimoji="1" sz="8400" kern="1200">
                <a:solidFill>
                  <a:schemeClr val="tx1"/>
                </a:solidFill>
                <a:latin typeface="+mj-lt"/>
                <a:ea typeface="+mj-ea"/>
                <a:cs typeface="+mj-cs"/>
              </a:defRPr>
            </a:lvl1pPr>
          </a:lstStyle>
          <a:p>
            <a:pPr algn="l"/>
            <a:endParaRPr lang="ja-JP" altLang="en-US" sz="2000" dirty="0">
              <a:latin typeface="HG正楷書体-PRO" panose="03000600000000000000" pitchFamily="66" charset="-128"/>
              <a:ea typeface="HG正楷書体-PRO" panose="03000600000000000000" pitchFamily="66" charset="-128"/>
            </a:endParaRPr>
          </a:p>
        </p:txBody>
      </p:sp>
      <p:sp>
        <p:nvSpPr>
          <p:cNvPr id="3" name="正方形/長方形 2">
            <a:extLst>
              <a:ext uri="{FF2B5EF4-FFF2-40B4-BE49-F238E27FC236}">
                <a16:creationId xmlns:a16="http://schemas.microsoft.com/office/drawing/2014/main" id="{4EDF5986-AB9B-4D29-BA4A-82D938FC9344}"/>
              </a:ext>
            </a:extLst>
          </p:cNvPr>
          <p:cNvSpPr/>
          <p:nvPr/>
        </p:nvSpPr>
        <p:spPr>
          <a:xfrm>
            <a:off x="6758794" y="7712364"/>
            <a:ext cx="4566219" cy="909827"/>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3685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20015" y="99486"/>
            <a:ext cx="12588240" cy="9347835"/>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2" name="正方形/長方形 1"/>
          <p:cNvSpPr/>
          <p:nvPr/>
        </p:nvSpPr>
        <p:spPr>
          <a:xfrm>
            <a:off x="460082" y="543342"/>
            <a:ext cx="1614545"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Experiments2:</a:t>
            </a: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14</a:t>
            </a:fld>
            <a:endParaRPr kumimoji="1" lang="ja-JP" altLang="en-US"/>
          </a:p>
        </p:txBody>
      </p:sp>
      <p:pic>
        <p:nvPicPr>
          <p:cNvPr id="8" name="図 7">
            <a:extLst>
              <a:ext uri="{FF2B5EF4-FFF2-40B4-BE49-F238E27FC236}">
                <a16:creationId xmlns:a16="http://schemas.microsoft.com/office/drawing/2014/main" id="{BCBE84AA-E300-42FE-86C3-D24F515971F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0" name="四角形: 角を丸くする 9">
            <a:extLst>
              <a:ext uri="{FF2B5EF4-FFF2-40B4-BE49-F238E27FC236}">
                <a16:creationId xmlns:a16="http://schemas.microsoft.com/office/drawing/2014/main" id="{B83A2087-B2DF-4313-9A0E-77A10536F86A}"/>
              </a:ext>
            </a:extLst>
          </p:cNvPr>
          <p:cNvSpPr/>
          <p:nvPr/>
        </p:nvSpPr>
        <p:spPr>
          <a:xfrm>
            <a:off x="353752" y="981796"/>
            <a:ext cx="4611657" cy="2295764"/>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11" name="四角形: 角を丸くする 10">
            <a:extLst>
              <a:ext uri="{FF2B5EF4-FFF2-40B4-BE49-F238E27FC236}">
                <a16:creationId xmlns:a16="http://schemas.microsoft.com/office/drawing/2014/main" id="{742B96C5-24AB-4E5D-9BC0-D267A339DE96}"/>
              </a:ext>
            </a:extLst>
          </p:cNvPr>
          <p:cNvSpPr/>
          <p:nvPr/>
        </p:nvSpPr>
        <p:spPr>
          <a:xfrm>
            <a:off x="6901431" y="5038096"/>
            <a:ext cx="5455568" cy="21392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12" name="テキスト ボックス 11">
            <a:extLst>
              <a:ext uri="{FF2B5EF4-FFF2-40B4-BE49-F238E27FC236}">
                <a16:creationId xmlns:a16="http://schemas.microsoft.com/office/drawing/2014/main" id="{A0A06543-C444-47D2-8C8A-5DCE5B148AF6}"/>
              </a:ext>
            </a:extLst>
          </p:cNvPr>
          <p:cNvSpPr txBox="1"/>
          <p:nvPr/>
        </p:nvSpPr>
        <p:spPr>
          <a:xfrm>
            <a:off x="531352" y="1067996"/>
            <a:ext cx="3587842" cy="630942"/>
          </a:xfrm>
          <a:prstGeom prst="rect">
            <a:avLst/>
          </a:prstGeom>
          <a:noFill/>
        </p:spPr>
        <p:txBody>
          <a:bodyPr wrap="none" rtlCol="0">
            <a:spAutoFit/>
          </a:bodyPr>
          <a:lstStyle/>
          <a:p>
            <a:r>
              <a:rPr kumimoji="1" lang="ja-JP" altLang="en-US" sz="2400" b="1" u="sng" dirty="0">
                <a:latin typeface="Adobe Arabic" panose="02040503050201020203" pitchFamily="18" charset="-78"/>
                <a:ea typeface="HG正楷書体-PRO" panose="03000600000000000000" pitchFamily="66" charset="-128"/>
                <a:cs typeface="Adobe Arabic" panose="02040503050201020203" pitchFamily="18" charset="-78"/>
              </a:rPr>
              <a:t>実験②［手の姿勢推定］</a:t>
            </a:r>
          </a:p>
          <a:p>
            <a:endParaRPr kumimoji="1" lang="en-US" altLang="ja-JP" sz="11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
        <p:nvSpPr>
          <p:cNvPr id="13" name="正方形/長方形 12">
            <a:extLst>
              <a:ext uri="{FF2B5EF4-FFF2-40B4-BE49-F238E27FC236}">
                <a16:creationId xmlns:a16="http://schemas.microsoft.com/office/drawing/2014/main" id="{9419677F-6787-4DD1-800A-FB42BBECE5A0}"/>
              </a:ext>
            </a:extLst>
          </p:cNvPr>
          <p:cNvSpPr/>
          <p:nvPr/>
        </p:nvSpPr>
        <p:spPr>
          <a:xfrm>
            <a:off x="6980464" y="5522928"/>
            <a:ext cx="7217335" cy="1169551"/>
          </a:xfrm>
          <a:prstGeom prst="rect">
            <a:avLst/>
          </a:prstGeom>
        </p:spPr>
        <p:txBody>
          <a:bodyPr wrap="square">
            <a:spAutoFit/>
          </a:bodyPr>
          <a:lstStyle/>
          <a:p>
            <a:r>
              <a:rPr lang="en-US" altLang="ja-JP" sz="1400" b="1" u="sng" dirty="0">
                <a:latin typeface="Adobe Arabic" panose="02040503050201020203" pitchFamily="18" charset="-78"/>
                <a:ea typeface="HG正楷書体-PRO" panose="03000600000000000000" pitchFamily="66" charset="-128"/>
                <a:cs typeface="Adobe Arabic" panose="02040503050201020203" pitchFamily="18" charset="-78"/>
              </a:rPr>
              <a:t>Figure 8, 10, 11)</a:t>
            </a:r>
            <a:r>
              <a:rPr lang="ja-JP" altLang="en-US" sz="1400" b="1" u="sng" dirty="0">
                <a:latin typeface="Adobe Arabic" panose="02040503050201020203" pitchFamily="18" charset="-78"/>
                <a:ea typeface="HG正楷書体-PRO" panose="03000600000000000000" pitchFamily="66" charset="-128"/>
                <a:cs typeface="Adobe Arabic" panose="02040503050201020203" pitchFamily="18" charset="-78"/>
              </a:rPr>
              <a:t> 距離のある画像にあるノイズを再現する</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400" dirty="0">
                <a:latin typeface="HG正楷書体-PRO" panose="03000600000000000000" pitchFamily="66" charset="-128"/>
                <a:ea typeface="HG正楷書体-PRO" panose="03000600000000000000" pitchFamily="66" charset="-128"/>
              </a:rPr>
              <a:t>通常，現実の距離画像にはノイズが入っているが、シミュレータ</a:t>
            </a:r>
            <a:endParaRPr lang="en-US" altLang="ja-JP" sz="1400" dirty="0">
              <a:latin typeface="HG正楷書体-PRO" panose="03000600000000000000" pitchFamily="66" charset="-128"/>
              <a:ea typeface="HG正楷書体-PRO" panose="03000600000000000000" pitchFamily="66" charset="-128"/>
            </a:endParaRPr>
          </a:p>
          <a:p>
            <a:r>
              <a:rPr lang="ja-JP" altLang="en-US" sz="1400" dirty="0">
                <a:latin typeface="HG正楷書体-PRO" panose="03000600000000000000" pitchFamily="66" charset="-128"/>
                <a:ea typeface="HG正楷書体-PRO" panose="03000600000000000000" pitchFamily="66" charset="-128"/>
              </a:rPr>
              <a:t>画像にはないので，変換してノイズを再現．</a:t>
            </a:r>
          </a:p>
          <a:p>
            <a:endParaRPr lang="ja-JP" altLang="en-US" sz="1400" dirty="0">
              <a:latin typeface="Adobe Arabic" panose="02040503050201020203" pitchFamily="18" charset="-78"/>
              <a:ea typeface="HG正楷書体-PRO" panose="03000600000000000000" pitchFamily="66" charset="-128"/>
              <a:cs typeface="Adobe Arabic" panose="02040503050201020203" pitchFamily="18" charset="-78"/>
            </a:endParaRPr>
          </a:p>
        </p:txBody>
      </p:sp>
      <p:sp>
        <p:nvSpPr>
          <p:cNvPr id="7" name="正方形/長方形 6">
            <a:extLst>
              <a:ext uri="{FF2B5EF4-FFF2-40B4-BE49-F238E27FC236}">
                <a16:creationId xmlns:a16="http://schemas.microsoft.com/office/drawing/2014/main" id="{81BB7052-5335-49AE-89FF-F602D210EE1C}"/>
              </a:ext>
            </a:extLst>
          </p:cNvPr>
          <p:cNvSpPr/>
          <p:nvPr/>
        </p:nvSpPr>
        <p:spPr>
          <a:xfrm>
            <a:off x="556346" y="1633656"/>
            <a:ext cx="4136341" cy="1384995"/>
          </a:xfrm>
          <a:prstGeom prst="rect">
            <a:avLst/>
          </a:prstGeom>
        </p:spPr>
        <p:txBody>
          <a:bodyPr wrap="square">
            <a:spAutoFit/>
          </a:bodyPr>
          <a:lstStyle/>
          <a:p>
            <a:r>
              <a:rPr lang="ja-JP" altLang="en-US" sz="1400" b="1" dirty="0">
                <a:latin typeface="HG正楷書体-PRO" panose="03000600000000000000" pitchFamily="66" charset="-128"/>
                <a:ea typeface="HG正楷書体-PRO" panose="03000600000000000000" pitchFamily="66" charset="-128"/>
              </a:rPr>
              <a:t>・</a:t>
            </a:r>
            <a:r>
              <a:rPr lang="en-US" altLang="ja-JP" sz="1400" b="1" dirty="0">
                <a:latin typeface="HG正楷書体-PRO" panose="03000600000000000000" pitchFamily="66" charset="-128"/>
                <a:ea typeface="HG正楷書体-PRO" panose="03000600000000000000" pitchFamily="66" charset="-128"/>
              </a:rPr>
              <a:t>NYU hand pose</a:t>
            </a:r>
            <a:r>
              <a:rPr lang="ja-JP" altLang="en-US" sz="1400" b="1" dirty="0">
                <a:latin typeface="HG正楷書体-PRO" panose="03000600000000000000" pitchFamily="66" charset="-128"/>
                <a:ea typeface="HG正楷書体-PRO" panose="03000600000000000000" pitchFamily="66" charset="-128"/>
              </a:rPr>
              <a:t>トレーニングセット </a:t>
            </a:r>
            <a:endParaRPr lang="en-US" altLang="ja-JP" sz="1400" b="1" dirty="0">
              <a:latin typeface="HG正楷書体-PRO" panose="03000600000000000000" pitchFamily="66" charset="-128"/>
              <a:ea typeface="HG正楷書体-PRO" panose="03000600000000000000" pitchFamily="66" charset="-128"/>
            </a:endParaRPr>
          </a:p>
          <a:p>
            <a:r>
              <a:rPr lang="en-US" altLang="ja-JP" sz="1400" b="1" dirty="0">
                <a:latin typeface="HG正楷書体-PRO" panose="03000600000000000000" pitchFamily="66" charset="-128"/>
                <a:ea typeface="HG正楷書体-PRO" panose="03000600000000000000" pitchFamily="66" charset="-128"/>
              </a:rPr>
              <a:t>Stacked Hourglass Net[Yang</a:t>
            </a:r>
            <a:r>
              <a:rPr lang="ja-JP" altLang="en-US" sz="1400" b="1" dirty="0">
                <a:latin typeface="HG正楷書体-PRO" panose="03000600000000000000" pitchFamily="66" charset="-128"/>
                <a:ea typeface="HG正楷書体-PRO" panose="03000600000000000000" pitchFamily="66" charset="-128"/>
              </a:rPr>
              <a:t>ら</a:t>
            </a:r>
            <a:r>
              <a:rPr lang="en-US" altLang="ja-JP" sz="1400" b="1" dirty="0">
                <a:latin typeface="HG正楷書体-PRO" panose="03000600000000000000" pitchFamily="66" charset="-128"/>
                <a:ea typeface="HG正楷書体-PRO" panose="03000600000000000000" pitchFamily="66" charset="-128"/>
              </a:rPr>
              <a:t>,2016] </a:t>
            </a:r>
          </a:p>
          <a:p>
            <a:endParaRPr lang="en-US" altLang="ja-JP" sz="1400" b="1" dirty="0">
              <a:latin typeface="HG正楷書体-PRO" panose="03000600000000000000" pitchFamily="66" charset="-128"/>
              <a:ea typeface="HG正楷書体-PRO" panose="03000600000000000000" pitchFamily="66" charset="-128"/>
            </a:endParaRPr>
          </a:p>
          <a:p>
            <a:r>
              <a:rPr lang="ja-JP" altLang="en-US" sz="1400" b="1" dirty="0">
                <a:latin typeface="HG正楷書体-PRO" panose="03000600000000000000" pitchFamily="66" charset="-128"/>
                <a:ea typeface="HG正楷書体-PRO" panose="03000600000000000000" pitchFamily="66" charset="-128"/>
              </a:rPr>
              <a:t>と似た</a:t>
            </a:r>
            <a:r>
              <a:rPr lang="en-US" altLang="ja-JP" sz="1400" b="1" dirty="0">
                <a:latin typeface="HG正楷書体-PRO" panose="03000600000000000000" pitchFamily="66" charset="-128"/>
                <a:ea typeface="HG正楷書体-PRO" panose="03000600000000000000" pitchFamily="66" charset="-128"/>
              </a:rPr>
              <a:t>CNN</a:t>
            </a:r>
            <a:r>
              <a:rPr lang="ja-JP" altLang="en-US" sz="1400" b="1" dirty="0">
                <a:latin typeface="HG正楷書体-PRO" panose="03000600000000000000" pitchFamily="66" charset="-128"/>
                <a:ea typeface="HG正楷書体-PRO" panose="03000600000000000000" pitchFamily="66" charset="-128"/>
              </a:rPr>
              <a:t>を学習</a:t>
            </a:r>
            <a:r>
              <a:rPr lang="en-US" altLang="ja-JP" sz="1400" b="1" dirty="0">
                <a:latin typeface="HG正楷書体-PRO" panose="03000600000000000000" pitchFamily="66" charset="-128"/>
                <a:ea typeface="HG正楷書体-PRO" panose="03000600000000000000" pitchFamily="66" charset="-128"/>
              </a:rPr>
              <a:t>→14</a:t>
            </a:r>
            <a:r>
              <a:rPr lang="ja-JP" altLang="en-US" sz="1400" b="1" dirty="0">
                <a:latin typeface="HG正楷書体-PRO" panose="03000600000000000000" pitchFamily="66" charset="-128"/>
                <a:ea typeface="HG正楷書体-PRO" panose="03000600000000000000" pitchFamily="66" charset="-128"/>
              </a:rPr>
              <a:t>の手関節を学習 </a:t>
            </a:r>
            <a:endParaRPr lang="en-US" altLang="ja-JP" sz="1400" b="1" dirty="0">
              <a:latin typeface="HG正楷書体-PRO" panose="03000600000000000000" pitchFamily="66" charset="-128"/>
              <a:ea typeface="HG正楷書体-PRO" panose="03000600000000000000" pitchFamily="66" charset="-128"/>
            </a:endParaRPr>
          </a:p>
          <a:p>
            <a:endParaRPr lang="en-US" altLang="ja-JP" sz="1400" b="1" dirty="0">
              <a:latin typeface="HG正楷書体-PRO" panose="03000600000000000000" pitchFamily="66" charset="-128"/>
              <a:ea typeface="HG正楷書体-PRO" panose="03000600000000000000" pitchFamily="66" charset="-128"/>
            </a:endParaRPr>
          </a:p>
          <a:p>
            <a:r>
              <a:rPr lang="ja-JP" altLang="en-US" sz="1400" b="1" dirty="0">
                <a:latin typeface="HG正楷書体-PRO" panose="03000600000000000000" pitchFamily="66" charset="-128"/>
                <a:ea typeface="HG正楷書体-PRO" panose="03000600000000000000" pitchFamily="66" charset="-128"/>
              </a:rPr>
              <a:t>・</a:t>
            </a:r>
            <a:r>
              <a:rPr lang="en-US" altLang="ja-JP" sz="1400" b="1" dirty="0">
                <a:latin typeface="HG正楷書体-PRO" panose="03000600000000000000" pitchFamily="66" charset="-128"/>
                <a:ea typeface="HG正楷書体-PRO" panose="03000600000000000000" pitchFamily="66" charset="-128"/>
              </a:rPr>
              <a:t>NYU hand pose</a:t>
            </a:r>
            <a:r>
              <a:rPr lang="ja-JP" altLang="en-US" sz="1400" b="1" dirty="0">
                <a:latin typeface="HG正楷書体-PRO" panose="03000600000000000000" pitchFamily="66" charset="-128"/>
                <a:ea typeface="HG正楷書体-PRO" panose="03000600000000000000" pitchFamily="66" charset="-128"/>
              </a:rPr>
              <a:t>テストセットで評価</a:t>
            </a:r>
            <a:endParaRPr kumimoji="1" lang="en-US" altLang="ja-JP" sz="1400" b="1" dirty="0">
              <a:latin typeface="HG正楷書体-PRO" panose="03000600000000000000" pitchFamily="66" charset="-128"/>
              <a:ea typeface="HG正楷書体-PRO" panose="03000600000000000000" pitchFamily="66" charset="-128"/>
            </a:endParaRPr>
          </a:p>
        </p:txBody>
      </p:sp>
      <p:sp>
        <p:nvSpPr>
          <p:cNvPr id="9" name="矢印: 右 8">
            <a:extLst>
              <a:ext uri="{FF2B5EF4-FFF2-40B4-BE49-F238E27FC236}">
                <a16:creationId xmlns:a16="http://schemas.microsoft.com/office/drawing/2014/main" id="{3E6EDB8B-2B39-4E4E-8D04-62CD7A568DAC}"/>
              </a:ext>
            </a:extLst>
          </p:cNvPr>
          <p:cNvSpPr/>
          <p:nvPr/>
        </p:nvSpPr>
        <p:spPr>
          <a:xfrm>
            <a:off x="5284740" y="1166498"/>
            <a:ext cx="754912" cy="2295763"/>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75DEE8AC-5C5B-4AE4-87EA-A5844B01AEE4}"/>
              </a:ext>
            </a:extLst>
          </p:cNvPr>
          <p:cNvSpPr/>
          <p:nvPr/>
        </p:nvSpPr>
        <p:spPr>
          <a:xfrm>
            <a:off x="6531003" y="976729"/>
            <a:ext cx="4611657" cy="2300832"/>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15" name="正方形/長方形 14">
            <a:extLst>
              <a:ext uri="{FF2B5EF4-FFF2-40B4-BE49-F238E27FC236}">
                <a16:creationId xmlns:a16="http://schemas.microsoft.com/office/drawing/2014/main" id="{C128AED6-E67C-4C7B-B53E-6CAB55189DDC}"/>
              </a:ext>
            </a:extLst>
          </p:cNvPr>
          <p:cNvSpPr/>
          <p:nvPr/>
        </p:nvSpPr>
        <p:spPr>
          <a:xfrm>
            <a:off x="6748892" y="1582815"/>
            <a:ext cx="6400800" cy="923330"/>
          </a:xfrm>
          <a:prstGeom prst="rect">
            <a:avLst/>
          </a:prstGeom>
        </p:spPr>
        <p:txBody>
          <a:bodyPr>
            <a:spAutoFit/>
          </a:bodyPr>
          <a:lstStyle/>
          <a:p>
            <a:r>
              <a:rPr lang="ja-JP" altLang="en-US" b="1" u="sng" dirty="0">
                <a:latin typeface="Adobe Arabic" panose="02040503050201020203" pitchFamily="18" charset="-78"/>
                <a:ea typeface="HG正楷書体-PRO" panose="03000600000000000000" pitchFamily="66" charset="-128"/>
                <a:cs typeface="Adobe Arabic" panose="02040503050201020203" pitchFamily="18" charset="-78"/>
              </a:rPr>
              <a:t>結果</a:t>
            </a:r>
            <a:endParaRPr lang="en-US" altLang="ja-JP" b="1" u="sng"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dirty="0">
                <a:latin typeface="Adobe Arabic" panose="02040503050201020203" pitchFamily="18" charset="-78"/>
                <a:ea typeface="HG正楷書体-PRO" panose="03000600000000000000" pitchFamily="66" charset="-128"/>
                <a:cs typeface="Adobe Arabic" panose="02040503050201020203" pitchFamily="18" charset="-78"/>
              </a:rPr>
              <a:t>最先端</a:t>
            </a:r>
            <a:r>
              <a:rPr lang="en-US" altLang="ja-JP" dirty="0">
                <a:latin typeface="Adobe Arabic" panose="02040503050201020203" pitchFamily="18" charset="-78"/>
                <a:ea typeface="HG正楷書体-PRO" panose="03000600000000000000" pitchFamily="66" charset="-128"/>
                <a:cs typeface="Adobe Arabic" panose="02040503050201020203" pitchFamily="18" charset="-78"/>
              </a:rPr>
              <a:t>(state-of-the-art)</a:t>
            </a:r>
            <a:r>
              <a:rPr lang="ja-JP" altLang="en-US" dirty="0">
                <a:latin typeface="Adobe Arabic" panose="02040503050201020203" pitchFamily="18" charset="-78"/>
                <a:ea typeface="HG正楷書体-PRO" panose="03000600000000000000" pitchFamily="66" charset="-128"/>
                <a:cs typeface="Adobe Arabic" panose="02040503050201020203" pitchFamily="18" charset="-78"/>
              </a:rPr>
              <a:t>の性能を達成した。</a:t>
            </a:r>
            <a:endParaRPr lang="en-US" altLang="ja-JP" sz="2400" dirty="0">
              <a:latin typeface="Adobe Arabic" panose="02040503050201020203" pitchFamily="18" charset="-78"/>
              <a:ea typeface="HG正楷書体-PRO" panose="03000600000000000000" pitchFamily="66" charset="-128"/>
              <a:cs typeface="Adobe Arabic" panose="02040503050201020203" pitchFamily="18" charset="-78"/>
            </a:endParaRPr>
          </a:p>
        </p:txBody>
      </p:sp>
      <p:pic>
        <p:nvPicPr>
          <p:cNvPr id="18" name="コンテンツ プレースホルダー 3">
            <a:extLst>
              <a:ext uri="{FF2B5EF4-FFF2-40B4-BE49-F238E27FC236}">
                <a16:creationId xmlns:a16="http://schemas.microsoft.com/office/drawing/2014/main" id="{313F2794-1E5A-4803-B9EE-A79A897D6555}"/>
              </a:ext>
            </a:extLst>
          </p:cNvPr>
          <p:cNvPicPr>
            <a:picLocks noChangeAspect="1"/>
          </p:cNvPicPr>
          <p:nvPr/>
        </p:nvPicPr>
        <p:blipFill>
          <a:blip r:embed="rId4"/>
          <a:stretch>
            <a:fillRect/>
          </a:stretch>
        </p:blipFill>
        <p:spPr>
          <a:xfrm>
            <a:off x="470715" y="3558975"/>
            <a:ext cx="5576368" cy="2295763"/>
          </a:xfrm>
          <a:prstGeom prst="rect">
            <a:avLst/>
          </a:prstGeom>
        </p:spPr>
      </p:pic>
      <p:pic>
        <p:nvPicPr>
          <p:cNvPr id="19" name="コンテンツ プレースホルダー 3">
            <a:extLst>
              <a:ext uri="{FF2B5EF4-FFF2-40B4-BE49-F238E27FC236}">
                <a16:creationId xmlns:a16="http://schemas.microsoft.com/office/drawing/2014/main" id="{71913352-D944-4F85-A6B9-4CC9003BC839}"/>
              </a:ext>
            </a:extLst>
          </p:cNvPr>
          <p:cNvPicPr>
            <a:picLocks noChangeAspect="1"/>
          </p:cNvPicPr>
          <p:nvPr/>
        </p:nvPicPr>
        <p:blipFill>
          <a:blip r:embed="rId5"/>
          <a:stretch>
            <a:fillRect/>
          </a:stretch>
        </p:blipFill>
        <p:spPr>
          <a:xfrm>
            <a:off x="3898450" y="6042471"/>
            <a:ext cx="2746649" cy="2885525"/>
          </a:xfrm>
          <a:prstGeom prst="rect">
            <a:avLst/>
          </a:prstGeom>
        </p:spPr>
      </p:pic>
      <p:pic>
        <p:nvPicPr>
          <p:cNvPr id="20" name="コンテンツ プレースホルダー 3">
            <a:extLst>
              <a:ext uri="{FF2B5EF4-FFF2-40B4-BE49-F238E27FC236}">
                <a16:creationId xmlns:a16="http://schemas.microsoft.com/office/drawing/2014/main" id="{DF903683-784D-41ED-B20F-9B342E31AFC5}"/>
              </a:ext>
            </a:extLst>
          </p:cNvPr>
          <p:cNvPicPr>
            <a:picLocks noChangeAspect="1"/>
          </p:cNvPicPr>
          <p:nvPr/>
        </p:nvPicPr>
        <p:blipFill>
          <a:blip r:embed="rId6"/>
          <a:stretch>
            <a:fillRect/>
          </a:stretch>
        </p:blipFill>
        <p:spPr>
          <a:xfrm>
            <a:off x="444601" y="6209243"/>
            <a:ext cx="3229415" cy="2725245"/>
          </a:xfrm>
          <a:prstGeom prst="rect">
            <a:avLst/>
          </a:prstGeom>
        </p:spPr>
      </p:pic>
    </p:spTree>
    <p:extLst>
      <p:ext uri="{BB962C8B-B14F-4D97-AF65-F5344CB8AC3E}">
        <p14:creationId xmlns:p14="http://schemas.microsoft.com/office/powerpoint/2010/main" val="2429935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20015" y="99486"/>
            <a:ext cx="12588240" cy="9347835"/>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2" name="正方形/長方形 1"/>
          <p:cNvSpPr/>
          <p:nvPr/>
        </p:nvSpPr>
        <p:spPr>
          <a:xfrm>
            <a:off x="460082" y="543342"/>
            <a:ext cx="1614545"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Experiments2:</a:t>
            </a: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15</a:t>
            </a:fld>
            <a:endParaRPr kumimoji="1" lang="ja-JP" altLang="en-US"/>
          </a:p>
        </p:txBody>
      </p:sp>
      <p:pic>
        <p:nvPicPr>
          <p:cNvPr id="8" name="図 7">
            <a:extLst>
              <a:ext uri="{FF2B5EF4-FFF2-40B4-BE49-F238E27FC236}">
                <a16:creationId xmlns:a16="http://schemas.microsoft.com/office/drawing/2014/main" id="{BCBE84AA-E300-42FE-86C3-D24F515971F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0" name="四角形: 角を丸くする 9">
            <a:extLst>
              <a:ext uri="{FF2B5EF4-FFF2-40B4-BE49-F238E27FC236}">
                <a16:creationId xmlns:a16="http://schemas.microsoft.com/office/drawing/2014/main" id="{B83A2087-B2DF-4313-9A0E-77A10536F86A}"/>
              </a:ext>
            </a:extLst>
          </p:cNvPr>
          <p:cNvSpPr/>
          <p:nvPr/>
        </p:nvSpPr>
        <p:spPr>
          <a:xfrm>
            <a:off x="853374" y="972368"/>
            <a:ext cx="4611657" cy="2665171"/>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12" name="テキスト ボックス 11">
            <a:extLst>
              <a:ext uri="{FF2B5EF4-FFF2-40B4-BE49-F238E27FC236}">
                <a16:creationId xmlns:a16="http://schemas.microsoft.com/office/drawing/2014/main" id="{A0A06543-C444-47D2-8C8A-5DCE5B148AF6}"/>
              </a:ext>
            </a:extLst>
          </p:cNvPr>
          <p:cNvSpPr txBox="1"/>
          <p:nvPr/>
        </p:nvSpPr>
        <p:spPr>
          <a:xfrm>
            <a:off x="1030974" y="1058569"/>
            <a:ext cx="3587842" cy="892552"/>
          </a:xfrm>
          <a:prstGeom prst="rect">
            <a:avLst/>
          </a:prstGeom>
          <a:noFill/>
        </p:spPr>
        <p:txBody>
          <a:bodyPr wrap="none" rtlCol="0">
            <a:spAutoFit/>
          </a:bodyPr>
          <a:lstStyle/>
          <a:p>
            <a:r>
              <a:rPr kumimoji="1" lang="ja-JP" altLang="en-US" sz="2400" b="1" u="sng" dirty="0">
                <a:latin typeface="Adobe Arabic" panose="02040503050201020203" pitchFamily="18" charset="-78"/>
                <a:ea typeface="HG正楷書体-PRO" panose="03000600000000000000" pitchFamily="66" charset="-128"/>
                <a:cs typeface="Adobe Arabic" panose="02040503050201020203" pitchFamily="18" charset="-78"/>
              </a:rPr>
              <a:t>実験②［手の姿勢推定］</a:t>
            </a:r>
          </a:p>
          <a:p>
            <a:endPar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
        <p:nvSpPr>
          <p:cNvPr id="7" name="正方形/長方形 6">
            <a:extLst>
              <a:ext uri="{FF2B5EF4-FFF2-40B4-BE49-F238E27FC236}">
                <a16:creationId xmlns:a16="http://schemas.microsoft.com/office/drawing/2014/main" id="{81BB7052-5335-49AE-89FF-F602D210EE1C}"/>
              </a:ext>
            </a:extLst>
          </p:cNvPr>
          <p:cNvSpPr/>
          <p:nvPr/>
        </p:nvSpPr>
        <p:spPr>
          <a:xfrm>
            <a:off x="1091031" y="1762518"/>
            <a:ext cx="4136341" cy="1384995"/>
          </a:xfrm>
          <a:prstGeom prst="rect">
            <a:avLst/>
          </a:prstGeom>
        </p:spPr>
        <p:txBody>
          <a:bodyPr wrap="square">
            <a:spAutoFit/>
          </a:bodyPr>
          <a:lstStyle/>
          <a:p>
            <a:r>
              <a:rPr lang="ja-JP" altLang="en-US" sz="1400" b="1" dirty="0">
                <a:latin typeface="HG正楷書体-PRO" panose="03000600000000000000" pitchFamily="66" charset="-128"/>
                <a:ea typeface="HG正楷書体-PRO" panose="03000600000000000000" pitchFamily="66" charset="-128"/>
              </a:rPr>
              <a:t>・</a:t>
            </a:r>
            <a:r>
              <a:rPr lang="en-US" altLang="ja-JP" sz="1400" b="1" dirty="0">
                <a:latin typeface="HG正楷書体-PRO" panose="03000600000000000000" pitchFamily="66" charset="-128"/>
                <a:ea typeface="HG正楷書体-PRO" panose="03000600000000000000" pitchFamily="66" charset="-128"/>
              </a:rPr>
              <a:t>NYU hand pose</a:t>
            </a:r>
            <a:r>
              <a:rPr lang="ja-JP" altLang="en-US" sz="1400" b="1" dirty="0">
                <a:latin typeface="HG正楷書体-PRO" panose="03000600000000000000" pitchFamily="66" charset="-128"/>
                <a:ea typeface="HG正楷書体-PRO" panose="03000600000000000000" pitchFamily="66" charset="-128"/>
              </a:rPr>
              <a:t>トレーニングセット </a:t>
            </a:r>
            <a:endParaRPr lang="en-US" altLang="ja-JP" sz="1400" b="1" dirty="0">
              <a:latin typeface="HG正楷書体-PRO" panose="03000600000000000000" pitchFamily="66" charset="-128"/>
              <a:ea typeface="HG正楷書体-PRO" panose="03000600000000000000" pitchFamily="66" charset="-128"/>
            </a:endParaRPr>
          </a:p>
          <a:p>
            <a:r>
              <a:rPr lang="en-US" altLang="ja-JP" sz="1400" b="1" dirty="0">
                <a:latin typeface="HG正楷書体-PRO" panose="03000600000000000000" pitchFamily="66" charset="-128"/>
                <a:ea typeface="HG正楷書体-PRO" panose="03000600000000000000" pitchFamily="66" charset="-128"/>
              </a:rPr>
              <a:t>Stacked Hourglass Net[Yang</a:t>
            </a:r>
            <a:r>
              <a:rPr lang="ja-JP" altLang="en-US" sz="1400" b="1" dirty="0">
                <a:latin typeface="HG正楷書体-PRO" panose="03000600000000000000" pitchFamily="66" charset="-128"/>
                <a:ea typeface="HG正楷書体-PRO" panose="03000600000000000000" pitchFamily="66" charset="-128"/>
              </a:rPr>
              <a:t>ら</a:t>
            </a:r>
            <a:r>
              <a:rPr lang="en-US" altLang="ja-JP" sz="1400" b="1" dirty="0">
                <a:latin typeface="HG正楷書体-PRO" panose="03000600000000000000" pitchFamily="66" charset="-128"/>
                <a:ea typeface="HG正楷書体-PRO" panose="03000600000000000000" pitchFamily="66" charset="-128"/>
              </a:rPr>
              <a:t>,2016] </a:t>
            </a:r>
          </a:p>
          <a:p>
            <a:endParaRPr lang="en-US" altLang="ja-JP" sz="1400" b="1" dirty="0">
              <a:latin typeface="HG正楷書体-PRO" panose="03000600000000000000" pitchFamily="66" charset="-128"/>
              <a:ea typeface="HG正楷書体-PRO" panose="03000600000000000000" pitchFamily="66" charset="-128"/>
            </a:endParaRPr>
          </a:p>
          <a:p>
            <a:r>
              <a:rPr lang="en-US" altLang="ja-JP" sz="1400" b="1" dirty="0">
                <a:latin typeface="HG正楷書体-PRO" panose="03000600000000000000" pitchFamily="66" charset="-128"/>
                <a:ea typeface="HG正楷書体-PRO" panose="03000600000000000000" pitchFamily="66" charset="-128"/>
              </a:rPr>
              <a:t>14</a:t>
            </a:r>
            <a:r>
              <a:rPr lang="ja-JP" altLang="en-US" sz="1400" b="1" dirty="0">
                <a:latin typeface="HG正楷書体-PRO" panose="03000600000000000000" pitchFamily="66" charset="-128"/>
                <a:ea typeface="HG正楷書体-PRO" panose="03000600000000000000" pitchFamily="66" charset="-128"/>
              </a:rPr>
              <a:t>の手関節を学習 </a:t>
            </a:r>
            <a:endParaRPr lang="en-US" altLang="ja-JP" sz="1400" b="1" dirty="0">
              <a:latin typeface="HG正楷書体-PRO" panose="03000600000000000000" pitchFamily="66" charset="-128"/>
              <a:ea typeface="HG正楷書体-PRO" panose="03000600000000000000" pitchFamily="66" charset="-128"/>
            </a:endParaRPr>
          </a:p>
          <a:p>
            <a:endParaRPr lang="en-US" altLang="ja-JP" sz="1400" b="1" dirty="0">
              <a:latin typeface="HG正楷書体-PRO" panose="03000600000000000000" pitchFamily="66" charset="-128"/>
              <a:ea typeface="HG正楷書体-PRO" panose="03000600000000000000" pitchFamily="66" charset="-128"/>
            </a:endParaRPr>
          </a:p>
          <a:p>
            <a:r>
              <a:rPr lang="ja-JP" altLang="en-US" sz="1400" b="1" dirty="0">
                <a:latin typeface="HG正楷書体-PRO" panose="03000600000000000000" pitchFamily="66" charset="-128"/>
                <a:ea typeface="HG正楷書体-PRO" panose="03000600000000000000" pitchFamily="66" charset="-128"/>
              </a:rPr>
              <a:t>・</a:t>
            </a:r>
            <a:r>
              <a:rPr lang="en-US" altLang="ja-JP" sz="1400" b="1" dirty="0">
                <a:latin typeface="HG正楷書体-PRO" panose="03000600000000000000" pitchFamily="66" charset="-128"/>
                <a:ea typeface="HG正楷書体-PRO" panose="03000600000000000000" pitchFamily="66" charset="-128"/>
              </a:rPr>
              <a:t>NYU hand pose</a:t>
            </a:r>
            <a:r>
              <a:rPr lang="ja-JP" altLang="en-US" sz="1400" b="1" dirty="0">
                <a:latin typeface="HG正楷書体-PRO" panose="03000600000000000000" pitchFamily="66" charset="-128"/>
                <a:ea typeface="HG正楷書体-PRO" panose="03000600000000000000" pitchFamily="66" charset="-128"/>
              </a:rPr>
              <a:t>テストセットで評価</a:t>
            </a:r>
            <a:endParaRPr kumimoji="1" lang="en-US" altLang="ja-JP" sz="1400" b="1" dirty="0">
              <a:latin typeface="HG正楷書体-PRO" panose="03000600000000000000" pitchFamily="66" charset="-128"/>
              <a:ea typeface="HG正楷書体-PRO" panose="03000600000000000000" pitchFamily="66" charset="-128"/>
            </a:endParaRPr>
          </a:p>
        </p:txBody>
      </p:sp>
      <p:sp>
        <p:nvSpPr>
          <p:cNvPr id="9" name="矢印: 右 8">
            <a:extLst>
              <a:ext uri="{FF2B5EF4-FFF2-40B4-BE49-F238E27FC236}">
                <a16:creationId xmlns:a16="http://schemas.microsoft.com/office/drawing/2014/main" id="{3E6EDB8B-2B39-4E4E-8D04-62CD7A568DAC}"/>
              </a:ext>
            </a:extLst>
          </p:cNvPr>
          <p:cNvSpPr/>
          <p:nvPr/>
        </p:nvSpPr>
        <p:spPr>
          <a:xfrm>
            <a:off x="5784362" y="1157071"/>
            <a:ext cx="754912" cy="2295763"/>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75DEE8AC-5C5B-4AE4-87EA-A5844B01AEE4}"/>
              </a:ext>
            </a:extLst>
          </p:cNvPr>
          <p:cNvSpPr/>
          <p:nvPr/>
        </p:nvSpPr>
        <p:spPr>
          <a:xfrm>
            <a:off x="7030625" y="911801"/>
            <a:ext cx="4611657" cy="2665171"/>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15" name="正方形/長方形 14">
            <a:extLst>
              <a:ext uri="{FF2B5EF4-FFF2-40B4-BE49-F238E27FC236}">
                <a16:creationId xmlns:a16="http://schemas.microsoft.com/office/drawing/2014/main" id="{C128AED6-E67C-4C7B-B53E-6CAB55189DDC}"/>
              </a:ext>
            </a:extLst>
          </p:cNvPr>
          <p:cNvSpPr/>
          <p:nvPr/>
        </p:nvSpPr>
        <p:spPr>
          <a:xfrm>
            <a:off x="7258416" y="1680542"/>
            <a:ext cx="6400800" cy="1292662"/>
          </a:xfrm>
          <a:prstGeom prst="rect">
            <a:avLst/>
          </a:prstGeom>
        </p:spPr>
        <p:txBody>
          <a:bodyPr>
            <a:spAutoFit/>
          </a:bodyPr>
          <a:lstStyle/>
          <a:p>
            <a:r>
              <a:rPr lang="ja-JP" altLang="en-US" b="1" u="sng" dirty="0">
                <a:latin typeface="Adobe Arabic" panose="02040503050201020203" pitchFamily="18" charset="-78"/>
                <a:ea typeface="HG正楷書体-PRO" panose="03000600000000000000" pitchFamily="66" charset="-128"/>
                <a:cs typeface="Adobe Arabic" panose="02040503050201020203" pitchFamily="18" charset="-78"/>
              </a:rPr>
              <a:t>結果</a:t>
            </a:r>
            <a:endParaRPr lang="en-US" altLang="ja-JP" b="1" u="sng"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dirty="0">
                <a:latin typeface="Adobe Arabic" panose="02040503050201020203" pitchFamily="18" charset="-78"/>
                <a:ea typeface="HG正楷書体-PRO" panose="03000600000000000000" pitchFamily="66" charset="-128"/>
                <a:cs typeface="Adobe Arabic" panose="02040503050201020203" pitchFamily="18" charset="-78"/>
              </a:rPr>
              <a:t>最先端</a:t>
            </a:r>
            <a:r>
              <a:rPr lang="en-US" altLang="ja-JP" dirty="0">
                <a:latin typeface="Adobe Arabic" panose="02040503050201020203" pitchFamily="18" charset="-78"/>
                <a:ea typeface="HG正楷書体-PRO" panose="03000600000000000000" pitchFamily="66" charset="-128"/>
                <a:cs typeface="Adobe Arabic" panose="02040503050201020203" pitchFamily="18" charset="-78"/>
              </a:rPr>
              <a:t>(state-of-the-art)</a:t>
            </a:r>
            <a:r>
              <a:rPr lang="ja-JP" altLang="en-US" dirty="0">
                <a:latin typeface="Adobe Arabic" panose="02040503050201020203" pitchFamily="18" charset="-78"/>
                <a:ea typeface="HG正楷書体-PRO" panose="03000600000000000000" pitchFamily="66" charset="-128"/>
                <a:cs typeface="Adobe Arabic" panose="02040503050201020203" pitchFamily="18" charset="-78"/>
              </a:rPr>
              <a:t>の性能を達成した。</a:t>
            </a:r>
            <a:endParaRPr lang="en-US" altLang="ja-JP"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2400" dirty="0">
                <a:latin typeface="Adobe Arabic" panose="02040503050201020203" pitchFamily="18" charset="-78"/>
                <a:ea typeface="HG正楷書体-PRO" panose="03000600000000000000" pitchFamily="66" charset="-128"/>
                <a:cs typeface="Adobe Arabic" panose="02040503050201020203" pitchFamily="18" charset="-78"/>
              </a:rPr>
              <a:t>(21%</a:t>
            </a:r>
            <a:r>
              <a:rPr lang="ja-JP" altLang="en-US" sz="1600" dirty="0">
                <a:latin typeface="Adobe Arabic" panose="02040503050201020203" pitchFamily="18" charset="-78"/>
                <a:ea typeface="HG正楷書体-PRO" panose="03000600000000000000" pitchFamily="66" charset="-128"/>
                <a:cs typeface="Adobe Arabic" panose="02040503050201020203" pitchFamily="18" charset="-78"/>
              </a:rPr>
              <a:t>精度が向上した）</a:t>
            </a:r>
            <a:endParaRPr lang="en-US" altLang="ja-JP" sz="2400" dirty="0">
              <a:latin typeface="Adobe Arabic" panose="02040503050201020203" pitchFamily="18" charset="-78"/>
              <a:ea typeface="HG正楷書体-PRO" panose="03000600000000000000" pitchFamily="66" charset="-128"/>
              <a:cs typeface="Adobe Arabic" panose="02040503050201020203" pitchFamily="18" charset="-78"/>
            </a:endParaRPr>
          </a:p>
        </p:txBody>
      </p:sp>
      <p:pic>
        <p:nvPicPr>
          <p:cNvPr id="17" name="図 16">
            <a:extLst>
              <a:ext uri="{FF2B5EF4-FFF2-40B4-BE49-F238E27FC236}">
                <a16:creationId xmlns:a16="http://schemas.microsoft.com/office/drawing/2014/main" id="{57335388-A157-4AD8-975F-3346A2E3F132}"/>
              </a:ext>
            </a:extLst>
          </p:cNvPr>
          <p:cNvPicPr>
            <a:picLocks noChangeAspect="1"/>
          </p:cNvPicPr>
          <p:nvPr/>
        </p:nvPicPr>
        <p:blipFill>
          <a:blip r:embed="rId4"/>
          <a:stretch>
            <a:fillRect/>
          </a:stretch>
        </p:blipFill>
        <p:spPr>
          <a:xfrm>
            <a:off x="4635172" y="3782532"/>
            <a:ext cx="7071948" cy="5370234"/>
          </a:xfrm>
          <a:prstGeom prst="rect">
            <a:avLst/>
          </a:prstGeom>
          <a:ln w="19050" cap="sq">
            <a:noFill/>
            <a:prstDash val="solid"/>
            <a:miter lim="800000"/>
          </a:ln>
          <a:effectLst>
            <a:outerShdw blurRad="50800" dist="38100" dir="2700000" algn="tl" rotWithShape="0">
              <a:srgbClr val="000000">
                <a:alpha val="43000"/>
              </a:srgbClr>
            </a:outerShdw>
          </a:effectLst>
        </p:spPr>
      </p:pic>
      <p:pic>
        <p:nvPicPr>
          <p:cNvPr id="20" name="図 19">
            <a:extLst>
              <a:ext uri="{FF2B5EF4-FFF2-40B4-BE49-F238E27FC236}">
                <a16:creationId xmlns:a16="http://schemas.microsoft.com/office/drawing/2014/main" id="{4779D8F9-80B2-4194-B421-B18A27BBD039}"/>
              </a:ext>
            </a:extLst>
          </p:cNvPr>
          <p:cNvPicPr>
            <a:picLocks noChangeAspect="1"/>
          </p:cNvPicPr>
          <p:nvPr/>
        </p:nvPicPr>
        <p:blipFill>
          <a:blip r:embed="rId5"/>
          <a:stretch>
            <a:fillRect/>
          </a:stretch>
        </p:blipFill>
        <p:spPr>
          <a:xfrm>
            <a:off x="853374" y="3782532"/>
            <a:ext cx="3548061" cy="5415462"/>
          </a:xfrm>
          <a:prstGeom prst="rect">
            <a:avLst/>
          </a:prstGeom>
        </p:spPr>
      </p:pic>
      <p:sp>
        <p:nvSpPr>
          <p:cNvPr id="3" name="正方形/長方形 2">
            <a:extLst>
              <a:ext uri="{FF2B5EF4-FFF2-40B4-BE49-F238E27FC236}">
                <a16:creationId xmlns:a16="http://schemas.microsoft.com/office/drawing/2014/main" id="{8342203A-CF51-4A71-B193-4CF4E06AC6F9}"/>
              </a:ext>
            </a:extLst>
          </p:cNvPr>
          <p:cNvSpPr/>
          <p:nvPr/>
        </p:nvSpPr>
        <p:spPr>
          <a:xfrm>
            <a:off x="5572216" y="8711236"/>
            <a:ext cx="5827304" cy="351484"/>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24836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99592" y="95187"/>
            <a:ext cx="12588240" cy="9512347"/>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16" name="四角形: 角を丸くする 15">
            <a:extLst>
              <a:ext uri="{FF2B5EF4-FFF2-40B4-BE49-F238E27FC236}">
                <a16:creationId xmlns:a16="http://schemas.microsoft.com/office/drawing/2014/main" id="{04A9166B-037B-4828-8D88-80491D84EDA4}"/>
              </a:ext>
            </a:extLst>
          </p:cNvPr>
          <p:cNvSpPr/>
          <p:nvPr/>
        </p:nvSpPr>
        <p:spPr>
          <a:xfrm>
            <a:off x="906708" y="837943"/>
            <a:ext cx="11014782" cy="3644984"/>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2" name="正方形/長方形 1"/>
          <p:cNvSpPr/>
          <p:nvPr/>
        </p:nvSpPr>
        <p:spPr>
          <a:xfrm>
            <a:off x="247432" y="253664"/>
            <a:ext cx="1144865"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Summary</a:t>
            </a:r>
            <a:endParaRPr lang="ja-JP" altLang="en-US" sz="2520" dirty="0">
              <a:latin typeface="Adobe Arabic" panose="02040503050201020203" pitchFamily="18" charset="-78"/>
              <a:cs typeface="Adobe Arabic" panose="02040503050201020203" pitchFamily="18" charset="-78"/>
            </a:endParaRP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16</a:t>
            </a:fld>
            <a:endParaRPr kumimoji="1" lang="ja-JP" altLang="en-US"/>
          </a:p>
        </p:txBody>
      </p:sp>
      <p:sp>
        <p:nvSpPr>
          <p:cNvPr id="8" name="テキスト ボックス 7">
            <a:extLst>
              <a:ext uri="{FF2B5EF4-FFF2-40B4-BE49-F238E27FC236}">
                <a16:creationId xmlns:a16="http://schemas.microsoft.com/office/drawing/2014/main" id="{F8AA8989-9834-44E9-99AE-7C26585F05B3}"/>
              </a:ext>
            </a:extLst>
          </p:cNvPr>
          <p:cNvSpPr txBox="1"/>
          <p:nvPr/>
        </p:nvSpPr>
        <p:spPr>
          <a:xfrm>
            <a:off x="1195116" y="968585"/>
            <a:ext cx="9857186" cy="800219"/>
          </a:xfrm>
          <a:prstGeom prst="rect">
            <a:avLst/>
          </a:prstGeom>
          <a:noFill/>
        </p:spPr>
        <p:txBody>
          <a:bodyPr wrap="none" rtlCol="0">
            <a:spAutoFit/>
          </a:bodyPr>
          <a:lstStyle/>
          <a:p>
            <a:r>
              <a:rPr kumimoji="1" lang="en-US" altLang="ja-JP" sz="2400" b="1" dirty="0">
                <a:latin typeface="Adobe Arabic" panose="02040503050201020203" pitchFamily="18" charset="-78"/>
                <a:cs typeface="Adobe Arabic" panose="02040503050201020203" pitchFamily="18" charset="-78"/>
              </a:rPr>
              <a:t>Conclusion:</a:t>
            </a:r>
            <a:r>
              <a:rPr kumimoji="1" lang="en-US" altLang="ja-JP" sz="2800" b="1" dirty="0">
                <a:latin typeface="Adobe Arabic" panose="02040503050201020203" pitchFamily="18" charset="-78"/>
                <a:cs typeface="Adobe Arabic" panose="02040503050201020203" pitchFamily="18" charset="-78"/>
              </a:rPr>
              <a:t> </a:t>
            </a:r>
            <a:r>
              <a:rPr kumimoji="1" lang="en-US" altLang="ja-JP" sz="2800" b="1" u="sng" dirty="0" err="1">
                <a:latin typeface="Adobe Arabic" panose="02040503050201020203" pitchFamily="18" charset="-78"/>
                <a:cs typeface="Adobe Arabic" panose="02040503050201020203" pitchFamily="18" charset="-78"/>
              </a:rPr>
              <a:t>simGAN</a:t>
            </a:r>
            <a:r>
              <a:rPr kumimoji="1" lang="ja-JP" altLang="en-US" sz="2000" b="1" u="sng" dirty="0">
                <a:latin typeface="HG正楷書体-PRO" panose="03000600000000000000" pitchFamily="66" charset="-128"/>
                <a:ea typeface="HG正楷書体-PRO" panose="03000600000000000000" pitchFamily="66" charset="-128"/>
                <a:cs typeface="Adobe Arabic" panose="02040503050201020203" pitchFamily="18" charset="-78"/>
              </a:rPr>
              <a:t>では</a:t>
            </a:r>
            <a:r>
              <a:rPr kumimoji="1" lang="ja-JP" altLang="en-US" b="1" u="sng" dirty="0">
                <a:latin typeface="HG正楷書体-PRO" panose="03000600000000000000" pitchFamily="66" charset="-128"/>
                <a:ea typeface="HG正楷書体-PRO" panose="03000600000000000000" pitchFamily="66" charset="-128"/>
                <a:cs typeface="Adobe Arabic" panose="02040503050201020203" pitchFamily="18" charset="-78"/>
              </a:rPr>
              <a:t>、教師学習のためのラベルを維持したまま、画像が生成できるため</a:t>
            </a:r>
            <a:endParaRPr kumimoji="1" lang="en-US" altLang="ja-JP" b="1" u="sng" dirty="0">
              <a:latin typeface="HG正楷書体-PRO" panose="03000600000000000000" pitchFamily="66" charset="-128"/>
              <a:ea typeface="HG正楷書体-PRO" panose="03000600000000000000" pitchFamily="66" charset="-128"/>
              <a:cs typeface="Adobe Arabic" panose="02040503050201020203" pitchFamily="18" charset="-78"/>
            </a:endParaRPr>
          </a:p>
          <a:p>
            <a:r>
              <a:rPr kumimoji="1" lang="ja-JP" altLang="en-US" b="1" u="sng" dirty="0">
                <a:latin typeface="HG正楷書体-PRO" panose="03000600000000000000" pitchFamily="66" charset="-128"/>
                <a:ea typeface="HG正楷書体-PRO" panose="03000600000000000000" pitchFamily="66" charset="-128"/>
                <a:cs typeface="Adobe Arabic" panose="02040503050201020203" pitchFamily="18" charset="-78"/>
              </a:rPr>
              <a:t>　　　　　深層学習のデータ量不足問題が改善する。</a:t>
            </a:r>
            <a:endPar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pic>
        <p:nvPicPr>
          <p:cNvPr id="9" name="図 8">
            <a:extLst>
              <a:ext uri="{FF2B5EF4-FFF2-40B4-BE49-F238E27FC236}">
                <a16:creationId xmlns:a16="http://schemas.microsoft.com/office/drawing/2014/main" id="{76C8FB64-D62D-40FE-A0BB-DD87C20026A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0" name="四角形: 角を丸くする 9">
            <a:extLst>
              <a:ext uri="{FF2B5EF4-FFF2-40B4-BE49-F238E27FC236}">
                <a16:creationId xmlns:a16="http://schemas.microsoft.com/office/drawing/2014/main" id="{F2BD5795-B27E-4A1D-92C0-7EF2F9D08F7E}"/>
              </a:ext>
            </a:extLst>
          </p:cNvPr>
          <p:cNvSpPr/>
          <p:nvPr/>
        </p:nvSpPr>
        <p:spPr>
          <a:xfrm>
            <a:off x="906708" y="4597449"/>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What is this thesis for?</a:t>
            </a:r>
            <a:endParaRPr kumimoji="1" lang="ja-JP" altLang="en-US" b="1" dirty="0">
              <a:ln w="57150">
                <a:noFill/>
              </a:ln>
              <a:solidFill>
                <a:schemeClr val="tx1"/>
              </a:solidFill>
            </a:endParaRPr>
          </a:p>
        </p:txBody>
      </p:sp>
      <p:sp>
        <p:nvSpPr>
          <p:cNvPr id="17" name="四角形: 角を丸くする 16">
            <a:extLst>
              <a:ext uri="{FF2B5EF4-FFF2-40B4-BE49-F238E27FC236}">
                <a16:creationId xmlns:a16="http://schemas.microsoft.com/office/drawing/2014/main" id="{5F62835C-3056-4C44-9F5F-AA1479132B80}"/>
              </a:ext>
            </a:extLst>
          </p:cNvPr>
          <p:cNvSpPr/>
          <p:nvPr/>
        </p:nvSpPr>
        <p:spPr>
          <a:xfrm>
            <a:off x="6764949" y="4597448"/>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How to verified whether it is valid?</a:t>
            </a:r>
            <a:endParaRPr kumimoji="1" lang="ja-JP" altLang="en-US" b="1" dirty="0">
              <a:ln w="57150">
                <a:noFill/>
              </a:ln>
              <a:solidFill>
                <a:schemeClr val="tx1"/>
              </a:solidFill>
            </a:endParaRPr>
          </a:p>
        </p:txBody>
      </p:sp>
      <p:sp>
        <p:nvSpPr>
          <p:cNvPr id="18" name="四角形: 角を丸くする 17">
            <a:extLst>
              <a:ext uri="{FF2B5EF4-FFF2-40B4-BE49-F238E27FC236}">
                <a16:creationId xmlns:a16="http://schemas.microsoft.com/office/drawing/2014/main" id="{8384F1F6-739E-42C3-A8C2-2703F6E580A7}"/>
              </a:ext>
            </a:extLst>
          </p:cNvPr>
          <p:cNvSpPr/>
          <p:nvPr/>
        </p:nvSpPr>
        <p:spPr>
          <a:xfrm>
            <a:off x="933306" y="7660437"/>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Where are the key points of </a:t>
            </a:r>
          </a:p>
          <a:p>
            <a:pPr algn="ctr"/>
            <a:r>
              <a:rPr kumimoji="1" lang="en-US" altLang="ja-JP" b="1" dirty="0">
                <a:ln w="57150">
                  <a:noFill/>
                </a:ln>
                <a:solidFill>
                  <a:schemeClr val="tx1"/>
                </a:solidFill>
              </a:rPr>
              <a:t>technology and method?</a:t>
            </a:r>
            <a:endParaRPr kumimoji="1" lang="ja-JP" altLang="en-US" b="1" dirty="0">
              <a:ln w="57150">
                <a:noFill/>
              </a:ln>
              <a:solidFill>
                <a:schemeClr val="tx1"/>
              </a:solidFill>
            </a:endParaRPr>
          </a:p>
        </p:txBody>
      </p:sp>
      <p:sp>
        <p:nvSpPr>
          <p:cNvPr id="19" name="四角形: 角を丸くする 18">
            <a:extLst>
              <a:ext uri="{FF2B5EF4-FFF2-40B4-BE49-F238E27FC236}">
                <a16:creationId xmlns:a16="http://schemas.microsoft.com/office/drawing/2014/main" id="{50AD3AF5-D175-4D66-B895-92E78E193159}"/>
              </a:ext>
            </a:extLst>
          </p:cNvPr>
          <p:cNvSpPr/>
          <p:nvPr/>
        </p:nvSpPr>
        <p:spPr>
          <a:xfrm>
            <a:off x="6761094" y="7962484"/>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Which </a:t>
            </a:r>
            <a:r>
              <a:rPr kumimoji="1" lang="en-US" altLang="ja-JP" b="1" dirty="0" err="1">
                <a:ln w="57150">
                  <a:noFill/>
                </a:ln>
                <a:solidFill>
                  <a:schemeClr val="tx1"/>
                </a:solidFill>
              </a:rPr>
              <a:t>reserches</a:t>
            </a:r>
            <a:r>
              <a:rPr kumimoji="1" lang="en-US" altLang="ja-JP" b="1" dirty="0">
                <a:ln w="57150">
                  <a:noFill/>
                </a:ln>
                <a:solidFill>
                  <a:schemeClr val="tx1"/>
                </a:solidFill>
              </a:rPr>
              <a:t> should I read next?</a:t>
            </a:r>
            <a:endParaRPr kumimoji="1" lang="ja-JP" altLang="en-US" b="1" dirty="0">
              <a:ln w="57150">
                <a:noFill/>
              </a:ln>
              <a:solidFill>
                <a:schemeClr val="tx1"/>
              </a:solidFill>
            </a:endParaRPr>
          </a:p>
        </p:txBody>
      </p:sp>
      <p:sp>
        <p:nvSpPr>
          <p:cNvPr id="20" name="四角形: 角を丸くする 19">
            <a:extLst>
              <a:ext uri="{FF2B5EF4-FFF2-40B4-BE49-F238E27FC236}">
                <a16:creationId xmlns:a16="http://schemas.microsoft.com/office/drawing/2014/main" id="{1235849C-A7A0-4D4C-AE22-B0799BE3D00D}"/>
              </a:ext>
            </a:extLst>
          </p:cNvPr>
          <p:cNvSpPr/>
          <p:nvPr/>
        </p:nvSpPr>
        <p:spPr>
          <a:xfrm>
            <a:off x="933306" y="6112943"/>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Where is an important point</a:t>
            </a:r>
          </a:p>
          <a:p>
            <a:pPr algn="ctr"/>
            <a:r>
              <a:rPr kumimoji="1" lang="en-US" altLang="ja-JP" b="1" dirty="0">
                <a:ln w="57150">
                  <a:noFill/>
                </a:ln>
                <a:solidFill>
                  <a:schemeClr val="tx1"/>
                </a:solidFill>
              </a:rPr>
              <a:t>compared to previous researches?</a:t>
            </a:r>
            <a:endParaRPr kumimoji="1" lang="ja-JP" altLang="en-US" b="1" dirty="0">
              <a:ln w="57150">
                <a:noFill/>
              </a:ln>
              <a:solidFill>
                <a:schemeClr val="tx1"/>
              </a:solidFill>
            </a:endParaRPr>
          </a:p>
        </p:txBody>
      </p:sp>
      <p:sp>
        <p:nvSpPr>
          <p:cNvPr id="21" name="四角形: 角を丸くする 20">
            <a:extLst>
              <a:ext uri="{FF2B5EF4-FFF2-40B4-BE49-F238E27FC236}">
                <a16:creationId xmlns:a16="http://schemas.microsoft.com/office/drawing/2014/main" id="{87FE815C-9F90-4CE9-A3C2-91B96CC107E5}"/>
              </a:ext>
            </a:extLst>
          </p:cNvPr>
          <p:cNvSpPr/>
          <p:nvPr/>
        </p:nvSpPr>
        <p:spPr>
          <a:xfrm>
            <a:off x="6715882" y="6965341"/>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Is there discussions?</a:t>
            </a:r>
            <a:endParaRPr kumimoji="1" lang="ja-JP" altLang="en-US" b="1" dirty="0">
              <a:ln w="57150">
                <a:noFill/>
              </a:ln>
              <a:solidFill>
                <a:schemeClr val="tx1"/>
              </a:solidFill>
            </a:endParaRPr>
          </a:p>
        </p:txBody>
      </p:sp>
      <p:sp>
        <p:nvSpPr>
          <p:cNvPr id="3" name="正方形/長方形 2">
            <a:extLst>
              <a:ext uri="{FF2B5EF4-FFF2-40B4-BE49-F238E27FC236}">
                <a16:creationId xmlns:a16="http://schemas.microsoft.com/office/drawing/2014/main" id="{85AB2178-F6AB-4D19-BD6B-7E09D05F16FE}"/>
              </a:ext>
            </a:extLst>
          </p:cNvPr>
          <p:cNvSpPr/>
          <p:nvPr/>
        </p:nvSpPr>
        <p:spPr>
          <a:xfrm>
            <a:off x="1195116" y="1847889"/>
            <a:ext cx="10500698" cy="233910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ja-JP" sz="1400" u="sng" dirty="0">
                <a:latin typeface="HG正楷書体-PRO" panose="03000600000000000000" pitchFamily="66" charset="-128"/>
                <a:ea typeface="HG正楷書体-PRO" panose="03000600000000000000" pitchFamily="66" charset="-128"/>
              </a:rPr>
              <a:t>Problem&gt;&gt;Farmer Work&gt;&gt;</a:t>
            </a:r>
            <a:r>
              <a:rPr lang="ja-JP" altLang="en-US" sz="1400" dirty="0">
                <a:latin typeface="HG正楷書体-PRO" panose="03000600000000000000" pitchFamily="66" charset="-128"/>
                <a:ea typeface="HG正楷書体-PRO" panose="03000600000000000000" pitchFamily="66" charset="-128"/>
              </a:rPr>
              <a:t>　 </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2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問題</a:t>
            </a:r>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)&gt;&gt;</a:t>
            </a:r>
            <a:r>
              <a:rPr lang="ja-JP" altLang="en-US" sz="1200" dirty="0">
                <a:latin typeface="HG正楷書体-PRO" panose="03000600000000000000" pitchFamily="66" charset="-128"/>
                <a:ea typeface="HG正楷書体-PRO" panose="03000600000000000000" pitchFamily="66" charset="-128"/>
              </a:rPr>
              <a:t>深層学習などで学習させるには大規模なデータが必要</a:t>
            </a:r>
            <a:endParaRPr lang="en-US" altLang="ja-JP" sz="1200" dirty="0">
              <a:latin typeface="HG正楷書体-PRO" panose="03000600000000000000" pitchFamily="66" charset="-128"/>
              <a:ea typeface="HG正楷書体-PRO" panose="03000600000000000000" pitchFamily="66" charset="-128"/>
            </a:endParaRPr>
          </a:p>
          <a:p>
            <a:r>
              <a:rPr lang="en-US" altLang="ja-JP" sz="1200" dirty="0">
                <a:latin typeface="HG正楷書体-PRO" panose="03000600000000000000" pitchFamily="66" charset="-128"/>
                <a:ea typeface="HG正楷書体-PRO" panose="03000600000000000000" pitchFamily="66" charset="-128"/>
              </a:rPr>
              <a:t>&gt;&gt;</a:t>
            </a:r>
            <a:r>
              <a:rPr lang="ja-JP" altLang="en-US" sz="1200" dirty="0">
                <a:latin typeface="HG正楷書体-PRO" panose="03000600000000000000" pitchFamily="66" charset="-128"/>
                <a:ea typeface="HG正楷書体-PRO" panose="03000600000000000000" pitchFamily="66" charset="-128"/>
              </a:rPr>
              <a:t> 教師学習ラベル</a:t>
            </a:r>
            <a:r>
              <a:rPr lang="en-US" altLang="ja-JP" sz="1200" dirty="0">
                <a:latin typeface="HG正楷書体-PRO" panose="03000600000000000000" pitchFamily="66" charset="-128"/>
                <a:ea typeface="HG正楷書体-PRO" panose="03000600000000000000" pitchFamily="66" charset="-128"/>
              </a:rPr>
              <a:t>(</a:t>
            </a:r>
            <a:r>
              <a:rPr lang="ja-JP" altLang="en-US" sz="1200" dirty="0">
                <a:latin typeface="HG正楷書体-PRO" panose="03000600000000000000" pitchFamily="66" charset="-128"/>
                <a:ea typeface="HG正楷書体-PRO" panose="03000600000000000000" pitchFamily="66" charset="-128"/>
              </a:rPr>
              <a:t>注釈</a:t>
            </a:r>
            <a:r>
              <a:rPr lang="en-US" altLang="ja-JP" sz="1200" dirty="0">
                <a:latin typeface="HG正楷書体-PRO" panose="03000600000000000000" pitchFamily="66" charset="-128"/>
                <a:ea typeface="HG正楷書体-PRO" panose="03000600000000000000" pitchFamily="66" charset="-128"/>
              </a:rPr>
              <a:t>)</a:t>
            </a:r>
            <a:r>
              <a:rPr lang="ja-JP" altLang="en-US" sz="1200" dirty="0" err="1">
                <a:latin typeface="HG正楷書体-PRO" panose="03000600000000000000" pitchFamily="66" charset="-128"/>
                <a:ea typeface="HG正楷書体-PRO" panose="03000600000000000000" pitchFamily="66" charset="-128"/>
              </a:rPr>
              <a:t>がつ</a:t>
            </a:r>
            <a:r>
              <a:rPr lang="ja-JP" altLang="en-US" sz="1200" dirty="0">
                <a:latin typeface="HG正楷書体-PRO" panose="03000600000000000000" pitchFamily="66" charset="-128"/>
                <a:ea typeface="HG正楷書体-PRO" panose="03000600000000000000" pitchFamily="66" charset="-128"/>
              </a:rPr>
              <a:t>いた多量の実データセットを得ることは難しい。</a:t>
            </a:r>
            <a:endParaRPr lang="en-US" altLang="ja-JP" sz="1200" dirty="0">
              <a:latin typeface="HG正楷書体-PRO" panose="03000600000000000000" pitchFamily="66" charset="-128"/>
              <a:ea typeface="HG正楷書体-PRO" panose="03000600000000000000" pitchFamily="66" charset="-128"/>
            </a:endParaRPr>
          </a:p>
          <a:p>
            <a:r>
              <a:rPr lang="ja-JP" altLang="en-US" sz="1200" dirty="0">
                <a:latin typeface="HG正楷書体-PRO" panose="03000600000000000000" pitchFamily="66" charset="-128"/>
                <a:ea typeface="HG正楷書体-PRO" panose="03000600000000000000" pitchFamily="66" charset="-128"/>
              </a:rPr>
              <a:t>　</a:t>
            </a:r>
            <a:r>
              <a:rPr lang="en-US" altLang="ja-JP" sz="1200" dirty="0">
                <a:latin typeface="HG正楷書体-PRO" panose="03000600000000000000" pitchFamily="66" charset="-128"/>
                <a:ea typeface="HG正楷書体-PRO" panose="03000600000000000000" pitchFamily="66" charset="-128"/>
              </a:rPr>
              <a:t>(</a:t>
            </a:r>
            <a:r>
              <a:rPr lang="ja-JP" altLang="en-US" sz="1200" dirty="0">
                <a:latin typeface="HG正楷書体-PRO" panose="03000600000000000000" pitchFamily="66" charset="-128"/>
                <a:ea typeface="HG正楷書体-PRO" panose="03000600000000000000" pitchFamily="66" charset="-128"/>
              </a:rPr>
              <a:t>金と時間の問題</a:t>
            </a:r>
            <a:r>
              <a:rPr lang="en-US" altLang="ja-JP" sz="1200" dirty="0">
                <a:latin typeface="HG正楷書体-PRO" panose="03000600000000000000" pitchFamily="66" charset="-128"/>
                <a:ea typeface="HG正楷書体-PRO" panose="03000600000000000000" pitchFamily="66" charset="-128"/>
              </a:rPr>
              <a:t>)</a:t>
            </a:r>
          </a:p>
          <a:p>
            <a:r>
              <a:rPr lang="en-US" altLang="ja-JP" sz="1200" dirty="0">
                <a:latin typeface="HG正楷書体-PRO" panose="03000600000000000000" pitchFamily="66" charset="-128"/>
                <a:ea typeface="HG正楷書体-PRO" panose="03000600000000000000" pitchFamily="66" charset="-128"/>
              </a:rPr>
              <a:t>&gt;&gt;</a:t>
            </a:r>
            <a:r>
              <a:rPr lang="ja-JP" altLang="en-US" sz="1200" dirty="0">
                <a:latin typeface="HG正楷書体-PRO" panose="03000600000000000000" pitchFamily="66" charset="-128"/>
                <a:ea typeface="HG正楷書体-PRO" panose="03000600000000000000" pitchFamily="66" charset="-128"/>
              </a:rPr>
              <a:t> </a:t>
            </a:r>
            <a:r>
              <a:rPr lang="en-US" altLang="ja-JP" sz="1200" dirty="0">
                <a:latin typeface="HG正楷書体-PRO" panose="03000600000000000000" pitchFamily="66" charset="-128"/>
                <a:ea typeface="HG正楷書体-PRO" panose="03000600000000000000" pitchFamily="66" charset="-128"/>
              </a:rPr>
              <a:t>CG</a:t>
            </a:r>
            <a:r>
              <a:rPr lang="ja-JP" altLang="en-US" sz="1200" dirty="0">
                <a:latin typeface="HG正楷書体-PRO" panose="03000600000000000000" pitchFamily="66" charset="-128"/>
                <a:ea typeface="HG正楷書体-PRO" panose="03000600000000000000" pitchFamily="66" charset="-128"/>
              </a:rPr>
              <a:t>をつくってデータ量を増やせばよい。</a:t>
            </a:r>
            <a:endParaRPr lang="en-US" altLang="ja-JP" sz="1200" dirty="0">
              <a:latin typeface="HG正楷書体-PRO" panose="03000600000000000000" pitchFamily="66" charset="-128"/>
              <a:ea typeface="HG正楷書体-PRO" panose="03000600000000000000" pitchFamily="66" charset="-128"/>
            </a:endParaRPr>
          </a:p>
          <a:p>
            <a:endParaRPr lang="en-US" altLang="ja-JP" sz="12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先行研究</a:t>
            </a:r>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a:t>
            </a:r>
            <a:r>
              <a:rPr lang="en-US" altLang="ja-JP" sz="1200" dirty="0">
                <a:latin typeface="HG正楷書体-PRO" panose="03000600000000000000" pitchFamily="66" charset="-128"/>
                <a:ea typeface="HG正楷書体-PRO" panose="03000600000000000000" pitchFamily="66" charset="-128"/>
              </a:rPr>
              <a:t>&gt;&gt;</a:t>
            </a:r>
            <a:r>
              <a:rPr lang="ja-JP" altLang="en-US" sz="1200" dirty="0">
                <a:latin typeface="HG正楷書体-PRO" panose="03000600000000000000" pitchFamily="66" charset="-128"/>
                <a:ea typeface="HG正楷書体-PRO" panose="03000600000000000000" pitchFamily="66" charset="-128"/>
              </a:rPr>
              <a:t> 先行研究モデル</a:t>
            </a:r>
            <a:r>
              <a:rPr lang="en-US" altLang="ja-JP" sz="1200" dirty="0">
                <a:latin typeface="HG正楷書体-PRO" panose="03000600000000000000" pitchFamily="66" charset="-128"/>
                <a:ea typeface="HG正楷書体-PRO" panose="03000600000000000000" pitchFamily="66" charset="-128"/>
              </a:rPr>
              <a:t>GANs</a:t>
            </a:r>
            <a:r>
              <a:rPr lang="ja-JP" altLang="en-US" sz="1200" dirty="0">
                <a:latin typeface="HG正楷書体-PRO" panose="03000600000000000000" pitchFamily="66" charset="-128"/>
                <a:ea typeface="HG正楷書体-PRO" panose="03000600000000000000" pitchFamily="66" charset="-128"/>
              </a:rPr>
              <a:t>を使った合成された画像は現実の画像とは異なり、思ったように性能が向上しない。</a:t>
            </a:r>
            <a:endParaRPr lang="en-US" altLang="ja-JP" sz="1200" dirty="0">
              <a:latin typeface="HG正楷書体-PRO" panose="03000600000000000000" pitchFamily="66" charset="-128"/>
              <a:ea typeface="HG正楷書体-PRO" panose="03000600000000000000" pitchFamily="66" charset="-128"/>
            </a:endParaRPr>
          </a:p>
          <a:p>
            <a:endParaRPr lang="en-US" altLang="ja-JP" sz="1200" dirty="0">
              <a:latin typeface="HG正楷書体-PRO" panose="03000600000000000000" pitchFamily="66" charset="-128"/>
              <a:ea typeface="HG正楷書体-PRO" panose="03000600000000000000" pitchFamily="66" charset="-128"/>
            </a:endParaRPr>
          </a:p>
          <a:p>
            <a:r>
              <a:rPr lang="en-US" altLang="ja-JP" sz="1200" dirty="0">
                <a:latin typeface="HG正楷書体-PRO" panose="03000600000000000000" pitchFamily="66" charset="-128"/>
                <a:ea typeface="HG正楷書体-PRO" panose="03000600000000000000" pitchFamily="66" charset="-128"/>
              </a:rPr>
              <a:t>(</a:t>
            </a:r>
            <a:r>
              <a:rPr lang="en-US" altLang="ja-JP" sz="1200" dirty="0" err="1">
                <a:latin typeface="HG正楷書体-PRO" panose="03000600000000000000" pitchFamily="66" charset="-128"/>
                <a:ea typeface="HG正楷書体-PRO" panose="03000600000000000000" pitchFamily="66" charset="-128"/>
              </a:rPr>
              <a:t>SimGAN</a:t>
            </a:r>
            <a:r>
              <a:rPr lang="en-US" altLang="ja-JP" sz="1200" dirty="0">
                <a:latin typeface="HG正楷書体-PRO" panose="03000600000000000000" pitchFamily="66" charset="-128"/>
                <a:ea typeface="HG正楷書体-PRO" panose="03000600000000000000" pitchFamily="66" charset="-128"/>
              </a:rPr>
              <a:t>)&gt;&gt; </a:t>
            </a:r>
            <a:r>
              <a:rPr lang="en-US" altLang="ja-JP" sz="1200" dirty="0" err="1">
                <a:latin typeface="HG正楷書体-PRO" panose="03000600000000000000" pitchFamily="66" charset="-128"/>
                <a:ea typeface="HG正楷書体-PRO" panose="03000600000000000000" pitchFamily="66" charset="-128"/>
              </a:rPr>
              <a:t>SimGAN</a:t>
            </a:r>
            <a:r>
              <a:rPr lang="ja-JP" altLang="en-US" sz="1200" dirty="0">
                <a:latin typeface="HG正楷書体-PRO" panose="03000600000000000000" pitchFamily="66" charset="-128"/>
                <a:ea typeface="HG正楷書体-PRO" panose="03000600000000000000" pitchFamily="66" charset="-128"/>
              </a:rPr>
              <a:t>は、</a:t>
            </a:r>
            <a:r>
              <a:rPr lang="en-US" altLang="ja-JP" sz="1200" dirty="0">
                <a:latin typeface="HG正楷書体-PRO" panose="03000600000000000000" pitchFamily="66" charset="-128"/>
                <a:ea typeface="HG正楷書体-PRO" panose="03000600000000000000" pitchFamily="66" charset="-128"/>
              </a:rPr>
              <a:t>Refiner</a:t>
            </a:r>
            <a:r>
              <a:rPr lang="ja-JP" altLang="en-US" sz="1200" dirty="0">
                <a:latin typeface="HG正楷書体-PRO" panose="03000600000000000000" pitchFamily="66" charset="-128"/>
                <a:ea typeface="HG正楷書体-PRO" panose="03000600000000000000" pitchFamily="66" charset="-128"/>
              </a:rPr>
              <a:t>が</a:t>
            </a:r>
            <a:r>
              <a:rPr lang="en-US" altLang="ja-JP" sz="1200" dirty="0">
                <a:latin typeface="HG正楷書体-PRO" panose="03000600000000000000" pitchFamily="66" charset="-128"/>
                <a:ea typeface="HG正楷書体-PRO" panose="03000600000000000000" pitchFamily="66" charset="-128"/>
              </a:rPr>
              <a:t>CG</a:t>
            </a:r>
            <a:r>
              <a:rPr lang="ja-JP" altLang="en-US" sz="1200" dirty="0">
                <a:latin typeface="HG正楷書体-PRO" panose="03000600000000000000" pitchFamily="66" charset="-128"/>
                <a:ea typeface="HG正楷書体-PRO" panose="03000600000000000000" pitchFamily="66" charset="-128"/>
              </a:rPr>
              <a:t>を本物らしくし、識別器が本物の画像か、あるいは</a:t>
            </a:r>
            <a:r>
              <a:rPr lang="en-US" altLang="ja-JP" sz="1200" dirty="0">
                <a:latin typeface="HG正楷書体-PRO" panose="03000600000000000000" pitchFamily="66" charset="-128"/>
                <a:ea typeface="HG正楷書体-PRO" panose="03000600000000000000" pitchFamily="66" charset="-128"/>
              </a:rPr>
              <a:t>refine</a:t>
            </a:r>
            <a:r>
              <a:rPr lang="ja-JP" altLang="en-US" sz="1200" dirty="0">
                <a:latin typeface="HG正楷書体-PRO" panose="03000600000000000000" pitchFamily="66" charset="-128"/>
                <a:ea typeface="HG正楷書体-PRO" panose="03000600000000000000" pitchFamily="66" charset="-128"/>
              </a:rPr>
              <a:t>された画像かを識別する。</a:t>
            </a:r>
            <a:endParaRPr lang="en-US" altLang="ja-JP" sz="1200" dirty="0">
              <a:latin typeface="HG正楷書体-PRO" panose="03000600000000000000" pitchFamily="66" charset="-128"/>
              <a:ea typeface="HG正楷書体-PRO" panose="03000600000000000000" pitchFamily="66" charset="-128"/>
            </a:endParaRPr>
          </a:p>
          <a:p>
            <a:r>
              <a:rPr lang="en-US" altLang="ja-JP" sz="1200" dirty="0">
                <a:latin typeface="HG正楷書体-PRO" panose="03000600000000000000" pitchFamily="66" charset="-128"/>
                <a:ea typeface="HG正楷書体-PRO" panose="03000600000000000000" pitchFamily="66" charset="-128"/>
              </a:rPr>
              <a:t>&gt;&gt;</a:t>
            </a:r>
            <a:r>
              <a:rPr lang="ja-JP" altLang="en-US" sz="1200" dirty="0">
                <a:latin typeface="HG正楷書体-PRO" panose="03000600000000000000" pitchFamily="66" charset="-128"/>
                <a:ea typeface="HG正楷書体-PRO" panose="03000600000000000000" pitchFamily="66" charset="-128"/>
              </a:rPr>
              <a:t>精緻化されたアウトプットによって、ニューラルネットワークを深く訓練することにより、人間による注釈の努力</a:t>
            </a:r>
            <a:endParaRPr lang="en-US" altLang="ja-JP" sz="1200" dirty="0">
              <a:latin typeface="HG正楷書体-PRO" panose="03000600000000000000" pitchFamily="66" charset="-128"/>
              <a:ea typeface="HG正楷書体-PRO" panose="03000600000000000000" pitchFamily="66" charset="-128"/>
            </a:endParaRPr>
          </a:p>
          <a:p>
            <a:r>
              <a:rPr lang="ja-JP" altLang="en-US" sz="1200" dirty="0">
                <a:latin typeface="HG正楷書体-PRO" panose="03000600000000000000" pitchFamily="66" charset="-128"/>
                <a:ea typeface="HG正楷書体-PRO" panose="03000600000000000000" pitchFamily="66" charset="-128"/>
              </a:rPr>
              <a:t>　なしに、</a:t>
            </a:r>
            <a:r>
              <a:rPr lang="en-US" altLang="ja-JP" sz="1200" dirty="0">
                <a:latin typeface="HG正楷書体-PRO" panose="03000600000000000000" pitchFamily="66" charset="-128"/>
                <a:ea typeface="HG正楷書体-PRO" panose="03000600000000000000" pitchFamily="66" charset="-128"/>
              </a:rPr>
              <a:t>state-of-the-art(</a:t>
            </a:r>
            <a:r>
              <a:rPr lang="ja-JP" altLang="en-US" sz="1200" dirty="0">
                <a:latin typeface="HG正楷書体-PRO" panose="03000600000000000000" pitchFamily="66" charset="-128"/>
                <a:ea typeface="HG正楷書体-PRO" panose="03000600000000000000" pitchFamily="66" charset="-128"/>
              </a:rPr>
              <a:t>最新</a:t>
            </a:r>
            <a:r>
              <a:rPr lang="en-US" altLang="ja-JP" sz="1200" dirty="0">
                <a:latin typeface="HG正楷書体-PRO" panose="03000600000000000000" pitchFamily="66" charset="-128"/>
                <a:ea typeface="HG正楷書体-PRO" panose="03000600000000000000" pitchFamily="66" charset="-128"/>
              </a:rPr>
              <a:t>)</a:t>
            </a:r>
            <a:r>
              <a:rPr lang="ja-JP" altLang="en-US" sz="1200" dirty="0">
                <a:latin typeface="HG正楷書体-PRO" panose="03000600000000000000" pitchFamily="66" charset="-128"/>
                <a:ea typeface="HG正楷書体-PRO" panose="03000600000000000000" pitchFamily="66" charset="-128"/>
              </a:rPr>
              <a:t>な結果が出る。</a:t>
            </a:r>
          </a:p>
        </p:txBody>
      </p:sp>
      <p:sp>
        <p:nvSpPr>
          <p:cNvPr id="4" name="正方形/長方形 3">
            <a:extLst>
              <a:ext uri="{FF2B5EF4-FFF2-40B4-BE49-F238E27FC236}">
                <a16:creationId xmlns:a16="http://schemas.microsoft.com/office/drawing/2014/main" id="{9F061A4B-B339-41FF-82AB-9F078C2AA628}"/>
              </a:ext>
            </a:extLst>
          </p:cNvPr>
          <p:cNvSpPr/>
          <p:nvPr/>
        </p:nvSpPr>
        <p:spPr>
          <a:xfrm>
            <a:off x="930263" y="5195686"/>
            <a:ext cx="3126177" cy="923330"/>
          </a:xfrm>
          <a:prstGeom prst="rect">
            <a:avLst/>
          </a:prstGeom>
        </p:spPr>
        <p:txBody>
          <a:bodyPr wrap="none">
            <a:spAutoFit/>
          </a:bodyPr>
          <a:lstStyle/>
          <a:p>
            <a:r>
              <a:rPr lang="ja-JP" altLang="en-US" sz="1200" dirty="0">
                <a:latin typeface="HG正楷書体-PRO" panose="03000600000000000000" pitchFamily="66" charset="-128"/>
                <a:ea typeface="HG正楷書体-PRO" panose="03000600000000000000" pitchFamily="66" charset="-128"/>
              </a:rPr>
              <a:t>下記</a:t>
            </a:r>
            <a:r>
              <a:rPr lang="en-US" altLang="ja-JP" sz="1200" dirty="0">
                <a:latin typeface="HG正楷書体-PRO" panose="03000600000000000000" pitchFamily="66" charset="-128"/>
                <a:ea typeface="HG正楷書体-PRO" panose="03000600000000000000" pitchFamily="66" charset="-128"/>
              </a:rPr>
              <a:t>2</a:t>
            </a:r>
            <a:r>
              <a:rPr lang="ja-JP" altLang="en-US" sz="1200" dirty="0">
                <a:latin typeface="HG正楷書体-PRO" panose="03000600000000000000" pitchFamily="66" charset="-128"/>
                <a:ea typeface="HG正楷書体-PRO" panose="03000600000000000000" pitchFamily="66" charset="-128"/>
              </a:rPr>
              <a:t>点を同時に行う</a:t>
            </a:r>
            <a:r>
              <a:rPr lang="en-US" altLang="ja-JP" sz="1200" dirty="0" err="1">
                <a:latin typeface="HG正楷書体-PRO" panose="03000600000000000000" pitchFamily="66" charset="-128"/>
                <a:ea typeface="HG正楷書体-PRO" panose="03000600000000000000" pitchFamily="66" charset="-128"/>
              </a:rPr>
              <a:t>simGAN</a:t>
            </a:r>
            <a:r>
              <a:rPr lang="ja-JP" altLang="en-US" sz="1200" dirty="0">
                <a:latin typeface="HG正楷書体-PRO" panose="03000600000000000000" pitchFamily="66" charset="-128"/>
                <a:ea typeface="HG正楷書体-PRO" panose="03000600000000000000" pitchFamily="66" charset="-128"/>
              </a:rPr>
              <a:t>の提案。</a:t>
            </a:r>
            <a:endParaRPr lang="en-US" altLang="ja-JP" sz="1200" dirty="0">
              <a:latin typeface="HG正楷書体-PRO" panose="03000600000000000000" pitchFamily="66" charset="-128"/>
              <a:ea typeface="HG正楷書体-PRO" panose="03000600000000000000" pitchFamily="66" charset="-128"/>
            </a:endParaRPr>
          </a:p>
          <a:p>
            <a:endParaRPr lang="en-US" altLang="ja-JP" sz="500" dirty="0">
              <a:latin typeface="HG正楷書体-PRO" panose="03000600000000000000" pitchFamily="66" charset="-128"/>
              <a:ea typeface="HG正楷書体-PRO" panose="03000600000000000000" pitchFamily="66" charset="-128"/>
            </a:endParaRPr>
          </a:p>
          <a:p>
            <a:r>
              <a:rPr lang="en-US" altLang="ja-JP" sz="1200" dirty="0">
                <a:latin typeface="HG正楷書体-PRO" panose="03000600000000000000" pitchFamily="66" charset="-128"/>
                <a:ea typeface="HG正楷書体-PRO" panose="03000600000000000000" pitchFamily="66" charset="-128"/>
              </a:rPr>
              <a:t>1. CG</a:t>
            </a:r>
            <a:r>
              <a:rPr lang="ja-JP" altLang="en-US" sz="1200" dirty="0">
                <a:latin typeface="HG正楷書体-PRO" panose="03000600000000000000" pitchFamily="66" charset="-128"/>
                <a:ea typeface="HG正楷書体-PRO" panose="03000600000000000000" pitchFamily="66" charset="-128"/>
              </a:rPr>
              <a:t>を本物っぽくリファインする。</a:t>
            </a:r>
            <a:endParaRPr lang="en-US" altLang="ja-JP" sz="1200" dirty="0">
              <a:latin typeface="HG正楷書体-PRO" panose="03000600000000000000" pitchFamily="66" charset="-128"/>
              <a:ea typeface="HG正楷書体-PRO" panose="03000600000000000000" pitchFamily="66" charset="-128"/>
            </a:endParaRPr>
          </a:p>
          <a:p>
            <a:r>
              <a:rPr lang="en-US" altLang="ja-JP" sz="1200" dirty="0">
                <a:latin typeface="HG正楷書体-PRO" panose="03000600000000000000" pitchFamily="66" charset="-128"/>
                <a:ea typeface="HG正楷書体-PRO" panose="03000600000000000000" pitchFamily="66" charset="-128"/>
              </a:rPr>
              <a:t>2.</a:t>
            </a:r>
            <a:r>
              <a:rPr lang="ja-JP" altLang="en-US" sz="1200" dirty="0">
                <a:latin typeface="HG正楷書体-PRO" panose="03000600000000000000" pitchFamily="66" charset="-128"/>
                <a:ea typeface="HG正楷書体-PRO" panose="03000600000000000000" pitchFamily="66" charset="-128"/>
              </a:rPr>
              <a:t> リファインされた画像かどうか識別する</a:t>
            </a:r>
            <a:endParaRPr lang="en-US" altLang="ja-JP" sz="1200" dirty="0">
              <a:latin typeface="HG正楷書体-PRO" panose="03000600000000000000" pitchFamily="66" charset="-128"/>
              <a:ea typeface="HG正楷書体-PRO" panose="03000600000000000000" pitchFamily="66" charset="-128"/>
            </a:endParaRPr>
          </a:p>
          <a:p>
            <a:endParaRPr lang="ja-JP" altLang="en-US" sz="1200" dirty="0"/>
          </a:p>
        </p:txBody>
      </p:sp>
      <p:sp>
        <p:nvSpPr>
          <p:cNvPr id="7" name="正方形/長方形 6">
            <a:extLst>
              <a:ext uri="{FF2B5EF4-FFF2-40B4-BE49-F238E27FC236}">
                <a16:creationId xmlns:a16="http://schemas.microsoft.com/office/drawing/2014/main" id="{1B33A807-A42F-4780-8786-EA3F8BB539A0}"/>
              </a:ext>
            </a:extLst>
          </p:cNvPr>
          <p:cNvSpPr/>
          <p:nvPr/>
        </p:nvSpPr>
        <p:spPr>
          <a:xfrm>
            <a:off x="930263" y="8295172"/>
            <a:ext cx="6400800" cy="1015663"/>
          </a:xfrm>
          <a:prstGeom prst="rect">
            <a:avLst/>
          </a:prstGeom>
        </p:spPr>
        <p:txBody>
          <a:bodyPr>
            <a:spAutoFit/>
          </a:bodyPr>
          <a:lstStyle/>
          <a:p>
            <a:r>
              <a:rPr lang="ja-JP" altLang="en-US" sz="1200" dirty="0">
                <a:latin typeface="HG正楷書体-PRO" panose="03000600000000000000" pitchFamily="66" charset="-128"/>
                <a:ea typeface="HG正楷書体-PRO" panose="03000600000000000000" pitchFamily="66" charset="-128"/>
              </a:rPr>
              <a:t>下記の</a:t>
            </a:r>
            <a:r>
              <a:rPr lang="en-US" altLang="ja-JP" sz="1200" dirty="0">
                <a:latin typeface="HG正楷書体-PRO" panose="03000600000000000000" pitchFamily="66" charset="-128"/>
                <a:ea typeface="HG正楷書体-PRO" panose="03000600000000000000" pitchFamily="66" charset="-128"/>
              </a:rPr>
              <a:t>3</a:t>
            </a:r>
            <a:r>
              <a:rPr lang="ja-JP" altLang="en-US" sz="1200" dirty="0">
                <a:latin typeface="HG正楷書体-PRO" panose="03000600000000000000" pitchFamily="66" charset="-128"/>
                <a:ea typeface="HG正楷書体-PRO" panose="03000600000000000000" pitchFamily="66" charset="-128"/>
              </a:rPr>
              <a:t>点が、過去モデル</a:t>
            </a:r>
            <a:r>
              <a:rPr lang="en-US" altLang="ja-JP" sz="1200" dirty="0">
                <a:latin typeface="HG正楷書体-PRO" panose="03000600000000000000" pitchFamily="66" charset="-128"/>
                <a:ea typeface="HG正楷書体-PRO" panose="03000600000000000000" pitchFamily="66" charset="-128"/>
              </a:rPr>
              <a:t>GAN(*1)</a:t>
            </a:r>
            <a:r>
              <a:rPr lang="ja-JP" altLang="en-US" sz="1200" dirty="0">
                <a:latin typeface="HG正楷書体-PRO" panose="03000600000000000000" pitchFamily="66" charset="-128"/>
                <a:ea typeface="HG正楷書体-PRO" panose="03000600000000000000" pitchFamily="66" charset="-128"/>
              </a:rPr>
              <a:t>と技術的の相違点である。</a:t>
            </a:r>
          </a:p>
          <a:p>
            <a:r>
              <a:rPr lang="ja-JP" altLang="en-US" sz="1200" dirty="0">
                <a:latin typeface="HG正楷書体-PRO" panose="03000600000000000000" pitchFamily="66" charset="-128"/>
                <a:ea typeface="HG正楷書体-PRO" panose="03000600000000000000" pitchFamily="66" charset="-128"/>
              </a:rPr>
              <a:t>①リファイナーへの入力はシミュレートされた人工画像</a:t>
            </a:r>
            <a:endParaRPr lang="en-US" altLang="ja-JP" sz="1200" dirty="0">
              <a:latin typeface="HG正楷書体-PRO" panose="03000600000000000000" pitchFamily="66" charset="-128"/>
              <a:ea typeface="HG正楷書体-PRO" panose="03000600000000000000" pitchFamily="66" charset="-128"/>
            </a:endParaRPr>
          </a:p>
          <a:p>
            <a:r>
              <a:rPr lang="ja-JP" altLang="en-US" sz="1200" dirty="0">
                <a:latin typeface="HG正楷書体-PRO" panose="03000600000000000000" pitchFamily="66" charset="-128"/>
                <a:ea typeface="HG正楷書体-PRO" panose="03000600000000000000" pitchFamily="66" charset="-128"/>
              </a:rPr>
              <a:t>②敵対的損失</a:t>
            </a:r>
            <a:r>
              <a:rPr lang="en-US" altLang="ja-JP" sz="1200" dirty="0">
                <a:latin typeface="HG正楷書体-PRO" panose="03000600000000000000" pitchFamily="66" charset="-128"/>
                <a:ea typeface="HG正楷書体-PRO" panose="03000600000000000000" pitchFamily="66" charset="-128"/>
              </a:rPr>
              <a:t>(loss)</a:t>
            </a:r>
            <a:r>
              <a:rPr lang="ja-JP" altLang="en-US" sz="1200" dirty="0">
                <a:latin typeface="HG正楷書体-PRO" panose="03000600000000000000" pitchFamily="66" charset="-128"/>
                <a:ea typeface="HG正楷書体-PRO" panose="03000600000000000000" pitchFamily="66" charset="-128"/>
              </a:rPr>
              <a:t>に自己正則化</a:t>
            </a:r>
            <a:r>
              <a:rPr lang="en-US" altLang="ja-JP" sz="1200" dirty="0">
                <a:latin typeface="HG正楷書体-PRO" panose="03000600000000000000" pitchFamily="66" charset="-128"/>
                <a:ea typeface="HG正楷書体-PRO" panose="03000600000000000000" pitchFamily="66" charset="-128"/>
              </a:rPr>
              <a:t>(self-regularization)</a:t>
            </a:r>
            <a:r>
              <a:rPr lang="ja-JP" altLang="en-US" sz="1200" dirty="0">
                <a:latin typeface="HG正楷書体-PRO" panose="03000600000000000000" pitchFamily="66" charset="-128"/>
                <a:ea typeface="HG正楷書体-PRO" panose="03000600000000000000" pitchFamily="66" charset="-128"/>
              </a:rPr>
              <a:t>項を加える</a:t>
            </a:r>
          </a:p>
          <a:p>
            <a:r>
              <a:rPr lang="ja-JP" altLang="en-US" sz="1200" dirty="0">
                <a:latin typeface="HG正楷書体-PRO" panose="03000600000000000000" pitchFamily="66" charset="-128"/>
                <a:ea typeface="HG正楷書体-PRO" panose="03000600000000000000" pitchFamily="66" charset="-128"/>
              </a:rPr>
              <a:t>③ピクセル単位で敵対的損失</a:t>
            </a:r>
            <a:r>
              <a:rPr lang="en-US" altLang="ja-JP" sz="1200" dirty="0">
                <a:latin typeface="HG正楷書体-PRO" panose="03000600000000000000" pitchFamily="66" charset="-128"/>
                <a:ea typeface="HG正楷書体-PRO" panose="03000600000000000000" pitchFamily="66" charset="-128"/>
              </a:rPr>
              <a:t>(adversarial loss)</a:t>
            </a:r>
            <a:r>
              <a:rPr lang="ja-JP" altLang="en-US" sz="1200" dirty="0">
                <a:latin typeface="HG正楷書体-PRO" panose="03000600000000000000" pitchFamily="66" charset="-128"/>
                <a:ea typeface="HG正楷書体-PRO" panose="03000600000000000000" pitchFamily="66" charset="-128"/>
              </a:rPr>
              <a:t>を求める</a:t>
            </a:r>
          </a:p>
          <a:p>
            <a:r>
              <a:rPr lang="ja-JP" altLang="en-US" sz="1200" dirty="0">
                <a:latin typeface="HG正楷書体-PRO" panose="03000600000000000000" pitchFamily="66" charset="-128"/>
                <a:ea typeface="HG正楷書体-PRO" panose="03000600000000000000" pitchFamily="66" charset="-128"/>
              </a:rPr>
              <a:t>④過去のリファイナーの生成画像をバッチに混ぜる</a:t>
            </a:r>
          </a:p>
        </p:txBody>
      </p:sp>
      <p:sp>
        <p:nvSpPr>
          <p:cNvPr id="22" name="正方形/長方形 21">
            <a:extLst>
              <a:ext uri="{FF2B5EF4-FFF2-40B4-BE49-F238E27FC236}">
                <a16:creationId xmlns:a16="http://schemas.microsoft.com/office/drawing/2014/main" id="{D9C99B07-C863-40F1-9282-2B3C5137E6C6}"/>
              </a:ext>
            </a:extLst>
          </p:cNvPr>
          <p:cNvSpPr/>
          <p:nvPr/>
        </p:nvSpPr>
        <p:spPr>
          <a:xfrm>
            <a:off x="978548" y="6759271"/>
            <a:ext cx="6400800" cy="1015663"/>
          </a:xfrm>
          <a:prstGeom prst="rect">
            <a:avLst/>
          </a:prstGeom>
        </p:spPr>
        <p:txBody>
          <a:bodyPr>
            <a:spAutoFit/>
          </a:bodyPr>
          <a:lstStyle/>
          <a:p>
            <a:r>
              <a:rPr lang="en-US" altLang="ja-JP" sz="1200" dirty="0" err="1">
                <a:latin typeface="HG正楷書体-PRO" panose="03000600000000000000" pitchFamily="66" charset="-128"/>
                <a:ea typeface="HG正楷書体-PRO" panose="03000600000000000000" pitchFamily="66" charset="-128"/>
              </a:rPr>
              <a:t>simGAN</a:t>
            </a:r>
            <a:r>
              <a:rPr lang="ja-JP" altLang="en-US" sz="1200" dirty="0">
                <a:latin typeface="HG正楷書体-PRO" panose="03000600000000000000" pitchFamily="66" charset="-128"/>
                <a:ea typeface="HG正楷書体-PRO" panose="03000600000000000000" pitchFamily="66" charset="-128"/>
              </a:rPr>
              <a:t>モデルは現実の画像を使って、</a:t>
            </a:r>
            <a:r>
              <a:rPr lang="en-US" altLang="ja-JP" sz="1200" dirty="0" err="1">
                <a:latin typeface="HG正楷書体-PRO" panose="03000600000000000000" pitchFamily="66" charset="-128"/>
                <a:ea typeface="HG正楷書体-PRO" panose="03000600000000000000" pitchFamily="66" charset="-128"/>
              </a:rPr>
              <a:t>Refjner</a:t>
            </a:r>
            <a:r>
              <a:rPr lang="en-US" altLang="ja-JP" sz="1200" dirty="0">
                <a:latin typeface="HG正楷書体-PRO" panose="03000600000000000000" pitchFamily="66" charset="-128"/>
                <a:ea typeface="HG正楷書体-PRO" panose="03000600000000000000" pitchFamily="66" charset="-128"/>
              </a:rPr>
              <a:t>(</a:t>
            </a:r>
            <a:r>
              <a:rPr lang="ja-JP" altLang="en-US" sz="1200" dirty="0">
                <a:latin typeface="HG正楷書体-PRO" panose="03000600000000000000" pitchFamily="66" charset="-128"/>
                <a:ea typeface="HG正楷書体-PRO" panose="03000600000000000000" pitchFamily="66" charset="-128"/>
              </a:rPr>
              <a:t>合成画像のリアリティを</a:t>
            </a:r>
            <a:endParaRPr lang="en-US" altLang="ja-JP" sz="1200" dirty="0">
              <a:latin typeface="HG正楷書体-PRO" panose="03000600000000000000" pitchFamily="66" charset="-128"/>
              <a:ea typeface="HG正楷書体-PRO" panose="03000600000000000000" pitchFamily="66" charset="-128"/>
            </a:endParaRPr>
          </a:p>
          <a:p>
            <a:r>
              <a:rPr lang="ja-JP" altLang="en-US" sz="1200" dirty="0">
                <a:latin typeface="HG正楷書体-PRO" panose="03000600000000000000" pitchFamily="66" charset="-128"/>
                <a:ea typeface="HG正楷書体-PRO" panose="03000600000000000000" pitchFamily="66" charset="-128"/>
              </a:rPr>
              <a:t>強化するネットワーク</a:t>
            </a:r>
            <a:r>
              <a:rPr lang="en-US" altLang="ja-JP" sz="1200" dirty="0">
                <a:latin typeface="HG正楷書体-PRO" panose="03000600000000000000" pitchFamily="66" charset="-128"/>
                <a:ea typeface="HG正楷書体-PRO" panose="03000600000000000000" pitchFamily="66" charset="-128"/>
              </a:rPr>
              <a:t>)</a:t>
            </a:r>
            <a:r>
              <a:rPr lang="ja-JP" altLang="en-US" sz="1200" dirty="0">
                <a:latin typeface="HG正楷書体-PRO" panose="03000600000000000000" pitchFamily="66" charset="-128"/>
                <a:ea typeface="HG正楷書体-PRO" panose="03000600000000000000" pitchFamily="66" charset="-128"/>
              </a:rPr>
              <a:t>と</a:t>
            </a:r>
            <a:r>
              <a:rPr lang="en-US" altLang="ja-JP" sz="1200" dirty="0" err="1">
                <a:latin typeface="HG正楷書体-PRO" panose="03000600000000000000" pitchFamily="66" charset="-128"/>
                <a:ea typeface="HG正楷書体-PRO" panose="03000600000000000000" pitchFamily="66" charset="-128"/>
              </a:rPr>
              <a:t>Descriminater</a:t>
            </a:r>
            <a:r>
              <a:rPr lang="en-US" altLang="ja-JP" sz="1200" dirty="0">
                <a:latin typeface="HG正楷書体-PRO" panose="03000600000000000000" pitchFamily="66" charset="-128"/>
                <a:ea typeface="HG正楷書体-PRO" panose="03000600000000000000" pitchFamily="66" charset="-128"/>
              </a:rPr>
              <a:t>(</a:t>
            </a:r>
            <a:r>
              <a:rPr lang="ja-JP" altLang="en-US" sz="1200" dirty="0">
                <a:latin typeface="HG正楷書体-PRO" panose="03000600000000000000" pitchFamily="66" charset="-128"/>
                <a:ea typeface="HG正楷書体-PRO" panose="03000600000000000000" pitchFamily="66" charset="-128"/>
              </a:rPr>
              <a:t>成果を判定するネットワーク</a:t>
            </a:r>
            <a:r>
              <a:rPr lang="en-US" altLang="ja-JP" sz="1200" dirty="0">
                <a:latin typeface="HG正楷書体-PRO" panose="03000600000000000000" pitchFamily="66" charset="-128"/>
                <a:ea typeface="HG正楷書体-PRO" panose="03000600000000000000" pitchFamily="66" charset="-128"/>
              </a:rPr>
              <a:t>)</a:t>
            </a:r>
            <a:r>
              <a:rPr lang="ja-JP" altLang="en-US" sz="1200" dirty="0">
                <a:latin typeface="HG正楷書体-PRO" panose="03000600000000000000" pitchFamily="66" charset="-128"/>
                <a:ea typeface="HG正楷書体-PRO" panose="03000600000000000000" pitchFamily="66" charset="-128"/>
              </a:rPr>
              <a:t>の</a:t>
            </a:r>
            <a:endParaRPr lang="en-US" altLang="ja-JP" sz="1200" dirty="0">
              <a:latin typeface="HG正楷書体-PRO" panose="03000600000000000000" pitchFamily="66" charset="-128"/>
              <a:ea typeface="HG正楷書体-PRO" panose="03000600000000000000" pitchFamily="66" charset="-128"/>
            </a:endParaRPr>
          </a:p>
          <a:p>
            <a:r>
              <a:rPr lang="ja-JP" altLang="en-US" sz="1200" dirty="0">
                <a:latin typeface="HG正楷書体-PRO" panose="03000600000000000000" pitchFamily="66" charset="-128"/>
                <a:ea typeface="HG正楷書体-PRO" panose="03000600000000000000" pitchFamily="66" charset="-128"/>
              </a:rPr>
              <a:t>二つのニューラルネットワークを対抗させることで、</a:t>
            </a:r>
            <a:r>
              <a:rPr lang="en-US" altLang="ja-JP" sz="1200" dirty="0">
                <a:latin typeface="HG正楷書体-PRO" panose="03000600000000000000" pitchFamily="66" charset="-128"/>
                <a:ea typeface="HG正楷書体-PRO" panose="03000600000000000000" pitchFamily="66" charset="-128"/>
              </a:rPr>
              <a:t>GAN</a:t>
            </a:r>
            <a:r>
              <a:rPr lang="ja-JP" altLang="en-US" sz="1200" dirty="0">
                <a:latin typeface="HG正楷書体-PRO" panose="03000600000000000000" pitchFamily="66" charset="-128"/>
                <a:ea typeface="HG正楷書体-PRO" panose="03000600000000000000" pitchFamily="66" charset="-128"/>
              </a:rPr>
              <a:t>モデルよりも、</a:t>
            </a:r>
            <a:endParaRPr lang="en-US" altLang="ja-JP" sz="1200" dirty="0">
              <a:latin typeface="HG正楷書体-PRO" panose="03000600000000000000" pitchFamily="66" charset="-128"/>
              <a:ea typeface="HG正楷書体-PRO" panose="03000600000000000000" pitchFamily="66" charset="-128"/>
            </a:endParaRPr>
          </a:p>
          <a:p>
            <a:r>
              <a:rPr lang="ja-JP" altLang="en-US" sz="1200" dirty="0">
                <a:latin typeface="HG正楷書体-PRO" panose="03000600000000000000" pitchFamily="66" charset="-128"/>
                <a:ea typeface="HG正楷書体-PRO" panose="03000600000000000000" pitchFamily="66" charset="-128"/>
              </a:rPr>
              <a:t>合成画像を改善する。</a:t>
            </a:r>
          </a:p>
          <a:p>
            <a:endParaRPr lang="ja-JP" altLang="en-US" sz="1200" dirty="0">
              <a:latin typeface="HG正楷書体-PRO" panose="03000600000000000000" pitchFamily="66" charset="-128"/>
              <a:ea typeface="HG正楷書体-PRO" panose="03000600000000000000" pitchFamily="66" charset="-128"/>
            </a:endParaRPr>
          </a:p>
        </p:txBody>
      </p:sp>
      <p:sp>
        <p:nvSpPr>
          <p:cNvPr id="11" name="正方形/長方形 10">
            <a:extLst>
              <a:ext uri="{FF2B5EF4-FFF2-40B4-BE49-F238E27FC236}">
                <a16:creationId xmlns:a16="http://schemas.microsoft.com/office/drawing/2014/main" id="{65B1069F-0BFF-45AE-B773-F68EDD9370D7}"/>
              </a:ext>
            </a:extLst>
          </p:cNvPr>
          <p:cNvSpPr/>
          <p:nvPr/>
        </p:nvSpPr>
        <p:spPr>
          <a:xfrm>
            <a:off x="6791547" y="8541191"/>
            <a:ext cx="4376519" cy="938719"/>
          </a:xfrm>
          <a:prstGeom prst="rect">
            <a:avLst/>
          </a:prstGeom>
        </p:spPr>
        <p:txBody>
          <a:bodyPr wrap="none">
            <a:spAutoFit/>
          </a:bodyPr>
          <a:lstStyle/>
          <a:p>
            <a:r>
              <a:rPr lang="en-US" altLang="ja-JP" sz="1100" dirty="0" err="1">
                <a:latin typeface="HG正楷書体-PRO" panose="03000600000000000000" pitchFamily="66" charset="-128"/>
                <a:ea typeface="HG正楷書体-PRO" panose="03000600000000000000" pitchFamily="66" charset="-128"/>
              </a:rPr>
              <a:t>UnityEyes</a:t>
            </a:r>
            <a:r>
              <a:rPr lang="en-US" altLang="ja-JP" sz="1100" dirty="0">
                <a:latin typeface="HG正楷書体-PRO" panose="03000600000000000000" pitchFamily="66" charset="-128"/>
                <a:ea typeface="HG正楷書体-PRO" panose="03000600000000000000" pitchFamily="66" charset="-128"/>
              </a:rPr>
              <a:t>[Wood et al.(2016)] : </a:t>
            </a:r>
            <a:r>
              <a:rPr lang="en-US" altLang="ja-JP" sz="1100" dirty="0" err="1">
                <a:latin typeface="HG正楷書体-PRO" panose="03000600000000000000" pitchFamily="66" charset="-128"/>
                <a:ea typeface="HG正楷書体-PRO" panose="03000600000000000000" pitchFamily="66" charset="-128"/>
              </a:rPr>
              <a:t>Simulater</a:t>
            </a:r>
            <a:endParaRPr lang="en-US" altLang="ja-JP" sz="1100" dirty="0">
              <a:latin typeface="HG正楷書体-PRO" panose="03000600000000000000" pitchFamily="66" charset="-128"/>
              <a:ea typeface="HG正楷書体-PRO" panose="03000600000000000000" pitchFamily="66" charset="-128"/>
            </a:endParaRPr>
          </a:p>
          <a:p>
            <a:r>
              <a:rPr lang="en-US" altLang="ja-JP" sz="1100" dirty="0">
                <a:latin typeface="HG正楷書体-PRO" panose="03000600000000000000" pitchFamily="66" charset="-128"/>
                <a:ea typeface="HG正楷書体-PRO" panose="03000600000000000000" pitchFamily="66" charset="-128"/>
              </a:rPr>
              <a:t>Autoencoder[Zhang et al.(2015)]</a:t>
            </a:r>
          </a:p>
          <a:p>
            <a:r>
              <a:rPr lang="da-DK" altLang="ja-JP" sz="1100" dirty="0">
                <a:latin typeface="HG正楷書体-PRO" panose="03000600000000000000" pitchFamily="66" charset="-128"/>
                <a:ea typeface="HG正楷書体-PRO" panose="03000600000000000000" pitchFamily="66" charset="-128"/>
              </a:rPr>
              <a:t> MPIIGaze Dataset[Zhang et al.(2015)] </a:t>
            </a:r>
            <a:endParaRPr lang="en-US" altLang="ja-JP" sz="1100" dirty="0">
              <a:latin typeface="HG正楷書体-PRO" panose="03000600000000000000" pitchFamily="66" charset="-128"/>
              <a:ea typeface="HG正楷書体-PRO" panose="03000600000000000000" pitchFamily="66" charset="-128"/>
            </a:endParaRPr>
          </a:p>
          <a:p>
            <a:r>
              <a:rPr lang="en-US" altLang="ja-JP" sz="1100" dirty="0">
                <a:latin typeface="HG正楷書体-PRO" panose="03000600000000000000" pitchFamily="66" charset="-128"/>
                <a:ea typeface="HG正楷書体-PRO" panose="03000600000000000000" pitchFamily="66" charset="-128"/>
              </a:rPr>
              <a:t>*1 Generative Adversarial Nets [</a:t>
            </a:r>
            <a:r>
              <a:rPr lang="en-US" altLang="ja-JP" sz="1100" dirty="0" err="1">
                <a:latin typeface="HG正楷書体-PRO" panose="03000600000000000000" pitchFamily="66" charset="-128"/>
                <a:ea typeface="HG正楷書体-PRO" panose="03000600000000000000" pitchFamily="66" charset="-128"/>
              </a:rPr>
              <a:t>Goodfellow</a:t>
            </a:r>
            <a:r>
              <a:rPr lang="en-US" altLang="ja-JP" sz="1100" dirty="0">
                <a:latin typeface="HG正楷書体-PRO" panose="03000600000000000000" pitchFamily="66" charset="-128"/>
                <a:ea typeface="HG正楷書体-PRO" panose="03000600000000000000" pitchFamily="66" charset="-128"/>
              </a:rPr>
              <a:t> et al.(2014)] : GANs</a:t>
            </a:r>
          </a:p>
          <a:p>
            <a:r>
              <a:rPr lang="en-US" altLang="ja-JP" sz="1100" dirty="0">
                <a:latin typeface="HG正楷書体-PRO" panose="03000600000000000000" pitchFamily="66" charset="-128"/>
                <a:ea typeface="HG正楷書体-PRO" panose="03000600000000000000" pitchFamily="66" charset="-128"/>
              </a:rPr>
              <a:t>CG2Real[Johnson et al.(2011)]</a:t>
            </a:r>
          </a:p>
        </p:txBody>
      </p:sp>
      <p:sp>
        <p:nvSpPr>
          <p:cNvPr id="12" name="正方形/長方形 11">
            <a:extLst>
              <a:ext uri="{FF2B5EF4-FFF2-40B4-BE49-F238E27FC236}">
                <a16:creationId xmlns:a16="http://schemas.microsoft.com/office/drawing/2014/main" id="{A4EAD611-AB4F-48B3-89A3-3D04B09C8F61}"/>
              </a:ext>
            </a:extLst>
          </p:cNvPr>
          <p:cNvSpPr/>
          <p:nvPr/>
        </p:nvSpPr>
        <p:spPr>
          <a:xfrm>
            <a:off x="6715882" y="5199622"/>
            <a:ext cx="4810932" cy="1738938"/>
          </a:xfrm>
          <a:prstGeom prst="rect">
            <a:avLst/>
          </a:prstGeom>
        </p:spPr>
        <p:txBody>
          <a:bodyPr wrap="none">
            <a:spAutoFit/>
          </a:bodyPr>
          <a:lstStyle/>
          <a:p>
            <a:r>
              <a:rPr lang="ja-JP" altLang="en-US" sz="1050" dirty="0">
                <a:latin typeface="HG正楷書体-PRO" panose="03000600000000000000" pitchFamily="66" charset="-128"/>
                <a:ea typeface="HG正楷書体-PRO" panose="03000600000000000000" pitchFamily="66" charset="-128"/>
              </a:rPr>
              <a:t>実験①視線推定</a:t>
            </a:r>
            <a:endParaRPr lang="en-US" altLang="ja-JP" sz="1050" dirty="0">
              <a:latin typeface="HG正楷書体-PRO" panose="03000600000000000000" pitchFamily="66" charset="-128"/>
              <a:ea typeface="HG正楷書体-PRO" panose="03000600000000000000" pitchFamily="66" charset="-128"/>
            </a:endParaRPr>
          </a:p>
          <a:p>
            <a:r>
              <a:rPr lang="ja-JP" altLang="en-US" sz="1050" dirty="0">
                <a:latin typeface="HG正楷書体-PRO" panose="03000600000000000000" pitchFamily="66" charset="-128"/>
                <a:ea typeface="HG正楷書体-PRO" panose="03000600000000000000" pitchFamily="66" charset="-128"/>
              </a:rPr>
              <a:t>視線推定の学習に使うデータセットは質が低い． </a:t>
            </a:r>
            <a:endParaRPr lang="en-US" altLang="ja-JP" sz="1050" dirty="0">
              <a:latin typeface="HG正楷書体-PRO" panose="03000600000000000000" pitchFamily="66" charset="-128"/>
              <a:ea typeface="HG正楷書体-PRO" panose="03000600000000000000" pitchFamily="66" charset="-128"/>
            </a:endParaRPr>
          </a:p>
          <a:p>
            <a:r>
              <a:rPr lang="ja-JP" altLang="en-US" sz="1050" dirty="0">
                <a:latin typeface="HG正楷書体-PRO" panose="03000600000000000000" pitchFamily="66" charset="-128"/>
                <a:ea typeface="HG正楷書体-PRO" panose="03000600000000000000" pitchFamily="66" charset="-128"/>
              </a:rPr>
              <a:t>そこで</a:t>
            </a:r>
            <a:r>
              <a:rPr lang="en-US" altLang="ja-JP" sz="1050" dirty="0" err="1">
                <a:latin typeface="HG正楷書体-PRO" panose="03000600000000000000" pitchFamily="66" charset="-128"/>
                <a:ea typeface="HG正楷書体-PRO" panose="03000600000000000000" pitchFamily="66" charset="-128"/>
              </a:rPr>
              <a:t>SimGAN</a:t>
            </a:r>
            <a:r>
              <a:rPr lang="ja-JP" altLang="en-US" sz="1050" dirty="0">
                <a:latin typeface="HG正楷書体-PRO" panose="03000600000000000000" pitchFamily="66" charset="-128"/>
                <a:ea typeface="HG正楷書体-PRO" panose="03000600000000000000" pitchFamily="66" charset="-128"/>
              </a:rPr>
              <a:t>で</a:t>
            </a:r>
            <a:r>
              <a:rPr lang="en-US" altLang="ja-JP" sz="1050" dirty="0">
                <a:latin typeface="HG正楷書体-PRO" panose="03000600000000000000" pitchFamily="66" charset="-128"/>
                <a:ea typeface="HG正楷書体-PRO" panose="03000600000000000000" pitchFamily="66" charset="-128"/>
              </a:rPr>
              <a:t>annotation</a:t>
            </a:r>
            <a:r>
              <a:rPr lang="ja-JP" altLang="en-US" sz="1050" dirty="0">
                <a:latin typeface="HG正楷書体-PRO" panose="03000600000000000000" pitchFamily="66" charset="-128"/>
                <a:ea typeface="HG正楷書体-PRO" panose="03000600000000000000" pitchFamily="66" charset="-128"/>
              </a:rPr>
              <a:t>付きデータを大量生成して学習させたところ， </a:t>
            </a:r>
            <a:endParaRPr lang="en-US" altLang="ja-JP" sz="1050" dirty="0">
              <a:latin typeface="HG正楷書体-PRO" panose="03000600000000000000" pitchFamily="66" charset="-128"/>
              <a:ea typeface="HG正楷書体-PRO" panose="03000600000000000000" pitchFamily="66" charset="-128"/>
            </a:endParaRPr>
          </a:p>
          <a:p>
            <a:r>
              <a:rPr lang="en-US" altLang="ja-JP" sz="1050" dirty="0" err="1">
                <a:latin typeface="HG正楷書体-PRO" panose="03000600000000000000" pitchFamily="66" charset="-128"/>
                <a:ea typeface="HG正楷書体-PRO" panose="03000600000000000000" pitchFamily="66" charset="-128"/>
              </a:rPr>
              <a:t>sota</a:t>
            </a:r>
            <a:r>
              <a:rPr lang="ja-JP" altLang="en-US" sz="1050" dirty="0">
                <a:latin typeface="HG正楷書体-PRO" panose="03000600000000000000" pitchFamily="66" charset="-128"/>
                <a:ea typeface="HG正楷書体-PRO" panose="03000600000000000000" pitchFamily="66" charset="-128"/>
              </a:rPr>
              <a:t>達成。データセットに対する</a:t>
            </a:r>
            <a:r>
              <a:rPr lang="en-US" altLang="ja-JP" sz="1050" dirty="0">
                <a:latin typeface="HG正楷書体-PRO" panose="03000600000000000000" pitchFamily="66" charset="-128"/>
                <a:ea typeface="HG正楷書体-PRO" panose="03000600000000000000" pitchFamily="66" charset="-128"/>
              </a:rPr>
              <a:t>user study</a:t>
            </a:r>
            <a:r>
              <a:rPr lang="ja-JP" altLang="en-US" sz="1050" dirty="0">
                <a:latin typeface="HG正楷書体-PRO" panose="03000600000000000000" pitchFamily="66" charset="-128"/>
                <a:ea typeface="HG正楷書体-PRO" panose="03000600000000000000" pitchFamily="66" charset="-128"/>
              </a:rPr>
              <a:t>も行った． </a:t>
            </a:r>
            <a:endParaRPr lang="en-US" altLang="ja-JP" sz="1050" dirty="0">
              <a:latin typeface="HG正楷書体-PRO" panose="03000600000000000000" pitchFamily="66" charset="-128"/>
              <a:ea typeface="HG正楷書体-PRO" panose="03000600000000000000" pitchFamily="66" charset="-128"/>
            </a:endParaRPr>
          </a:p>
          <a:p>
            <a:r>
              <a:rPr lang="en-US" altLang="ja-JP" sz="1050" dirty="0">
                <a:latin typeface="HG正楷書体-PRO" panose="03000600000000000000" pitchFamily="66" charset="-128"/>
                <a:ea typeface="HG正楷書体-PRO" panose="03000600000000000000" pitchFamily="66" charset="-128"/>
              </a:rPr>
              <a:t>50</a:t>
            </a:r>
            <a:r>
              <a:rPr lang="ja-JP" altLang="en-US" sz="1050" dirty="0">
                <a:latin typeface="HG正楷書体-PRO" panose="03000600000000000000" pitchFamily="66" charset="-128"/>
                <a:ea typeface="HG正楷書体-PRO" panose="03000600000000000000" pitchFamily="66" charset="-128"/>
              </a:rPr>
              <a:t>個の現実のデータと</a:t>
            </a:r>
            <a:r>
              <a:rPr lang="en-US" altLang="ja-JP" sz="1050" dirty="0">
                <a:latin typeface="HG正楷書体-PRO" panose="03000600000000000000" pitchFamily="66" charset="-128"/>
                <a:ea typeface="HG正楷書体-PRO" panose="03000600000000000000" pitchFamily="66" charset="-128"/>
              </a:rPr>
              <a:t>50</a:t>
            </a:r>
            <a:r>
              <a:rPr lang="ja-JP" altLang="en-US" sz="1050" dirty="0">
                <a:latin typeface="HG正楷書体-PRO" panose="03000600000000000000" pitchFamily="66" charset="-128"/>
                <a:ea typeface="HG正楷書体-PRO" panose="03000600000000000000" pitchFamily="66" charset="-128"/>
              </a:rPr>
              <a:t>個の</a:t>
            </a:r>
            <a:r>
              <a:rPr lang="en-US" altLang="ja-JP" sz="1050" dirty="0" err="1">
                <a:latin typeface="HG正楷書体-PRO" panose="03000600000000000000" pitchFamily="66" charset="-128"/>
                <a:ea typeface="HG正楷書体-PRO" panose="03000600000000000000" pitchFamily="66" charset="-128"/>
              </a:rPr>
              <a:t>SimGAN</a:t>
            </a:r>
            <a:r>
              <a:rPr lang="ja-JP" altLang="en-US" sz="1050" dirty="0">
                <a:latin typeface="HG正楷書体-PRO" panose="03000600000000000000" pitchFamily="66" charset="-128"/>
                <a:ea typeface="HG正楷書体-PRO" panose="03000600000000000000" pitchFamily="66" charset="-128"/>
              </a:rPr>
              <a:t>による生成データを</a:t>
            </a:r>
            <a:endParaRPr lang="en-US" altLang="ja-JP" sz="1050" dirty="0">
              <a:latin typeface="HG正楷書体-PRO" panose="03000600000000000000" pitchFamily="66" charset="-128"/>
              <a:ea typeface="HG正楷書体-PRO" panose="03000600000000000000" pitchFamily="66" charset="-128"/>
            </a:endParaRPr>
          </a:p>
          <a:p>
            <a:r>
              <a:rPr lang="en-US" altLang="ja-JP" sz="1050" dirty="0">
                <a:latin typeface="HG正楷書体-PRO" panose="03000600000000000000" pitchFamily="66" charset="-128"/>
                <a:ea typeface="HG正楷書体-PRO" panose="03000600000000000000" pitchFamily="66" charset="-128"/>
              </a:rPr>
              <a:t>random</a:t>
            </a:r>
            <a:r>
              <a:rPr lang="ja-JP" altLang="en-US" sz="1050" dirty="0" err="1">
                <a:latin typeface="HG正楷書体-PRO" panose="03000600000000000000" pitchFamily="66" charset="-128"/>
                <a:ea typeface="HG正楷書体-PRO" panose="03000600000000000000" pitchFamily="66" charset="-128"/>
              </a:rPr>
              <a:t>に提</a:t>
            </a:r>
            <a:r>
              <a:rPr lang="ja-JP" altLang="en-US" sz="1050" dirty="0">
                <a:latin typeface="HG正楷書体-PRO" panose="03000600000000000000" pitchFamily="66" charset="-128"/>
                <a:ea typeface="HG正楷書体-PRO" panose="03000600000000000000" pitchFamily="66" charset="-128"/>
              </a:rPr>
              <a:t>示してどちらが本物か答えさせたら正答率は</a:t>
            </a:r>
            <a:r>
              <a:rPr lang="en-US" altLang="ja-JP" sz="1050" dirty="0">
                <a:latin typeface="HG正楷書体-PRO" panose="03000600000000000000" pitchFamily="66" charset="-128"/>
                <a:ea typeface="HG正楷書体-PRO" panose="03000600000000000000" pitchFamily="66" charset="-128"/>
              </a:rPr>
              <a:t>51.7%</a:t>
            </a:r>
            <a:r>
              <a:rPr lang="ja-JP" altLang="en-US" sz="1050" dirty="0">
                <a:latin typeface="HG正楷書体-PRO" panose="03000600000000000000" pitchFamily="66" charset="-128"/>
                <a:ea typeface="HG正楷書体-PRO" panose="03000600000000000000" pitchFamily="66" charset="-128"/>
              </a:rPr>
              <a:t>だった．</a:t>
            </a:r>
            <a:endParaRPr lang="en-US" altLang="ja-JP" sz="1050" dirty="0">
              <a:latin typeface="HG正楷書体-PRO" panose="03000600000000000000" pitchFamily="66" charset="-128"/>
              <a:ea typeface="HG正楷書体-PRO" panose="03000600000000000000" pitchFamily="66" charset="-128"/>
            </a:endParaRPr>
          </a:p>
          <a:p>
            <a:endParaRPr lang="en-US" altLang="ja-JP" sz="200" dirty="0">
              <a:latin typeface="HG正楷書体-PRO" panose="03000600000000000000" pitchFamily="66" charset="-128"/>
              <a:ea typeface="HG正楷書体-PRO" panose="03000600000000000000" pitchFamily="66" charset="-128"/>
            </a:endParaRPr>
          </a:p>
          <a:p>
            <a:endParaRPr lang="en-US" altLang="ja-JP" sz="1050" dirty="0">
              <a:latin typeface="HG正楷書体-PRO" panose="03000600000000000000" pitchFamily="66" charset="-128"/>
              <a:ea typeface="HG正楷書体-PRO" panose="03000600000000000000" pitchFamily="66" charset="-128"/>
            </a:endParaRPr>
          </a:p>
          <a:p>
            <a:r>
              <a:rPr lang="ja-JP" altLang="en-US" sz="1050" dirty="0">
                <a:latin typeface="HG正楷書体-PRO" panose="03000600000000000000" pitchFamily="66" charset="-128"/>
                <a:ea typeface="HG正楷書体-PRO" panose="03000600000000000000" pitchFamily="66" charset="-128"/>
              </a:rPr>
              <a:t>実験②距離画像による手姿勢推定タスク</a:t>
            </a:r>
            <a:endParaRPr lang="en-US" altLang="ja-JP" sz="1050" dirty="0">
              <a:latin typeface="HG正楷書体-PRO" panose="03000600000000000000" pitchFamily="66" charset="-128"/>
              <a:ea typeface="HG正楷書体-PRO" panose="03000600000000000000" pitchFamily="66" charset="-128"/>
            </a:endParaRPr>
          </a:p>
          <a:p>
            <a:r>
              <a:rPr lang="ja-JP" altLang="en-US" sz="1050" dirty="0">
                <a:latin typeface="HG正楷書体-PRO" panose="03000600000000000000" pitchFamily="66" charset="-128"/>
                <a:ea typeface="HG正楷書体-PRO" panose="03000600000000000000" pitchFamily="66" charset="-128"/>
              </a:rPr>
              <a:t>通常，現実の距離画像にはノイズが入っている． </a:t>
            </a:r>
            <a:endParaRPr lang="en-US" altLang="ja-JP" sz="1050" dirty="0">
              <a:latin typeface="HG正楷書体-PRO" panose="03000600000000000000" pitchFamily="66" charset="-128"/>
              <a:ea typeface="HG正楷書体-PRO" panose="03000600000000000000" pitchFamily="66" charset="-128"/>
            </a:endParaRPr>
          </a:p>
          <a:p>
            <a:r>
              <a:rPr lang="ja-JP" altLang="en-US" sz="1050" dirty="0">
                <a:latin typeface="HG正楷書体-PRO" panose="03000600000000000000" pitchFamily="66" charset="-128"/>
                <a:ea typeface="HG正楷書体-PRO" panose="03000600000000000000" pitchFamily="66" charset="-128"/>
              </a:rPr>
              <a:t>そのノイズがシミュレータ画像にはないので，変換してノイズを再現．</a:t>
            </a:r>
          </a:p>
        </p:txBody>
      </p:sp>
      <p:sp>
        <p:nvSpPr>
          <p:cNvPr id="13" name="正方形/長方形 12">
            <a:extLst>
              <a:ext uri="{FF2B5EF4-FFF2-40B4-BE49-F238E27FC236}">
                <a16:creationId xmlns:a16="http://schemas.microsoft.com/office/drawing/2014/main" id="{27E700C9-1FFC-4CB2-9A47-BCBA08A30C9E}"/>
              </a:ext>
            </a:extLst>
          </p:cNvPr>
          <p:cNvSpPr/>
          <p:nvPr/>
        </p:nvSpPr>
        <p:spPr>
          <a:xfrm>
            <a:off x="6715882" y="7525832"/>
            <a:ext cx="6400800" cy="430887"/>
          </a:xfrm>
          <a:prstGeom prst="rect">
            <a:avLst/>
          </a:prstGeom>
        </p:spPr>
        <p:txBody>
          <a:bodyPr>
            <a:spAutoFit/>
          </a:bodyPr>
          <a:lstStyle/>
          <a:p>
            <a:r>
              <a:rPr lang="ja-JP" altLang="en-US" sz="1100" dirty="0">
                <a:latin typeface="HG正楷書体-PRO" panose="03000600000000000000" pitchFamily="66" charset="-128"/>
                <a:ea typeface="HG正楷書体-PRO" panose="03000600000000000000" pitchFamily="66" charset="-128"/>
              </a:rPr>
              <a:t>将来的には、各合成画像に対して複数の精細画像を生成するための「ノイズ分布</a:t>
            </a:r>
            <a:endParaRPr lang="en-US" altLang="ja-JP" sz="1100" dirty="0">
              <a:latin typeface="HG正楷書体-PRO" panose="03000600000000000000" pitchFamily="66" charset="-128"/>
              <a:ea typeface="HG正楷書体-PRO" panose="03000600000000000000" pitchFamily="66" charset="-128"/>
            </a:endParaRPr>
          </a:p>
          <a:p>
            <a:r>
              <a:rPr lang="ja-JP" altLang="en-US" sz="1100" dirty="0">
                <a:latin typeface="HG正楷書体-PRO" panose="03000600000000000000" pitchFamily="66" charset="-128"/>
                <a:ea typeface="HG正楷書体-PRO" panose="03000600000000000000" pitchFamily="66" charset="-128"/>
              </a:rPr>
              <a:t>のモデル化」を検討し、単一画像ではなくビデオを調査する。</a:t>
            </a:r>
          </a:p>
        </p:txBody>
      </p:sp>
    </p:spTree>
    <p:extLst>
      <p:ext uri="{BB962C8B-B14F-4D97-AF65-F5344CB8AC3E}">
        <p14:creationId xmlns:p14="http://schemas.microsoft.com/office/powerpoint/2010/main" val="2956120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06468" y="62232"/>
            <a:ext cx="12588240" cy="9347835"/>
          </a:xfrm>
          <a:prstGeom prst="rect">
            <a:avLst/>
          </a:prstGeom>
          <a:solidFill>
            <a:schemeClr val="bg1">
              <a:alpha val="31000"/>
            </a:scheme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solidFill>
                <a:schemeClr val="tx1"/>
              </a:solidFill>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44496" b="5770"/>
          <a:stretch/>
        </p:blipFill>
        <p:spPr>
          <a:xfrm>
            <a:off x="415846" y="5795600"/>
            <a:ext cx="11969485" cy="3358879"/>
          </a:xfrm>
          <a:prstGeom prst="rect">
            <a:avLst/>
          </a:prstGeom>
        </p:spPr>
      </p:pic>
      <p:sp>
        <p:nvSpPr>
          <p:cNvPr id="7" name="テキスト ボックス 6"/>
          <p:cNvSpPr txBox="1"/>
          <p:nvPr/>
        </p:nvSpPr>
        <p:spPr>
          <a:xfrm>
            <a:off x="1278996" y="1347481"/>
            <a:ext cx="10841355" cy="1471172"/>
          </a:xfrm>
          <a:prstGeom prst="rect">
            <a:avLst/>
          </a:prstGeom>
          <a:noFill/>
        </p:spPr>
        <p:txBody>
          <a:bodyPr wrap="square" rtlCol="0">
            <a:spAutoFit/>
          </a:bodyPr>
          <a:lstStyle/>
          <a:p>
            <a:pPr algn="r"/>
            <a:r>
              <a:rPr kumimoji="1" lang="en-US" altLang="ja-JP" sz="4480" b="1" dirty="0">
                <a:solidFill>
                  <a:srgbClr val="02723B"/>
                </a:solidFill>
                <a:latin typeface="Adobe Arabic" panose="02040503050201020203" pitchFamily="18" charset="-78"/>
                <a:cs typeface="Adobe Arabic" panose="02040503050201020203" pitchFamily="18" charset="-78"/>
              </a:rPr>
              <a:t>Learning from Simulated and Unsupervised Images through Adversarial Training</a:t>
            </a:r>
            <a:endParaRPr kumimoji="1" lang="ja-JP" altLang="en-US" sz="4480" b="1" dirty="0">
              <a:solidFill>
                <a:srgbClr val="02723B"/>
              </a:solidFill>
              <a:latin typeface="Adobe Arabic" panose="02040503050201020203" pitchFamily="18" charset="-78"/>
              <a:cs typeface="Adobe Arabic" panose="02040503050201020203" pitchFamily="18" charset="-78"/>
            </a:endParaRPr>
          </a:p>
        </p:txBody>
      </p:sp>
      <p:sp>
        <p:nvSpPr>
          <p:cNvPr id="8" name="正方形/長方形 7"/>
          <p:cNvSpPr/>
          <p:nvPr/>
        </p:nvSpPr>
        <p:spPr>
          <a:xfrm>
            <a:off x="477800" y="3762290"/>
            <a:ext cx="8864464" cy="1107996"/>
          </a:xfrm>
          <a:prstGeom prst="rect">
            <a:avLst/>
          </a:prstGeom>
        </p:spPr>
        <p:txBody>
          <a:bodyPr wrap="square">
            <a:spAutoFit/>
          </a:bodyPr>
          <a:lstStyle/>
          <a:p>
            <a:r>
              <a:rPr kumimoji="1" lang="en-US" altLang="ja-JP" sz="6600" b="1" dirty="0">
                <a:ln>
                  <a:solidFill>
                    <a:srgbClr val="00B050"/>
                  </a:solidFill>
                </a:ln>
                <a:solidFill>
                  <a:srgbClr val="00B05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CVPR 2017, Best Paper Award</a:t>
            </a:r>
          </a:p>
        </p:txBody>
      </p:sp>
      <p:sp>
        <p:nvSpPr>
          <p:cNvPr id="2" name="スライド番号プレースホルダー 1">
            <a:extLst>
              <a:ext uri="{FF2B5EF4-FFF2-40B4-BE49-F238E27FC236}">
                <a16:creationId xmlns:a16="http://schemas.microsoft.com/office/drawing/2014/main" id="{7E081A24-8C6B-43C3-9564-21809D3102CE}"/>
              </a:ext>
            </a:extLst>
          </p:cNvPr>
          <p:cNvSpPr>
            <a:spLocks noGrp="1"/>
          </p:cNvSpPr>
          <p:nvPr>
            <p:ph type="sldNum" sz="quarter" idx="12"/>
          </p:nvPr>
        </p:nvSpPr>
        <p:spPr/>
        <p:txBody>
          <a:bodyPr/>
          <a:lstStyle/>
          <a:p>
            <a:fld id="{A84DE32A-81B2-4C1F-B209-8B4832668687}" type="slidenum">
              <a:rPr kumimoji="1" lang="ja-JP" altLang="en-US" smtClean="0"/>
              <a:t>17</a:t>
            </a:fld>
            <a:endParaRPr kumimoji="1" lang="ja-JP" altLang="en-US"/>
          </a:p>
        </p:txBody>
      </p:sp>
      <p:sp>
        <p:nvSpPr>
          <p:cNvPr id="3" name="正方形/長方形 2">
            <a:extLst>
              <a:ext uri="{FF2B5EF4-FFF2-40B4-BE49-F238E27FC236}">
                <a16:creationId xmlns:a16="http://schemas.microsoft.com/office/drawing/2014/main" id="{5EEE7A77-72B2-4F49-AA7C-4444E7D807AD}"/>
              </a:ext>
            </a:extLst>
          </p:cNvPr>
          <p:cNvSpPr/>
          <p:nvPr/>
        </p:nvSpPr>
        <p:spPr>
          <a:xfrm>
            <a:off x="4910032" y="2813947"/>
            <a:ext cx="7415876" cy="1015663"/>
          </a:xfrm>
          <a:prstGeom prst="rect">
            <a:avLst/>
          </a:prstGeom>
        </p:spPr>
        <p:txBody>
          <a:bodyPr wrap="none">
            <a:spAutoFit/>
          </a:bodyPr>
          <a:lstStyle/>
          <a:p>
            <a:pPr algn="r"/>
            <a:r>
              <a:rPr lang="en-US" altLang="ja-JP" sz="2000" dirty="0">
                <a:latin typeface="Adobe Arabic" panose="02040503050201020203" pitchFamily="18" charset="-78"/>
                <a:cs typeface="Adobe Arabic" panose="02040503050201020203" pitchFamily="18" charset="-78"/>
              </a:rPr>
              <a:t>Ashish Shrivastava, Tomas Pfister, </a:t>
            </a:r>
            <a:r>
              <a:rPr lang="en-US" altLang="ja-JP" sz="2000" dirty="0" err="1">
                <a:latin typeface="Adobe Arabic" panose="02040503050201020203" pitchFamily="18" charset="-78"/>
                <a:cs typeface="Adobe Arabic" panose="02040503050201020203" pitchFamily="18" charset="-78"/>
              </a:rPr>
              <a:t>Oncel</a:t>
            </a:r>
            <a:r>
              <a:rPr lang="en-US" altLang="ja-JP" sz="2000" dirty="0">
                <a:latin typeface="Adobe Arabic" panose="02040503050201020203" pitchFamily="18" charset="-78"/>
                <a:cs typeface="Adobe Arabic" panose="02040503050201020203" pitchFamily="18" charset="-78"/>
              </a:rPr>
              <a:t> </a:t>
            </a:r>
            <a:r>
              <a:rPr lang="en-US" altLang="ja-JP" sz="2000" dirty="0" err="1">
                <a:latin typeface="Adobe Arabic" panose="02040503050201020203" pitchFamily="18" charset="-78"/>
                <a:cs typeface="Adobe Arabic" panose="02040503050201020203" pitchFamily="18" charset="-78"/>
              </a:rPr>
              <a:t>Tuzel</a:t>
            </a:r>
            <a:r>
              <a:rPr lang="en-US" altLang="ja-JP" sz="2000" dirty="0">
                <a:latin typeface="Adobe Arabic" panose="02040503050201020203" pitchFamily="18" charset="-78"/>
                <a:cs typeface="Adobe Arabic" panose="02040503050201020203" pitchFamily="18" charset="-78"/>
              </a:rPr>
              <a:t>, Joshua Susskind, </a:t>
            </a:r>
            <a:r>
              <a:rPr lang="en-US" altLang="ja-JP" sz="2000" dirty="0" err="1">
                <a:latin typeface="Adobe Arabic" panose="02040503050201020203" pitchFamily="18" charset="-78"/>
                <a:cs typeface="Adobe Arabic" panose="02040503050201020203" pitchFamily="18" charset="-78"/>
              </a:rPr>
              <a:t>Wenda</a:t>
            </a:r>
            <a:r>
              <a:rPr lang="en-US" altLang="ja-JP" sz="2000" dirty="0">
                <a:latin typeface="Adobe Arabic" panose="02040503050201020203" pitchFamily="18" charset="-78"/>
                <a:cs typeface="Adobe Arabic" panose="02040503050201020203" pitchFamily="18" charset="-78"/>
              </a:rPr>
              <a:t> Wang, Russell Webb</a:t>
            </a:r>
          </a:p>
          <a:p>
            <a:pPr algn="r"/>
            <a:r>
              <a:rPr lang="en-US" altLang="ja-JP" sz="2000" dirty="0">
                <a:latin typeface="Adobe Arabic" panose="02040503050201020203" pitchFamily="18" charset="-78"/>
                <a:cs typeface="Adobe Arabic" panose="02040503050201020203" pitchFamily="18" charset="-78"/>
              </a:rPr>
              <a:t>Apple Inc</a:t>
            </a:r>
          </a:p>
          <a:p>
            <a:pPr algn="r"/>
            <a:endParaRPr lang="ja-JP" altLang="en-US" sz="2000" dirty="0">
              <a:latin typeface="Adobe Arabic" panose="02040503050201020203" pitchFamily="18" charset="-78"/>
              <a:cs typeface="Adobe Arabic" panose="02040503050201020203" pitchFamily="18" charset="-78"/>
            </a:endParaRPr>
          </a:p>
        </p:txBody>
      </p:sp>
      <p:sp>
        <p:nvSpPr>
          <p:cNvPr id="4" name="テキスト ボックス 3">
            <a:extLst>
              <a:ext uri="{FF2B5EF4-FFF2-40B4-BE49-F238E27FC236}">
                <a16:creationId xmlns:a16="http://schemas.microsoft.com/office/drawing/2014/main" id="{5897C5FD-6FFE-4CDC-B4E8-C0F1429A5FC2}"/>
              </a:ext>
            </a:extLst>
          </p:cNvPr>
          <p:cNvSpPr txBox="1"/>
          <p:nvPr/>
        </p:nvSpPr>
        <p:spPr>
          <a:xfrm>
            <a:off x="2542103" y="6796128"/>
            <a:ext cx="1863010" cy="1384995"/>
          </a:xfrm>
          <a:prstGeom prst="rect">
            <a:avLst/>
          </a:prstGeom>
          <a:noFill/>
        </p:spPr>
        <p:txBody>
          <a:bodyPr wrap="none" rtlCol="0">
            <a:spAutoFit/>
          </a:bodyPr>
          <a:lstStyle/>
          <a:p>
            <a:pPr algn="ctr"/>
            <a:r>
              <a:rPr kumimoji="1" lang="en-US" altLang="ja-JP" sz="4400" b="1" dirty="0">
                <a:solidFill>
                  <a:schemeClr val="bg1"/>
                </a:solidFill>
                <a:latin typeface="Adobe Arabic" panose="02040503050201020203" pitchFamily="18" charset="-78"/>
                <a:cs typeface="Adobe Arabic" panose="02040503050201020203" pitchFamily="18" charset="-78"/>
              </a:rPr>
              <a:t>Summary</a:t>
            </a:r>
          </a:p>
          <a:p>
            <a:pPr algn="ctr"/>
            <a:r>
              <a:rPr kumimoji="1" lang="en-US" altLang="ja-JP" sz="2000" b="1" dirty="0">
                <a:solidFill>
                  <a:schemeClr val="bg1"/>
                </a:solidFill>
                <a:latin typeface="Adobe Arabic" panose="02040503050201020203" pitchFamily="18" charset="-78"/>
                <a:cs typeface="Adobe Arabic" panose="02040503050201020203" pitchFamily="18" charset="-78"/>
              </a:rPr>
              <a:t>By Yohei Kawakami</a:t>
            </a:r>
          </a:p>
          <a:p>
            <a:pPr algn="ctr"/>
            <a:r>
              <a:rPr kumimoji="1" lang="en-US" altLang="ja-JP" sz="2000" b="1" dirty="0">
                <a:solidFill>
                  <a:schemeClr val="bg1"/>
                </a:solidFill>
                <a:latin typeface="Adobe Arabic" panose="02040503050201020203" pitchFamily="18" charset="-78"/>
                <a:cs typeface="Adobe Arabic" panose="02040503050201020203" pitchFamily="18" charset="-78"/>
              </a:rPr>
              <a:t>2019/01/16</a:t>
            </a:r>
            <a:endParaRPr kumimoji="1" lang="ja-JP" altLang="en-US" sz="2000" b="1" dirty="0">
              <a:solidFill>
                <a:schemeClr val="bg1"/>
              </a:solidFill>
              <a:latin typeface="Adobe Arabic" panose="02040503050201020203" pitchFamily="18" charset="-78"/>
              <a:cs typeface="Adobe Arabic" panose="02040503050201020203" pitchFamily="18" charset="-78"/>
            </a:endParaRPr>
          </a:p>
        </p:txBody>
      </p:sp>
      <p:pic>
        <p:nvPicPr>
          <p:cNvPr id="12" name="図 11">
            <a:extLst>
              <a:ext uri="{FF2B5EF4-FFF2-40B4-BE49-F238E27FC236}">
                <a16:creationId xmlns:a16="http://schemas.microsoft.com/office/drawing/2014/main" id="{7F410A19-A489-42E6-8230-FDE79C34F76E}"/>
              </a:ext>
            </a:extLst>
          </p:cNvPr>
          <p:cNvPicPr>
            <a:picLocks noChangeAspect="1"/>
          </p:cNvPicPr>
          <p:nvPr/>
        </p:nvPicPr>
        <p:blipFill>
          <a:blip r:embed="rId3"/>
          <a:stretch>
            <a:fillRect/>
          </a:stretch>
        </p:blipFill>
        <p:spPr>
          <a:xfrm>
            <a:off x="8426893" y="446721"/>
            <a:ext cx="3899015" cy="713718"/>
          </a:xfrm>
          <a:prstGeom prst="rect">
            <a:avLst/>
          </a:prstGeom>
        </p:spPr>
      </p:pic>
      <p:sp>
        <p:nvSpPr>
          <p:cNvPr id="10" name="正方形/長方形 9">
            <a:extLst>
              <a:ext uri="{FF2B5EF4-FFF2-40B4-BE49-F238E27FC236}">
                <a16:creationId xmlns:a16="http://schemas.microsoft.com/office/drawing/2014/main" id="{D374FEF9-9AD7-4605-A6C2-958812A72AC2}"/>
              </a:ext>
            </a:extLst>
          </p:cNvPr>
          <p:cNvSpPr/>
          <p:nvPr/>
        </p:nvSpPr>
        <p:spPr>
          <a:xfrm>
            <a:off x="754737" y="6000820"/>
            <a:ext cx="6654386" cy="584775"/>
          </a:xfrm>
          <a:prstGeom prst="rect">
            <a:avLst/>
          </a:prstGeom>
          <a:ln w="57150">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ja-JP" altLang="en-US" sz="3200" dirty="0">
                <a:latin typeface="Adobe Arabic" panose="02040503050201020203" pitchFamily="18" charset="-78"/>
                <a:cs typeface="Adobe Arabic" panose="02040503050201020203" pitchFamily="18" charset="-78"/>
              </a:rPr>
              <a:t>Method of improving the quality of synthetic images</a:t>
            </a:r>
          </a:p>
        </p:txBody>
      </p:sp>
    </p:spTree>
    <p:extLst>
      <p:ext uri="{BB962C8B-B14F-4D97-AF65-F5344CB8AC3E}">
        <p14:creationId xmlns:p14="http://schemas.microsoft.com/office/powerpoint/2010/main" val="2399151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0272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0699D2-2DBE-4EBF-B70E-AE57F8E1F6DE}"/>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528D3072-8204-42CC-92A9-0AA8DA16CDA1}"/>
              </a:ext>
            </a:extLst>
          </p:cNvPr>
          <p:cNvSpPr>
            <a:spLocks noGrp="1"/>
          </p:cNvSpPr>
          <p:nvPr>
            <p:ph type="subTitle" idx="1"/>
          </p:nvPr>
        </p:nvSpPr>
        <p:spPr/>
        <p:txBody>
          <a:bodyPr/>
          <a:lstStyle/>
          <a:p>
            <a:endParaRPr kumimoji="1" lang="ja-JP" altLang="en-US"/>
          </a:p>
        </p:txBody>
      </p:sp>
      <p:pic>
        <p:nvPicPr>
          <p:cNvPr id="5" name="図 4">
            <a:extLst>
              <a:ext uri="{FF2B5EF4-FFF2-40B4-BE49-F238E27FC236}">
                <a16:creationId xmlns:a16="http://schemas.microsoft.com/office/drawing/2014/main" id="{E64D8EC8-E7D4-42FB-8585-86464B69F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35" y="1010601"/>
            <a:ext cx="12578729" cy="7019291"/>
          </a:xfrm>
          <a:prstGeom prst="rect">
            <a:avLst/>
          </a:prstGeom>
        </p:spPr>
      </p:pic>
    </p:spTree>
    <p:extLst>
      <p:ext uri="{BB962C8B-B14F-4D97-AF65-F5344CB8AC3E}">
        <p14:creationId xmlns:p14="http://schemas.microsoft.com/office/powerpoint/2010/main" val="1447594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06468" y="62232"/>
            <a:ext cx="12588240" cy="9347835"/>
          </a:xfrm>
          <a:prstGeom prst="rect">
            <a:avLst/>
          </a:prstGeom>
          <a:solidFill>
            <a:schemeClr val="bg1">
              <a:alpha val="31000"/>
            </a:scheme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solidFill>
                <a:schemeClr val="tx1"/>
              </a:solidFill>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44496" b="5770"/>
          <a:stretch/>
        </p:blipFill>
        <p:spPr>
          <a:xfrm>
            <a:off x="415846" y="5795600"/>
            <a:ext cx="11969485" cy="3358879"/>
          </a:xfrm>
          <a:prstGeom prst="rect">
            <a:avLst/>
          </a:prstGeom>
        </p:spPr>
      </p:pic>
      <p:sp>
        <p:nvSpPr>
          <p:cNvPr id="7" name="テキスト ボックス 6"/>
          <p:cNvSpPr txBox="1"/>
          <p:nvPr/>
        </p:nvSpPr>
        <p:spPr>
          <a:xfrm>
            <a:off x="1278996" y="1347481"/>
            <a:ext cx="10841355" cy="1471172"/>
          </a:xfrm>
          <a:prstGeom prst="rect">
            <a:avLst/>
          </a:prstGeom>
          <a:noFill/>
        </p:spPr>
        <p:txBody>
          <a:bodyPr wrap="square" rtlCol="0">
            <a:spAutoFit/>
          </a:bodyPr>
          <a:lstStyle/>
          <a:p>
            <a:pPr algn="r"/>
            <a:r>
              <a:rPr kumimoji="1" lang="en-US" altLang="ja-JP" sz="4480" b="1" dirty="0">
                <a:solidFill>
                  <a:srgbClr val="02723B"/>
                </a:solidFill>
                <a:latin typeface="Adobe Arabic" panose="02040503050201020203" pitchFamily="18" charset="-78"/>
                <a:cs typeface="Adobe Arabic" panose="02040503050201020203" pitchFamily="18" charset="-78"/>
              </a:rPr>
              <a:t>Learning from Simulated and Unsupervised Images through Adversarial Training</a:t>
            </a:r>
            <a:endParaRPr kumimoji="1" lang="ja-JP" altLang="en-US" sz="4480" b="1" dirty="0">
              <a:solidFill>
                <a:srgbClr val="02723B"/>
              </a:solidFill>
              <a:latin typeface="Adobe Arabic" panose="02040503050201020203" pitchFamily="18" charset="-78"/>
              <a:cs typeface="Adobe Arabic" panose="02040503050201020203" pitchFamily="18" charset="-78"/>
            </a:endParaRPr>
          </a:p>
        </p:txBody>
      </p:sp>
      <p:sp>
        <p:nvSpPr>
          <p:cNvPr id="2" name="スライド番号プレースホルダー 1">
            <a:extLst>
              <a:ext uri="{FF2B5EF4-FFF2-40B4-BE49-F238E27FC236}">
                <a16:creationId xmlns:a16="http://schemas.microsoft.com/office/drawing/2014/main" id="{7E081A24-8C6B-43C3-9564-21809D3102CE}"/>
              </a:ext>
            </a:extLst>
          </p:cNvPr>
          <p:cNvSpPr>
            <a:spLocks noGrp="1"/>
          </p:cNvSpPr>
          <p:nvPr>
            <p:ph type="sldNum" sz="quarter" idx="12"/>
          </p:nvPr>
        </p:nvSpPr>
        <p:spPr/>
        <p:txBody>
          <a:bodyPr/>
          <a:lstStyle/>
          <a:p>
            <a:fld id="{A84DE32A-81B2-4C1F-B209-8B4832668687}" type="slidenum">
              <a:rPr kumimoji="1" lang="ja-JP" altLang="en-US" smtClean="0"/>
              <a:t>2</a:t>
            </a:fld>
            <a:endParaRPr kumimoji="1" lang="ja-JP" altLang="en-US"/>
          </a:p>
        </p:txBody>
      </p:sp>
      <p:sp>
        <p:nvSpPr>
          <p:cNvPr id="3" name="正方形/長方形 2">
            <a:extLst>
              <a:ext uri="{FF2B5EF4-FFF2-40B4-BE49-F238E27FC236}">
                <a16:creationId xmlns:a16="http://schemas.microsoft.com/office/drawing/2014/main" id="{5EEE7A77-72B2-4F49-AA7C-4444E7D807AD}"/>
              </a:ext>
            </a:extLst>
          </p:cNvPr>
          <p:cNvSpPr/>
          <p:nvPr/>
        </p:nvSpPr>
        <p:spPr>
          <a:xfrm>
            <a:off x="4910032" y="2813947"/>
            <a:ext cx="7415876" cy="2246769"/>
          </a:xfrm>
          <a:prstGeom prst="rect">
            <a:avLst/>
          </a:prstGeom>
        </p:spPr>
        <p:txBody>
          <a:bodyPr wrap="none">
            <a:spAutoFit/>
          </a:bodyPr>
          <a:lstStyle/>
          <a:p>
            <a:pPr algn="r"/>
            <a:r>
              <a:rPr lang="en-US" altLang="ja-JP" sz="2000" dirty="0">
                <a:latin typeface="Adobe Arabic" panose="02040503050201020203" pitchFamily="18" charset="-78"/>
                <a:cs typeface="Adobe Arabic" panose="02040503050201020203" pitchFamily="18" charset="-78"/>
              </a:rPr>
              <a:t>Ashish Shrivastava, Tomas Pfister, </a:t>
            </a:r>
            <a:r>
              <a:rPr lang="en-US" altLang="ja-JP" sz="2000" dirty="0" err="1">
                <a:latin typeface="Adobe Arabic" panose="02040503050201020203" pitchFamily="18" charset="-78"/>
                <a:cs typeface="Adobe Arabic" panose="02040503050201020203" pitchFamily="18" charset="-78"/>
              </a:rPr>
              <a:t>Oncel</a:t>
            </a:r>
            <a:r>
              <a:rPr lang="en-US" altLang="ja-JP" sz="2000" dirty="0">
                <a:latin typeface="Adobe Arabic" panose="02040503050201020203" pitchFamily="18" charset="-78"/>
                <a:cs typeface="Adobe Arabic" panose="02040503050201020203" pitchFamily="18" charset="-78"/>
              </a:rPr>
              <a:t> </a:t>
            </a:r>
            <a:r>
              <a:rPr lang="en-US" altLang="ja-JP" sz="2000" dirty="0" err="1">
                <a:latin typeface="Adobe Arabic" panose="02040503050201020203" pitchFamily="18" charset="-78"/>
                <a:cs typeface="Adobe Arabic" panose="02040503050201020203" pitchFamily="18" charset="-78"/>
              </a:rPr>
              <a:t>Tuzel</a:t>
            </a:r>
            <a:r>
              <a:rPr lang="en-US" altLang="ja-JP" sz="2000" dirty="0">
                <a:latin typeface="Adobe Arabic" panose="02040503050201020203" pitchFamily="18" charset="-78"/>
                <a:cs typeface="Adobe Arabic" panose="02040503050201020203" pitchFamily="18" charset="-78"/>
              </a:rPr>
              <a:t>, Joshua Susskind, </a:t>
            </a:r>
            <a:r>
              <a:rPr lang="en-US" altLang="ja-JP" sz="2000" dirty="0" err="1">
                <a:latin typeface="Adobe Arabic" panose="02040503050201020203" pitchFamily="18" charset="-78"/>
                <a:cs typeface="Adobe Arabic" panose="02040503050201020203" pitchFamily="18" charset="-78"/>
              </a:rPr>
              <a:t>Wenda</a:t>
            </a:r>
            <a:r>
              <a:rPr lang="en-US" altLang="ja-JP" sz="2000" dirty="0">
                <a:latin typeface="Adobe Arabic" panose="02040503050201020203" pitchFamily="18" charset="-78"/>
                <a:cs typeface="Adobe Arabic" panose="02040503050201020203" pitchFamily="18" charset="-78"/>
              </a:rPr>
              <a:t> Wang, Russell Webb</a:t>
            </a:r>
          </a:p>
          <a:p>
            <a:pPr algn="r"/>
            <a:r>
              <a:rPr lang="en-US" altLang="ja-JP" sz="2000" dirty="0">
                <a:latin typeface="Adobe Arabic" panose="02040503050201020203" pitchFamily="18" charset="-78"/>
                <a:cs typeface="Adobe Arabic" panose="02040503050201020203" pitchFamily="18" charset="-78"/>
              </a:rPr>
              <a:t>Apple Inc</a:t>
            </a:r>
          </a:p>
          <a:p>
            <a:pPr algn="r"/>
            <a:r>
              <a:rPr lang="mr-IN" altLang="ja-JP" sz="2000" dirty="0">
                <a:latin typeface="Times New Roman"/>
                <a:cs typeface="Times New Roman"/>
                <a:hlinkClick r:id="rId3"/>
              </a:rPr>
              <a:t>https://arxiv.org/abs/1612.07828</a:t>
            </a:r>
            <a:endParaRPr lang="en-US" altLang="ja-JP" sz="2000" dirty="0">
              <a:latin typeface="Times New Roman"/>
              <a:cs typeface="Times New Roman"/>
            </a:endParaRPr>
          </a:p>
          <a:p>
            <a:pPr algn="r"/>
            <a:br>
              <a:rPr lang="en-US" altLang="ja-JP" sz="2000" dirty="0">
                <a:latin typeface="Times New Roman"/>
                <a:cs typeface="Times New Roman"/>
              </a:rPr>
            </a:br>
            <a:br>
              <a:rPr lang="en-US" altLang="ja-JP" sz="2000" dirty="0">
                <a:latin typeface="Times New Roman"/>
                <a:cs typeface="Times New Roman"/>
              </a:rPr>
            </a:br>
            <a:endParaRPr lang="en-US" altLang="ja-JP" sz="2000" dirty="0">
              <a:latin typeface="Adobe Arabic" panose="02040503050201020203" pitchFamily="18" charset="-78"/>
              <a:cs typeface="Adobe Arabic" panose="02040503050201020203" pitchFamily="18" charset="-78"/>
            </a:endParaRPr>
          </a:p>
          <a:p>
            <a:pPr algn="r"/>
            <a:endParaRPr lang="ja-JP" altLang="en-US" sz="2000" dirty="0">
              <a:latin typeface="Adobe Arabic" panose="02040503050201020203" pitchFamily="18" charset="-78"/>
              <a:cs typeface="Adobe Arabic" panose="02040503050201020203" pitchFamily="18" charset="-78"/>
            </a:endParaRPr>
          </a:p>
        </p:txBody>
      </p:sp>
      <p:sp>
        <p:nvSpPr>
          <p:cNvPr id="4" name="テキスト ボックス 3">
            <a:extLst>
              <a:ext uri="{FF2B5EF4-FFF2-40B4-BE49-F238E27FC236}">
                <a16:creationId xmlns:a16="http://schemas.microsoft.com/office/drawing/2014/main" id="{5897C5FD-6FFE-4CDC-B4E8-C0F1429A5FC2}"/>
              </a:ext>
            </a:extLst>
          </p:cNvPr>
          <p:cNvSpPr txBox="1"/>
          <p:nvPr/>
        </p:nvSpPr>
        <p:spPr>
          <a:xfrm>
            <a:off x="2542103" y="6796128"/>
            <a:ext cx="1863010" cy="1384995"/>
          </a:xfrm>
          <a:prstGeom prst="rect">
            <a:avLst/>
          </a:prstGeom>
          <a:noFill/>
        </p:spPr>
        <p:txBody>
          <a:bodyPr wrap="none" rtlCol="0">
            <a:spAutoFit/>
          </a:bodyPr>
          <a:lstStyle/>
          <a:p>
            <a:pPr algn="ctr"/>
            <a:r>
              <a:rPr kumimoji="1" lang="en-US" altLang="ja-JP" sz="4400" b="1" dirty="0">
                <a:solidFill>
                  <a:schemeClr val="bg1"/>
                </a:solidFill>
                <a:latin typeface="Adobe Arabic" panose="02040503050201020203" pitchFamily="18" charset="-78"/>
                <a:cs typeface="Adobe Arabic" panose="02040503050201020203" pitchFamily="18" charset="-78"/>
              </a:rPr>
              <a:t>Summary</a:t>
            </a:r>
          </a:p>
          <a:p>
            <a:pPr algn="ctr"/>
            <a:r>
              <a:rPr kumimoji="1" lang="en-US" altLang="ja-JP" sz="2000" b="1" dirty="0">
                <a:solidFill>
                  <a:schemeClr val="bg1"/>
                </a:solidFill>
                <a:latin typeface="Adobe Arabic" panose="02040503050201020203" pitchFamily="18" charset="-78"/>
                <a:cs typeface="Adobe Arabic" panose="02040503050201020203" pitchFamily="18" charset="-78"/>
              </a:rPr>
              <a:t>By Yohei Kawakami</a:t>
            </a:r>
          </a:p>
          <a:p>
            <a:pPr algn="ctr"/>
            <a:r>
              <a:rPr kumimoji="1" lang="en-US" altLang="ja-JP" sz="2000" b="1" dirty="0">
                <a:solidFill>
                  <a:schemeClr val="bg1"/>
                </a:solidFill>
                <a:latin typeface="Adobe Arabic" panose="02040503050201020203" pitchFamily="18" charset="-78"/>
                <a:cs typeface="Adobe Arabic" panose="02040503050201020203" pitchFamily="18" charset="-78"/>
              </a:rPr>
              <a:t>2019/01/16</a:t>
            </a:r>
            <a:endParaRPr kumimoji="1" lang="ja-JP" altLang="en-US" sz="2000" b="1" dirty="0">
              <a:solidFill>
                <a:schemeClr val="bg1"/>
              </a:solidFill>
              <a:latin typeface="Adobe Arabic" panose="02040503050201020203" pitchFamily="18" charset="-78"/>
              <a:cs typeface="Adobe Arabic" panose="02040503050201020203" pitchFamily="18" charset="-78"/>
            </a:endParaRPr>
          </a:p>
        </p:txBody>
      </p:sp>
      <p:pic>
        <p:nvPicPr>
          <p:cNvPr id="12" name="図 11">
            <a:extLst>
              <a:ext uri="{FF2B5EF4-FFF2-40B4-BE49-F238E27FC236}">
                <a16:creationId xmlns:a16="http://schemas.microsoft.com/office/drawing/2014/main" id="{7F410A19-A489-42E6-8230-FDE79C34F76E}"/>
              </a:ext>
            </a:extLst>
          </p:cNvPr>
          <p:cNvPicPr>
            <a:picLocks noChangeAspect="1"/>
          </p:cNvPicPr>
          <p:nvPr/>
        </p:nvPicPr>
        <p:blipFill>
          <a:blip r:embed="rId4"/>
          <a:stretch>
            <a:fillRect/>
          </a:stretch>
        </p:blipFill>
        <p:spPr>
          <a:xfrm>
            <a:off x="8426893" y="446721"/>
            <a:ext cx="3899015" cy="713718"/>
          </a:xfrm>
          <a:prstGeom prst="rect">
            <a:avLst/>
          </a:prstGeom>
        </p:spPr>
      </p:pic>
      <p:sp>
        <p:nvSpPr>
          <p:cNvPr id="9" name="正方形/長方形 8">
            <a:extLst>
              <a:ext uri="{FF2B5EF4-FFF2-40B4-BE49-F238E27FC236}">
                <a16:creationId xmlns:a16="http://schemas.microsoft.com/office/drawing/2014/main" id="{FA2793E2-A4BF-43D2-B704-CFE5E4D62797}"/>
              </a:ext>
            </a:extLst>
          </p:cNvPr>
          <p:cNvSpPr/>
          <p:nvPr/>
        </p:nvSpPr>
        <p:spPr>
          <a:xfrm>
            <a:off x="834026" y="3725676"/>
            <a:ext cx="7533152" cy="1569660"/>
          </a:xfrm>
          <a:prstGeom prst="rect">
            <a:avLst/>
          </a:prstGeom>
        </p:spPr>
        <p:txBody>
          <a:bodyPr wrap="none">
            <a:spAutoFit/>
          </a:bodyPr>
          <a:lstStyle/>
          <a:p>
            <a:r>
              <a:rPr lang="en-US" altLang="ja-JP" sz="3200" dirty="0">
                <a:latin typeface="Adobe Caslon Pro Bold" panose="0205070206050A020403" pitchFamily="18" charset="0"/>
              </a:rPr>
              <a:t>1, Summary</a:t>
            </a:r>
          </a:p>
          <a:p>
            <a:r>
              <a:rPr lang="en-US" altLang="ja-JP" sz="3200" dirty="0">
                <a:latin typeface="Adobe Caslon Pro Bold" panose="0205070206050A020403" pitchFamily="18" charset="0"/>
              </a:rPr>
              <a:t>2, What is the </a:t>
            </a:r>
            <a:r>
              <a:rPr lang="en-US" altLang="ja-JP" sz="3200" dirty="0" err="1">
                <a:latin typeface="Adobe Caslon Pro Bold" panose="0205070206050A020403" pitchFamily="18" charset="0"/>
              </a:rPr>
              <a:t>simGAN</a:t>
            </a:r>
            <a:r>
              <a:rPr lang="en-US" altLang="ja-JP" sz="3200" dirty="0">
                <a:latin typeface="Adobe Caslon Pro Bold" panose="0205070206050A020403" pitchFamily="18" charset="0"/>
              </a:rPr>
              <a:t>…?? </a:t>
            </a:r>
          </a:p>
          <a:p>
            <a:r>
              <a:rPr lang="en-US" altLang="ja-JP" sz="3200" dirty="0">
                <a:latin typeface="Adobe Caslon Pro Bold" panose="0205070206050A020403" pitchFamily="18" charset="0"/>
              </a:rPr>
              <a:t>3, Experiments, conclusion, and discussion</a:t>
            </a:r>
            <a:endParaRPr lang="ja-JP" altLang="en-US" sz="3200" dirty="0">
              <a:latin typeface="Adobe Caslon Pro Bold" panose="0205070206050A020403" pitchFamily="18" charset="0"/>
            </a:endParaRPr>
          </a:p>
        </p:txBody>
      </p:sp>
      <p:sp>
        <p:nvSpPr>
          <p:cNvPr id="10" name="正方形/長方形 9">
            <a:extLst>
              <a:ext uri="{FF2B5EF4-FFF2-40B4-BE49-F238E27FC236}">
                <a16:creationId xmlns:a16="http://schemas.microsoft.com/office/drawing/2014/main" id="{7B55DC59-6194-426F-8615-4E5DB3FD9B31}"/>
              </a:ext>
            </a:extLst>
          </p:cNvPr>
          <p:cNvSpPr/>
          <p:nvPr/>
        </p:nvSpPr>
        <p:spPr>
          <a:xfrm>
            <a:off x="754737" y="6000820"/>
            <a:ext cx="6654386" cy="584775"/>
          </a:xfrm>
          <a:prstGeom prst="rect">
            <a:avLst/>
          </a:prstGeom>
          <a:ln w="57150">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ja-JP" altLang="en-US" sz="3200" dirty="0">
                <a:latin typeface="Adobe Arabic" panose="02040503050201020203" pitchFamily="18" charset="-78"/>
                <a:cs typeface="Adobe Arabic" panose="02040503050201020203" pitchFamily="18" charset="-78"/>
              </a:rPr>
              <a:t>Method of improving the quality of synthetic images</a:t>
            </a:r>
          </a:p>
        </p:txBody>
      </p:sp>
    </p:spTree>
    <p:extLst>
      <p:ext uri="{BB962C8B-B14F-4D97-AF65-F5344CB8AC3E}">
        <p14:creationId xmlns:p14="http://schemas.microsoft.com/office/powerpoint/2010/main" val="128954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99592" y="95187"/>
            <a:ext cx="12588240" cy="9512347"/>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16" name="四角形: 角を丸くする 15">
            <a:extLst>
              <a:ext uri="{FF2B5EF4-FFF2-40B4-BE49-F238E27FC236}">
                <a16:creationId xmlns:a16="http://schemas.microsoft.com/office/drawing/2014/main" id="{04A9166B-037B-4828-8D88-80491D84EDA4}"/>
              </a:ext>
            </a:extLst>
          </p:cNvPr>
          <p:cNvSpPr/>
          <p:nvPr/>
        </p:nvSpPr>
        <p:spPr>
          <a:xfrm>
            <a:off x="906708" y="837943"/>
            <a:ext cx="11014782" cy="3644984"/>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2" name="正方形/長方形 1"/>
          <p:cNvSpPr/>
          <p:nvPr/>
        </p:nvSpPr>
        <p:spPr>
          <a:xfrm>
            <a:off x="247432" y="253664"/>
            <a:ext cx="1144865"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Summary</a:t>
            </a:r>
            <a:endParaRPr lang="ja-JP" altLang="en-US" sz="2520" dirty="0">
              <a:latin typeface="Adobe Arabic" panose="02040503050201020203" pitchFamily="18" charset="-78"/>
              <a:cs typeface="Adobe Arabic" panose="02040503050201020203" pitchFamily="18" charset="-78"/>
            </a:endParaRP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3</a:t>
            </a:fld>
            <a:endParaRPr kumimoji="1" lang="ja-JP" altLang="en-US"/>
          </a:p>
        </p:txBody>
      </p:sp>
      <p:sp>
        <p:nvSpPr>
          <p:cNvPr id="8" name="テキスト ボックス 7">
            <a:extLst>
              <a:ext uri="{FF2B5EF4-FFF2-40B4-BE49-F238E27FC236}">
                <a16:creationId xmlns:a16="http://schemas.microsoft.com/office/drawing/2014/main" id="{F8AA8989-9834-44E9-99AE-7C26585F05B3}"/>
              </a:ext>
            </a:extLst>
          </p:cNvPr>
          <p:cNvSpPr txBox="1"/>
          <p:nvPr/>
        </p:nvSpPr>
        <p:spPr>
          <a:xfrm>
            <a:off x="1195116" y="968585"/>
            <a:ext cx="9857186" cy="800219"/>
          </a:xfrm>
          <a:prstGeom prst="rect">
            <a:avLst/>
          </a:prstGeom>
          <a:noFill/>
        </p:spPr>
        <p:txBody>
          <a:bodyPr wrap="none" rtlCol="0">
            <a:spAutoFit/>
          </a:bodyPr>
          <a:lstStyle/>
          <a:p>
            <a:r>
              <a:rPr kumimoji="1" lang="en-US" altLang="ja-JP" sz="2400" b="1" dirty="0">
                <a:latin typeface="Adobe Arabic" panose="02040503050201020203" pitchFamily="18" charset="-78"/>
                <a:cs typeface="Adobe Arabic" panose="02040503050201020203" pitchFamily="18" charset="-78"/>
              </a:rPr>
              <a:t>Conclusion:</a:t>
            </a:r>
            <a:r>
              <a:rPr kumimoji="1" lang="en-US" altLang="ja-JP" sz="2800" b="1" dirty="0">
                <a:latin typeface="Adobe Arabic" panose="02040503050201020203" pitchFamily="18" charset="-78"/>
                <a:cs typeface="Adobe Arabic" panose="02040503050201020203" pitchFamily="18" charset="-78"/>
              </a:rPr>
              <a:t> </a:t>
            </a:r>
            <a:r>
              <a:rPr kumimoji="1" lang="en-US" altLang="ja-JP" sz="2800" b="1" u="sng" dirty="0" err="1">
                <a:latin typeface="Adobe Arabic" panose="02040503050201020203" pitchFamily="18" charset="-78"/>
                <a:cs typeface="Adobe Arabic" panose="02040503050201020203" pitchFamily="18" charset="-78"/>
              </a:rPr>
              <a:t>simGAN</a:t>
            </a:r>
            <a:r>
              <a:rPr kumimoji="1" lang="ja-JP" altLang="en-US" sz="2000" b="1" u="sng" dirty="0">
                <a:latin typeface="HG正楷書体-PRO" panose="03000600000000000000" pitchFamily="66" charset="-128"/>
                <a:ea typeface="HG正楷書体-PRO" panose="03000600000000000000" pitchFamily="66" charset="-128"/>
                <a:cs typeface="Adobe Arabic" panose="02040503050201020203" pitchFamily="18" charset="-78"/>
              </a:rPr>
              <a:t>では</a:t>
            </a:r>
            <a:r>
              <a:rPr kumimoji="1" lang="ja-JP" altLang="en-US" b="1" u="sng" dirty="0">
                <a:latin typeface="HG正楷書体-PRO" panose="03000600000000000000" pitchFamily="66" charset="-128"/>
                <a:ea typeface="HG正楷書体-PRO" panose="03000600000000000000" pitchFamily="66" charset="-128"/>
                <a:cs typeface="Adobe Arabic" panose="02040503050201020203" pitchFamily="18" charset="-78"/>
              </a:rPr>
              <a:t>、教師学習のためのラベルを維持したまま、画像が生成できるため</a:t>
            </a:r>
            <a:endParaRPr kumimoji="1" lang="en-US" altLang="ja-JP" b="1" u="sng" dirty="0">
              <a:latin typeface="HG正楷書体-PRO" panose="03000600000000000000" pitchFamily="66" charset="-128"/>
              <a:ea typeface="HG正楷書体-PRO" panose="03000600000000000000" pitchFamily="66" charset="-128"/>
              <a:cs typeface="Adobe Arabic" panose="02040503050201020203" pitchFamily="18" charset="-78"/>
            </a:endParaRPr>
          </a:p>
          <a:p>
            <a:r>
              <a:rPr kumimoji="1" lang="ja-JP" altLang="en-US" b="1" u="sng" dirty="0">
                <a:latin typeface="HG正楷書体-PRO" panose="03000600000000000000" pitchFamily="66" charset="-128"/>
                <a:ea typeface="HG正楷書体-PRO" panose="03000600000000000000" pitchFamily="66" charset="-128"/>
                <a:cs typeface="Adobe Arabic" panose="02040503050201020203" pitchFamily="18" charset="-78"/>
              </a:rPr>
              <a:t>　　　　　深層学習のデータ量不足問題が改善する。</a:t>
            </a:r>
            <a:endPar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pic>
        <p:nvPicPr>
          <p:cNvPr id="9" name="図 8">
            <a:extLst>
              <a:ext uri="{FF2B5EF4-FFF2-40B4-BE49-F238E27FC236}">
                <a16:creationId xmlns:a16="http://schemas.microsoft.com/office/drawing/2014/main" id="{76C8FB64-D62D-40FE-A0BB-DD87C20026A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0" name="四角形: 角を丸くする 9">
            <a:extLst>
              <a:ext uri="{FF2B5EF4-FFF2-40B4-BE49-F238E27FC236}">
                <a16:creationId xmlns:a16="http://schemas.microsoft.com/office/drawing/2014/main" id="{F2BD5795-B27E-4A1D-92C0-7EF2F9D08F7E}"/>
              </a:ext>
            </a:extLst>
          </p:cNvPr>
          <p:cNvSpPr/>
          <p:nvPr/>
        </p:nvSpPr>
        <p:spPr>
          <a:xfrm>
            <a:off x="906708" y="4597449"/>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What is this thesis for?</a:t>
            </a:r>
            <a:endParaRPr kumimoji="1" lang="ja-JP" altLang="en-US" b="1" dirty="0">
              <a:ln w="57150">
                <a:noFill/>
              </a:ln>
              <a:solidFill>
                <a:schemeClr val="tx1"/>
              </a:solidFill>
            </a:endParaRPr>
          </a:p>
        </p:txBody>
      </p:sp>
      <p:sp>
        <p:nvSpPr>
          <p:cNvPr id="17" name="四角形: 角を丸くする 16">
            <a:extLst>
              <a:ext uri="{FF2B5EF4-FFF2-40B4-BE49-F238E27FC236}">
                <a16:creationId xmlns:a16="http://schemas.microsoft.com/office/drawing/2014/main" id="{5F62835C-3056-4C44-9F5F-AA1479132B80}"/>
              </a:ext>
            </a:extLst>
          </p:cNvPr>
          <p:cNvSpPr/>
          <p:nvPr/>
        </p:nvSpPr>
        <p:spPr>
          <a:xfrm>
            <a:off x="6764949" y="4597448"/>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How to verified whether it is valid?</a:t>
            </a:r>
            <a:endParaRPr kumimoji="1" lang="ja-JP" altLang="en-US" b="1" dirty="0">
              <a:ln w="57150">
                <a:noFill/>
              </a:ln>
              <a:solidFill>
                <a:schemeClr val="tx1"/>
              </a:solidFill>
            </a:endParaRPr>
          </a:p>
        </p:txBody>
      </p:sp>
      <p:sp>
        <p:nvSpPr>
          <p:cNvPr id="18" name="四角形: 角を丸くする 17">
            <a:extLst>
              <a:ext uri="{FF2B5EF4-FFF2-40B4-BE49-F238E27FC236}">
                <a16:creationId xmlns:a16="http://schemas.microsoft.com/office/drawing/2014/main" id="{8384F1F6-739E-42C3-A8C2-2703F6E580A7}"/>
              </a:ext>
            </a:extLst>
          </p:cNvPr>
          <p:cNvSpPr/>
          <p:nvPr/>
        </p:nvSpPr>
        <p:spPr>
          <a:xfrm>
            <a:off x="933306" y="7660437"/>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Where are the key points of </a:t>
            </a:r>
          </a:p>
          <a:p>
            <a:pPr algn="ctr"/>
            <a:r>
              <a:rPr kumimoji="1" lang="en-US" altLang="ja-JP" b="1" dirty="0">
                <a:ln w="57150">
                  <a:noFill/>
                </a:ln>
                <a:solidFill>
                  <a:schemeClr val="tx1"/>
                </a:solidFill>
              </a:rPr>
              <a:t>technology and method?</a:t>
            </a:r>
            <a:endParaRPr kumimoji="1" lang="ja-JP" altLang="en-US" b="1" dirty="0">
              <a:ln w="57150">
                <a:noFill/>
              </a:ln>
              <a:solidFill>
                <a:schemeClr val="tx1"/>
              </a:solidFill>
            </a:endParaRPr>
          </a:p>
        </p:txBody>
      </p:sp>
      <p:sp>
        <p:nvSpPr>
          <p:cNvPr id="19" name="四角形: 角を丸くする 18">
            <a:extLst>
              <a:ext uri="{FF2B5EF4-FFF2-40B4-BE49-F238E27FC236}">
                <a16:creationId xmlns:a16="http://schemas.microsoft.com/office/drawing/2014/main" id="{50AD3AF5-D175-4D66-B895-92E78E193159}"/>
              </a:ext>
            </a:extLst>
          </p:cNvPr>
          <p:cNvSpPr/>
          <p:nvPr/>
        </p:nvSpPr>
        <p:spPr>
          <a:xfrm>
            <a:off x="6761094" y="7962484"/>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Which </a:t>
            </a:r>
            <a:r>
              <a:rPr kumimoji="1" lang="en-US" altLang="ja-JP" b="1" dirty="0" err="1">
                <a:ln w="57150">
                  <a:noFill/>
                </a:ln>
                <a:solidFill>
                  <a:schemeClr val="tx1"/>
                </a:solidFill>
              </a:rPr>
              <a:t>reserches</a:t>
            </a:r>
            <a:r>
              <a:rPr kumimoji="1" lang="en-US" altLang="ja-JP" b="1" dirty="0">
                <a:ln w="57150">
                  <a:noFill/>
                </a:ln>
                <a:solidFill>
                  <a:schemeClr val="tx1"/>
                </a:solidFill>
              </a:rPr>
              <a:t> should I read next?</a:t>
            </a:r>
            <a:endParaRPr kumimoji="1" lang="ja-JP" altLang="en-US" b="1" dirty="0">
              <a:ln w="57150">
                <a:noFill/>
              </a:ln>
              <a:solidFill>
                <a:schemeClr val="tx1"/>
              </a:solidFill>
            </a:endParaRPr>
          </a:p>
        </p:txBody>
      </p:sp>
      <p:sp>
        <p:nvSpPr>
          <p:cNvPr id="20" name="四角形: 角を丸くする 19">
            <a:extLst>
              <a:ext uri="{FF2B5EF4-FFF2-40B4-BE49-F238E27FC236}">
                <a16:creationId xmlns:a16="http://schemas.microsoft.com/office/drawing/2014/main" id="{1235849C-A7A0-4D4C-AE22-B0799BE3D00D}"/>
              </a:ext>
            </a:extLst>
          </p:cNvPr>
          <p:cNvSpPr/>
          <p:nvPr/>
        </p:nvSpPr>
        <p:spPr>
          <a:xfrm>
            <a:off x="933306" y="6112943"/>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Where is an important point</a:t>
            </a:r>
          </a:p>
          <a:p>
            <a:pPr algn="ctr"/>
            <a:r>
              <a:rPr kumimoji="1" lang="en-US" altLang="ja-JP" b="1" dirty="0">
                <a:ln w="57150">
                  <a:noFill/>
                </a:ln>
                <a:solidFill>
                  <a:schemeClr val="tx1"/>
                </a:solidFill>
              </a:rPr>
              <a:t>compared to previous researches?</a:t>
            </a:r>
            <a:endParaRPr kumimoji="1" lang="ja-JP" altLang="en-US" b="1" dirty="0">
              <a:ln w="57150">
                <a:noFill/>
              </a:ln>
              <a:solidFill>
                <a:schemeClr val="tx1"/>
              </a:solidFill>
            </a:endParaRPr>
          </a:p>
        </p:txBody>
      </p:sp>
      <p:sp>
        <p:nvSpPr>
          <p:cNvPr id="21" name="四角形: 角を丸くする 20">
            <a:extLst>
              <a:ext uri="{FF2B5EF4-FFF2-40B4-BE49-F238E27FC236}">
                <a16:creationId xmlns:a16="http://schemas.microsoft.com/office/drawing/2014/main" id="{87FE815C-9F90-4CE9-A3C2-91B96CC107E5}"/>
              </a:ext>
            </a:extLst>
          </p:cNvPr>
          <p:cNvSpPr/>
          <p:nvPr/>
        </p:nvSpPr>
        <p:spPr>
          <a:xfrm>
            <a:off x="6715882" y="6965341"/>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Is there discussions?</a:t>
            </a:r>
            <a:endParaRPr kumimoji="1" lang="ja-JP" altLang="en-US" b="1" dirty="0">
              <a:ln w="57150">
                <a:noFill/>
              </a:ln>
              <a:solidFill>
                <a:schemeClr val="tx1"/>
              </a:solidFill>
            </a:endParaRPr>
          </a:p>
        </p:txBody>
      </p:sp>
      <p:sp>
        <p:nvSpPr>
          <p:cNvPr id="3" name="正方形/長方形 2">
            <a:extLst>
              <a:ext uri="{FF2B5EF4-FFF2-40B4-BE49-F238E27FC236}">
                <a16:creationId xmlns:a16="http://schemas.microsoft.com/office/drawing/2014/main" id="{85AB2178-F6AB-4D19-BD6B-7E09D05F16FE}"/>
              </a:ext>
            </a:extLst>
          </p:cNvPr>
          <p:cNvSpPr/>
          <p:nvPr/>
        </p:nvSpPr>
        <p:spPr>
          <a:xfrm>
            <a:off x="1195116" y="1847889"/>
            <a:ext cx="10500698" cy="233910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ja-JP" sz="1400" u="sng" dirty="0">
                <a:latin typeface="HG正楷書体-PRO" panose="03000600000000000000" pitchFamily="66" charset="-128"/>
                <a:ea typeface="HG正楷書体-PRO" panose="03000600000000000000" pitchFamily="66" charset="-128"/>
              </a:rPr>
              <a:t>Problem&gt;&gt;Farmer Work&gt;&gt;</a:t>
            </a:r>
            <a:r>
              <a:rPr lang="ja-JP" altLang="en-US" sz="1400" dirty="0">
                <a:latin typeface="HG正楷書体-PRO" panose="03000600000000000000" pitchFamily="66" charset="-128"/>
                <a:ea typeface="HG正楷書体-PRO" panose="03000600000000000000" pitchFamily="66" charset="-128"/>
              </a:rPr>
              <a:t>　 </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2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問題</a:t>
            </a:r>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)&gt;&gt;</a:t>
            </a:r>
            <a:r>
              <a:rPr lang="ja-JP" altLang="en-US" sz="1200" dirty="0">
                <a:latin typeface="HG正楷書体-PRO" panose="03000600000000000000" pitchFamily="66" charset="-128"/>
                <a:ea typeface="HG正楷書体-PRO" panose="03000600000000000000" pitchFamily="66" charset="-128"/>
              </a:rPr>
              <a:t>深層学習などで学習させるには大規模なデータが必要</a:t>
            </a:r>
            <a:endParaRPr lang="en-US" altLang="ja-JP" sz="1200" dirty="0">
              <a:latin typeface="HG正楷書体-PRO" panose="03000600000000000000" pitchFamily="66" charset="-128"/>
              <a:ea typeface="HG正楷書体-PRO" panose="03000600000000000000" pitchFamily="66" charset="-128"/>
            </a:endParaRPr>
          </a:p>
          <a:p>
            <a:r>
              <a:rPr lang="en-US" altLang="ja-JP" sz="1200" dirty="0">
                <a:latin typeface="HG正楷書体-PRO" panose="03000600000000000000" pitchFamily="66" charset="-128"/>
                <a:ea typeface="HG正楷書体-PRO" panose="03000600000000000000" pitchFamily="66" charset="-128"/>
              </a:rPr>
              <a:t>&gt;&gt;</a:t>
            </a:r>
            <a:r>
              <a:rPr lang="ja-JP" altLang="en-US" sz="1200" dirty="0">
                <a:latin typeface="HG正楷書体-PRO" panose="03000600000000000000" pitchFamily="66" charset="-128"/>
                <a:ea typeface="HG正楷書体-PRO" panose="03000600000000000000" pitchFamily="66" charset="-128"/>
              </a:rPr>
              <a:t> 教師学習ラベル</a:t>
            </a:r>
            <a:r>
              <a:rPr lang="en-US" altLang="ja-JP" sz="1200" dirty="0">
                <a:latin typeface="HG正楷書体-PRO" panose="03000600000000000000" pitchFamily="66" charset="-128"/>
                <a:ea typeface="HG正楷書体-PRO" panose="03000600000000000000" pitchFamily="66" charset="-128"/>
              </a:rPr>
              <a:t>(</a:t>
            </a:r>
            <a:r>
              <a:rPr lang="ja-JP" altLang="en-US" sz="1200" dirty="0">
                <a:latin typeface="HG正楷書体-PRO" panose="03000600000000000000" pitchFamily="66" charset="-128"/>
                <a:ea typeface="HG正楷書体-PRO" panose="03000600000000000000" pitchFamily="66" charset="-128"/>
              </a:rPr>
              <a:t>注釈</a:t>
            </a:r>
            <a:r>
              <a:rPr lang="en-US" altLang="ja-JP" sz="1200" dirty="0">
                <a:latin typeface="HG正楷書体-PRO" panose="03000600000000000000" pitchFamily="66" charset="-128"/>
                <a:ea typeface="HG正楷書体-PRO" panose="03000600000000000000" pitchFamily="66" charset="-128"/>
              </a:rPr>
              <a:t>)</a:t>
            </a:r>
            <a:r>
              <a:rPr lang="ja-JP" altLang="en-US" sz="1200" dirty="0" err="1">
                <a:latin typeface="HG正楷書体-PRO" panose="03000600000000000000" pitchFamily="66" charset="-128"/>
                <a:ea typeface="HG正楷書体-PRO" panose="03000600000000000000" pitchFamily="66" charset="-128"/>
              </a:rPr>
              <a:t>がつ</a:t>
            </a:r>
            <a:r>
              <a:rPr lang="ja-JP" altLang="en-US" sz="1200" dirty="0">
                <a:latin typeface="HG正楷書体-PRO" panose="03000600000000000000" pitchFamily="66" charset="-128"/>
                <a:ea typeface="HG正楷書体-PRO" panose="03000600000000000000" pitchFamily="66" charset="-128"/>
              </a:rPr>
              <a:t>いた多量の実データセットを得ることは難しい。</a:t>
            </a:r>
            <a:endParaRPr lang="en-US" altLang="ja-JP" sz="1200" dirty="0">
              <a:latin typeface="HG正楷書体-PRO" panose="03000600000000000000" pitchFamily="66" charset="-128"/>
              <a:ea typeface="HG正楷書体-PRO" panose="03000600000000000000" pitchFamily="66" charset="-128"/>
            </a:endParaRPr>
          </a:p>
          <a:p>
            <a:r>
              <a:rPr lang="ja-JP" altLang="en-US" sz="1200" dirty="0">
                <a:latin typeface="HG正楷書体-PRO" panose="03000600000000000000" pitchFamily="66" charset="-128"/>
                <a:ea typeface="HG正楷書体-PRO" panose="03000600000000000000" pitchFamily="66" charset="-128"/>
              </a:rPr>
              <a:t>　</a:t>
            </a:r>
            <a:r>
              <a:rPr lang="en-US" altLang="ja-JP" sz="1200" dirty="0">
                <a:latin typeface="HG正楷書体-PRO" panose="03000600000000000000" pitchFamily="66" charset="-128"/>
                <a:ea typeface="HG正楷書体-PRO" panose="03000600000000000000" pitchFamily="66" charset="-128"/>
              </a:rPr>
              <a:t>(</a:t>
            </a:r>
            <a:r>
              <a:rPr lang="ja-JP" altLang="en-US" sz="1200" dirty="0">
                <a:latin typeface="HG正楷書体-PRO" panose="03000600000000000000" pitchFamily="66" charset="-128"/>
                <a:ea typeface="HG正楷書体-PRO" panose="03000600000000000000" pitchFamily="66" charset="-128"/>
              </a:rPr>
              <a:t>金と時間の問題</a:t>
            </a:r>
            <a:r>
              <a:rPr lang="en-US" altLang="ja-JP" sz="1200" dirty="0">
                <a:latin typeface="HG正楷書体-PRO" panose="03000600000000000000" pitchFamily="66" charset="-128"/>
                <a:ea typeface="HG正楷書体-PRO" panose="03000600000000000000" pitchFamily="66" charset="-128"/>
              </a:rPr>
              <a:t>)</a:t>
            </a:r>
          </a:p>
          <a:p>
            <a:r>
              <a:rPr lang="en-US" altLang="ja-JP" sz="1200" dirty="0">
                <a:latin typeface="HG正楷書体-PRO" panose="03000600000000000000" pitchFamily="66" charset="-128"/>
                <a:ea typeface="HG正楷書体-PRO" panose="03000600000000000000" pitchFamily="66" charset="-128"/>
              </a:rPr>
              <a:t>&gt;&gt;</a:t>
            </a:r>
            <a:r>
              <a:rPr lang="ja-JP" altLang="en-US" sz="1200" dirty="0">
                <a:latin typeface="HG正楷書体-PRO" panose="03000600000000000000" pitchFamily="66" charset="-128"/>
                <a:ea typeface="HG正楷書体-PRO" panose="03000600000000000000" pitchFamily="66" charset="-128"/>
              </a:rPr>
              <a:t> </a:t>
            </a:r>
            <a:r>
              <a:rPr lang="en-US" altLang="ja-JP" sz="1200" dirty="0">
                <a:latin typeface="HG正楷書体-PRO" panose="03000600000000000000" pitchFamily="66" charset="-128"/>
                <a:ea typeface="HG正楷書体-PRO" panose="03000600000000000000" pitchFamily="66" charset="-128"/>
              </a:rPr>
              <a:t>CG</a:t>
            </a:r>
            <a:r>
              <a:rPr lang="ja-JP" altLang="en-US" sz="1200" dirty="0">
                <a:latin typeface="HG正楷書体-PRO" panose="03000600000000000000" pitchFamily="66" charset="-128"/>
                <a:ea typeface="HG正楷書体-PRO" panose="03000600000000000000" pitchFamily="66" charset="-128"/>
              </a:rPr>
              <a:t>をつくってデータ量を増やせばよい。</a:t>
            </a:r>
            <a:endParaRPr lang="en-US" altLang="ja-JP" sz="1200" dirty="0">
              <a:latin typeface="HG正楷書体-PRO" panose="03000600000000000000" pitchFamily="66" charset="-128"/>
              <a:ea typeface="HG正楷書体-PRO" panose="03000600000000000000" pitchFamily="66" charset="-128"/>
            </a:endParaRPr>
          </a:p>
          <a:p>
            <a:endParaRPr lang="en-US" altLang="ja-JP" sz="12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先行研究</a:t>
            </a:r>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a:t>
            </a:r>
            <a:r>
              <a:rPr lang="en-US" altLang="ja-JP" sz="1200" dirty="0">
                <a:latin typeface="HG正楷書体-PRO" panose="03000600000000000000" pitchFamily="66" charset="-128"/>
                <a:ea typeface="HG正楷書体-PRO" panose="03000600000000000000" pitchFamily="66" charset="-128"/>
              </a:rPr>
              <a:t>&gt;&gt;</a:t>
            </a:r>
            <a:r>
              <a:rPr lang="ja-JP" altLang="en-US" sz="1200" dirty="0">
                <a:latin typeface="HG正楷書体-PRO" panose="03000600000000000000" pitchFamily="66" charset="-128"/>
                <a:ea typeface="HG正楷書体-PRO" panose="03000600000000000000" pitchFamily="66" charset="-128"/>
              </a:rPr>
              <a:t> 先行研究モデル</a:t>
            </a:r>
            <a:r>
              <a:rPr lang="en-US" altLang="ja-JP" sz="1200" dirty="0">
                <a:latin typeface="HG正楷書体-PRO" panose="03000600000000000000" pitchFamily="66" charset="-128"/>
                <a:ea typeface="HG正楷書体-PRO" panose="03000600000000000000" pitchFamily="66" charset="-128"/>
              </a:rPr>
              <a:t>GANs</a:t>
            </a:r>
            <a:r>
              <a:rPr lang="ja-JP" altLang="en-US" sz="1200" dirty="0">
                <a:latin typeface="HG正楷書体-PRO" panose="03000600000000000000" pitchFamily="66" charset="-128"/>
                <a:ea typeface="HG正楷書体-PRO" panose="03000600000000000000" pitchFamily="66" charset="-128"/>
              </a:rPr>
              <a:t>を使った合成された画像は現実の画像とは異なり、思ったように性能が向上しない。</a:t>
            </a:r>
            <a:endParaRPr lang="en-US" altLang="ja-JP" sz="1200" dirty="0">
              <a:latin typeface="HG正楷書体-PRO" panose="03000600000000000000" pitchFamily="66" charset="-128"/>
              <a:ea typeface="HG正楷書体-PRO" panose="03000600000000000000" pitchFamily="66" charset="-128"/>
            </a:endParaRPr>
          </a:p>
          <a:p>
            <a:endParaRPr lang="en-US" altLang="ja-JP" sz="1200" dirty="0">
              <a:latin typeface="HG正楷書体-PRO" panose="03000600000000000000" pitchFamily="66" charset="-128"/>
              <a:ea typeface="HG正楷書体-PRO" panose="03000600000000000000" pitchFamily="66" charset="-128"/>
            </a:endParaRPr>
          </a:p>
          <a:p>
            <a:r>
              <a:rPr lang="en-US" altLang="ja-JP" sz="1200" dirty="0">
                <a:latin typeface="HG正楷書体-PRO" panose="03000600000000000000" pitchFamily="66" charset="-128"/>
                <a:ea typeface="HG正楷書体-PRO" panose="03000600000000000000" pitchFamily="66" charset="-128"/>
              </a:rPr>
              <a:t>(</a:t>
            </a:r>
            <a:r>
              <a:rPr lang="en-US" altLang="ja-JP" sz="1200" dirty="0" err="1">
                <a:latin typeface="HG正楷書体-PRO" panose="03000600000000000000" pitchFamily="66" charset="-128"/>
                <a:ea typeface="HG正楷書体-PRO" panose="03000600000000000000" pitchFamily="66" charset="-128"/>
              </a:rPr>
              <a:t>SimGAN</a:t>
            </a:r>
            <a:r>
              <a:rPr lang="en-US" altLang="ja-JP" sz="1200" dirty="0">
                <a:latin typeface="HG正楷書体-PRO" panose="03000600000000000000" pitchFamily="66" charset="-128"/>
                <a:ea typeface="HG正楷書体-PRO" panose="03000600000000000000" pitchFamily="66" charset="-128"/>
              </a:rPr>
              <a:t>)&gt;&gt; </a:t>
            </a:r>
            <a:r>
              <a:rPr lang="en-US" altLang="ja-JP" sz="1200" dirty="0" err="1">
                <a:latin typeface="HG正楷書体-PRO" panose="03000600000000000000" pitchFamily="66" charset="-128"/>
                <a:ea typeface="HG正楷書体-PRO" panose="03000600000000000000" pitchFamily="66" charset="-128"/>
              </a:rPr>
              <a:t>SimGAN</a:t>
            </a:r>
            <a:r>
              <a:rPr lang="ja-JP" altLang="en-US" sz="1200" dirty="0">
                <a:latin typeface="HG正楷書体-PRO" panose="03000600000000000000" pitchFamily="66" charset="-128"/>
                <a:ea typeface="HG正楷書体-PRO" panose="03000600000000000000" pitchFamily="66" charset="-128"/>
              </a:rPr>
              <a:t>は、</a:t>
            </a:r>
            <a:r>
              <a:rPr lang="en-US" altLang="ja-JP" sz="1200" dirty="0">
                <a:latin typeface="HG正楷書体-PRO" panose="03000600000000000000" pitchFamily="66" charset="-128"/>
                <a:ea typeface="HG正楷書体-PRO" panose="03000600000000000000" pitchFamily="66" charset="-128"/>
              </a:rPr>
              <a:t>Refiner</a:t>
            </a:r>
            <a:r>
              <a:rPr lang="ja-JP" altLang="en-US" sz="1200" dirty="0">
                <a:latin typeface="HG正楷書体-PRO" panose="03000600000000000000" pitchFamily="66" charset="-128"/>
                <a:ea typeface="HG正楷書体-PRO" panose="03000600000000000000" pitchFamily="66" charset="-128"/>
              </a:rPr>
              <a:t>が</a:t>
            </a:r>
            <a:r>
              <a:rPr lang="en-US" altLang="ja-JP" sz="1200" dirty="0">
                <a:latin typeface="HG正楷書体-PRO" panose="03000600000000000000" pitchFamily="66" charset="-128"/>
                <a:ea typeface="HG正楷書体-PRO" panose="03000600000000000000" pitchFamily="66" charset="-128"/>
              </a:rPr>
              <a:t>CG</a:t>
            </a:r>
            <a:r>
              <a:rPr lang="ja-JP" altLang="en-US" sz="1200" dirty="0">
                <a:latin typeface="HG正楷書体-PRO" panose="03000600000000000000" pitchFamily="66" charset="-128"/>
                <a:ea typeface="HG正楷書体-PRO" panose="03000600000000000000" pitchFamily="66" charset="-128"/>
              </a:rPr>
              <a:t>を本物らしくし、識別器が本物の画像か、あるいは</a:t>
            </a:r>
            <a:r>
              <a:rPr lang="en-US" altLang="ja-JP" sz="1200" dirty="0">
                <a:latin typeface="HG正楷書体-PRO" panose="03000600000000000000" pitchFamily="66" charset="-128"/>
                <a:ea typeface="HG正楷書体-PRO" panose="03000600000000000000" pitchFamily="66" charset="-128"/>
              </a:rPr>
              <a:t>refine</a:t>
            </a:r>
            <a:r>
              <a:rPr lang="ja-JP" altLang="en-US" sz="1200" dirty="0">
                <a:latin typeface="HG正楷書体-PRO" panose="03000600000000000000" pitchFamily="66" charset="-128"/>
                <a:ea typeface="HG正楷書体-PRO" panose="03000600000000000000" pitchFamily="66" charset="-128"/>
              </a:rPr>
              <a:t>された画像かを識別する。</a:t>
            </a:r>
            <a:endParaRPr lang="en-US" altLang="ja-JP" sz="1200" dirty="0">
              <a:latin typeface="HG正楷書体-PRO" panose="03000600000000000000" pitchFamily="66" charset="-128"/>
              <a:ea typeface="HG正楷書体-PRO" panose="03000600000000000000" pitchFamily="66" charset="-128"/>
            </a:endParaRPr>
          </a:p>
          <a:p>
            <a:r>
              <a:rPr lang="en-US" altLang="ja-JP" sz="1200" dirty="0">
                <a:latin typeface="HG正楷書体-PRO" panose="03000600000000000000" pitchFamily="66" charset="-128"/>
                <a:ea typeface="HG正楷書体-PRO" panose="03000600000000000000" pitchFamily="66" charset="-128"/>
              </a:rPr>
              <a:t>&gt;&gt;</a:t>
            </a:r>
            <a:r>
              <a:rPr lang="ja-JP" altLang="en-US" sz="1200" dirty="0">
                <a:latin typeface="HG正楷書体-PRO" panose="03000600000000000000" pitchFamily="66" charset="-128"/>
                <a:ea typeface="HG正楷書体-PRO" panose="03000600000000000000" pitchFamily="66" charset="-128"/>
              </a:rPr>
              <a:t>精緻化されたアウトプットによって、ニューラルネットワークを深く訓練することにより、人間による注釈の努力</a:t>
            </a:r>
            <a:endParaRPr lang="en-US" altLang="ja-JP" sz="1200" dirty="0">
              <a:latin typeface="HG正楷書体-PRO" panose="03000600000000000000" pitchFamily="66" charset="-128"/>
              <a:ea typeface="HG正楷書体-PRO" panose="03000600000000000000" pitchFamily="66" charset="-128"/>
            </a:endParaRPr>
          </a:p>
          <a:p>
            <a:r>
              <a:rPr lang="ja-JP" altLang="en-US" sz="1200" dirty="0">
                <a:latin typeface="HG正楷書体-PRO" panose="03000600000000000000" pitchFamily="66" charset="-128"/>
                <a:ea typeface="HG正楷書体-PRO" panose="03000600000000000000" pitchFamily="66" charset="-128"/>
              </a:rPr>
              <a:t>　なしに、</a:t>
            </a:r>
            <a:r>
              <a:rPr lang="en-US" altLang="ja-JP" sz="1200" dirty="0">
                <a:latin typeface="HG正楷書体-PRO" panose="03000600000000000000" pitchFamily="66" charset="-128"/>
                <a:ea typeface="HG正楷書体-PRO" panose="03000600000000000000" pitchFamily="66" charset="-128"/>
              </a:rPr>
              <a:t>state-of-the-art(</a:t>
            </a:r>
            <a:r>
              <a:rPr lang="ja-JP" altLang="en-US" sz="1200" dirty="0">
                <a:latin typeface="HG正楷書体-PRO" panose="03000600000000000000" pitchFamily="66" charset="-128"/>
                <a:ea typeface="HG正楷書体-PRO" panose="03000600000000000000" pitchFamily="66" charset="-128"/>
              </a:rPr>
              <a:t>最新</a:t>
            </a:r>
            <a:r>
              <a:rPr lang="en-US" altLang="ja-JP" sz="1200" dirty="0">
                <a:latin typeface="HG正楷書体-PRO" panose="03000600000000000000" pitchFamily="66" charset="-128"/>
                <a:ea typeface="HG正楷書体-PRO" panose="03000600000000000000" pitchFamily="66" charset="-128"/>
              </a:rPr>
              <a:t>)</a:t>
            </a:r>
            <a:r>
              <a:rPr lang="ja-JP" altLang="en-US" sz="1200" dirty="0">
                <a:latin typeface="HG正楷書体-PRO" panose="03000600000000000000" pitchFamily="66" charset="-128"/>
                <a:ea typeface="HG正楷書体-PRO" panose="03000600000000000000" pitchFamily="66" charset="-128"/>
              </a:rPr>
              <a:t>な結果が出る。</a:t>
            </a:r>
          </a:p>
        </p:txBody>
      </p:sp>
      <p:sp>
        <p:nvSpPr>
          <p:cNvPr id="4" name="正方形/長方形 3">
            <a:extLst>
              <a:ext uri="{FF2B5EF4-FFF2-40B4-BE49-F238E27FC236}">
                <a16:creationId xmlns:a16="http://schemas.microsoft.com/office/drawing/2014/main" id="{9F061A4B-B339-41FF-82AB-9F078C2AA628}"/>
              </a:ext>
            </a:extLst>
          </p:cNvPr>
          <p:cNvSpPr/>
          <p:nvPr/>
        </p:nvSpPr>
        <p:spPr>
          <a:xfrm>
            <a:off x="930263" y="5195686"/>
            <a:ext cx="3126177" cy="923330"/>
          </a:xfrm>
          <a:prstGeom prst="rect">
            <a:avLst/>
          </a:prstGeom>
        </p:spPr>
        <p:txBody>
          <a:bodyPr wrap="none">
            <a:spAutoFit/>
          </a:bodyPr>
          <a:lstStyle/>
          <a:p>
            <a:r>
              <a:rPr lang="ja-JP" altLang="en-US" sz="1200" dirty="0">
                <a:latin typeface="HG正楷書体-PRO" panose="03000600000000000000" pitchFamily="66" charset="-128"/>
                <a:ea typeface="HG正楷書体-PRO" panose="03000600000000000000" pitchFamily="66" charset="-128"/>
              </a:rPr>
              <a:t>下記</a:t>
            </a:r>
            <a:r>
              <a:rPr lang="en-US" altLang="ja-JP" sz="1200" dirty="0">
                <a:latin typeface="HG正楷書体-PRO" panose="03000600000000000000" pitchFamily="66" charset="-128"/>
                <a:ea typeface="HG正楷書体-PRO" panose="03000600000000000000" pitchFamily="66" charset="-128"/>
              </a:rPr>
              <a:t>2</a:t>
            </a:r>
            <a:r>
              <a:rPr lang="ja-JP" altLang="en-US" sz="1200" dirty="0">
                <a:latin typeface="HG正楷書体-PRO" panose="03000600000000000000" pitchFamily="66" charset="-128"/>
                <a:ea typeface="HG正楷書体-PRO" panose="03000600000000000000" pitchFamily="66" charset="-128"/>
              </a:rPr>
              <a:t>点を同時に行う</a:t>
            </a:r>
            <a:r>
              <a:rPr lang="en-US" altLang="ja-JP" sz="1200" dirty="0" err="1">
                <a:latin typeface="HG正楷書体-PRO" panose="03000600000000000000" pitchFamily="66" charset="-128"/>
                <a:ea typeface="HG正楷書体-PRO" panose="03000600000000000000" pitchFamily="66" charset="-128"/>
              </a:rPr>
              <a:t>simGAN</a:t>
            </a:r>
            <a:r>
              <a:rPr lang="ja-JP" altLang="en-US" sz="1200" dirty="0">
                <a:latin typeface="HG正楷書体-PRO" panose="03000600000000000000" pitchFamily="66" charset="-128"/>
                <a:ea typeface="HG正楷書体-PRO" panose="03000600000000000000" pitchFamily="66" charset="-128"/>
              </a:rPr>
              <a:t>の提案。</a:t>
            </a:r>
            <a:endParaRPr lang="en-US" altLang="ja-JP" sz="1200" dirty="0">
              <a:latin typeface="HG正楷書体-PRO" panose="03000600000000000000" pitchFamily="66" charset="-128"/>
              <a:ea typeface="HG正楷書体-PRO" panose="03000600000000000000" pitchFamily="66" charset="-128"/>
            </a:endParaRPr>
          </a:p>
          <a:p>
            <a:endParaRPr lang="en-US" altLang="ja-JP" sz="500" dirty="0">
              <a:latin typeface="HG正楷書体-PRO" panose="03000600000000000000" pitchFamily="66" charset="-128"/>
              <a:ea typeface="HG正楷書体-PRO" panose="03000600000000000000" pitchFamily="66" charset="-128"/>
            </a:endParaRPr>
          </a:p>
          <a:p>
            <a:r>
              <a:rPr lang="en-US" altLang="ja-JP" sz="1200" dirty="0">
                <a:latin typeface="HG正楷書体-PRO" panose="03000600000000000000" pitchFamily="66" charset="-128"/>
                <a:ea typeface="HG正楷書体-PRO" panose="03000600000000000000" pitchFamily="66" charset="-128"/>
              </a:rPr>
              <a:t>1. CG</a:t>
            </a:r>
            <a:r>
              <a:rPr lang="ja-JP" altLang="en-US" sz="1200" dirty="0">
                <a:latin typeface="HG正楷書体-PRO" panose="03000600000000000000" pitchFamily="66" charset="-128"/>
                <a:ea typeface="HG正楷書体-PRO" panose="03000600000000000000" pitchFamily="66" charset="-128"/>
              </a:rPr>
              <a:t>を本物っぽくリファインする。</a:t>
            </a:r>
            <a:endParaRPr lang="en-US" altLang="ja-JP" sz="1200" dirty="0">
              <a:latin typeface="HG正楷書体-PRO" panose="03000600000000000000" pitchFamily="66" charset="-128"/>
              <a:ea typeface="HG正楷書体-PRO" panose="03000600000000000000" pitchFamily="66" charset="-128"/>
            </a:endParaRPr>
          </a:p>
          <a:p>
            <a:r>
              <a:rPr lang="en-US" altLang="ja-JP" sz="1200" dirty="0">
                <a:latin typeface="HG正楷書体-PRO" panose="03000600000000000000" pitchFamily="66" charset="-128"/>
                <a:ea typeface="HG正楷書体-PRO" panose="03000600000000000000" pitchFamily="66" charset="-128"/>
              </a:rPr>
              <a:t>2.</a:t>
            </a:r>
            <a:r>
              <a:rPr lang="ja-JP" altLang="en-US" sz="1200" dirty="0">
                <a:latin typeface="HG正楷書体-PRO" panose="03000600000000000000" pitchFamily="66" charset="-128"/>
                <a:ea typeface="HG正楷書体-PRO" panose="03000600000000000000" pitchFamily="66" charset="-128"/>
              </a:rPr>
              <a:t> リファインされた画像かどうか識別する</a:t>
            </a:r>
            <a:endParaRPr lang="en-US" altLang="ja-JP" sz="1200" dirty="0">
              <a:latin typeface="HG正楷書体-PRO" panose="03000600000000000000" pitchFamily="66" charset="-128"/>
              <a:ea typeface="HG正楷書体-PRO" panose="03000600000000000000" pitchFamily="66" charset="-128"/>
            </a:endParaRPr>
          </a:p>
          <a:p>
            <a:endParaRPr lang="ja-JP" altLang="en-US" sz="1200" dirty="0"/>
          </a:p>
        </p:txBody>
      </p:sp>
      <p:sp>
        <p:nvSpPr>
          <p:cNvPr id="7" name="正方形/長方形 6">
            <a:extLst>
              <a:ext uri="{FF2B5EF4-FFF2-40B4-BE49-F238E27FC236}">
                <a16:creationId xmlns:a16="http://schemas.microsoft.com/office/drawing/2014/main" id="{1B33A807-A42F-4780-8786-EA3F8BB539A0}"/>
              </a:ext>
            </a:extLst>
          </p:cNvPr>
          <p:cNvSpPr/>
          <p:nvPr/>
        </p:nvSpPr>
        <p:spPr>
          <a:xfrm>
            <a:off x="930263" y="8295172"/>
            <a:ext cx="6400800" cy="1015663"/>
          </a:xfrm>
          <a:prstGeom prst="rect">
            <a:avLst/>
          </a:prstGeom>
        </p:spPr>
        <p:txBody>
          <a:bodyPr>
            <a:spAutoFit/>
          </a:bodyPr>
          <a:lstStyle/>
          <a:p>
            <a:r>
              <a:rPr lang="ja-JP" altLang="en-US" sz="1200" dirty="0">
                <a:latin typeface="HG正楷書体-PRO" panose="03000600000000000000" pitchFamily="66" charset="-128"/>
                <a:ea typeface="HG正楷書体-PRO" panose="03000600000000000000" pitchFamily="66" charset="-128"/>
              </a:rPr>
              <a:t>下記の</a:t>
            </a:r>
            <a:r>
              <a:rPr lang="en-US" altLang="ja-JP" sz="1200" dirty="0">
                <a:latin typeface="HG正楷書体-PRO" panose="03000600000000000000" pitchFamily="66" charset="-128"/>
                <a:ea typeface="HG正楷書体-PRO" panose="03000600000000000000" pitchFamily="66" charset="-128"/>
              </a:rPr>
              <a:t>3</a:t>
            </a:r>
            <a:r>
              <a:rPr lang="ja-JP" altLang="en-US" sz="1200" dirty="0">
                <a:latin typeface="HG正楷書体-PRO" panose="03000600000000000000" pitchFamily="66" charset="-128"/>
                <a:ea typeface="HG正楷書体-PRO" panose="03000600000000000000" pitchFamily="66" charset="-128"/>
              </a:rPr>
              <a:t>点が、過去モデル</a:t>
            </a:r>
            <a:r>
              <a:rPr lang="en-US" altLang="ja-JP" sz="1200" dirty="0">
                <a:latin typeface="HG正楷書体-PRO" panose="03000600000000000000" pitchFamily="66" charset="-128"/>
                <a:ea typeface="HG正楷書体-PRO" panose="03000600000000000000" pitchFamily="66" charset="-128"/>
              </a:rPr>
              <a:t>GAN(*1)</a:t>
            </a:r>
            <a:r>
              <a:rPr lang="ja-JP" altLang="en-US" sz="1200" dirty="0">
                <a:latin typeface="HG正楷書体-PRO" panose="03000600000000000000" pitchFamily="66" charset="-128"/>
                <a:ea typeface="HG正楷書体-PRO" panose="03000600000000000000" pitchFamily="66" charset="-128"/>
              </a:rPr>
              <a:t>と技術的の相違点である。</a:t>
            </a:r>
          </a:p>
          <a:p>
            <a:r>
              <a:rPr lang="ja-JP" altLang="en-US" sz="1200" dirty="0">
                <a:latin typeface="HG正楷書体-PRO" panose="03000600000000000000" pitchFamily="66" charset="-128"/>
                <a:ea typeface="HG正楷書体-PRO" panose="03000600000000000000" pitchFamily="66" charset="-128"/>
              </a:rPr>
              <a:t>①リファイナーへの入力はシミュレートされた人工画像</a:t>
            </a:r>
            <a:endParaRPr lang="en-US" altLang="ja-JP" sz="1200" dirty="0">
              <a:latin typeface="HG正楷書体-PRO" panose="03000600000000000000" pitchFamily="66" charset="-128"/>
              <a:ea typeface="HG正楷書体-PRO" panose="03000600000000000000" pitchFamily="66" charset="-128"/>
            </a:endParaRPr>
          </a:p>
          <a:p>
            <a:r>
              <a:rPr lang="ja-JP" altLang="en-US" sz="1200" dirty="0">
                <a:latin typeface="HG正楷書体-PRO" panose="03000600000000000000" pitchFamily="66" charset="-128"/>
                <a:ea typeface="HG正楷書体-PRO" panose="03000600000000000000" pitchFamily="66" charset="-128"/>
              </a:rPr>
              <a:t>②敵対的損失</a:t>
            </a:r>
            <a:r>
              <a:rPr lang="en-US" altLang="ja-JP" sz="1200" dirty="0">
                <a:latin typeface="HG正楷書体-PRO" panose="03000600000000000000" pitchFamily="66" charset="-128"/>
                <a:ea typeface="HG正楷書体-PRO" panose="03000600000000000000" pitchFamily="66" charset="-128"/>
              </a:rPr>
              <a:t>(loss)</a:t>
            </a:r>
            <a:r>
              <a:rPr lang="ja-JP" altLang="en-US" sz="1200" dirty="0">
                <a:latin typeface="HG正楷書体-PRO" panose="03000600000000000000" pitchFamily="66" charset="-128"/>
                <a:ea typeface="HG正楷書体-PRO" panose="03000600000000000000" pitchFamily="66" charset="-128"/>
              </a:rPr>
              <a:t>に自己正則化</a:t>
            </a:r>
            <a:r>
              <a:rPr lang="en-US" altLang="ja-JP" sz="1200" dirty="0">
                <a:latin typeface="HG正楷書体-PRO" panose="03000600000000000000" pitchFamily="66" charset="-128"/>
                <a:ea typeface="HG正楷書体-PRO" panose="03000600000000000000" pitchFamily="66" charset="-128"/>
              </a:rPr>
              <a:t>(self-regularization)</a:t>
            </a:r>
            <a:r>
              <a:rPr lang="ja-JP" altLang="en-US" sz="1200" dirty="0">
                <a:latin typeface="HG正楷書体-PRO" panose="03000600000000000000" pitchFamily="66" charset="-128"/>
                <a:ea typeface="HG正楷書体-PRO" panose="03000600000000000000" pitchFamily="66" charset="-128"/>
              </a:rPr>
              <a:t>項を加える</a:t>
            </a:r>
          </a:p>
          <a:p>
            <a:r>
              <a:rPr lang="ja-JP" altLang="en-US" sz="1200" dirty="0">
                <a:latin typeface="HG正楷書体-PRO" panose="03000600000000000000" pitchFamily="66" charset="-128"/>
                <a:ea typeface="HG正楷書体-PRO" panose="03000600000000000000" pitchFamily="66" charset="-128"/>
              </a:rPr>
              <a:t>③ピクセル単位で敵対的損失</a:t>
            </a:r>
            <a:r>
              <a:rPr lang="en-US" altLang="ja-JP" sz="1200" dirty="0">
                <a:latin typeface="HG正楷書体-PRO" panose="03000600000000000000" pitchFamily="66" charset="-128"/>
                <a:ea typeface="HG正楷書体-PRO" panose="03000600000000000000" pitchFamily="66" charset="-128"/>
              </a:rPr>
              <a:t>(adversarial loss)</a:t>
            </a:r>
            <a:r>
              <a:rPr lang="ja-JP" altLang="en-US" sz="1200" dirty="0">
                <a:latin typeface="HG正楷書体-PRO" panose="03000600000000000000" pitchFamily="66" charset="-128"/>
                <a:ea typeface="HG正楷書体-PRO" panose="03000600000000000000" pitchFamily="66" charset="-128"/>
              </a:rPr>
              <a:t>を求める</a:t>
            </a:r>
          </a:p>
          <a:p>
            <a:r>
              <a:rPr lang="ja-JP" altLang="en-US" sz="1200" dirty="0">
                <a:latin typeface="HG正楷書体-PRO" panose="03000600000000000000" pitchFamily="66" charset="-128"/>
                <a:ea typeface="HG正楷書体-PRO" panose="03000600000000000000" pitchFamily="66" charset="-128"/>
              </a:rPr>
              <a:t>④過去のリファイナーの生成画像をバッチに混ぜる</a:t>
            </a:r>
          </a:p>
        </p:txBody>
      </p:sp>
      <p:sp>
        <p:nvSpPr>
          <p:cNvPr id="22" name="正方形/長方形 21">
            <a:extLst>
              <a:ext uri="{FF2B5EF4-FFF2-40B4-BE49-F238E27FC236}">
                <a16:creationId xmlns:a16="http://schemas.microsoft.com/office/drawing/2014/main" id="{D9C99B07-C863-40F1-9282-2B3C5137E6C6}"/>
              </a:ext>
            </a:extLst>
          </p:cNvPr>
          <p:cNvSpPr/>
          <p:nvPr/>
        </p:nvSpPr>
        <p:spPr>
          <a:xfrm>
            <a:off x="978548" y="6759271"/>
            <a:ext cx="6400800" cy="1015663"/>
          </a:xfrm>
          <a:prstGeom prst="rect">
            <a:avLst/>
          </a:prstGeom>
        </p:spPr>
        <p:txBody>
          <a:bodyPr>
            <a:spAutoFit/>
          </a:bodyPr>
          <a:lstStyle/>
          <a:p>
            <a:r>
              <a:rPr lang="en-US" altLang="ja-JP" sz="1200" dirty="0" err="1">
                <a:latin typeface="HG正楷書体-PRO" panose="03000600000000000000" pitchFamily="66" charset="-128"/>
                <a:ea typeface="HG正楷書体-PRO" panose="03000600000000000000" pitchFamily="66" charset="-128"/>
              </a:rPr>
              <a:t>simGAN</a:t>
            </a:r>
            <a:r>
              <a:rPr lang="ja-JP" altLang="en-US" sz="1200" dirty="0">
                <a:latin typeface="HG正楷書体-PRO" panose="03000600000000000000" pitchFamily="66" charset="-128"/>
                <a:ea typeface="HG正楷書体-PRO" panose="03000600000000000000" pitchFamily="66" charset="-128"/>
              </a:rPr>
              <a:t>モデルは現実の画像を使って、</a:t>
            </a:r>
            <a:r>
              <a:rPr lang="en-US" altLang="ja-JP" sz="1200" dirty="0" err="1">
                <a:latin typeface="HG正楷書体-PRO" panose="03000600000000000000" pitchFamily="66" charset="-128"/>
                <a:ea typeface="HG正楷書体-PRO" panose="03000600000000000000" pitchFamily="66" charset="-128"/>
              </a:rPr>
              <a:t>Refjner</a:t>
            </a:r>
            <a:r>
              <a:rPr lang="en-US" altLang="ja-JP" sz="1200" dirty="0">
                <a:latin typeface="HG正楷書体-PRO" panose="03000600000000000000" pitchFamily="66" charset="-128"/>
                <a:ea typeface="HG正楷書体-PRO" panose="03000600000000000000" pitchFamily="66" charset="-128"/>
              </a:rPr>
              <a:t>(</a:t>
            </a:r>
            <a:r>
              <a:rPr lang="ja-JP" altLang="en-US" sz="1200" dirty="0">
                <a:latin typeface="HG正楷書体-PRO" panose="03000600000000000000" pitchFamily="66" charset="-128"/>
                <a:ea typeface="HG正楷書体-PRO" panose="03000600000000000000" pitchFamily="66" charset="-128"/>
              </a:rPr>
              <a:t>合成画像のリアリティを</a:t>
            </a:r>
            <a:endParaRPr lang="en-US" altLang="ja-JP" sz="1200" dirty="0">
              <a:latin typeface="HG正楷書体-PRO" panose="03000600000000000000" pitchFamily="66" charset="-128"/>
              <a:ea typeface="HG正楷書体-PRO" panose="03000600000000000000" pitchFamily="66" charset="-128"/>
            </a:endParaRPr>
          </a:p>
          <a:p>
            <a:r>
              <a:rPr lang="ja-JP" altLang="en-US" sz="1200" dirty="0">
                <a:latin typeface="HG正楷書体-PRO" panose="03000600000000000000" pitchFamily="66" charset="-128"/>
                <a:ea typeface="HG正楷書体-PRO" panose="03000600000000000000" pitchFamily="66" charset="-128"/>
              </a:rPr>
              <a:t>強化するネットワーク</a:t>
            </a:r>
            <a:r>
              <a:rPr lang="en-US" altLang="ja-JP" sz="1200" dirty="0">
                <a:latin typeface="HG正楷書体-PRO" panose="03000600000000000000" pitchFamily="66" charset="-128"/>
                <a:ea typeface="HG正楷書体-PRO" panose="03000600000000000000" pitchFamily="66" charset="-128"/>
              </a:rPr>
              <a:t>)</a:t>
            </a:r>
            <a:r>
              <a:rPr lang="ja-JP" altLang="en-US" sz="1200" dirty="0">
                <a:latin typeface="HG正楷書体-PRO" panose="03000600000000000000" pitchFamily="66" charset="-128"/>
                <a:ea typeface="HG正楷書体-PRO" panose="03000600000000000000" pitchFamily="66" charset="-128"/>
              </a:rPr>
              <a:t>と</a:t>
            </a:r>
            <a:r>
              <a:rPr lang="en-US" altLang="ja-JP" sz="1200" dirty="0" err="1">
                <a:latin typeface="HG正楷書体-PRO" panose="03000600000000000000" pitchFamily="66" charset="-128"/>
                <a:ea typeface="HG正楷書体-PRO" panose="03000600000000000000" pitchFamily="66" charset="-128"/>
              </a:rPr>
              <a:t>Descriminater</a:t>
            </a:r>
            <a:r>
              <a:rPr lang="en-US" altLang="ja-JP" sz="1200" dirty="0">
                <a:latin typeface="HG正楷書体-PRO" panose="03000600000000000000" pitchFamily="66" charset="-128"/>
                <a:ea typeface="HG正楷書体-PRO" panose="03000600000000000000" pitchFamily="66" charset="-128"/>
              </a:rPr>
              <a:t>(</a:t>
            </a:r>
            <a:r>
              <a:rPr lang="ja-JP" altLang="en-US" sz="1200" dirty="0">
                <a:latin typeface="HG正楷書体-PRO" panose="03000600000000000000" pitchFamily="66" charset="-128"/>
                <a:ea typeface="HG正楷書体-PRO" panose="03000600000000000000" pitchFamily="66" charset="-128"/>
              </a:rPr>
              <a:t>成果を判定するネットワーク</a:t>
            </a:r>
            <a:r>
              <a:rPr lang="en-US" altLang="ja-JP" sz="1200" dirty="0">
                <a:latin typeface="HG正楷書体-PRO" panose="03000600000000000000" pitchFamily="66" charset="-128"/>
                <a:ea typeface="HG正楷書体-PRO" panose="03000600000000000000" pitchFamily="66" charset="-128"/>
              </a:rPr>
              <a:t>)</a:t>
            </a:r>
            <a:r>
              <a:rPr lang="ja-JP" altLang="en-US" sz="1200" dirty="0">
                <a:latin typeface="HG正楷書体-PRO" panose="03000600000000000000" pitchFamily="66" charset="-128"/>
                <a:ea typeface="HG正楷書体-PRO" panose="03000600000000000000" pitchFamily="66" charset="-128"/>
              </a:rPr>
              <a:t>の</a:t>
            </a:r>
            <a:endParaRPr lang="en-US" altLang="ja-JP" sz="1200" dirty="0">
              <a:latin typeface="HG正楷書体-PRO" panose="03000600000000000000" pitchFamily="66" charset="-128"/>
              <a:ea typeface="HG正楷書体-PRO" panose="03000600000000000000" pitchFamily="66" charset="-128"/>
            </a:endParaRPr>
          </a:p>
          <a:p>
            <a:r>
              <a:rPr lang="ja-JP" altLang="en-US" sz="1200" dirty="0">
                <a:latin typeface="HG正楷書体-PRO" panose="03000600000000000000" pitchFamily="66" charset="-128"/>
                <a:ea typeface="HG正楷書体-PRO" panose="03000600000000000000" pitchFamily="66" charset="-128"/>
              </a:rPr>
              <a:t>二つのニューラルネットワークを対抗させることで、</a:t>
            </a:r>
            <a:r>
              <a:rPr lang="en-US" altLang="ja-JP" sz="1200" dirty="0">
                <a:latin typeface="HG正楷書体-PRO" panose="03000600000000000000" pitchFamily="66" charset="-128"/>
                <a:ea typeface="HG正楷書体-PRO" panose="03000600000000000000" pitchFamily="66" charset="-128"/>
              </a:rPr>
              <a:t>GAN</a:t>
            </a:r>
            <a:r>
              <a:rPr lang="ja-JP" altLang="en-US" sz="1200" dirty="0">
                <a:latin typeface="HG正楷書体-PRO" panose="03000600000000000000" pitchFamily="66" charset="-128"/>
                <a:ea typeface="HG正楷書体-PRO" panose="03000600000000000000" pitchFamily="66" charset="-128"/>
              </a:rPr>
              <a:t>モデルよりも、</a:t>
            </a:r>
            <a:endParaRPr lang="en-US" altLang="ja-JP" sz="1200" dirty="0">
              <a:latin typeface="HG正楷書体-PRO" panose="03000600000000000000" pitchFamily="66" charset="-128"/>
              <a:ea typeface="HG正楷書体-PRO" panose="03000600000000000000" pitchFamily="66" charset="-128"/>
            </a:endParaRPr>
          </a:p>
          <a:p>
            <a:r>
              <a:rPr lang="ja-JP" altLang="en-US" sz="1200" dirty="0">
                <a:latin typeface="HG正楷書体-PRO" panose="03000600000000000000" pitchFamily="66" charset="-128"/>
                <a:ea typeface="HG正楷書体-PRO" panose="03000600000000000000" pitchFamily="66" charset="-128"/>
              </a:rPr>
              <a:t>合成画像を改善する。</a:t>
            </a:r>
          </a:p>
          <a:p>
            <a:endParaRPr lang="ja-JP" altLang="en-US" sz="1200" dirty="0">
              <a:latin typeface="HG正楷書体-PRO" panose="03000600000000000000" pitchFamily="66" charset="-128"/>
              <a:ea typeface="HG正楷書体-PRO" panose="03000600000000000000" pitchFamily="66" charset="-128"/>
            </a:endParaRPr>
          </a:p>
        </p:txBody>
      </p:sp>
      <p:sp>
        <p:nvSpPr>
          <p:cNvPr id="11" name="正方形/長方形 10">
            <a:extLst>
              <a:ext uri="{FF2B5EF4-FFF2-40B4-BE49-F238E27FC236}">
                <a16:creationId xmlns:a16="http://schemas.microsoft.com/office/drawing/2014/main" id="{65B1069F-0BFF-45AE-B773-F68EDD9370D7}"/>
              </a:ext>
            </a:extLst>
          </p:cNvPr>
          <p:cNvSpPr/>
          <p:nvPr/>
        </p:nvSpPr>
        <p:spPr>
          <a:xfrm>
            <a:off x="6791547" y="8541191"/>
            <a:ext cx="4376519" cy="938719"/>
          </a:xfrm>
          <a:prstGeom prst="rect">
            <a:avLst/>
          </a:prstGeom>
        </p:spPr>
        <p:txBody>
          <a:bodyPr wrap="none">
            <a:spAutoFit/>
          </a:bodyPr>
          <a:lstStyle/>
          <a:p>
            <a:r>
              <a:rPr lang="en-US" altLang="ja-JP" sz="1100" dirty="0" err="1">
                <a:latin typeface="HG正楷書体-PRO" panose="03000600000000000000" pitchFamily="66" charset="-128"/>
                <a:ea typeface="HG正楷書体-PRO" panose="03000600000000000000" pitchFamily="66" charset="-128"/>
              </a:rPr>
              <a:t>UnityEyes</a:t>
            </a:r>
            <a:r>
              <a:rPr lang="en-US" altLang="ja-JP" sz="1100" dirty="0">
                <a:latin typeface="HG正楷書体-PRO" panose="03000600000000000000" pitchFamily="66" charset="-128"/>
                <a:ea typeface="HG正楷書体-PRO" panose="03000600000000000000" pitchFamily="66" charset="-128"/>
              </a:rPr>
              <a:t>[Wood et al.(2016)] : </a:t>
            </a:r>
            <a:r>
              <a:rPr lang="en-US" altLang="ja-JP" sz="1100" dirty="0" err="1">
                <a:latin typeface="HG正楷書体-PRO" panose="03000600000000000000" pitchFamily="66" charset="-128"/>
                <a:ea typeface="HG正楷書体-PRO" panose="03000600000000000000" pitchFamily="66" charset="-128"/>
              </a:rPr>
              <a:t>Simulater</a:t>
            </a:r>
            <a:endParaRPr lang="en-US" altLang="ja-JP" sz="1100" dirty="0">
              <a:latin typeface="HG正楷書体-PRO" panose="03000600000000000000" pitchFamily="66" charset="-128"/>
              <a:ea typeface="HG正楷書体-PRO" panose="03000600000000000000" pitchFamily="66" charset="-128"/>
            </a:endParaRPr>
          </a:p>
          <a:p>
            <a:r>
              <a:rPr lang="en-US" altLang="ja-JP" sz="1100" dirty="0">
                <a:latin typeface="HG正楷書体-PRO" panose="03000600000000000000" pitchFamily="66" charset="-128"/>
                <a:ea typeface="HG正楷書体-PRO" panose="03000600000000000000" pitchFamily="66" charset="-128"/>
              </a:rPr>
              <a:t>Autoencoder[Zhang et al.(2015)]</a:t>
            </a:r>
          </a:p>
          <a:p>
            <a:r>
              <a:rPr lang="da-DK" altLang="ja-JP" sz="1100" dirty="0">
                <a:latin typeface="HG正楷書体-PRO" panose="03000600000000000000" pitchFamily="66" charset="-128"/>
                <a:ea typeface="HG正楷書体-PRO" panose="03000600000000000000" pitchFamily="66" charset="-128"/>
              </a:rPr>
              <a:t> MPIIGaze Dataset[Zhang et al.(2015)] </a:t>
            </a:r>
            <a:endParaRPr lang="en-US" altLang="ja-JP" sz="1100" dirty="0">
              <a:latin typeface="HG正楷書体-PRO" panose="03000600000000000000" pitchFamily="66" charset="-128"/>
              <a:ea typeface="HG正楷書体-PRO" panose="03000600000000000000" pitchFamily="66" charset="-128"/>
            </a:endParaRPr>
          </a:p>
          <a:p>
            <a:r>
              <a:rPr lang="en-US" altLang="ja-JP" sz="1100" dirty="0">
                <a:latin typeface="HG正楷書体-PRO" panose="03000600000000000000" pitchFamily="66" charset="-128"/>
                <a:ea typeface="HG正楷書体-PRO" panose="03000600000000000000" pitchFamily="66" charset="-128"/>
              </a:rPr>
              <a:t>*1 Generative Adversarial Nets [</a:t>
            </a:r>
            <a:r>
              <a:rPr lang="en-US" altLang="ja-JP" sz="1100" dirty="0" err="1">
                <a:latin typeface="HG正楷書体-PRO" panose="03000600000000000000" pitchFamily="66" charset="-128"/>
                <a:ea typeface="HG正楷書体-PRO" panose="03000600000000000000" pitchFamily="66" charset="-128"/>
              </a:rPr>
              <a:t>Goodfellow</a:t>
            </a:r>
            <a:r>
              <a:rPr lang="en-US" altLang="ja-JP" sz="1100" dirty="0">
                <a:latin typeface="HG正楷書体-PRO" panose="03000600000000000000" pitchFamily="66" charset="-128"/>
                <a:ea typeface="HG正楷書体-PRO" panose="03000600000000000000" pitchFamily="66" charset="-128"/>
              </a:rPr>
              <a:t> et al.(2014)] : GANs</a:t>
            </a:r>
          </a:p>
          <a:p>
            <a:r>
              <a:rPr lang="en-US" altLang="ja-JP" sz="1100" dirty="0">
                <a:latin typeface="HG正楷書体-PRO" panose="03000600000000000000" pitchFamily="66" charset="-128"/>
                <a:ea typeface="HG正楷書体-PRO" panose="03000600000000000000" pitchFamily="66" charset="-128"/>
              </a:rPr>
              <a:t>CG2Real[Johnson et al.(2011)]</a:t>
            </a:r>
          </a:p>
        </p:txBody>
      </p:sp>
      <p:sp>
        <p:nvSpPr>
          <p:cNvPr id="12" name="正方形/長方形 11">
            <a:extLst>
              <a:ext uri="{FF2B5EF4-FFF2-40B4-BE49-F238E27FC236}">
                <a16:creationId xmlns:a16="http://schemas.microsoft.com/office/drawing/2014/main" id="{A4EAD611-AB4F-48B3-89A3-3D04B09C8F61}"/>
              </a:ext>
            </a:extLst>
          </p:cNvPr>
          <p:cNvSpPr/>
          <p:nvPr/>
        </p:nvSpPr>
        <p:spPr>
          <a:xfrm>
            <a:off x="6715882" y="5199622"/>
            <a:ext cx="4810932" cy="1738938"/>
          </a:xfrm>
          <a:prstGeom prst="rect">
            <a:avLst/>
          </a:prstGeom>
        </p:spPr>
        <p:txBody>
          <a:bodyPr wrap="none">
            <a:spAutoFit/>
          </a:bodyPr>
          <a:lstStyle/>
          <a:p>
            <a:r>
              <a:rPr lang="ja-JP" altLang="en-US" sz="1050" dirty="0">
                <a:latin typeface="HG正楷書体-PRO" panose="03000600000000000000" pitchFamily="66" charset="-128"/>
                <a:ea typeface="HG正楷書体-PRO" panose="03000600000000000000" pitchFamily="66" charset="-128"/>
              </a:rPr>
              <a:t>実験①視線推定</a:t>
            </a:r>
            <a:endParaRPr lang="en-US" altLang="ja-JP" sz="1050" dirty="0">
              <a:latin typeface="HG正楷書体-PRO" panose="03000600000000000000" pitchFamily="66" charset="-128"/>
              <a:ea typeface="HG正楷書体-PRO" panose="03000600000000000000" pitchFamily="66" charset="-128"/>
            </a:endParaRPr>
          </a:p>
          <a:p>
            <a:r>
              <a:rPr lang="ja-JP" altLang="en-US" sz="1050" dirty="0">
                <a:latin typeface="HG正楷書体-PRO" panose="03000600000000000000" pitchFamily="66" charset="-128"/>
                <a:ea typeface="HG正楷書体-PRO" panose="03000600000000000000" pitchFamily="66" charset="-128"/>
              </a:rPr>
              <a:t>視線推定の学習に使うデータセットは質が低い． </a:t>
            </a:r>
            <a:endParaRPr lang="en-US" altLang="ja-JP" sz="1050" dirty="0">
              <a:latin typeface="HG正楷書体-PRO" panose="03000600000000000000" pitchFamily="66" charset="-128"/>
              <a:ea typeface="HG正楷書体-PRO" panose="03000600000000000000" pitchFamily="66" charset="-128"/>
            </a:endParaRPr>
          </a:p>
          <a:p>
            <a:r>
              <a:rPr lang="ja-JP" altLang="en-US" sz="1050" dirty="0">
                <a:latin typeface="HG正楷書体-PRO" panose="03000600000000000000" pitchFamily="66" charset="-128"/>
                <a:ea typeface="HG正楷書体-PRO" panose="03000600000000000000" pitchFamily="66" charset="-128"/>
              </a:rPr>
              <a:t>そこで</a:t>
            </a:r>
            <a:r>
              <a:rPr lang="en-US" altLang="ja-JP" sz="1050" dirty="0" err="1">
                <a:latin typeface="HG正楷書体-PRO" panose="03000600000000000000" pitchFamily="66" charset="-128"/>
                <a:ea typeface="HG正楷書体-PRO" panose="03000600000000000000" pitchFamily="66" charset="-128"/>
              </a:rPr>
              <a:t>SimGAN</a:t>
            </a:r>
            <a:r>
              <a:rPr lang="ja-JP" altLang="en-US" sz="1050" dirty="0">
                <a:latin typeface="HG正楷書体-PRO" panose="03000600000000000000" pitchFamily="66" charset="-128"/>
                <a:ea typeface="HG正楷書体-PRO" panose="03000600000000000000" pitchFamily="66" charset="-128"/>
              </a:rPr>
              <a:t>で</a:t>
            </a:r>
            <a:r>
              <a:rPr lang="en-US" altLang="ja-JP" sz="1050" dirty="0">
                <a:latin typeface="HG正楷書体-PRO" panose="03000600000000000000" pitchFamily="66" charset="-128"/>
                <a:ea typeface="HG正楷書体-PRO" panose="03000600000000000000" pitchFamily="66" charset="-128"/>
              </a:rPr>
              <a:t>annotation</a:t>
            </a:r>
            <a:r>
              <a:rPr lang="ja-JP" altLang="en-US" sz="1050" dirty="0">
                <a:latin typeface="HG正楷書体-PRO" panose="03000600000000000000" pitchFamily="66" charset="-128"/>
                <a:ea typeface="HG正楷書体-PRO" panose="03000600000000000000" pitchFamily="66" charset="-128"/>
              </a:rPr>
              <a:t>付きデータを大量生成して学習させたところ， </a:t>
            </a:r>
            <a:endParaRPr lang="en-US" altLang="ja-JP" sz="1050" dirty="0">
              <a:latin typeface="HG正楷書体-PRO" panose="03000600000000000000" pitchFamily="66" charset="-128"/>
              <a:ea typeface="HG正楷書体-PRO" panose="03000600000000000000" pitchFamily="66" charset="-128"/>
            </a:endParaRPr>
          </a:p>
          <a:p>
            <a:r>
              <a:rPr lang="en-US" altLang="ja-JP" sz="1050" dirty="0" err="1">
                <a:latin typeface="HG正楷書体-PRO" panose="03000600000000000000" pitchFamily="66" charset="-128"/>
                <a:ea typeface="HG正楷書体-PRO" panose="03000600000000000000" pitchFamily="66" charset="-128"/>
              </a:rPr>
              <a:t>sota</a:t>
            </a:r>
            <a:r>
              <a:rPr lang="ja-JP" altLang="en-US" sz="1050" dirty="0">
                <a:latin typeface="HG正楷書体-PRO" panose="03000600000000000000" pitchFamily="66" charset="-128"/>
                <a:ea typeface="HG正楷書体-PRO" panose="03000600000000000000" pitchFamily="66" charset="-128"/>
              </a:rPr>
              <a:t>達成。データセットに対する</a:t>
            </a:r>
            <a:r>
              <a:rPr lang="en-US" altLang="ja-JP" sz="1050" dirty="0">
                <a:latin typeface="HG正楷書体-PRO" panose="03000600000000000000" pitchFamily="66" charset="-128"/>
                <a:ea typeface="HG正楷書体-PRO" panose="03000600000000000000" pitchFamily="66" charset="-128"/>
              </a:rPr>
              <a:t>user study</a:t>
            </a:r>
            <a:r>
              <a:rPr lang="ja-JP" altLang="en-US" sz="1050" dirty="0">
                <a:latin typeface="HG正楷書体-PRO" panose="03000600000000000000" pitchFamily="66" charset="-128"/>
                <a:ea typeface="HG正楷書体-PRO" panose="03000600000000000000" pitchFamily="66" charset="-128"/>
              </a:rPr>
              <a:t>も行った． </a:t>
            </a:r>
            <a:endParaRPr lang="en-US" altLang="ja-JP" sz="1050" dirty="0">
              <a:latin typeface="HG正楷書体-PRO" panose="03000600000000000000" pitchFamily="66" charset="-128"/>
              <a:ea typeface="HG正楷書体-PRO" panose="03000600000000000000" pitchFamily="66" charset="-128"/>
            </a:endParaRPr>
          </a:p>
          <a:p>
            <a:r>
              <a:rPr lang="en-US" altLang="ja-JP" sz="1050" dirty="0">
                <a:latin typeface="HG正楷書体-PRO" panose="03000600000000000000" pitchFamily="66" charset="-128"/>
                <a:ea typeface="HG正楷書体-PRO" panose="03000600000000000000" pitchFamily="66" charset="-128"/>
              </a:rPr>
              <a:t>50</a:t>
            </a:r>
            <a:r>
              <a:rPr lang="ja-JP" altLang="en-US" sz="1050" dirty="0">
                <a:latin typeface="HG正楷書体-PRO" panose="03000600000000000000" pitchFamily="66" charset="-128"/>
                <a:ea typeface="HG正楷書体-PRO" panose="03000600000000000000" pitchFamily="66" charset="-128"/>
              </a:rPr>
              <a:t>個の現実のデータと</a:t>
            </a:r>
            <a:r>
              <a:rPr lang="en-US" altLang="ja-JP" sz="1050" dirty="0">
                <a:latin typeface="HG正楷書体-PRO" panose="03000600000000000000" pitchFamily="66" charset="-128"/>
                <a:ea typeface="HG正楷書体-PRO" panose="03000600000000000000" pitchFamily="66" charset="-128"/>
              </a:rPr>
              <a:t>50</a:t>
            </a:r>
            <a:r>
              <a:rPr lang="ja-JP" altLang="en-US" sz="1050" dirty="0">
                <a:latin typeface="HG正楷書体-PRO" panose="03000600000000000000" pitchFamily="66" charset="-128"/>
                <a:ea typeface="HG正楷書体-PRO" panose="03000600000000000000" pitchFamily="66" charset="-128"/>
              </a:rPr>
              <a:t>個の</a:t>
            </a:r>
            <a:r>
              <a:rPr lang="en-US" altLang="ja-JP" sz="1050" dirty="0" err="1">
                <a:latin typeface="HG正楷書体-PRO" panose="03000600000000000000" pitchFamily="66" charset="-128"/>
                <a:ea typeface="HG正楷書体-PRO" panose="03000600000000000000" pitchFamily="66" charset="-128"/>
              </a:rPr>
              <a:t>SimGAN</a:t>
            </a:r>
            <a:r>
              <a:rPr lang="ja-JP" altLang="en-US" sz="1050" dirty="0">
                <a:latin typeface="HG正楷書体-PRO" panose="03000600000000000000" pitchFamily="66" charset="-128"/>
                <a:ea typeface="HG正楷書体-PRO" panose="03000600000000000000" pitchFamily="66" charset="-128"/>
              </a:rPr>
              <a:t>による生成データを</a:t>
            </a:r>
            <a:endParaRPr lang="en-US" altLang="ja-JP" sz="1050" dirty="0">
              <a:latin typeface="HG正楷書体-PRO" panose="03000600000000000000" pitchFamily="66" charset="-128"/>
              <a:ea typeface="HG正楷書体-PRO" panose="03000600000000000000" pitchFamily="66" charset="-128"/>
            </a:endParaRPr>
          </a:p>
          <a:p>
            <a:r>
              <a:rPr lang="en-US" altLang="ja-JP" sz="1050" dirty="0">
                <a:latin typeface="HG正楷書体-PRO" panose="03000600000000000000" pitchFamily="66" charset="-128"/>
                <a:ea typeface="HG正楷書体-PRO" panose="03000600000000000000" pitchFamily="66" charset="-128"/>
              </a:rPr>
              <a:t>random</a:t>
            </a:r>
            <a:r>
              <a:rPr lang="ja-JP" altLang="en-US" sz="1050" dirty="0" err="1">
                <a:latin typeface="HG正楷書体-PRO" panose="03000600000000000000" pitchFamily="66" charset="-128"/>
                <a:ea typeface="HG正楷書体-PRO" panose="03000600000000000000" pitchFamily="66" charset="-128"/>
              </a:rPr>
              <a:t>に提</a:t>
            </a:r>
            <a:r>
              <a:rPr lang="ja-JP" altLang="en-US" sz="1050" dirty="0">
                <a:latin typeface="HG正楷書体-PRO" panose="03000600000000000000" pitchFamily="66" charset="-128"/>
                <a:ea typeface="HG正楷書体-PRO" panose="03000600000000000000" pitchFamily="66" charset="-128"/>
              </a:rPr>
              <a:t>示してどちらが本物か答えさせたら正答率は</a:t>
            </a:r>
            <a:r>
              <a:rPr lang="en-US" altLang="ja-JP" sz="1050" dirty="0">
                <a:latin typeface="HG正楷書体-PRO" panose="03000600000000000000" pitchFamily="66" charset="-128"/>
                <a:ea typeface="HG正楷書体-PRO" panose="03000600000000000000" pitchFamily="66" charset="-128"/>
              </a:rPr>
              <a:t>51.7%</a:t>
            </a:r>
            <a:r>
              <a:rPr lang="ja-JP" altLang="en-US" sz="1050" dirty="0">
                <a:latin typeface="HG正楷書体-PRO" panose="03000600000000000000" pitchFamily="66" charset="-128"/>
                <a:ea typeface="HG正楷書体-PRO" panose="03000600000000000000" pitchFamily="66" charset="-128"/>
              </a:rPr>
              <a:t>だった．</a:t>
            </a:r>
            <a:endParaRPr lang="en-US" altLang="ja-JP" sz="1050" dirty="0">
              <a:latin typeface="HG正楷書体-PRO" panose="03000600000000000000" pitchFamily="66" charset="-128"/>
              <a:ea typeface="HG正楷書体-PRO" panose="03000600000000000000" pitchFamily="66" charset="-128"/>
            </a:endParaRPr>
          </a:p>
          <a:p>
            <a:endParaRPr lang="en-US" altLang="ja-JP" sz="200" dirty="0">
              <a:latin typeface="HG正楷書体-PRO" panose="03000600000000000000" pitchFamily="66" charset="-128"/>
              <a:ea typeface="HG正楷書体-PRO" panose="03000600000000000000" pitchFamily="66" charset="-128"/>
            </a:endParaRPr>
          </a:p>
          <a:p>
            <a:endParaRPr lang="en-US" altLang="ja-JP" sz="1050" dirty="0">
              <a:latin typeface="HG正楷書体-PRO" panose="03000600000000000000" pitchFamily="66" charset="-128"/>
              <a:ea typeface="HG正楷書体-PRO" panose="03000600000000000000" pitchFamily="66" charset="-128"/>
            </a:endParaRPr>
          </a:p>
          <a:p>
            <a:r>
              <a:rPr lang="ja-JP" altLang="en-US" sz="1050" dirty="0">
                <a:latin typeface="HG正楷書体-PRO" panose="03000600000000000000" pitchFamily="66" charset="-128"/>
                <a:ea typeface="HG正楷書体-PRO" panose="03000600000000000000" pitchFamily="66" charset="-128"/>
              </a:rPr>
              <a:t>実験②距離画像による手姿勢推定タスク</a:t>
            </a:r>
            <a:endParaRPr lang="en-US" altLang="ja-JP" sz="1050" dirty="0">
              <a:latin typeface="HG正楷書体-PRO" panose="03000600000000000000" pitchFamily="66" charset="-128"/>
              <a:ea typeface="HG正楷書体-PRO" panose="03000600000000000000" pitchFamily="66" charset="-128"/>
            </a:endParaRPr>
          </a:p>
          <a:p>
            <a:r>
              <a:rPr lang="ja-JP" altLang="en-US" sz="1050" dirty="0">
                <a:latin typeface="HG正楷書体-PRO" panose="03000600000000000000" pitchFamily="66" charset="-128"/>
                <a:ea typeface="HG正楷書体-PRO" panose="03000600000000000000" pitchFamily="66" charset="-128"/>
              </a:rPr>
              <a:t>通常，現実の距離画像にはノイズが入っている． </a:t>
            </a:r>
            <a:endParaRPr lang="en-US" altLang="ja-JP" sz="1050" dirty="0">
              <a:latin typeface="HG正楷書体-PRO" panose="03000600000000000000" pitchFamily="66" charset="-128"/>
              <a:ea typeface="HG正楷書体-PRO" panose="03000600000000000000" pitchFamily="66" charset="-128"/>
            </a:endParaRPr>
          </a:p>
          <a:p>
            <a:r>
              <a:rPr lang="ja-JP" altLang="en-US" sz="1050" dirty="0">
                <a:latin typeface="HG正楷書体-PRO" panose="03000600000000000000" pitchFamily="66" charset="-128"/>
                <a:ea typeface="HG正楷書体-PRO" panose="03000600000000000000" pitchFamily="66" charset="-128"/>
              </a:rPr>
              <a:t>そのノイズがシミュレータ画像にはないので，変換してノイズを再現．</a:t>
            </a:r>
          </a:p>
        </p:txBody>
      </p:sp>
      <p:sp>
        <p:nvSpPr>
          <p:cNvPr id="13" name="正方形/長方形 12">
            <a:extLst>
              <a:ext uri="{FF2B5EF4-FFF2-40B4-BE49-F238E27FC236}">
                <a16:creationId xmlns:a16="http://schemas.microsoft.com/office/drawing/2014/main" id="{27E700C9-1FFC-4CB2-9A47-BCBA08A30C9E}"/>
              </a:ext>
            </a:extLst>
          </p:cNvPr>
          <p:cNvSpPr/>
          <p:nvPr/>
        </p:nvSpPr>
        <p:spPr>
          <a:xfrm>
            <a:off x="6715882" y="7525832"/>
            <a:ext cx="6400800" cy="430887"/>
          </a:xfrm>
          <a:prstGeom prst="rect">
            <a:avLst/>
          </a:prstGeom>
        </p:spPr>
        <p:txBody>
          <a:bodyPr>
            <a:spAutoFit/>
          </a:bodyPr>
          <a:lstStyle/>
          <a:p>
            <a:r>
              <a:rPr lang="ja-JP" altLang="en-US" sz="1100" dirty="0">
                <a:latin typeface="HG正楷書体-PRO" panose="03000600000000000000" pitchFamily="66" charset="-128"/>
                <a:ea typeface="HG正楷書体-PRO" panose="03000600000000000000" pitchFamily="66" charset="-128"/>
              </a:rPr>
              <a:t>将来的には、各合成画像に対して複数の精細画像を生成するための「ノイズ分布</a:t>
            </a:r>
            <a:endParaRPr lang="en-US" altLang="ja-JP" sz="1100" dirty="0">
              <a:latin typeface="HG正楷書体-PRO" panose="03000600000000000000" pitchFamily="66" charset="-128"/>
              <a:ea typeface="HG正楷書体-PRO" panose="03000600000000000000" pitchFamily="66" charset="-128"/>
            </a:endParaRPr>
          </a:p>
          <a:p>
            <a:r>
              <a:rPr lang="ja-JP" altLang="en-US" sz="1100" dirty="0">
                <a:latin typeface="HG正楷書体-PRO" panose="03000600000000000000" pitchFamily="66" charset="-128"/>
                <a:ea typeface="HG正楷書体-PRO" panose="03000600000000000000" pitchFamily="66" charset="-128"/>
              </a:rPr>
              <a:t>のモデル化」を検討し、単一画像ではなくビデオを調査する。</a:t>
            </a:r>
          </a:p>
        </p:txBody>
      </p:sp>
    </p:spTree>
    <p:extLst>
      <p:ext uri="{BB962C8B-B14F-4D97-AF65-F5344CB8AC3E}">
        <p14:creationId xmlns:p14="http://schemas.microsoft.com/office/powerpoint/2010/main" val="345811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20015" y="99486"/>
            <a:ext cx="12588240" cy="9347835"/>
          </a:xfrm>
          <a:prstGeom prst="rect">
            <a:avLst/>
          </a:prstGeom>
          <a:solidFill>
            <a:schemeClr val="bg1">
              <a:alpha val="31000"/>
            </a:scheme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4</a:t>
            </a:fld>
            <a:endParaRPr kumimoji="1" lang="ja-JP" altLang="en-US"/>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329776" y="5539093"/>
            <a:ext cx="12168717" cy="4093428"/>
          </a:xfrm>
          <a:prstGeom prst="rect">
            <a:avLst/>
          </a:prstGeom>
          <a:noFill/>
        </p:spPr>
        <p:txBody>
          <a:bodyPr wrap="none" rtlCol="0">
            <a:spAutoFit/>
          </a:bodyPr>
          <a:lstStyle/>
          <a:p>
            <a:pPr algn="r"/>
            <a:r>
              <a:rPr lang="en-US" altLang="ja-JP" sz="13000" dirty="0">
                <a:latin typeface="Adobe Caslon Pro Bold" panose="0205070206050A020403" pitchFamily="18" charset="0"/>
              </a:rPr>
              <a:t>What is </a:t>
            </a:r>
          </a:p>
          <a:p>
            <a:pPr algn="r"/>
            <a:r>
              <a:rPr lang="en-US" altLang="ja-JP" sz="13000" dirty="0">
                <a:latin typeface="Adobe Caslon Pro Bold" panose="0205070206050A020403" pitchFamily="18" charset="0"/>
              </a:rPr>
              <a:t>the </a:t>
            </a:r>
            <a:r>
              <a:rPr lang="en-US" altLang="ja-JP" sz="13000" dirty="0" err="1">
                <a:latin typeface="Adobe Caslon Pro Bold" panose="0205070206050A020403" pitchFamily="18" charset="0"/>
              </a:rPr>
              <a:t>simGAN</a:t>
            </a:r>
            <a:r>
              <a:rPr lang="en-US" altLang="ja-JP" sz="13000" dirty="0">
                <a:latin typeface="Adobe Caslon Pro Bold" panose="0205070206050A020403" pitchFamily="18" charset="0"/>
              </a:rPr>
              <a:t>…??</a:t>
            </a:r>
            <a:endParaRPr kumimoji="1" lang="en-US" altLang="ja-JP" sz="13000" b="1"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Tree>
    <p:extLst>
      <p:ext uri="{BB962C8B-B14F-4D97-AF65-F5344CB8AC3E}">
        <p14:creationId xmlns:p14="http://schemas.microsoft.com/office/powerpoint/2010/main" val="325460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20015" y="99486"/>
            <a:ext cx="12588240" cy="9347835"/>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2" name="正方形/長方形 1"/>
          <p:cNvSpPr/>
          <p:nvPr/>
        </p:nvSpPr>
        <p:spPr>
          <a:xfrm>
            <a:off x="470715" y="543342"/>
            <a:ext cx="2752677"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What is the </a:t>
            </a:r>
            <a:r>
              <a:rPr kumimoji="1" lang="en-US" altLang="ja-JP" sz="2520" b="1" dirty="0" err="1">
                <a:latin typeface="Adobe Arabic" panose="02040503050201020203" pitchFamily="18" charset="-78"/>
                <a:cs typeface="Adobe Arabic" panose="02040503050201020203" pitchFamily="18" charset="-78"/>
              </a:rPr>
              <a:t>simGAN</a:t>
            </a:r>
            <a:r>
              <a:rPr kumimoji="1" lang="en-US" altLang="ja-JP" sz="2520" b="1" dirty="0">
                <a:latin typeface="Adobe Arabic" panose="02040503050201020203" pitchFamily="18" charset="-78"/>
                <a:cs typeface="Adobe Arabic" panose="02040503050201020203" pitchFamily="18" charset="-78"/>
              </a:rPr>
              <a:t>…??:</a:t>
            </a:r>
            <a:endParaRPr lang="ja-JP" altLang="en-US" sz="2520" dirty="0">
              <a:latin typeface="Adobe Arabic" panose="02040503050201020203" pitchFamily="18" charset="-78"/>
              <a:cs typeface="Adobe Arabic" panose="02040503050201020203" pitchFamily="18" charset="-78"/>
            </a:endParaRP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5</a:t>
            </a:fld>
            <a:endParaRPr kumimoji="1" lang="ja-JP" altLang="en-US"/>
          </a:p>
        </p:txBody>
      </p:sp>
      <p:pic>
        <p:nvPicPr>
          <p:cNvPr id="16" name="コンテンツ プレースホルダー 3">
            <a:extLst>
              <a:ext uri="{FF2B5EF4-FFF2-40B4-BE49-F238E27FC236}">
                <a16:creationId xmlns:a16="http://schemas.microsoft.com/office/drawing/2014/main" id="{2462D53B-53AD-46A2-B692-982DA50E9946}"/>
              </a:ext>
            </a:extLst>
          </p:cNvPr>
          <p:cNvPicPr>
            <a:picLocks noChangeAspect="1"/>
          </p:cNvPicPr>
          <p:nvPr/>
        </p:nvPicPr>
        <p:blipFill>
          <a:blip r:embed="rId2"/>
          <a:stretch>
            <a:fillRect/>
          </a:stretch>
        </p:blipFill>
        <p:spPr>
          <a:xfrm>
            <a:off x="466805" y="2440601"/>
            <a:ext cx="3537999" cy="2946203"/>
          </a:xfrm>
          <a:prstGeom prst="rect">
            <a:avLst/>
          </a:prstGeom>
        </p:spPr>
      </p:pic>
      <p:pic>
        <p:nvPicPr>
          <p:cNvPr id="7" name="コンテンツ プレースホルダー 3">
            <a:extLst>
              <a:ext uri="{FF2B5EF4-FFF2-40B4-BE49-F238E27FC236}">
                <a16:creationId xmlns:a16="http://schemas.microsoft.com/office/drawing/2014/main" id="{B757BBBD-B3FA-4D59-9A6C-5E59756D02A8}"/>
              </a:ext>
            </a:extLst>
          </p:cNvPr>
          <p:cNvPicPr>
            <a:picLocks noChangeAspect="1"/>
          </p:cNvPicPr>
          <p:nvPr/>
        </p:nvPicPr>
        <p:blipFill>
          <a:blip r:embed="rId3"/>
          <a:stretch>
            <a:fillRect/>
          </a:stretch>
        </p:blipFill>
        <p:spPr>
          <a:xfrm>
            <a:off x="564851" y="5642332"/>
            <a:ext cx="3439954" cy="3246509"/>
          </a:xfrm>
          <a:prstGeom prst="rect">
            <a:avLst/>
          </a:prstGeom>
        </p:spPr>
      </p:pic>
      <p:sp>
        <p:nvSpPr>
          <p:cNvPr id="8" name="四角形: 角を丸くする 7">
            <a:extLst>
              <a:ext uri="{FF2B5EF4-FFF2-40B4-BE49-F238E27FC236}">
                <a16:creationId xmlns:a16="http://schemas.microsoft.com/office/drawing/2014/main" id="{DC32D3EE-1DC7-4A54-8E1E-D45F5CC506A5}"/>
              </a:ext>
            </a:extLst>
          </p:cNvPr>
          <p:cNvSpPr/>
          <p:nvPr/>
        </p:nvSpPr>
        <p:spPr>
          <a:xfrm>
            <a:off x="470715" y="981796"/>
            <a:ext cx="11982784" cy="1220856"/>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663871" y="1351452"/>
            <a:ext cx="8831264" cy="523220"/>
          </a:xfrm>
          <a:prstGeom prst="rect">
            <a:avLst/>
          </a:prstGeom>
          <a:noFill/>
        </p:spPr>
        <p:txBody>
          <a:bodyPr wrap="none" rtlCol="0">
            <a:spAutoFit/>
          </a:bodyPr>
          <a:lstStyle/>
          <a:p>
            <a:r>
              <a:rPr kumimoji="1" lang="ja-JP" altLang="en-US" sz="2800" b="1" u="sng" dirty="0">
                <a:latin typeface="HG正楷書体-PRO" panose="03000600000000000000" pitchFamily="66" charset="-128"/>
                <a:ea typeface="HG正楷書体-PRO" panose="03000600000000000000" pitchFamily="66" charset="-128"/>
                <a:cs typeface="Adobe Arabic" panose="02040503050201020203" pitchFamily="18" charset="-78"/>
              </a:rPr>
              <a:t>深層学習における画像データと</a:t>
            </a:r>
            <a:r>
              <a:rPr kumimoji="1" lang="en-US" altLang="ja-JP" sz="2800" b="1" u="sng" dirty="0" err="1">
                <a:latin typeface="HG正楷書体-PRO" panose="03000600000000000000" pitchFamily="66" charset="-128"/>
                <a:ea typeface="HG正楷書体-PRO" panose="03000600000000000000" pitchFamily="66" charset="-128"/>
                <a:cs typeface="Adobe Arabic" panose="02040503050201020203" pitchFamily="18" charset="-78"/>
              </a:rPr>
              <a:t>simGAN</a:t>
            </a:r>
            <a:r>
              <a:rPr kumimoji="1" lang="ja-JP" altLang="en-US" sz="2800" b="1" u="sng" dirty="0">
                <a:latin typeface="HG正楷書体-PRO" panose="03000600000000000000" pitchFamily="66" charset="-128"/>
                <a:ea typeface="HG正楷書体-PRO" panose="03000600000000000000" pitchFamily="66" charset="-128"/>
                <a:cs typeface="Adobe Arabic" panose="02040503050201020203" pitchFamily="18" charset="-78"/>
              </a:rPr>
              <a:t>モデルの構造</a:t>
            </a:r>
            <a:endParaRPr kumimoji="1" lang="en-US" altLang="ja-JP" sz="20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
        <p:nvSpPr>
          <p:cNvPr id="12" name="四角形: 角を丸くする 11">
            <a:extLst>
              <a:ext uri="{FF2B5EF4-FFF2-40B4-BE49-F238E27FC236}">
                <a16:creationId xmlns:a16="http://schemas.microsoft.com/office/drawing/2014/main" id="{40009FA2-A6DB-4EBA-B467-ACAFFA26A062}"/>
              </a:ext>
            </a:extLst>
          </p:cNvPr>
          <p:cNvSpPr/>
          <p:nvPr/>
        </p:nvSpPr>
        <p:spPr>
          <a:xfrm>
            <a:off x="4346443" y="2375467"/>
            <a:ext cx="8004686" cy="301133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13" name="四角形: 角を丸くする 12">
            <a:extLst>
              <a:ext uri="{FF2B5EF4-FFF2-40B4-BE49-F238E27FC236}">
                <a16:creationId xmlns:a16="http://schemas.microsoft.com/office/drawing/2014/main" id="{A0D61AC3-5269-4130-8B75-68DBAC6312F2}"/>
              </a:ext>
            </a:extLst>
          </p:cNvPr>
          <p:cNvSpPr/>
          <p:nvPr/>
        </p:nvSpPr>
        <p:spPr>
          <a:xfrm>
            <a:off x="4457707" y="5725557"/>
            <a:ext cx="7995792" cy="31528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3" name="正方形/長方形 2">
            <a:extLst>
              <a:ext uri="{FF2B5EF4-FFF2-40B4-BE49-F238E27FC236}">
                <a16:creationId xmlns:a16="http://schemas.microsoft.com/office/drawing/2014/main" id="{F055A47E-6B27-4123-AD7F-C6F5C9AD7803}"/>
              </a:ext>
            </a:extLst>
          </p:cNvPr>
          <p:cNvSpPr/>
          <p:nvPr/>
        </p:nvSpPr>
        <p:spPr>
          <a:xfrm>
            <a:off x="4635175" y="6130644"/>
            <a:ext cx="7715954" cy="2308324"/>
          </a:xfrm>
          <a:prstGeom prst="rect">
            <a:avLst/>
          </a:prstGeom>
        </p:spPr>
        <p:txBody>
          <a:bodyPr wrap="square">
            <a:spAutoFit/>
          </a:bodyPr>
          <a:lstStyle/>
          <a:p>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Figure 2) </a:t>
            </a:r>
            <a:r>
              <a:rPr lang="en-US" altLang="ja-JP" b="1" u="sng" dirty="0" err="1">
                <a:latin typeface="HG正楷書体-PRO" panose="03000600000000000000" pitchFamily="66" charset="-128"/>
                <a:ea typeface="HG正楷書体-PRO" panose="03000600000000000000" pitchFamily="66" charset="-128"/>
                <a:cs typeface="Adobe Arabic" panose="02040503050201020203" pitchFamily="18" charset="-78"/>
              </a:rPr>
              <a:t>simGAN</a:t>
            </a:r>
            <a:r>
              <a:rPr lang="ja-JP" altLang="en-US" b="1" u="sng" dirty="0">
                <a:latin typeface="HG正楷書体-PRO" panose="03000600000000000000" pitchFamily="66" charset="-128"/>
                <a:ea typeface="HG正楷書体-PRO" panose="03000600000000000000" pitchFamily="66" charset="-128"/>
                <a:cs typeface="Adobe Arabic" panose="02040503050201020203" pitchFamily="18" charset="-78"/>
              </a:rPr>
              <a:t>の構造</a:t>
            </a:r>
            <a:endParaRPr lang="en-US" altLang="ja-JP" b="1" u="sng" dirty="0">
              <a:latin typeface="HG正楷書体-PRO" panose="03000600000000000000" pitchFamily="66" charset="-128"/>
              <a:ea typeface="HG正楷書体-PRO" panose="03000600000000000000" pitchFamily="66" charset="-128"/>
              <a:cs typeface="Adobe Arabic" panose="02040503050201020203" pitchFamily="18" charset="-78"/>
            </a:endParaRPr>
          </a:p>
          <a:p>
            <a:r>
              <a:rPr lang="en-US" altLang="ja-JP" sz="1400" dirty="0">
                <a:latin typeface="HG正楷書体-PRO" panose="03000600000000000000" pitchFamily="66" charset="-128"/>
                <a:ea typeface="HG正楷書体-PRO" panose="03000600000000000000" pitchFamily="66" charset="-128"/>
                <a:cs typeface="Adobe Arabic" panose="02040503050201020203" pitchFamily="18" charset="-78"/>
              </a:rPr>
              <a:t>1, </a:t>
            </a:r>
            <a:r>
              <a:rPr lang="ja-JP" altLang="en-US" sz="1400" dirty="0">
                <a:latin typeface="HG正楷書体-PRO" panose="03000600000000000000" pitchFamily="66" charset="-128"/>
                <a:ea typeface="HG正楷書体-PRO" panose="03000600000000000000" pitchFamily="66" charset="-128"/>
                <a:cs typeface="Adobe Arabic" panose="02040503050201020203" pitchFamily="18" charset="-78"/>
              </a:rPr>
              <a:t>シミュレータ</a:t>
            </a:r>
            <a:r>
              <a:rPr lang="en-US" altLang="ja-JP" sz="1400" dirty="0">
                <a:latin typeface="HG正楷書体-PRO" panose="03000600000000000000" pitchFamily="66" charset="-128"/>
                <a:ea typeface="HG正楷書体-PRO" panose="03000600000000000000" pitchFamily="66" charset="-128"/>
                <a:cs typeface="Adobe Arabic" panose="02040503050201020203" pitchFamily="18" charset="-78"/>
              </a:rPr>
              <a:t>(Simulator)</a:t>
            </a:r>
            <a:r>
              <a:rPr lang="ja-JP" altLang="en-US" sz="1400" dirty="0">
                <a:latin typeface="HG正楷書体-PRO" panose="03000600000000000000" pitchFamily="66" charset="-128"/>
                <a:ea typeface="HG正楷書体-PRO" panose="03000600000000000000" pitchFamily="66" charset="-128"/>
                <a:cs typeface="Adobe Arabic" panose="02040503050201020203" pitchFamily="18" charset="-78"/>
              </a:rPr>
              <a:t>で合成した画像（</a:t>
            </a:r>
            <a:r>
              <a:rPr lang="en-US" altLang="ja-JP" sz="1400" dirty="0">
                <a:latin typeface="HG正楷書体-PRO" panose="03000600000000000000" pitchFamily="66" charset="-128"/>
                <a:ea typeface="HG正楷書体-PRO" panose="03000600000000000000" pitchFamily="66" charset="-128"/>
                <a:cs typeface="Adobe Arabic" panose="02040503050201020203" pitchFamily="18" charset="-78"/>
              </a:rPr>
              <a:t>Synthetic</a:t>
            </a:r>
            <a:r>
              <a:rPr lang="ja-JP" altLang="en-US" sz="1400" dirty="0">
                <a:latin typeface="HG正楷書体-PRO" panose="03000600000000000000" pitchFamily="66" charset="-128"/>
                <a:ea typeface="HG正楷書体-PRO" panose="03000600000000000000" pitchFamily="66" charset="-128"/>
                <a:cs typeface="Adobe Arabic" panose="02040503050201020203" pitchFamily="18" charset="-78"/>
              </a:rPr>
              <a:t>）をリファイナーネットワーク</a:t>
            </a:r>
            <a:endParaRPr lang="en-US" altLang="ja-JP" sz="1400" dirty="0">
              <a:latin typeface="HG正楷書体-PRO" panose="03000600000000000000" pitchFamily="66" charset="-128"/>
              <a:ea typeface="HG正楷書体-PRO" panose="03000600000000000000" pitchFamily="66" charset="-128"/>
              <a:cs typeface="Adobe Arabic" panose="02040503050201020203" pitchFamily="18" charset="-78"/>
            </a:endParaRPr>
          </a:p>
          <a:p>
            <a:r>
              <a:rPr lang="ja-JP" altLang="en-US" sz="1400" dirty="0">
                <a:latin typeface="HG正楷書体-PRO" panose="03000600000000000000" pitchFamily="66" charset="-128"/>
                <a:ea typeface="HG正楷書体-PRO" panose="03000600000000000000" pitchFamily="66" charset="-128"/>
                <a:cs typeface="Adobe Arabic" panose="02040503050201020203" pitchFamily="18" charset="-78"/>
              </a:rPr>
              <a:t>　</a:t>
            </a:r>
            <a:r>
              <a:rPr lang="en-US" altLang="ja-JP" sz="1400" dirty="0">
                <a:latin typeface="HG正楷書体-PRO" panose="03000600000000000000" pitchFamily="66" charset="-128"/>
                <a:ea typeface="HG正楷書体-PRO" panose="03000600000000000000" pitchFamily="66" charset="-128"/>
                <a:cs typeface="Adobe Arabic" panose="02040503050201020203" pitchFamily="18" charset="-78"/>
              </a:rPr>
              <a:t>(Refiner)</a:t>
            </a:r>
            <a:r>
              <a:rPr lang="ja-JP" altLang="en-US" sz="1400" dirty="0">
                <a:latin typeface="HG正楷書体-PRO" panose="03000600000000000000" pitchFamily="66" charset="-128"/>
                <a:ea typeface="HG正楷書体-PRO" panose="03000600000000000000" pitchFamily="66" charset="-128"/>
                <a:cs typeface="Adobe Arabic" panose="02040503050201020203" pitchFamily="18" charset="-78"/>
              </a:rPr>
              <a:t>　に入力して本物らしい画像（</a:t>
            </a:r>
            <a:r>
              <a:rPr lang="en-US" altLang="ja-JP" sz="1400" dirty="0" err="1">
                <a:latin typeface="HG正楷書体-PRO" panose="03000600000000000000" pitchFamily="66" charset="-128"/>
                <a:ea typeface="HG正楷書体-PRO" panose="03000600000000000000" pitchFamily="66" charset="-128"/>
                <a:cs typeface="Adobe Arabic" panose="02040503050201020203" pitchFamily="18" charset="-78"/>
              </a:rPr>
              <a:t>Refiened</a:t>
            </a:r>
            <a:r>
              <a:rPr lang="en-US" altLang="ja-JP" sz="1400" dirty="0">
                <a:latin typeface="HG正楷書体-PRO" panose="03000600000000000000" pitchFamily="66" charset="-128"/>
                <a:ea typeface="HG正楷書体-PRO" panose="03000600000000000000" pitchFamily="66" charset="-128"/>
                <a:cs typeface="Adobe Arabic" panose="02040503050201020203" pitchFamily="18" charset="-78"/>
              </a:rPr>
              <a:t>)</a:t>
            </a:r>
            <a:r>
              <a:rPr lang="ja-JP" altLang="en-US" sz="1400" dirty="0">
                <a:latin typeface="HG正楷書体-PRO" panose="03000600000000000000" pitchFamily="66" charset="-128"/>
                <a:ea typeface="HG正楷書体-PRO" panose="03000600000000000000" pitchFamily="66" charset="-128"/>
                <a:cs typeface="Adobe Arabic" panose="02040503050201020203" pitchFamily="18" charset="-78"/>
              </a:rPr>
              <a:t>を生成する。</a:t>
            </a:r>
          </a:p>
          <a:p>
            <a:endParaRPr lang="en-US" altLang="ja-JP" sz="1400" dirty="0">
              <a:latin typeface="HG正楷書体-PRO" panose="03000600000000000000" pitchFamily="66" charset="-128"/>
              <a:ea typeface="HG正楷書体-PRO" panose="03000600000000000000" pitchFamily="66" charset="-128"/>
              <a:cs typeface="Adobe Arabic" panose="02040503050201020203" pitchFamily="18" charset="-78"/>
            </a:endParaRPr>
          </a:p>
          <a:p>
            <a:r>
              <a:rPr lang="en-US" altLang="ja-JP" sz="1400" dirty="0">
                <a:latin typeface="HG正楷書体-PRO" panose="03000600000000000000" pitchFamily="66" charset="-128"/>
                <a:ea typeface="HG正楷書体-PRO" panose="03000600000000000000" pitchFamily="66" charset="-128"/>
                <a:cs typeface="Adobe Arabic" panose="02040503050201020203" pitchFamily="18" charset="-78"/>
              </a:rPr>
              <a:t>2, </a:t>
            </a:r>
            <a:r>
              <a:rPr lang="ja-JP" altLang="en-US" sz="1400" dirty="0">
                <a:latin typeface="HG正楷書体-PRO" panose="03000600000000000000" pitchFamily="66" charset="-128"/>
                <a:ea typeface="HG正楷書体-PRO" panose="03000600000000000000" pitchFamily="66" charset="-128"/>
                <a:cs typeface="Adobe Arabic" panose="02040503050201020203" pitchFamily="18" charset="-78"/>
              </a:rPr>
              <a:t>識別器</a:t>
            </a:r>
            <a:r>
              <a:rPr lang="en-US" altLang="ja-JP" sz="1400" dirty="0">
                <a:latin typeface="HG正楷書体-PRO" panose="03000600000000000000" pitchFamily="66" charset="-128"/>
                <a:ea typeface="HG正楷書体-PRO" panose="03000600000000000000" pitchFamily="66" charset="-128"/>
                <a:cs typeface="Adobe Arabic" panose="02040503050201020203" pitchFamily="18" charset="-78"/>
              </a:rPr>
              <a:t>(Discriminator)</a:t>
            </a:r>
            <a:r>
              <a:rPr lang="ja-JP" altLang="en-US" sz="1400" dirty="0" err="1">
                <a:latin typeface="HG正楷書体-PRO" panose="03000600000000000000" pitchFamily="66" charset="-128"/>
                <a:ea typeface="HG正楷書体-PRO" panose="03000600000000000000" pitchFamily="66" charset="-128"/>
                <a:cs typeface="Adobe Arabic" panose="02040503050201020203" pitchFamily="18" charset="-78"/>
              </a:rPr>
              <a:t>には</a:t>
            </a:r>
            <a:r>
              <a:rPr lang="en-US" altLang="ja-JP" sz="1400" dirty="0">
                <a:latin typeface="HG正楷書体-PRO" panose="03000600000000000000" pitchFamily="66" charset="-128"/>
                <a:ea typeface="HG正楷書体-PRO" panose="03000600000000000000" pitchFamily="66" charset="-128"/>
                <a:cs typeface="Adobe Arabic" panose="02040503050201020203" pitchFamily="18" charset="-78"/>
              </a:rPr>
              <a:t>refine</a:t>
            </a:r>
            <a:r>
              <a:rPr lang="ja-JP" altLang="en-US" sz="1400" dirty="0">
                <a:latin typeface="HG正楷書体-PRO" panose="03000600000000000000" pitchFamily="66" charset="-128"/>
                <a:ea typeface="HG正楷書体-PRO" panose="03000600000000000000" pitchFamily="66" charset="-128"/>
                <a:cs typeface="Adobe Arabic" panose="02040503050201020203" pitchFamily="18" charset="-78"/>
              </a:rPr>
              <a:t>した画像（</a:t>
            </a:r>
            <a:r>
              <a:rPr lang="en-US" altLang="ja-JP" sz="1400" dirty="0" err="1">
                <a:latin typeface="HG正楷書体-PRO" panose="03000600000000000000" pitchFamily="66" charset="-128"/>
                <a:ea typeface="HG正楷書体-PRO" panose="03000600000000000000" pitchFamily="66" charset="-128"/>
                <a:cs typeface="Adobe Arabic" panose="02040503050201020203" pitchFamily="18" charset="-78"/>
              </a:rPr>
              <a:t>Refiened</a:t>
            </a:r>
            <a:r>
              <a:rPr lang="ja-JP" altLang="en-US" sz="1400" dirty="0">
                <a:latin typeface="HG正楷書体-PRO" panose="03000600000000000000" pitchFamily="66" charset="-128"/>
                <a:ea typeface="HG正楷書体-PRO" panose="03000600000000000000" pitchFamily="66" charset="-128"/>
                <a:cs typeface="Adobe Arabic" panose="02040503050201020203" pitchFamily="18" charset="-78"/>
              </a:rPr>
              <a:t>）と本物の画像（</a:t>
            </a:r>
            <a:r>
              <a:rPr lang="en-US" altLang="ja-JP" sz="1400" dirty="0">
                <a:latin typeface="HG正楷書体-PRO" panose="03000600000000000000" pitchFamily="66" charset="-128"/>
                <a:ea typeface="HG正楷書体-PRO" panose="03000600000000000000" pitchFamily="66" charset="-128"/>
                <a:cs typeface="Adobe Arabic" panose="02040503050201020203" pitchFamily="18" charset="-78"/>
              </a:rPr>
              <a:t>Unlabeled real</a:t>
            </a:r>
            <a:r>
              <a:rPr lang="ja-JP" altLang="en-US" sz="1400" dirty="0">
                <a:latin typeface="HG正楷書体-PRO" panose="03000600000000000000" pitchFamily="66" charset="-128"/>
                <a:ea typeface="HG正楷書体-PRO" panose="03000600000000000000" pitchFamily="66" charset="-128"/>
                <a:cs typeface="Adobe Arabic" panose="02040503050201020203" pitchFamily="18" charset="-78"/>
              </a:rPr>
              <a:t>）とで　　　　作ったミニバッチを入力し、識別させる。</a:t>
            </a:r>
          </a:p>
          <a:p>
            <a:endParaRPr lang="en-US" altLang="ja-JP" sz="1400" dirty="0">
              <a:latin typeface="HG正楷書体-PRO" panose="03000600000000000000" pitchFamily="66" charset="-128"/>
              <a:ea typeface="HG正楷書体-PRO" panose="03000600000000000000" pitchFamily="66" charset="-128"/>
              <a:cs typeface="Adobe Arabic" panose="02040503050201020203" pitchFamily="18" charset="-78"/>
            </a:endParaRPr>
          </a:p>
          <a:p>
            <a:r>
              <a:rPr lang="en-US" altLang="ja-JP" sz="1400" dirty="0">
                <a:latin typeface="HG正楷書体-PRO" panose="03000600000000000000" pitchFamily="66" charset="-128"/>
                <a:ea typeface="HG正楷書体-PRO" panose="03000600000000000000" pitchFamily="66" charset="-128"/>
                <a:cs typeface="Adobe Arabic" panose="02040503050201020203" pitchFamily="18" charset="-78"/>
              </a:rPr>
              <a:t>3, Discriminator</a:t>
            </a:r>
            <a:r>
              <a:rPr lang="ja-JP" altLang="en-US" sz="1400" dirty="0">
                <a:latin typeface="HG正楷書体-PRO" panose="03000600000000000000" pitchFamily="66" charset="-128"/>
                <a:ea typeface="HG正楷書体-PRO" panose="03000600000000000000" pitchFamily="66" charset="-128"/>
                <a:cs typeface="Adobe Arabic" panose="02040503050201020203" pitchFamily="18" charset="-78"/>
              </a:rPr>
              <a:t>ではピクセルごとに交差エントロピーを求め学習させる</a:t>
            </a:r>
          </a:p>
          <a:p>
            <a:endParaRPr lang="en-US" altLang="ja-JP" sz="1400" dirty="0">
              <a:latin typeface="HG正楷書体-PRO" panose="03000600000000000000" pitchFamily="66" charset="-128"/>
              <a:ea typeface="HG正楷書体-PRO" panose="03000600000000000000" pitchFamily="66" charset="-128"/>
              <a:cs typeface="Adobe Arabic" panose="02040503050201020203" pitchFamily="18" charset="-78"/>
            </a:endParaRPr>
          </a:p>
          <a:p>
            <a:r>
              <a:rPr lang="en-US" altLang="ja-JP" sz="1400" dirty="0">
                <a:latin typeface="HG正楷書体-PRO" panose="03000600000000000000" pitchFamily="66" charset="-128"/>
                <a:ea typeface="HG正楷書体-PRO" panose="03000600000000000000" pitchFamily="66" charset="-128"/>
                <a:cs typeface="Adobe Arabic" panose="02040503050201020203" pitchFamily="18" charset="-78"/>
              </a:rPr>
              <a:t>4, Refiner</a:t>
            </a:r>
            <a:r>
              <a:rPr lang="ja-JP" altLang="en-US" sz="1400" dirty="0">
                <a:latin typeface="HG正楷書体-PRO" panose="03000600000000000000" pitchFamily="66" charset="-128"/>
                <a:ea typeface="HG正楷書体-PRO" panose="03000600000000000000" pitchFamily="66" charset="-128"/>
                <a:cs typeface="Adobe Arabic" panose="02040503050201020203" pitchFamily="18" charset="-78"/>
              </a:rPr>
              <a:t>は</a:t>
            </a:r>
            <a:r>
              <a:rPr lang="en-US" altLang="ja-JP" sz="1400" dirty="0">
                <a:latin typeface="HG正楷書体-PRO" panose="03000600000000000000" pitchFamily="66" charset="-128"/>
                <a:ea typeface="HG正楷書体-PRO" panose="03000600000000000000" pitchFamily="66" charset="-128"/>
                <a:cs typeface="Adobe Arabic" panose="02040503050201020203" pitchFamily="18" charset="-78"/>
              </a:rPr>
              <a:t>GAN</a:t>
            </a:r>
            <a:r>
              <a:rPr lang="ja-JP" altLang="en-US" sz="1400" dirty="0">
                <a:latin typeface="HG正楷書体-PRO" panose="03000600000000000000" pitchFamily="66" charset="-128"/>
                <a:ea typeface="HG正楷書体-PRO" panose="03000600000000000000" pitchFamily="66" charset="-128"/>
                <a:cs typeface="Adobe Arabic" panose="02040503050201020203" pitchFamily="18" charset="-78"/>
              </a:rPr>
              <a:t>誤差と自己正則化項とで敵対的損失</a:t>
            </a:r>
            <a:r>
              <a:rPr lang="en-US" altLang="ja-JP" sz="1400" dirty="0">
                <a:latin typeface="HG正楷書体-PRO" panose="03000600000000000000" pitchFamily="66" charset="-128"/>
                <a:ea typeface="HG正楷書体-PRO" panose="03000600000000000000" pitchFamily="66" charset="-128"/>
                <a:cs typeface="Adobe Arabic" panose="02040503050201020203" pitchFamily="18" charset="-78"/>
              </a:rPr>
              <a:t>(loss)</a:t>
            </a:r>
            <a:r>
              <a:rPr lang="ja-JP" altLang="en-US" sz="1400" dirty="0">
                <a:latin typeface="HG正楷書体-PRO" panose="03000600000000000000" pitchFamily="66" charset="-128"/>
                <a:ea typeface="HG正楷書体-PRO" panose="03000600000000000000" pitchFamily="66" charset="-128"/>
                <a:cs typeface="Adobe Arabic" panose="02040503050201020203" pitchFamily="18" charset="-78"/>
              </a:rPr>
              <a:t>を求め、学習させる。</a:t>
            </a:r>
          </a:p>
        </p:txBody>
      </p:sp>
      <p:sp>
        <p:nvSpPr>
          <p:cNvPr id="4" name="正方形/長方形 3">
            <a:extLst>
              <a:ext uri="{FF2B5EF4-FFF2-40B4-BE49-F238E27FC236}">
                <a16:creationId xmlns:a16="http://schemas.microsoft.com/office/drawing/2014/main" id="{2A201E11-09A4-4095-A2A7-8FBB5E790070}"/>
              </a:ext>
            </a:extLst>
          </p:cNvPr>
          <p:cNvSpPr/>
          <p:nvPr/>
        </p:nvSpPr>
        <p:spPr>
          <a:xfrm>
            <a:off x="4635175" y="2788779"/>
            <a:ext cx="7217335" cy="2308324"/>
          </a:xfrm>
          <a:prstGeom prst="rect">
            <a:avLst/>
          </a:prstGeom>
        </p:spPr>
        <p:txBody>
          <a:bodyPr wrap="square">
            <a:spAutoFit/>
          </a:bodyPr>
          <a:lstStyle/>
          <a:p>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Figure 1) </a:t>
            </a:r>
            <a:r>
              <a:rPr lang="ja-JP" altLang="en-US" b="1" u="sng" dirty="0">
                <a:latin typeface="Adobe Arabic" panose="02040503050201020203" pitchFamily="18" charset="-78"/>
                <a:ea typeface="HG正楷書体-PRO" panose="03000600000000000000" pitchFamily="66" charset="-128"/>
                <a:cs typeface="Adobe Arabic" panose="02040503050201020203" pitchFamily="18" charset="-78"/>
              </a:rPr>
              <a:t>導入</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問題</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a:t>
            </a:r>
          </a:p>
          <a:p>
            <a:r>
              <a:rPr lang="ja-JP" altLang="en-US" sz="1400" dirty="0">
                <a:latin typeface="HG正楷書体-PRO" panose="03000600000000000000" pitchFamily="66" charset="-128"/>
                <a:ea typeface="HG正楷書体-PRO" panose="03000600000000000000" pitchFamily="66" charset="-128"/>
              </a:rPr>
              <a:t>深層学習などで学習させるには大規模なデータが必要</a:t>
            </a:r>
            <a:endParaRPr lang="en-US" altLang="ja-JP" sz="1400" dirty="0">
              <a:latin typeface="HG正楷書体-PRO" panose="03000600000000000000" pitchFamily="66" charset="-128"/>
              <a:ea typeface="HG正楷書体-PRO" panose="03000600000000000000" pitchFamily="66" charset="-128"/>
            </a:endParaRPr>
          </a:p>
          <a:p>
            <a:r>
              <a:rPr lang="en-US" altLang="ja-JP" sz="1400" dirty="0">
                <a:latin typeface="HG正楷書体-PRO" panose="03000600000000000000" pitchFamily="66" charset="-128"/>
                <a:ea typeface="HG正楷書体-PRO" panose="03000600000000000000" pitchFamily="66" charset="-128"/>
              </a:rPr>
              <a:t>&gt;&gt;</a:t>
            </a:r>
            <a:r>
              <a:rPr lang="ja-JP" altLang="en-US" sz="1400" dirty="0">
                <a:latin typeface="HG正楷書体-PRO" panose="03000600000000000000" pitchFamily="66" charset="-128"/>
                <a:ea typeface="HG正楷書体-PRO" panose="03000600000000000000" pitchFamily="66" charset="-128"/>
              </a:rPr>
              <a:t> 教師学習ラベル</a:t>
            </a:r>
            <a:r>
              <a:rPr lang="en-US" altLang="ja-JP" sz="1400" dirty="0">
                <a:latin typeface="HG正楷書体-PRO" panose="03000600000000000000" pitchFamily="66" charset="-128"/>
                <a:ea typeface="HG正楷書体-PRO" panose="03000600000000000000" pitchFamily="66" charset="-128"/>
              </a:rPr>
              <a:t>(</a:t>
            </a:r>
            <a:r>
              <a:rPr lang="ja-JP" altLang="en-US" sz="1400" dirty="0">
                <a:latin typeface="HG正楷書体-PRO" panose="03000600000000000000" pitchFamily="66" charset="-128"/>
                <a:ea typeface="HG正楷書体-PRO" panose="03000600000000000000" pitchFamily="66" charset="-128"/>
              </a:rPr>
              <a:t>注釈</a:t>
            </a:r>
            <a:r>
              <a:rPr lang="en-US" altLang="ja-JP" sz="1400" dirty="0">
                <a:latin typeface="HG正楷書体-PRO" panose="03000600000000000000" pitchFamily="66" charset="-128"/>
                <a:ea typeface="HG正楷書体-PRO" panose="03000600000000000000" pitchFamily="66" charset="-128"/>
              </a:rPr>
              <a:t>)</a:t>
            </a:r>
            <a:r>
              <a:rPr lang="ja-JP" altLang="en-US" sz="1400" dirty="0" err="1">
                <a:latin typeface="HG正楷書体-PRO" panose="03000600000000000000" pitchFamily="66" charset="-128"/>
                <a:ea typeface="HG正楷書体-PRO" panose="03000600000000000000" pitchFamily="66" charset="-128"/>
              </a:rPr>
              <a:t>がつ</a:t>
            </a:r>
            <a:r>
              <a:rPr lang="ja-JP" altLang="en-US" sz="1400" dirty="0">
                <a:latin typeface="HG正楷書体-PRO" panose="03000600000000000000" pitchFamily="66" charset="-128"/>
                <a:ea typeface="HG正楷書体-PRO" panose="03000600000000000000" pitchFamily="66" charset="-128"/>
              </a:rPr>
              <a:t>いた多量の実データセットを得ることは難しい。</a:t>
            </a:r>
            <a:endParaRPr lang="en-US" altLang="ja-JP" sz="1400" dirty="0">
              <a:latin typeface="HG正楷書体-PRO" panose="03000600000000000000" pitchFamily="66" charset="-128"/>
              <a:ea typeface="HG正楷書体-PRO" panose="03000600000000000000" pitchFamily="66" charset="-128"/>
            </a:endParaRPr>
          </a:p>
          <a:p>
            <a:r>
              <a:rPr lang="ja-JP" altLang="en-US" sz="1400" dirty="0">
                <a:latin typeface="HG正楷書体-PRO" panose="03000600000000000000" pitchFamily="66" charset="-128"/>
                <a:ea typeface="HG正楷書体-PRO" panose="03000600000000000000" pitchFamily="66" charset="-128"/>
              </a:rPr>
              <a:t>　</a:t>
            </a:r>
            <a:r>
              <a:rPr lang="en-US" altLang="ja-JP" sz="1400" dirty="0">
                <a:latin typeface="HG正楷書体-PRO" panose="03000600000000000000" pitchFamily="66" charset="-128"/>
                <a:ea typeface="HG正楷書体-PRO" panose="03000600000000000000" pitchFamily="66" charset="-128"/>
              </a:rPr>
              <a:t>(</a:t>
            </a:r>
            <a:r>
              <a:rPr lang="ja-JP" altLang="en-US" sz="1400" dirty="0">
                <a:latin typeface="HG正楷書体-PRO" panose="03000600000000000000" pitchFamily="66" charset="-128"/>
                <a:ea typeface="HG正楷書体-PRO" panose="03000600000000000000" pitchFamily="66" charset="-128"/>
              </a:rPr>
              <a:t>金と時間の問題</a:t>
            </a:r>
            <a:r>
              <a:rPr lang="en-US" altLang="ja-JP" sz="1400" dirty="0">
                <a:latin typeface="HG正楷書体-PRO" panose="03000600000000000000" pitchFamily="66" charset="-128"/>
                <a:ea typeface="HG正楷書体-PRO" panose="03000600000000000000" pitchFamily="66" charset="-128"/>
              </a:rPr>
              <a:t>)</a:t>
            </a:r>
          </a:p>
          <a:p>
            <a:r>
              <a:rPr lang="en-US" altLang="ja-JP" sz="1400" dirty="0">
                <a:latin typeface="HG正楷書体-PRO" panose="03000600000000000000" pitchFamily="66" charset="-128"/>
                <a:ea typeface="HG正楷書体-PRO" panose="03000600000000000000" pitchFamily="66" charset="-128"/>
              </a:rPr>
              <a:t>&gt;&gt;</a:t>
            </a:r>
            <a:r>
              <a:rPr lang="ja-JP" altLang="en-US" sz="1400" dirty="0">
                <a:latin typeface="HG正楷書体-PRO" panose="03000600000000000000" pitchFamily="66" charset="-128"/>
                <a:ea typeface="HG正楷書体-PRO" panose="03000600000000000000" pitchFamily="66" charset="-128"/>
              </a:rPr>
              <a:t> </a:t>
            </a:r>
            <a:r>
              <a:rPr lang="en-US" altLang="ja-JP" sz="1400" dirty="0">
                <a:latin typeface="HG正楷書体-PRO" panose="03000600000000000000" pitchFamily="66" charset="-128"/>
                <a:ea typeface="HG正楷書体-PRO" panose="03000600000000000000" pitchFamily="66" charset="-128"/>
              </a:rPr>
              <a:t>CG</a:t>
            </a:r>
            <a:r>
              <a:rPr lang="ja-JP" altLang="en-US" sz="1400" dirty="0">
                <a:latin typeface="HG正楷書体-PRO" panose="03000600000000000000" pitchFamily="66" charset="-128"/>
                <a:ea typeface="HG正楷書体-PRO" panose="03000600000000000000" pitchFamily="66" charset="-128"/>
              </a:rPr>
              <a:t>をつくってデータ量を増やせばよい。</a:t>
            </a:r>
            <a:endParaRPr lang="en-US" altLang="ja-JP" sz="1400" dirty="0">
              <a:latin typeface="HG正楷書体-PRO" panose="03000600000000000000" pitchFamily="66" charset="-128"/>
              <a:ea typeface="HG正楷書体-PRO" panose="03000600000000000000" pitchFamily="66" charset="-128"/>
            </a:endParaRPr>
          </a:p>
          <a:p>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先行研究</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a:t>
            </a:r>
            <a:endParaRPr lang="en-US" altLang="ja-JP" sz="1400" dirty="0">
              <a:latin typeface="HG正楷書体-PRO" panose="03000600000000000000" pitchFamily="66" charset="-128"/>
              <a:ea typeface="HG正楷書体-PRO" panose="03000600000000000000" pitchFamily="66" charset="-128"/>
            </a:endParaRPr>
          </a:p>
          <a:p>
            <a:r>
              <a:rPr lang="en-US" altLang="ja-JP" sz="1400" dirty="0">
                <a:latin typeface="HG正楷書体-PRO" panose="03000600000000000000" pitchFamily="66" charset="-128"/>
                <a:ea typeface="HG正楷書体-PRO" panose="03000600000000000000" pitchFamily="66" charset="-128"/>
              </a:rPr>
              <a:t>&gt;&gt;</a:t>
            </a:r>
            <a:r>
              <a:rPr lang="ja-JP" altLang="en-US" sz="1400" dirty="0">
                <a:latin typeface="HG正楷書体-PRO" panose="03000600000000000000" pitchFamily="66" charset="-128"/>
                <a:ea typeface="HG正楷書体-PRO" panose="03000600000000000000" pitchFamily="66" charset="-128"/>
              </a:rPr>
              <a:t> 先行研究モデル</a:t>
            </a:r>
            <a:r>
              <a:rPr lang="en-US" altLang="ja-JP" sz="1400" dirty="0">
                <a:latin typeface="HG正楷書体-PRO" panose="03000600000000000000" pitchFamily="66" charset="-128"/>
                <a:ea typeface="HG正楷書体-PRO" panose="03000600000000000000" pitchFamily="66" charset="-128"/>
              </a:rPr>
              <a:t>GANs</a:t>
            </a:r>
            <a:r>
              <a:rPr lang="ja-JP" altLang="en-US" sz="1400" dirty="0">
                <a:latin typeface="HG正楷書体-PRO" panose="03000600000000000000" pitchFamily="66" charset="-128"/>
                <a:ea typeface="HG正楷書体-PRO" panose="03000600000000000000" pitchFamily="66" charset="-128"/>
              </a:rPr>
              <a:t>を使った合成された画像は現実の画像とは異なり、思ったように性能が向上しない。</a:t>
            </a:r>
            <a:endParaRPr lang="en-US" altLang="ja-JP" sz="1400" dirty="0">
              <a:latin typeface="HG正楷書体-PRO" panose="03000600000000000000" pitchFamily="66" charset="-128"/>
              <a:ea typeface="HG正楷書体-PRO" panose="03000600000000000000" pitchFamily="66" charset="-128"/>
            </a:endParaRPr>
          </a:p>
        </p:txBody>
      </p:sp>
    </p:spTree>
    <p:extLst>
      <p:ext uri="{BB962C8B-B14F-4D97-AF65-F5344CB8AC3E}">
        <p14:creationId xmlns:p14="http://schemas.microsoft.com/office/powerpoint/2010/main" val="913136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20015" y="99486"/>
            <a:ext cx="12588240" cy="9347835"/>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2" name="正方形/長方形 1"/>
          <p:cNvSpPr/>
          <p:nvPr/>
        </p:nvSpPr>
        <p:spPr>
          <a:xfrm>
            <a:off x="470715" y="543342"/>
            <a:ext cx="2752677"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What is the </a:t>
            </a:r>
            <a:r>
              <a:rPr kumimoji="1" lang="en-US" altLang="ja-JP" sz="2520" b="1" dirty="0" err="1">
                <a:latin typeface="Adobe Arabic" panose="02040503050201020203" pitchFamily="18" charset="-78"/>
                <a:cs typeface="Adobe Arabic" panose="02040503050201020203" pitchFamily="18" charset="-78"/>
              </a:rPr>
              <a:t>simGAN</a:t>
            </a:r>
            <a:r>
              <a:rPr kumimoji="1" lang="en-US" altLang="ja-JP" sz="2520" b="1" dirty="0">
                <a:latin typeface="Adobe Arabic" panose="02040503050201020203" pitchFamily="18" charset="-78"/>
                <a:cs typeface="Adobe Arabic" panose="02040503050201020203" pitchFamily="18" charset="-78"/>
              </a:rPr>
              <a:t>…??:</a:t>
            </a:r>
            <a:endParaRPr lang="ja-JP" altLang="en-US" sz="2520" dirty="0">
              <a:latin typeface="Adobe Arabic" panose="02040503050201020203" pitchFamily="18" charset="-78"/>
              <a:cs typeface="Adobe Arabic" panose="02040503050201020203" pitchFamily="18" charset="-78"/>
            </a:endParaRP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6</a:t>
            </a:fld>
            <a:endParaRPr kumimoji="1" lang="ja-JP" altLang="en-US"/>
          </a:p>
        </p:txBody>
      </p:sp>
      <p:sp>
        <p:nvSpPr>
          <p:cNvPr id="8" name="四角形: 角を丸くする 7">
            <a:extLst>
              <a:ext uri="{FF2B5EF4-FFF2-40B4-BE49-F238E27FC236}">
                <a16:creationId xmlns:a16="http://schemas.microsoft.com/office/drawing/2014/main" id="{DC32D3EE-1DC7-4A54-8E1E-D45F5CC506A5}"/>
              </a:ext>
            </a:extLst>
          </p:cNvPr>
          <p:cNvSpPr/>
          <p:nvPr/>
        </p:nvSpPr>
        <p:spPr>
          <a:xfrm>
            <a:off x="470715" y="981796"/>
            <a:ext cx="11982784" cy="1220856"/>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656139" y="1278186"/>
            <a:ext cx="10666703" cy="523220"/>
          </a:xfrm>
          <a:prstGeom prst="rect">
            <a:avLst/>
          </a:prstGeom>
          <a:noFill/>
        </p:spPr>
        <p:txBody>
          <a:bodyPr wrap="none" rtlCol="0">
            <a:spAutoFit/>
          </a:bodyPr>
          <a:lstStyle/>
          <a:p>
            <a:r>
              <a:rPr kumimoji="1" lang="ja-JP" altLang="en-US" sz="2800" b="1" u="sng" dirty="0">
                <a:latin typeface="HG正楷書体-PRO" panose="03000600000000000000" pitchFamily="66" charset="-128"/>
                <a:ea typeface="HG正楷書体-PRO" panose="03000600000000000000" pitchFamily="66" charset="-128"/>
                <a:cs typeface="Adobe Arabic" panose="02040503050201020203" pitchFamily="18" charset="-78"/>
              </a:rPr>
              <a:t>比較：先行研究モデル</a:t>
            </a:r>
            <a:r>
              <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rPr>
              <a:t>GAN(</a:t>
            </a:r>
            <a:r>
              <a:rPr kumimoji="1" lang="ja-JP" altLang="en-US" sz="2800" b="1" u="sng" dirty="0">
                <a:latin typeface="HG正楷書体-PRO" panose="03000600000000000000" pitchFamily="66" charset="-128"/>
                <a:ea typeface="HG正楷書体-PRO" panose="03000600000000000000" pitchFamily="66" charset="-128"/>
                <a:cs typeface="Adobe Arabic" panose="02040503050201020203" pitchFamily="18" charset="-78"/>
              </a:rPr>
              <a:t>敵対的生成ネットワーク</a:t>
            </a:r>
            <a:r>
              <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rPr>
              <a:t>)</a:t>
            </a:r>
            <a:r>
              <a:rPr kumimoji="1" lang="ja-JP" altLang="en-US" sz="2800" b="1" u="sng" dirty="0">
                <a:latin typeface="HG正楷書体-PRO" panose="03000600000000000000" pitchFamily="66" charset="-128"/>
                <a:ea typeface="HG正楷書体-PRO" panose="03000600000000000000" pitchFamily="66" charset="-128"/>
                <a:cs typeface="Adobe Arabic" panose="02040503050201020203" pitchFamily="18" charset="-78"/>
              </a:rPr>
              <a:t>とは</a:t>
            </a:r>
            <a:r>
              <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rPr>
              <a:t>…</a:t>
            </a:r>
            <a:r>
              <a:rPr kumimoji="1" lang="ja-JP" altLang="en-US" sz="2800" b="1" u="sng" dirty="0">
                <a:latin typeface="HG正楷書体-PRO" panose="03000600000000000000" pitchFamily="66" charset="-128"/>
                <a:ea typeface="HG正楷書体-PRO" panose="03000600000000000000" pitchFamily="66" charset="-128"/>
                <a:cs typeface="Adobe Arabic" panose="02040503050201020203" pitchFamily="18" charset="-78"/>
              </a:rPr>
              <a:t>？</a:t>
            </a:r>
            <a:endPar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
        <p:nvSpPr>
          <p:cNvPr id="12" name="四角形: 角を丸くする 11">
            <a:extLst>
              <a:ext uri="{FF2B5EF4-FFF2-40B4-BE49-F238E27FC236}">
                <a16:creationId xmlns:a16="http://schemas.microsoft.com/office/drawing/2014/main" id="{40009FA2-A6DB-4EBA-B467-ACAFFA26A062}"/>
              </a:ext>
            </a:extLst>
          </p:cNvPr>
          <p:cNvSpPr/>
          <p:nvPr/>
        </p:nvSpPr>
        <p:spPr>
          <a:xfrm>
            <a:off x="2411792" y="6119828"/>
            <a:ext cx="8004686" cy="301133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4" name="正方形/長方形 3">
            <a:extLst>
              <a:ext uri="{FF2B5EF4-FFF2-40B4-BE49-F238E27FC236}">
                <a16:creationId xmlns:a16="http://schemas.microsoft.com/office/drawing/2014/main" id="{2A201E11-09A4-4095-A2A7-8FBB5E790070}"/>
              </a:ext>
            </a:extLst>
          </p:cNvPr>
          <p:cNvSpPr/>
          <p:nvPr/>
        </p:nvSpPr>
        <p:spPr>
          <a:xfrm>
            <a:off x="2687189" y="6536809"/>
            <a:ext cx="7217335" cy="2077492"/>
          </a:xfrm>
          <a:prstGeom prst="rect">
            <a:avLst/>
          </a:prstGeom>
        </p:spPr>
        <p:txBody>
          <a:bodyPr wrap="square">
            <a:spAutoFit/>
          </a:bodyPr>
          <a:lstStyle/>
          <a:p>
            <a:r>
              <a:rPr lang="en-US" altLang="ja-JP" b="1" u="sng" dirty="0" err="1">
                <a:latin typeface="Adobe Arabic" panose="02040503050201020203" pitchFamily="18" charset="-78"/>
                <a:ea typeface="HG正楷書体-PRO" panose="03000600000000000000" pitchFamily="66" charset="-128"/>
                <a:cs typeface="Adobe Arabic" panose="02040503050201020203" pitchFamily="18" charset="-78"/>
              </a:rPr>
              <a:t>Rf</a:t>
            </a:r>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 ) </a:t>
            </a:r>
            <a:r>
              <a:rPr lang="en-US" altLang="ja-JP" sz="2800" b="1" u="sng" dirty="0">
                <a:latin typeface="Adobe Arabic" panose="02040503050201020203" pitchFamily="18" charset="-78"/>
                <a:ea typeface="HG正楷書体-PRO" panose="03000600000000000000" pitchFamily="66" charset="-128"/>
                <a:cs typeface="Adobe Arabic" panose="02040503050201020203" pitchFamily="18" charset="-78"/>
              </a:rPr>
              <a:t>GAN</a:t>
            </a:r>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b="1" u="sng" dirty="0">
                <a:latin typeface="Adobe Arabic" panose="02040503050201020203" pitchFamily="18" charset="-78"/>
                <a:ea typeface="HG正楷書体-PRO" panose="03000600000000000000" pitchFamily="66" charset="-128"/>
                <a:cs typeface="Adobe Arabic" panose="02040503050201020203" pitchFamily="18" charset="-78"/>
              </a:rPr>
              <a:t>敵対的生成ネットワーク</a:t>
            </a:r>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3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400" dirty="0">
                <a:latin typeface="HG正楷書体-PRO" panose="03000600000000000000" pitchFamily="66" charset="-128"/>
                <a:ea typeface="HG正楷書体-PRO" panose="03000600000000000000" pitchFamily="66" charset="-128"/>
              </a:rPr>
              <a:t>偽札を作る偽造者と、見破る警察のような関係。偽造者は、本物と見間違える巧妙な偽造紙幣を作ること（</a:t>
            </a:r>
            <a:r>
              <a:rPr lang="en-US" altLang="ja-JP" sz="1400" dirty="0">
                <a:latin typeface="HG正楷書体-PRO" panose="03000600000000000000" pitchFamily="66" charset="-128"/>
                <a:ea typeface="HG正楷書体-PRO" panose="03000600000000000000" pitchFamily="66" charset="-128"/>
              </a:rPr>
              <a:t>Generator:</a:t>
            </a:r>
            <a:r>
              <a:rPr lang="ja-JP" altLang="en-US" sz="1400" dirty="0">
                <a:latin typeface="HG正楷書体-PRO" panose="03000600000000000000" pitchFamily="66" charset="-128"/>
                <a:ea typeface="HG正楷書体-PRO" panose="03000600000000000000" pitchFamily="66" charset="-128"/>
              </a:rPr>
              <a:t>生成器）、警察は極めて本物に見える偽造紙幣と本物の紙幣を見分ける能力を獲得すること（</a:t>
            </a:r>
            <a:r>
              <a:rPr lang="en-US" altLang="ja-JP" sz="1400" dirty="0">
                <a:latin typeface="HG正楷書体-PRO" panose="03000600000000000000" pitchFamily="66" charset="-128"/>
                <a:ea typeface="HG正楷書体-PRO" panose="03000600000000000000" pitchFamily="66" charset="-128"/>
              </a:rPr>
              <a:t>Discriminator:</a:t>
            </a:r>
            <a:r>
              <a:rPr lang="ja-JP" altLang="en-US" sz="1400" dirty="0">
                <a:latin typeface="HG正楷書体-PRO" panose="03000600000000000000" pitchFamily="66" charset="-128"/>
                <a:ea typeface="HG正楷書体-PRO" panose="03000600000000000000" pitchFamily="66" charset="-128"/>
              </a:rPr>
              <a:t>識別器）を目指す。警察は本物と偽造紙幣を見分けられるように学習、偽造者は巧妙に偽造紙幣を作るというイタチゴッコを繰り返す。</a:t>
            </a:r>
          </a:p>
          <a:p>
            <a:r>
              <a:rPr lang="ja-JP" altLang="en-US" sz="1400" dirty="0">
                <a:latin typeface="HG正楷書体-PRO" panose="03000600000000000000" pitchFamily="66" charset="-128"/>
                <a:ea typeface="HG正楷書体-PRO" panose="03000600000000000000" pitchFamily="66" charset="-128"/>
              </a:rPr>
              <a:t>・ このように、</a:t>
            </a:r>
            <a:r>
              <a:rPr lang="en-US" altLang="ja-JP" sz="1400" dirty="0">
                <a:latin typeface="HG正楷書体-PRO" panose="03000600000000000000" pitchFamily="66" charset="-128"/>
                <a:ea typeface="HG正楷書体-PRO" panose="03000600000000000000" pitchFamily="66" charset="-128"/>
              </a:rPr>
              <a:t>Generator</a:t>
            </a:r>
            <a:r>
              <a:rPr lang="ja-JP" altLang="en-US" sz="1400" dirty="0">
                <a:latin typeface="HG正楷書体-PRO" panose="03000600000000000000" pitchFamily="66" charset="-128"/>
                <a:ea typeface="HG正楷書体-PRO" panose="03000600000000000000" pitchFamily="66" charset="-128"/>
              </a:rPr>
              <a:t>（生成器）と</a:t>
            </a:r>
            <a:r>
              <a:rPr lang="en-US" altLang="ja-JP" sz="1400" dirty="0">
                <a:latin typeface="HG正楷書体-PRO" panose="03000600000000000000" pitchFamily="66" charset="-128"/>
                <a:ea typeface="HG正楷書体-PRO" panose="03000600000000000000" pitchFamily="66" charset="-128"/>
              </a:rPr>
              <a:t>Discriminator</a:t>
            </a:r>
            <a:r>
              <a:rPr lang="ja-JP" altLang="en-US" sz="1400" dirty="0">
                <a:latin typeface="HG正楷書体-PRO" panose="03000600000000000000" pitchFamily="66" charset="-128"/>
                <a:ea typeface="HG正楷書体-PRO" panose="03000600000000000000" pitchFamily="66" charset="-128"/>
              </a:rPr>
              <a:t>（識別器）の両者を繰り返し競わせて学習する仕組みを取り入れたのが</a:t>
            </a:r>
            <a:r>
              <a:rPr lang="en-US" altLang="ja-JP" sz="1400" dirty="0">
                <a:latin typeface="HG正楷書体-PRO" panose="03000600000000000000" pitchFamily="66" charset="-128"/>
                <a:ea typeface="HG正楷書体-PRO" panose="03000600000000000000" pitchFamily="66" charset="-128"/>
              </a:rPr>
              <a:t>GAN</a:t>
            </a:r>
            <a:r>
              <a:rPr lang="ja-JP" altLang="en-US" sz="1400" dirty="0">
                <a:latin typeface="HG正楷書体-PRO" panose="03000600000000000000" pitchFamily="66" charset="-128"/>
                <a:ea typeface="HG正楷書体-PRO" panose="03000600000000000000" pitchFamily="66" charset="-128"/>
              </a:rPr>
              <a:t>の特徴</a:t>
            </a:r>
          </a:p>
        </p:txBody>
      </p:sp>
      <p:sp>
        <p:nvSpPr>
          <p:cNvPr id="9" name="正方形/長方形 8">
            <a:extLst>
              <a:ext uri="{FF2B5EF4-FFF2-40B4-BE49-F238E27FC236}">
                <a16:creationId xmlns:a16="http://schemas.microsoft.com/office/drawing/2014/main" id="{4AADB6CB-05AD-4FE2-BA5A-7A196099CD67}"/>
              </a:ext>
            </a:extLst>
          </p:cNvPr>
          <p:cNvSpPr/>
          <p:nvPr/>
        </p:nvSpPr>
        <p:spPr>
          <a:xfrm>
            <a:off x="6776450" y="5811630"/>
            <a:ext cx="3704860" cy="261610"/>
          </a:xfrm>
          <a:prstGeom prst="rect">
            <a:avLst/>
          </a:prstGeom>
        </p:spPr>
        <p:txBody>
          <a:bodyPr wrap="none">
            <a:spAutoFit/>
          </a:bodyPr>
          <a:lstStyle/>
          <a:p>
            <a:r>
              <a:rPr lang="en-US" altLang="ja-JP" sz="1100" dirty="0">
                <a:latin typeface="HG正楷書体-PRO" panose="03000600000000000000" pitchFamily="66" charset="-128"/>
                <a:ea typeface="HG正楷書体-PRO" panose="03000600000000000000" pitchFamily="66" charset="-128"/>
              </a:rPr>
              <a:t>Generative Adversarial Nets [</a:t>
            </a:r>
            <a:r>
              <a:rPr lang="en-US" altLang="ja-JP" sz="1100" dirty="0" err="1">
                <a:latin typeface="HG正楷書体-PRO" panose="03000600000000000000" pitchFamily="66" charset="-128"/>
                <a:ea typeface="HG正楷書体-PRO" panose="03000600000000000000" pitchFamily="66" charset="-128"/>
              </a:rPr>
              <a:t>Goodfellow</a:t>
            </a:r>
            <a:r>
              <a:rPr lang="en-US" altLang="ja-JP" sz="1100" dirty="0">
                <a:latin typeface="HG正楷書体-PRO" panose="03000600000000000000" pitchFamily="66" charset="-128"/>
                <a:ea typeface="HG正楷書体-PRO" panose="03000600000000000000" pitchFamily="66" charset="-128"/>
              </a:rPr>
              <a:t> et al.(2014)] </a:t>
            </a:r>
            <a:endParaRPr lang="ja-JP" altLang="en-US" sz="1100" dirty="0"/>
          </a:p>
        </p:txBody>
      </p:sp>
      <p:sp>
        <p:nvSpPr>
          <p:cNvPr id="15" name="正方形/長方形 14">
            <a:extLst>
              <a:ext uri="{FF2B5EF4-FFF2-40B4-BE49-F238E27FC236}">
                <a16:creationId xmlns:a16="http://schemas.microsoft.com/office/drawing/2014/main" id="{3CC7849A-BE9E-4669-A6BB-C9502872D866}"/>
              </a:ext>
            </a:extLst>
          </p:cNvPr>
          <p:cNvSpPr/>
          <p:nvPr/>
        </p:nvSpPr>
        <p:spPr>
          <a:xfrm>
            <a:off x="1148316" y="4089696"/>
            <a:ext cx="567070" cy="153138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8899779-F9B0-4366-A51C-DE8DAE04C28A}"/>
              </a:ext>
            </a:extLst>
          </p:cNvPr>
          <p:cNvSpPr/>
          <p:nvPr/>
        </p:nvSpPr>
        <p:spPr>
          <a:xfrm>
            <a:off x="1261730" y="4201472"/>
            <a:ext cx="340242" cy="3402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F1682378-7C11-476E-8532-C541549AD9EF}"/>
              </a:ext>
            </a:extLst>
          </p:cNvPr>
          <p:cNvSpPr/>
          <p:nvPr/>
        </p:nvSpPr>
        <p:spPr>
          <a:xfrm>
            <a:off x="1261730" y="5147770"/>
            <a:ext cx="340242" cy="3402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C5995F4C-3C78-4901-B827-7AE89B1673C6}"/>
              </a:ext>
            </a:extLst>
          </p:cNvPr>
          <p:cNvSpPr/>
          <p:nvPr/>
        </p:nvSpPr>
        <p:spPr>
          <a:xfrm>
            <a:off x="1261730" y="4670111"/>
            <a:ext cx="340242" cy="3402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93C00D15-E496-4B70-9BA1-BCE49F17945F}"/>
              </a:ext>
            </a:extLst>
          </p:cNvPr>
          <p:cNvSpPr/>
          <p:nvPr/>
        </p:nvSpPr>
        <p:spPr>
          <a:xfrm>
            <a:off x="2197882" y="4089696"/>
            <a:ext cx="1800447" cy="156141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Adobe Caslon Pro Bold" panose="0205070206050A020403" pitchFamily="18" charset="0"/>
              </a:rPr>
              <a:t>Generator</a:t>
            </a:r>
            <a:endParaRPr kumimoji="1" lang="ja-JP" altLang="en-US" dirty="0">
              <a:latin typeface="Adobe Caslon Pro Bold" panose="0205070206050A020403" pitchFamily="18" charset="0"/>
            </a:endParaRPr>
          </a:p>
        </p:txBody>
      </p:sp>
      <p:sp>
        <p:nvSpPr>
          <p:cNvPr id="22" name="正方形/長方形 21">
            <a:extLst>
              <a:ext uri="{FF2B5EF4-FFF2-40B4-BE49-F238E27FC236}">
                <a16:creationId xmlns:a16="http://schemas.microsoft.com/office/drawing/2014/main" id="{C970CFBE-0601-4CE7-9F4A-9C8F9DE48E65}"/>
              </a:ext>
            </a:extLst>
          </p:cNvPr>
          <p:cNvSpPr/>
          <p:nvPr/>
        </p:nvSpPr>
        <p:spPr>
          <a:xfrm>
            <a:off x="4438502" y="2468559"/>
            <a:ext cx="1395227" cy="1128663"/>
          </a:xfrm>
          <a:prstGeom prst="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latin typeface="Adobe Caslon Pro Bold" panose="0205070206050A020403" pitchFamily="18" charset="0"/>
              </a:rPr>
              <a:t>Sample</a:t>
            </a:r>
            <a:endParaRPr kumimoji="1" lang="ja-JP" altLang="en-US" dirty="0">
              <a:latin typeface="Adobe Caslon Pro Bold" panose="0205070206050A020403" pitchFamily="18" charset="0"/>
            </a:endParaRPr>
          </a:p>
        </p:txBody>
      </p:sp>
      <p:sp>
        <p:nvSpPr>
          <p:cNvPr id="23" name="円柱 22">
            <a:extLst>
              <a:ext uri="{FF2B5EF4-FFF2-40B4-BE49-F238E27FC236}">
                <a16:creationId xmlns:a16="http://schemas.microsoft.com/office/drawing/2014/main" id="{00703CFA-9620-4DBB-A018-D40F266EEC78}"/>
              </a:ext>
            </a:extLst>
          </p:cNvPr>
          <p:cNvSpPr/>
          <p:nvPr/>
        </p:nvSpPr>
        <p:spPr>
          <a:xfrm>
            <a:off x="1431851" y="2577587"/>
            <a:ext cx="2282456" cy="984211"/>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100" dirty="0">
              <a:latin typeface="Adobe Caslon Pro Bold" panose="0205070206050A020403" pitchFamily="18" charset="0"/>
            </a:endParaRPr>
          </a:p>
          <a:p>
            <a:pPr algn="ctr"/>
            <a:r>
              <a:rPr kumimoji="1" lang="en-US" altLang="ja-JP" dirty="0">
                <a:latin typeface="Adobe Caslon Pro Bold" panose="0205070206050A020403" pitchFamily="18" charset="0"/>
              </a:rPr>
              <a:t>Real world</a:t>
            </a:r>
          </a:p>
          <a:p>
            <a:pPr algn="ctr"/>
            <a:r>
              <a:rPr kumimoji="1" lang="en-US" altLang="ja-JP" dirty="0">
                <a:latin typeface="Adobe Caslon Pro Bold" panose="0205070206050A020403" pitchFamily="18" charset="0"/>
              </a:rPr>
              <a:t>Images</a:t>
            </a:r>
            <a:endParaRPr kumimoji="1" lang="ja-JP" altLang="en-US" dirty="0">
              <a:latin typeface="Adobe Caslon Pro Bold" panose="0205070206050A020403" pitchFamily="18" charset="0"/>
            </a:endParaRPr>
          </a:p>
        </p:txBody>
      </p:sp>
      <p:sp>
        <p:nvSpPr>
          <p:cNvPr id="24" name="正方形/長方形 23">
            <a:extLst>
              <a:ext uri="{FF2B5EF4-FFF2-40B4-BE49-F238E27FC236}">
                <a16:creationId xmlns:a16="http://schemas.microsoft.com/office/drawing/2014/main" id="{E2B5F556-EC10-4111-A78E-0C5AD182DC65}"/>
              </a:ext>
            </a:extLst>
          </p:cNvPr>
          <p:cNvSpPr/>
          <p:nvPr/>
        </p:nvSpPr>
        <p:spPr>
          <a:xfrm>
            <a:off x="6302458" y="3262270"/>
            <a:ext cx="2693006" cy="14897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Adobe Caslon Pro Bold" panose="0205070206050A020403" pitchFamily="18" charset="0"/>
              </a:rPr>
              <a:t>Discriminator</a:t>
            </a:r>
            <a:endParaRPr kumimoji="1" lang="ja-JP" altLang="en-US" dirty="0">
              <a:latin typeface="Adobe Caslon Pro Bold" panose="0205070206050A020403" pitchFamily="18" charset="0"/>
            </a:endParaRPr>
          </a:p>
        </p:txBody>
      </p:sp>
      <p:sp>
        <p:nvSpPr>
          <p:cNvPr id="25" name="正方形/長方形 24">
            <a:extLst>
              <a:ext uri="{FF2B5EF4-FFF2-40B4-BE49-F238E27FC236}">
                <a16:creationId xmlns:a16="http://schemas.microsoft.com/office/drawing/2014/main" id="{2AE944D8-04AF-496E-87EA-9E56B7DF4D5C}"/>
              </a:ext>
            </a:extLst>
          </p:cNvPr>
          <p:cNvSpPr/>
          <p:nvPr/>
        </p:nvSpPr>
        <p:spPr>
          <a:xfrm>
            <a:off x="8776156" y="3484388"/>
            <a:ext cx="567070" cy="105068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EFD624C5-2D4B-4F57-83C3-3F1BF31AB63F}"/>
              </a:ext>
            </a:extLst>
          </p:cNvPr>
          <p:cNvSpPr/>
          <p:nvPr/>
        </p:nvSpPr>
        <p:spPr>
          <a:xfrm>
            <a:off x="8889570" y="3596164"/>
            <a:ext cx="340242" cy="34024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3565C783-93FC-454E-8228-6D74C066A048}"/>
              </a:ext>
            </a:extLst>
          </p:cNvPr>
          <p:cNvSpPr/>
          <p:nvPr/>
        </p:nvSpPr>
        <p:spPr>
          <a:xfrm>
            <a:off x="8889570" y="4064803"/>
            <a:ext cx="340242" cy="3402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C11757AA-65B4-415C-BE01-3EDE49E74B15}"/>
              </a:ext>
            </a:extLst>
          </p:cNvPr>
          <p:cNvSpPr/>
          <p:nvPr/>
        </p:nvSpPr>
        <p:spPr>
          <a:xfrm>
            <a:off x="10258058" y="3448138"/>
            <a:ext cx="1111692" cy="1128663"/>
          </a:xfrm>
          <a:prstGeom prst="rect">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latin typeface="Adobe Caslon Pro Bold" panose="0205070206050A020403" pitchFamily="18" charset="0"/>
              </a:rPr>
              <a:t>Loss</a:t>
            </a:r>
            <a:endParaRPr kumimoji="1" lang="ja-JP" altLang="en-US" dirty="0">
              <a:latin typeface="Adobe Caslon Pro Bold" panose="0205070206050A020403" pitchFamily="18" charset="0"/>
            </a:endParaRPr>
          </a:p>
        </p:txBody>
      </p:sp>
      <p:sp>
        <p:nvSpPr>
          <p:cNvPr id="29" name="正方形/長方形 28">
            <a:extLst>
              <a:ext uri="{FF2B5EF4-FFF2-40B4-BE49-F238E27FC236}">
                <a16:creationId xmlns:a16="http://schemas.microsoft.com/office/drawing/2014/main" id="{198D27A8-9AE5-4F6C-A54B-C1DB540CB446}"/>
              </a:ext>
            </a:extLst>
          </p:cNvPr>
          <p:cNvSpPr/>
          <p:nvPr/>
        </p:nvSpPr>
        <p:spPr>
          <a:xfrm>
            <a:off x="4438501" y="4306196"/>
            <a:ext cx="1395227" cy="1128663"/>
          </a:xfrm>
          <a:prstGeom prst="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latin typeface="Adobe Caslon Pro Bold" panose="0205070206050A020403" pitchFamily="18" charset="0"/>
              </a:rPr>
              <a:t>Sample</a:t>
            </a:r>
            <a:endParaRPr kumimoji="1" lang="ja-JP" altLang="en-US" dirty="0">
              <a:latin typeface="Adobe Caslon Pro Bold" panose="0205070206050A020403" pitchFamily="18" charset="0"/>
            </a:endParaRPr>
          </a:p>
        </p:txBody>
      </p:sp>
      <p:sp>
        <p:nvSpPr>
          <p:cNvPr id="30" name="正方形/長方形 29">
            <a:extLst>
              <a:ext uri="{FF2B5EF4-FFF2-40B4-BE49-F238E27FC236}">
                <a16:creationId xmlns:a16="http://schemas.microsoft.com/office/drawing/2014/main" id="{56753CE5-0A86-44CE-9176-340CB3F037DF}"/>
              </a:ext>
            </a:extLst>
          </p:cNvPr>
          <p:cNvSpPr/>
          <p:nvPr/>
        </p:nvSpPr>
        <p:spPr>
          <a:xfrm>
            <a:off x="1031786" y="5611575"/>
            <a:ext cx="790601" cy="923330"/>
          </a:xfrm>
          <a:prstGeom prst="rect">
            <a:avLst/>
          </a:prstGeom>
        </p:spPr>
        <p:txBody>
          <a:bodyPr wrap="none">
            <a:spAutoFit/>
          </a:bodyPr>
          <a:lstStyle/>
          <a:p>
            <a:pPr algn="ctr"/>
            <a:r>
              <a:rPr kumimoji="1" lang="en-US" altLang="ja-JP" b="1" dirty="0">
                <a:latin typeface="Adobe Arabic" panose="02040503050201020203" pitchFamily="18" charset="-78"/>
                <a:cs typeface="Adobe Arabic" panose="02040503050201020203" pitchFamily="18" charset="-78"/>
              </a:rPr>
              <a:t>Latest</a:t>
            </a:r>
          </a:p>
          <a:p>
            <a:pPr algn="ctr"/>
            <a:r>
              <a:rPr kumimoji="1" lang="en-US" altLang="ja-JP" b="1" dirty="0">
                <a:latin typeface="Adobe Arabic" panose="02040503050201020203" pitchFamily="18" charset="-78"/>
                <a:cs typeface="Adobe Arabic" panose="02040503050201020203" pitchFamily="18" charset="-78"/>
              </a:rPr>
              <a:t>Random</a:t>
            </a:r>
          </a:p>
          <a:p>
            <a:pPr algn="ctr"/>
            <a:r>
              <a:rPr kumimoji="1" lang="en-US" altLang="ja-JP" b="1" dirty="0">
                <a:latin typeface="Adobe Arabic" panose="02040503050201020203" pitchFamily="18" charset="-78"/>
                <a:cs typeface="Adobe Arabic" panose="02040503050201020203" pitchFamily="18" charset="-78"/>
              </a:rPr>
              <a:t>variable</a:t>
            </a:r>
            <a:endParaRPr lang="ja-JP" altLang="en-US" dirty="0"/>
          </a:p>
        </p:txBody>
      </p:sp>
      <p:sp>
        <p:nvSpPr>
          <p:cNvPr id="31" name="正方形/長方形 30">
            <a:extLst>
              <a:ext uri="{FF2B5EF4-FFF2-40B4-BE49-F238E27FC236}">
                <a16:creationId xmlns:a16="http://schemas.microsoft.com/office/drawing/2014/main" id="{491712C8-0589-42D1-9298-04E7FBF49049}"/>
              </a:ext>
            </a:extLst>
          </p:cNvPr>
          <p:cNvSpPr/>
          <p:nvPr/>
        </p:nvSpPr>
        <p:spPr>
          <a:xfrm>
            <a:off x="8982790" y="3136265"/>
            <a:ext cx="494046" cy="369332"/>
          </a:xfrm>
          <a:prstGeom prst="rect">
            <a:avLst/>
          </a:prstGeom>
        </p:spPr>
        <p:txBody>
          <a:bodyPr wrap="none">
            <a:spAutoFit/>
          </a:bodyPr>
          <a:lstStyle/>
          <a:p>
            <a:pPr algn="ctr"/>
            <a:r>
              <a:rPr kumimoji="1" lang="en-US" altLang="ja-JP" b="1" dirty="0">
                <a:latin typeface="Adobe Arabic" panose="02040503050201020203" pitchFamily="18" charset="-78"/>
                <a:cs typeface="Adobe Arabic" panose="02040503050201020203" pitchFamily="18" charset="-78"/>
              </a:rPr>
              <a:t>Real</a:t>
            </a:r>
          </a:p>
        </p:txBody>
      </p:sp>
      <p:sp>
        <p:nvSpPr>
          <p:cNvPr id="32" name="正方形/長方形 31">
            <a:extLst>
              <a:ext uri="{FF2B5EF4-FFF2-40B4-BE49-F238E27FC236}">
                <a16:creationId xmlns:a16="http://schemas.microsoft.com/office/drawing/2014/main" id="{08EDC8B2-A796-4D16-8C2F-396149A3FA8F}"/>
              </a:ext>
            </a:extLst>
          </p:cNvPr>
          <p:cNvSpPr/>
          <p:nvPr/>
        </p:nvSpPr>
        <p:spPr>
          <a:xfrm>
            <a:off x="8971568" y="4550275"/>
            <a:ext cx="516488" cy="369332"/>
          </a:xfrm>
          <a:prstGeom prst="rect">
            <a:avLst/>
          </a:prstGeom>
        </p:spPr>
        <p:txBody>
          <a:bodyPr wrap="none">
            <a:spAutoFit/>
          </a:bodyPr>
          <a:lstStyle/>
          <a:p>
            <a:pPr algn="ctr"/>
            <a:r>
              <a:rPr kumimoji="1" lang="en-US" altLang="ja-JP" b="1" dirty="0">
                <a:latin typeface="Adobe Arabic" panose="02040503050201020203" pitchFamily="18" charset="-78"/>
                <a:cs typeface="Adobe Arabic" panose="02040503050201020203" pitchFamily="18" charset="-78"/>
              </a:rPr>
              <a:t>Fake</a:t>
            </a:r>
          </a:p>
        </p:txBody>
      </p:sp>
      <p:cxnSp>
        <p:nvCxnSpPr>
          <p:cNvPr id="34" name="直線矢印コネクタ 33">
            <a:extLst>
              <a:ext uri="{FF2B5EF4-FFF2-40B4-BE49-F238E27FC236}">
                <a16:creationId xmlns:a16="http://schemas.microsoft.com/office/drawing/2014/main" id="{A2F24C65-216E-40F5-8D26-564C5DFE8652}"/>
              </a:ext>
            </a:extLst>
          </p:cNvPr>
          <p:cNvCxnSpPr>
            <a:cxnSpLocks/>
            <a:stCxn id="19" idx="6"/>
          </p:cNvCxnSpPr>
          <p:nvPr/>
        </p:nvCxnSpPr>
        <p:spPr>
          <a:xfrm flipV="1">
            <a:off x="1601972" y="4839582"/>
            <a:ext cx="488909" cy="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71D93E0B-A591-407A-82C9-C9861A413137}"/>
              </a:ext>
            </a:extLst>
          </p:cNvPr>
          <p:cNvCxnSpPr>
            <a:cxnSpLocks/>
          </p:cNvCxnSpPr>
          <p:nvPr/>
        </p:nvCxnSpPr>
        <p:spPr>
          <a:xfrm flipV="1">
            <a:off x="3962835" y="4858200"/>
            <a:ext cx="488909" cy="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F2A8AB32-78ED-43B4-AA27-3510013C8A63}"/>
              </a:ext>
            </a:extLst>
          </p:cNvPr>
          <p:cNvCxnSpPr>
            <a:cxnSpLocks/>
          </p:cNvCxnSpPr>
          <p:nvPr/>
        </p:nvCxnSpPr>
        <p:spPr>
          <a:xfrm flipV="1">
            <a:off x="3803353" y="3054208"/>
            <a:ext cx="488909" cy="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37909A23-B5F4-42E5-9215-27630966A3B8}"/>
              </a:ext>
            </a:extLst>
          </p:cNvPr>
          <p:cNvCxnSpPr>
            <a:stCxn id="22" idx="3"/>
          </p:cNvCxnSpPr>
          <p:nvPr/>
        </p:nvCxnSpPr>
        <p:spPr>
          <a:xfrm>
            <a:off x="5833729" y="3032891"/>
            <a:ext cx="462126" cy="974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25B3DDBA-B04A-4AE8-A462-80BD388D46E7}"/>
              </a:ext>
            </a:extLst>
          </p:cNvPr>
          <p:cNvCxnSpPr>
            <a:stCxn id="29" idx="3"/>
            <a:endCxn id="24" idx="1"/>
          </p:cNvCxnSpPr>
          <p:nvPr/>
        </p:nvCxnSpPr>
        <p:spPr>
          <a:xfrm flipV="1">
            <a:off x="5833728" y="4007141"/>
            <a:ext cx="468730" cy="863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64912A52-8387-40DF-9C91-59665637667A}"/>
              </a:ext>
            </a:extLst>
          </p:cNvPr>
          <p:cNvCxnSpPr>
            <a:cxnSpLocks/>
          </p:cNvCxnSpPr>
          <p:nvPr/>
        </p:nvCxnSpPr>
        <p:spPr>
          <a:xfrm>
            <a:off x="9343226" y="3990704"/>
            <a:ext cx="9148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34A3431E-D2C2-4A7C-ABAA-7979EF6B833C}"/>
              </a:ext>
            </a:extLst>
          </p:cNvPr>
          <p:cNvSpPr/>
          <p:nvPr/>
        </p:nvSpPr>
        <p:spPr>
          <a:xfrm>
            <a:off x="5889477" y="2316804"/>
            <a:ext cx="350629" cy="346237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solidFill>
                <a:sysClr val="windowText" lastClr="000000"/>
              </a:solidFill>
              <a:latin typeface="Adobe Caslon Pro Bold" panose="0205070206050A020403" pitchFamily="18" charset="0"/>
            </a:endParaRPr>
          </a:p>
          <a:p>
            <a:pPr algn="ctr"/>
            <a:r>
              <a:rPr kumimoji="1" lang="en-US" altLang="ja-JP" dirty="0">
                <a:solidFill>
                  <a:sysClr val="windowText" lastClr="000000"/>
                </a:solidFill>
                <a:latin typeface="Adobe Caslon Pro Bold" panose="0205070206050A020403" pitchFamily="18" charset="0"/>
              </a:rPr>
              <a:t>R</a:t>
            </a:r>
          </a:p>
          <a:p>
            <a:pPr algn="ctr"/>
            <a:r>
              <a:rPr kumimoji="1" lang="en-US" altLang="ja-JP" dirty="0">
                <a:solidFill>
                  <a:sysClr val="windowText" lastClr="000000"/>
                </a:solidFill>
                <a:latin typeface="Adobe Caslon Pro Bold" panose="0205070206050A020403" pitchFamily="18" charset="0"/>
              </a:rPr>
              <a:t>I</a:t>
            </a:r>
          </a:p>
          <a:p>
            <a:pPr algn="ctr"/>
            <a:r>
              <a:rPr kumimoji="1" lang="en-US" altLang="ja-JP" dirty="0">
                <a:solidFill>
                  <a:sysClr val="windowText" lastClr="000000"/>
                </a:solidFill>
                <a:latin typeface="Adobe Caslon Pro Bold" panose="0205070206050A020403" pitchFamily="18" charset="0"/>
              </a:rPr>
              <a:t>F</a:t>
            </a:r>
          </a:p>
          <a:p>
            <a:pPr algn="ctr"/>
            <a:r>
              <a:rPr kumimoji="1" lang="en-US" altLang="ja-JP" dirty="0">
                <a:solidFill>
                  <a:sysClr val="windowText" lastClr="000000"/>
                </a:solidFill>
                <a:latin typeface="Adobe Caslon Pro Bold" panose="0205070206050A020403" pitchFamily="18" charset="0"/>
              </a:rPr>
              <a:t>I</a:t>
            </a:r>
          </a:p>
          <a:p>
            <a:pPr algn="ctr"/>
            <a:r>
              <a:rPr kumimoji="1" lang="en-US" altLang="ja-JP" dirty="0">
                <a:solidFill>
                  <a:sysClr val="windowText" lastClr="000000"/>
                </a:solidFill>
                <a:latin typeface="Adobe Caslon Pro Bold" panose="0205070206050A020403" pitchFamily="18" charset="0"/>
              </a:rPr>
              <a:t>N</a:t>
            </a:r>
          </a:p>
          <a:p>
            <a:pPr algn="ctr"/>
            <a:r>
              <a:rPr kumimoji="1" lang="en-US" altLang="ja-JP" dirty="0">
                <a:solidFill>
                  <a:sysClr val="windowText" lastClr="000000"/>
                </a:solidFill>
                <a:latin typeface="Adobe Caslon Pro Bold" panose="0205070206050A020403" pitchFamily="18" charset="0"/>
              </a:rPr>
              <a:t>E</a:t>
            </a:r>
          </a:p>
          <a:p>
            <a:pPr algn="ctr"/>
            <a:r>
              <a:rPr kumimoji="1" lang="en-US" altLang="ja-JP" dirty="0">
                <a:solidFill>
                  <a:sysClr val="windowText" lastClr="000000"/>
                </a:solidFill>
                <a:latin typeface="Adobe Caslon Pro Bold" panose="0205070206050A020403" pitchFamily="18" charset="0"/>
              </a:rPr>
              <a:t>R</a:t>
            </a:r>
          </a:p>
          <a:p>
            <a:pPr algn="ctr"/>
            <a:endParaRPr kumimoji="1" lang="ja-JP" altLang="en-US" dirty="0"/>
          </a:p>
        </p:txBody>
      </p:sp>
    </p:spTree>
    <p:extLst>
      <p:ext uri="{BB962C8B-B14F-4D97-AF65-F5344CB8AC3E}">
        <p14:creationId xmlns:p14="http://schemas.microsoft.com/office/powerpoint/2010/main" val="186196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20015" y="99486"/>
            <a:ext cx="12588240" cy="9347835"/>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2" name="正方形/長方形 1"/>
          <p:cNvSpPr/>
          <p:nvPr/>
        </p:nvSpPr>
        <p:spPr>
          <a:xfrm>
            <a:off x="470715" y="543342"/>
            <a:ext cx="2752677"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What is the </a:t>
            </a:r>
            <a:r>
              <a:rPr kumimoji="1" lang="en-US" altLang="ja-JP" sz="2520" b="1" dirty="0" err="1">
                <a:latin typeface="Adobe Arabic" panose="02040503050201020203" pitchFamily="18" charset="-78"/>
                <a:cs typeface="Adobe Arabic" panose="02040503050201020203" pitchFamily="18" charset="-78"/>
              </a:rPr>
              <a:t>simGAN</a:t>
            </a:r>
            <a:r>
              <a:rPr kumimoji="1" lang="en-US" altLang="ja-JP" sz="2520" b="1" dirty="0">
                <a:latin typeface="Adobe Arabic" panose="02040503050201020203" pitchFamily="18" charset="-78"/>
                <a:cs typeface="Adobe Arabic" panose="02040503050201020203" pitchFamily="18" charset="-78"/>
              </a:rPr>
              <a:t>…??:</a:t>
            </a:r>
            <a:endParaRPr lang="ja-JP" altLang="en-US" sz="2520" dirty="0">
              <a:latin typeface="Adobe Arabic" panose="02040503050201020203" pitchFamily="18" charset="-78"/>
              <a:cs typeface="Adobe Arabic" panose="02040503050201020203" pitchFamily="18" charset="-78"/>
            </a:endParaRP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7</a:t>
            </a:fld>
            <a:endParaRPr kumimoji="1" lang="ja-JP" altLang="en-US"/>
          </a:p>
        </p:txBody>
      </p:sp>
      <p:pic>
        <p:nvPicPr>
          <p:cNvPr id="7" name="図 6">
            <a:extLst>
              <a:ext uri="{FF2B5EF4-FFF2-40B4-BE49-F238E27FC236}">
                <a16:creationId xmlns:a16="http://schemas.microsoft.com/office/drawing/2014/main" id="{81F4A2B5-3A2E-4878-9AB9-B881CAD4CB0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0" name="四角形: 角を丸くする 9">
            <a:extLst>
              <a:ext uri="{FF2B5EF4-FFF2-40B4-BE49-F238E27FC236}">
                <a16:creationId xmlns:a16="http://schemas.microsoft.com/office/drawing/2014/main" id="{D577041D-1EB3-4143-868D-E526B238F9BF}"/>
              </a:ext>
            </a:extLst>
          </p:cNvPr>
          <p:cNvSpPr/>
          <p:nvPr/>
        </p:nvSpPr>
        <p:spPr>
          <a:xfrm>
            <a:off x="470715" y="981796"/>
            <a:ext cx="11982784" cy="1220856"/>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11" name="四角形: 角を丸くする 10">
            <a:extLst>
              <a:ext uri="{FF2B5EF4-FFF2-40B4-BE49-F238E27FC236}">
                <a16:creationId xmlns:a16="http://schemas.microsoft.com/office/drawing/2014/main" id="{DEDBC556-B832-4EC7-8AA1-B5AB39720949}"/>
              </a:ext>
            </a:extLst>
          </p:cNvPr>
          <p:cNvSpPr/>
          <p:nvPr/>
        </p:nvSpPr>
        <p:spPr>
          <a:xfrm>
            <a:off x="5566515" y="2457365"/>
            <a:ext cx="6886984" cy="20309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12" name="テキスト ボックス 11">
            <a:extLst>
              <a:ext uri="{FF2B5EF4-FFF2-40B4-BE49-F238E27FC236}">
                <a16:creationId xmlns:a16="http://schemas.microsoft.com/office/drawing/2014/main" id="{F7FC2FEC-8832-47F9-9756-23768358056C}"/>
              </a:ext>
            </a:extLst>
          </p:cNvPr>
          <p:cNvSpPr txBox="1"/>
          <p:nvPr/>
        </p:nvSpPr>
        <p:spPr>
          <a:xfrm>
            <a:off x="656139" y="1278186"/>
            <a:ext cx="7225055" cy="646331"/>
          </a:xfrm>
          <a:prstGeom prst="rect">
            <a:avLst/>
          </a:prstGeom>
          <a:noFill/>
        </p:spPr>
        <p:txBody>
          <a:bodyPr wrap="none" rtlCol="0">
            <a:spAutoFit/>
          </a:bodyPr>
          <a:lstStyle/>
          <a:p>
            <a:r>
              <a:rPr kumimoji="1" lang="en-US" altLang="ja-JP" sz="3600" b="1" u="sng" dirty="0" err="1">
                <a:latin typeface="Adobe Arabic" panose="02040503050201020203" pitchFamily="18" charset="-78"/>
                <a:cs typeface="Adobe Arabic" panose="02040503050201020203" pitchFamily="18" charset="-78"/>
              </a:rPr>
              <a:t>simGAN</a:t>
            </a:r>
            <a:r>
              <a:rPr kumimoji="1" lang="ja-JP" altLang="en-US" sz="2400" b="1" u="sng" dirty="0">
                <a:latin typeface="Adobe Arabic" panose="02040503050201020203" pitchFamily="18" charset="-78"/>
                <a:cs typeface="Adobe Arabic" panose="02040503050201020203" pitchFamily="18" charset="-78"/>
              </a:rPr>
              <a:t>と</a:t>
            </a:r>
            <a:r>
              <a:rPr kumimoji="1" lang="en-US" altLang="ja-JP" sz="3600" b="1" u="sng" dirty="0">
                <a:latin typeface="Adobe Arabic" panose="02040503050201020203" pitchFamily="18" charset="-78"/>
                <a:cs typeface="Adobe Arabic" panose="02040503050201020203" pitchFamily="18" charset="-78"/>
              </a:rPr>
              <a:t>GAN</a:t>
            </a:r>
            <a:r>
              <a:rPr kumimoji="1" lang="ja-JP" altLang="en-US" sz="2400" b="1" u="sng" dirty="0">
                <a:latin typeface="Adobe Arabic" panose="02040503050201020203" pitchFamily="18" charset="-78"/>
                <a:cs typeface="Adobe Arabic" panose="02040503050201020203" pitchFamily="18" charset="-78"/>
              </a:rPr>
              <a:t>との相違点①</a:t>
            </a:r>
            <a:r>
              <a:rPr kumimoji="1" lang="en-US" altLang="ja-JP" sz="2400" b="1" u="sng" dirty="0">
                <a:latin typeface="Adobe Arabic" panose="02040503050201020203" pitchFamily="18" charset="-78"/>
                <a:cs typeface="Adobe Arabic" panose="02040503050201020203" pitchFamily="18" charset="-78"/>
              </a:rPr>
              <a:t>: </a:t>
            </a:r>
            <a:r>
              <a:rPr kumimoji="1" lang="ja-JP" altLang="en-US" sz="2400" b="1" u="sng" dirty="0">
                <a:latin typeface="Adobe Arabic" panose="02040503050201020203" pitchFamily="18" charset="-78"/>
                <a:cs typeface="Adobe Arabic" panose="02040503050201020203" pitchFamily="18" charset="-78"/>
              </a:rPr>
              <a:t>敵対的損失の計算式</a:t>
            </a:r>
            <a:endPar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
        <p:nvSpPr>
          <p:cNvPr id="13" name="正方形/長方形 12">
            <a:extLst>
              <a:ext uri="{FF2B5EF4-FFF2-40B4-BE49-F238E27FC236}">
                <a16:creationId xmlns:a16="http://schemas.microsoft.com/office/drawing/2014/main" id="{307B0820-F702-4D9D-AF2D-6F311ED292DB}"/>
              </a:ext>
            </a:extLst>
          </p:cNvPr>
          <p:cNvSpPr/>
          <p:nvPr/>
        </p:nvSpPr>
        <p:spPr>
          <a:xfrm>
            <a:off x="5760708" y="2535172"/>
            <a:ext cx="7217335" cy="1646605"/>
          </a:xfrm>
          <a:prstGeom prst="rect">
            <a:avLst/>
          </a:prstGeom>
        </p:spPr>
        <p:txBody>
          <a:bodyPr wrap="square">
            <a:spAutoFit/>
          </a:bodyPr>
          <a:lstStyle/>
          <a:p>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Formula 2)</a:t>
            </a:r>
            <a:r>
              <a:rPr lang="ja-JP" altLang="en-US" b="1" u="sng" dirty="0">
                <a:latin typeface="Adobe Arabic" panose="02040503050201020203" pitchFamily="18" charset="-78"/>
                <a:ea typeface="HG正楷書体-PRO" panose="03000600000000000000" pitchFamily="66" charset="-128"/>
                <a:cs typeface="Adobe Arabic" panose="02040503050201020203" pitchFamily="18" charset="-78"/>
              </a:rPr>
              <a:t>識別器</a:t>
            </a:r>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(Discriminator)</a:t>
            </a:r>
            <a:r>
              <a:rPr lang="ja-JP" altLang="en-US" b="1" u="sng" dirty="0">
                <a:latin typeface="Adobe Arabic" panose="02040503050201020203" pitchFamily="18" charset="-78"/>
                <a:ea typeface="HG正楷書体-PRO" panose="03000600000000000000" pitchFamily="66" charset="-128"/>
                <a:cs typeface="Adobe Arabic" panose="02040503050201020203" pitchFamily="18" charset="-78"/>
              </a:rPr>
              <a:t>の敵対的損失の計算式</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2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 </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x̃ </a:t>
            </a:r>
            <a:r>
              <a:rPr lang="en-US" altLang="ja-JP" sz="1400" dirty="0" err="1">
                <a:latin typeface="Adobe Arabic" panose="02040503050201020203" pitchFamily="18" charset="-78"/>
                <a:ea typeface="HG正楷書体-PRO" panose="03000600000000000000" pitchFamily="66" charset="-128"/>
                <a:cs typeface="Adobe Arabic" panose="02040503050201020203" pitchFamily="18" charset="-78"/>
              </a:rPr>
              <a:t>i</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は</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refine</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された画像、</a:t>
            </a:r>
            <a:r>
              <a:rPr lang="en-US" altLang="ja-JP" sz="1400" dirty="0" err="1">
                <a:latin typeface="Adobe Arabic" panose="02040503050201020203" pitchFamily="18" charset="-78"/>
                <a:ea typeface="HG正楷書体-PRO" panose="03000600000000000000" pitchFamily="66" charset="-128"/>
                <a:cs typeface="Adobe Arabic" panose="02040503050201020203" pitchFamily="18" charset="-78"/>
              </a:rPr>
              <a:t>yj</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は</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CG</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で生成していない本物の画像</a:t>
            </a:r>
          </a:p>
          <a:p>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 識別器の</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loss</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は通常の</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GAN</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と同様だが、交差エントロピーはピクセル単位で求め、</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　それを合計する。</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ja-JP" altLang="en-US" sz="14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 </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D</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のパラメータ𝜙は</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ミニバッチごとに</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SGD</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で更新する</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確率的勾配降下法</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 </a:t>
            </a:r>
          </a:p>
        </p:txBody>
      </p:sp>
      <p:pic>
        <p:nvPicPr>
          <p:cNvPr id="14" name="図 13">
            <a:extLst>
              <a:ext uri="{FF2B5EF4-FFF2-40B4-BE49-F238E27FC236}">
                <a16:creationId xmlns:a16="http://schemas.microsoft.com/office/drawing/2014/main" id="{38FF08D6-ECF3-46D2-BAFA-1424E0F164D0}"/>
              </a:ext>
            </a:extLst>
          </p:cNvPr>
          <p:cNvPicPr>
            <a:picLocks noChangeAspect="1"/>
          </p:cNvPicPr>
          <p:nvPr/>
        </p:nvPicPr>
        <p:blipFill rotWithShape="1">
          <a:blip r:embed="rId4"/>
          <a:srcRect b="-62628"/>
          <a:stretch/>
        </p:blipFill>
        <p:spPr>
          <a:xfrm>
            <a:off x="348101" y="3132936"/>
            <a:ext cx="5116564" cy="1580466"/>
          </a:xfrm>
          <a:prstGeom prst="rect">
            <a:avLst/>
          </a:prstGeom>
        </p:spPr>
      </p:pic>
      <p:pic>
        <p:nvPicPr>
          <p:cNvPr id="16" name="図 15">
            <a:extLst>
              <a:ext uri="{FF2B5EF4-FFF2-40B4-BE49-F238E27FC236}">
                <a16:creationId xmlns:a16="http://schemas.microsoft.com/office/drawing/2014/main" id="{B52BDBA5-64E8-4531-9AAA-AFFACCCEE80E}"/>
              </a:ext>
            </a:extLst>
          </p:cNvPr>
          <p:cNvPicPr>
            <a:picLocks noChangeAspect="1"/>
          </p:cNvPicPr>
          <p:nvPr/>
        </p:nvPicPr>
        <p:blipFill rotWithShape="1">
          <a:blip r:embed="rId5"/>
          <a:srcRect r="-2014"/>
          <a:stretch/>
        </p:blipFill>
        <p:spPr>
          <a:xfrm>
            <a:off x="348100" y="6138044"/>
            <a:ext cx="5218415" cy="1228597"/>
          </a:xfrm>
          <a:prstGeom prst="rect">
            <a:avLst/>
          </a:prstGeom>
        </p:spPr>
      </p:pic>
      <p:sp>
        <p:nvSpPr>
          <p:cNvPr id="18" name="四角形: 角を丸くする 17">
            <a:extLst>
              <a:ext uri="{FF2B5EF4-FFF2-40B4-BE49-F238E27FC236}">
                <a16:creationId xmlns:a16="http://schemas.microsoft.com/office/drawing/2014/main" id="{3A4D094D-CEA7-455B-9F1D-15919FD9D960}"/>
              </a:ext>
            </a:extLst>
          </p:cNvPr>
          <p:cNvSpPr/>
          <p:nvPr/>
        </p:nvSpPr>
        <p:spPr>
          <a:xfrm>
            <a:off x="5566515" y="5170066"/>
            <a:ext cx="6886984" cy="34493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19" name="正方形/長方形 18">
            <a:extLst>
              <a:ext uri="{FF2B5EF4-FFF2-40B4-BE49-F238E27FC236}">
                <a16:creationId xmlns:a16="http://schemas.microsoft.com/office/drawing/2014/main" id="{8C40D6F0-564C-4E27-8DC1-602F02678177}"/>
              </a:ext>
            </a:extLst>
          </p:cNvPr>
          <p:cNvSpPr/>
          <p:nvPr/>
        </p:nvSpPr>
        <p:spPr>
          <a:xfrm>
            <a:off x="5760708" y="5247873"/>
            <a:ext cx="7217335" cy="3154710"/>
          </a:xfrm>
          <a:prstGeom prst="rect">
            <a:avLst/>
          </a:prstGeom>
        </p:spPr>
        <p:txBody>
          <a:bodyPr wrap="square">
            <a:spAutoFit/>
          </a:bodyPr>
          <a:lstStyle/>
          <a:p>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Formula 4)</a:t>
            </a:r>
            <a:r>
              <a:rPr lang="ja-JP" altLang="en-US" b="1" u="sng" dirty="0">
                <a:latin typeface="Adobe Arabic" panose="02040503050201020203" pitchFamily="18" charset="-78"/>
                <a:ea typeface="HG正楷書体-PRO" panose="03000600000000000000" pitchFamily="66" charset="-128"/>
                <a:cs typeface="Adobe Arabic" panose="02040503050201020203" pitchFamily="18" charset="-78"/>
              </a:rPr>
              <a:t>リファイナーネットワークの敵対的損失の計算式</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2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 １項目は</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GAN</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の</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Generator</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と同様の誤差</a:t>
            </a:r>
          </a:p>
          <a:p>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 ２項目は自己正則化項を導入</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(L1</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ノルム</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 →</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注釈情報を保持するため</a:t>
            </a:r>
          </a:p>
          <a:p>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 通常の</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GAN</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は、それっぽい画像であればどのようなものでも生成すればいいが、</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　　</a:t>
            </a:r>
            <a:r>
              <a:rPr lang="en-US" altLang="ja-JP" sz="1400" dirty="0" err="1">
                <a:latin typeface="Adobe Arabic" panose="02040503050201020203" pitchFamily="18" charset="-78"/>
                <a:ea typeface="HG正楷書体-PRO" panose="03000600000000000000" pitchFamily="66" charset="-128"/>
                <a:cs typeface="Adobe Arabic" panose="02040503050201020203" pitchFamily="18" charset="-78"/>
              </a:rPr>
              <a:t>simGAN</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はラベルに沿った画像を生成する必要</a:t>
            </a:r>
          </a:p>
          <a:p>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 例えば、視線推定で利用する目の画像セットを考えると、右向き、左向き、</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      正面向きなどのラベルに対して、その画像が存在する。右向きの合成画像を</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      リファイナーに入れて左向きの画像が出てくると困る。</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       よってなんらかの制約が必要となる。これを自己正則化項で実現</a:t>
            </a:r>
          </a:p>
          <a:p>
            <a:endParaRPr lang="ja-JP" altLang="en-US" sz="14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 まず、合成された画像に対しニューラルネットワーク等で特徴空間へ変換</a:t>
            </a:r>
          </a:p>
          <a:p>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 一方で、精緻化された画像も特徴空間へ変換</a:t>
            </a:r>
          </a:p>
          <a:p>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 この両者の</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L1</a:t>
            </a:r>
            <a:r>
              <a:rPr lang="ja-JP" altLang="en-US" sz="1400" dirty="0">
                <a:latin typeface="Adobe Arabic" panose="02040503050201020203" pitchFamily="18" charset="-78"/>
                <a:ea typeface="HG正楷書体-PRO" panose="03000600000000000000" pitchFamily="66" charset="-128"/>
                <a:cs typeface="Adobe Arabic" panose="02040503050201020203" pitchFamily="18" charset="-78"/>
              </a:rPr>
              <a:t>ノルムをピクセル単位で求める </a:t>
            </a:r>
          </a:p>
        </p:txBody>
      </p:sp>
      <p:sp>
        <p:nvSpPr>
          <p:cNvPr id="4" name="正方形/長方形 3">
            <a:extLst>
              <a:ext uri="{FF2B5EF4-FFF2-40B4-BE49-F238E27FC236}">
                <a16:creationId xmlns:a16="http://schemas.microsoft.com/office/drawing/2014/main" id="{5ED1A500-E801-4792-B446-583DEA0D774F}"/>
              </a:ext>
            </a:extLst>
          </p:cNvPr>
          <p:cNvSpPr/>
          <p:nvPr/>
        </p:nvSpPr>
        <p:spPr>
          <a:xfrm>
            <a:off x="1976584" y="3780911"/>
            <a:ext cx="2042547" cy="2646878"/>
          </a:xfrm>
          <a:prstGeom prst="rect">
            <a:avLst/>
          </a:prstGeom>
        </p:spPr>
        <p:txBody>
          <a:bodyPr wrap="none">
            <a:spAutoFit/>
          </a:bodyPr>
          <a:lstStyle/>
          <a:p>
            <a:r>
              <a:rPr lang="en-US" altLang="ja-JP" sz="16600" dirty="0">
                <a:solidFill>
                  <a:srgbClr val="00B050"/>
                </a:solidFill>
                <a:latin typeface="Adobe Arabic" panose="02040503050201020203" pitchFamily="18" charset="-78"/>
                <a:ea typeface="HG正楷書体-PRO" panose="03000600000000000000" pitchFamily="66" charset="-128"/>
                <a:cs typeface="Adobe Arabic" panose="02040503050201020203" pitchFamily="18" charset="-78"/>
              </a:rPr>
              <a:t>VS</a:t>
            </a:r>
            <a:endParaRPr lang="ja-JP" altLang="en-US" sz="16600" dirty="0">
              <a:solidFill>
                <a:srgbClr val="00B050"/>
              </a:solidFill>
            </a:endParaRPr>
          </a:p>
        </p:txBody>
      </p:sp>
      <p:sp>
        <p:nvSpPr>
          <p:cNvPr id="8" name="矢印: 下 7">
            <a:extLst>
              <a:ext uri="{FF2B5EF4-FFF2-40B4-BE49-F238E27FC236}">
                <a16:creationId xmlns:a16="http://schemas.microsoft.com/office/drawing/2014/main" id="{30AB79C0-62F1-4B53-8F6E-A151CD7878EB}"/>
              </a:ext>
            </a:extLst>
          </p:cNvPr>
          <p:cNvSpPr/>
          <p:nvPr/>
        </p:nvSpPr>
        <p:spPr>
          <a:xfrm>
            <a:off x="4431199" y="4430303"/>
            <a:ext cx="720437" cy="1515617"/>
          </a:xfrm>
          <a:prstGeom prst="downArrow">
            <a:avLst/>
          </a:prstGeom>
          <a:ln w="571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65AD7E3B-1269-4DAC-95E6-708776307832}"/>
              </a:ext>
            </a:extLst>
          </p:cNvPr>
          <p:cNvSpPr/>
          <p:nvPr/>
        </p:nvSpPr>
        <p:spPr>
          <a:xfrm rot="10800000">
            <a:off x="842674" y="4412257"/>
            <a:ext cx="720437" cy="1515617"/>
          </a:xfrm>
          <a:prstGeom prst="downArrow">
            <a:avLst/>
          </a:prstGeom>
          <a:ln w="571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72296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20015" y="99486"/>
            <a:ext cx="12588240" cy="9347835"/>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2" name="正方形/長方形 1"/>
          <p:cNvSpPr/>
          <p:nvPr/>
        </p:nvSpPr>
        <p:spPr>
          <a:xfrm>
            <a:off x="470715" y="543342"/>
            <a:ext cx="2752677"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What is the </a:t>
            </a:r>
            <a:r>
              <a:rPr kumimoji="1" lang="en-US" altLang="ja-JP" sz="2520" b="1" dirty="0" err="1">
                <a:latin typeface="Adobe Arabic" panose="02040503050201020203" pitchFamily="18" charset="-78"/>
                <a:cs typeface="Adobe Arabic" panose="02040503050201020203" pitchFamily="18" charset="-78"/>
              </a:rPr>
              <a:t>simGAN</a:t>
            </a:r>
            <a:r>
              <a:rPr kumimoji="1" lang="en-US" altLang="ja-JP" sz="2520" b="1" dirty="0">
                <a:latin typeface="Adobe Arabic" panose="02040503050201020203" pitchFamily="18" charset="-78"/>
                <a:cs typeface="Adobe Arabic" panose="02040503050201020203" pitchFamily="18" charset="-78"/>
              </a:rPr>
              <a:t>…??:</a:t>
            </a:r>
            <a:endParaRPr lang="ja-JP" altLang="en-US" sz="2520" dirty="0">
              <a:latin typeface="Adobe Arabic" panose="02040503050201020203" pitchFamily="18" charset="-78"/>
              <a:cs typeface="Adobe Arabic" panose="02040503050201020203" pitchFamily="18" charset="-78"/>
            </a:endParaRP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8</a:t>
            </a:fld>
            <a:endParaRPr kumimoji="1" lang="ja-JP" altLang="en-US"/>
          </a:p>
        </p:txBody>
      </p:sp>
      <p:pic>
        <p:nvPicPr>
          <p:cNvPr id="7" name="図 6">
            <a:extLst>
              <a:ext uri="{FF2B5EF4-FFF2-40B4-BE49-F238E27FC236}">
                <a16:creationId xmlns:a16="http://schemas.microsoft.com/office/drawing/2014/main" id="{81F4A2B5-3A2E-4878-9AB9-B881CAD4CB0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pic>
        <p:nvPicPr>
          <p:cNvPr id="8" name="コンテンツ プレースホルダー 3">
            <a:extLst>
              <a:ext uri="{FF2B5EF4-FFF2-40B4-BE49-F238E27FC236}">
                <a16:creationId xmlns:a16="http://schemas.microsoft.com/office/drawing/2014/main" id="{CE87181A-5D50-46F2-9813-DBD9C47E740A}"/>
              </a:ext>
            </a:extLst>
          </p:cNvPr>
          <p:cNvPicPr>
            <a:picLocks noChangeAspect="1"/>
          </p:cNvPicPr>
          <p:nvPr/>
        </p:nvPicPr>
        <p:blipFill>
          <a:blip r:embed="rId4"/>
          <a:stretch>
            <a:fillRect/>
          </a:stretch>
        </p:blipFill>
        <p:spPr>
          <a:xfrm>
            <a:off x="563755" y="2499042"/>
            <a:ext cx="4732972" cy="5721114"/>
          </a:xfrm>
          <a:prstGeom prst="rect">
            <a:avLst/>
          </a:prstGeom>
        </p:spPr>
      </p:pic>
      <p:sp>
        <p:nvSpPr>
          <p:cNvPr id="10" name="四角形: 角を丸くする 9">
            <a:extLst>
              <a:ext uri="{FF2B5EF4-FFF2-40B4-BE49-F238E27FC236}">
                <a16:creationId xmlns:a16="http://schemas.microsoft.com/office/drawing/2014/main" id="{D577041D-1EB3-4143-868D-E526B238F9BF}"/>
              </a:ext>
            </a:extLst>
          </p:cNvPr>
          <p:cNvSpPr/>
          <p:nvPr/>
        </p:nvSpPr>
        <p:spPr>
          <a:xfrm>
            <a:off x="470715" y="981796"/>
            <a:ext cx="11982784" cy="1220856"/>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11" name="四角形: 角を丸くする 10">
            <a:extLst>
              <a:ext uri="{FF2B5EF4-FFF2-40B4-BE49-F238E27FC236}">
                <a16:creationId xmlns:a16="http://schemas.microsoft.com/office/drawing/2014/main" id="{DEDBC556-B832-4EC7-8AA1-B5AB39720949}"/>
              </a:ext>
            </a:extLst>
          </p:cNvPr>
          <p:cNvSpPr/>
          <p:nvPr/>
        </p:nvSpPr>
        <p:spPr>
          <a:xfrm>
            <a:off x="5566515" y="2947560"/>
            <a:ext cx="6886984" cy="14274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12" name="テキスト ボックス 11">
            <a:extLst>
              <a:ext uri="{FF2B5EF4-FFF2-40B4-BE49-F238E27FC236}">
                <a16:creationId xmlns:a16="http://schemas.microsoft.com/office/drawing/2014/main" id="{F7FC2FEC-8832-47F9-9756-23768358056C}"/>
              </a:ext>
            </a:extLst>
          </p:cNvPr>
          <p:cNvSpPr txBox="1"/>
          <p:nvPr/>
        </p:nvSpPr>
        <p:spPr>
          <a:xfrm>
            <a:off x="656139" y="1278186"/>
            <a:ext cx="9687267" cy="646331"/>
          </a:xfrm>
          <a:prstGeom prst="rect">
            <a:avLst/>
          </a:prstGeom>
          <a:noFill/>
        </p:spPr>
        <p:txBody>
          <a:bodyPr wrap="none" rtlCol="0">
            <a:spAutoFit/>
          </a:bodyPr>
          <a:lstStyle/>
          <a:p>
            <a:r>
              <a:rPr kumimoji="1" lang="en-US" altLang="ja-JP" sz="3600" b="1" u="sng" dirty="0" err="1">
                <a:latin typeface="Adobe Arabic" panose="02040503050201020203" pitchFamily="18" charset="-78"/>
                <a:cs typeface="Adobe Arabic" panose="02040503050201020203" pitchFamily="18" charset="-78"/>
              </a:rPr>
              <a:t>simGAN</a:t>
            </a:r>
            <a:r>
              <a:rPr kumimoji="1" lang="ja-JP" altLang="en-US" sz="2400" b="1" u="sng" dirty="0">
                <a:latin typeface="Adobe Arabic" panose="02040503050201020203" pitchFamily="18" charset="-78"/>
                <a:cs typeface="Adobe Arabic" panose="02040503050201020203" pitchFamily="18" charset="-78"/>
              </a:rPr>
              <a:t>と</a:t>
            </a:r>
            <a:r>
              <a:rPr kumimoji="1" lang="en-US" altLang="ja-JP" sz="3600" b="1" u="sng" dirty="0">
                <a:latin typeface="Adobe Arabic" panose="02040503050201020203" pitchFamily="18" charset="-78"/>
                <a:cs typeface="Adobe Arabic" panose="02040503050201020203" pitchFamily="18" charset="-78"/>
              </a:rPr>
              <a:t>GAN</a:t>
            </a:r>
            <a:r>
              <a:rPr kumimoji="1" lang="ja-JP" altLang="en-US" sz="2400" b="1" u="sng" dirty="0">
                <a:latin typeface="Adobe Arabic" panose="02040503050201020203" pitchFamily="18" charset="-78"/>
                <a:cs typeface="Adobe Arabic" panose="02040503050201020203" pitchFamily="18" charset="-78"/>
              </a:rPr>
              <a:t>との相違点②</a:t>
            </a:r>
            <a:r>
              <a:rPr kumimoji="1" lang="en-US" altLang="ja-JP" sz="2400" b="1" u="sng" dirty="0">
                <a:latin typeface="Adobe Arabic" panose="02040503050201020203" pitchFamily="18" charset="-78"/>
                <a:cs typeface="Adobe Arabic" panose="02040503050201020203" pitchFamily="18" charset="-78"/>
              </a:rPr>
              <a:t>: </a:t>
            </a:r>
            <a:r>
              <a:rPr kumimoji="1" lang="ja-JP" altLang="en-US" sz="2400" b="1" u="sng" dirty="0">
                <a:latin typeface="Adobe Arabic" panose="02040503050201020203" pitchFamily="18" charset="-78"/>
                <a:cs typeface="Adobe Arabic" panose="02040503050201020203" pitchFamily="18" charset="-78"/>
              </a:rPr>
              <a:t>領域単位の分解と過去画像からの学習</a:t>
            </a:r>
            <a:endParaRPr kumimoji="1" lang="en-US" altLang="ja-JP" sz="24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
        <p:nvSpPr>
          <p:cNvPr id="13" name="正方形/長方形 12">
            <a:extLst>
              <a:ext uri="{FF2B5EF4-FFF2-40B4-BE49-F238E27FC236}">
                <a16:creationId xmlns:a16="http://schemas.microsoft.com/office/drawing/2014/main" id="{307B0820-F702-4D9D-AF2D-6F311ED292DB}"/>
              </a:ext>
            </a:extLst>
          </p:cNvPr>
          <p:cNvSpPr/>
          <p:nvPr/>
        </p:nvSpPr>
        <p:spPr>
          <a:xfrm>
            <a:off x="5760708" y="3025367"/>
            <a:ext cx="7217335" cy="1292662"/>
          </a:xfrm>
          <a:prstGeom prst="rect">
            <a:avLst/>
          </a:prstGeom>
        </p:spPr>
        <p:txBody>
          <a:bodyPr wrap="square">
            <a:spAutoFit/>
          </a:bodyPr>
          <a:lstStyle/>
          <a:p>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Figure 3) </a:t>
            </a:r>
            <a:r>
              <a:rPr lang="zh-TW" altLang="en-US" b="1" u="sng" dirty="0">
                <a:latin typeface="Adobe Arabic" panose="02040503050201020203" pitchFamily="18" charset="-78"/>
                <a:ea typeface="HG正楷書体-PRO" panose="03000600000000000000" pitchFamily="66" charset="-128"/>
                <a:cs typeface="Adobe Arabic" panose="02040503050201020203" pitchFamily="18" charset="-78"/>
              </a:rPr>
              <a:t>局所的敵対的損失</a:t>
            </a:r>
            <a:r>
              <a:rPr lang="en-US" altLang="zh-TW" b="1" u="sng" dirty="0">
                <a:latin typeface="Adobe Arabic" panose="02040503050201020203" pitchFamily="18" charset="-78"/>
                <a:ea typeface="HG正楷書体-PRO" panose="03000600000000000000" pitchFamily="66" charset="-128"/>
                <a:cs typeface="Adobe Arabic" panose="02040503050201020203" pitchFamily="18" charset="-78"/>
              </a:rPr>
              <a:t>(local adversarial loss)</a:t>
            </a:r>
            <a:endParaRPr lang="ja-JP" altLang="en-US" sz="14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ja-JP" altLang="en-US" sz="12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 学習時に識別器へ入力画像をすべて入れるのではなく、ある領域単位に分割する</a:t>
            </a:r>
          </a:p>
          <a:p>
            <a:endParaRPr lang="ja-JP" altLang="en-US" sz="12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 各パッチで</a:t>
            </a:r>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現実データである確率を求め</a:t>
            </a:r>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 </a:t>
            </a:r>
          </a:p>
          <a:p>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　 損失関数では全領域分の交差エントロピー損失の和を求める</a:t>
            </a:r>
          </a:p>
        </p:txBody>
      </p:sp>
      <p:sp>
        <p:nvSpPr>
          <p:cNvPr id="17" name="四角形: 角を丸くする 16">
            <a:extLst>
              <a:ext uri="{FF2B5EF4-FFF2-40B4-BE49-F238E27FC236}">
                <a16:creationId xmlns:a16="http://schemas.microsoft.com/office/drawing/2014/main" id="{FF93AA01-D31E-4849-A58F-1453194AE83C}"/>
              </a:ext>
            </a:extLst>
          </p:cNvPr>
          <p:cNvSpPr/>
          <p:nvPr/>
        </p:nvSpPr>
        <p:spPr>
          <a:xfrm>
            <a:off x="5566515" y="5692926"/>
            <a:ext cx="6886984" cy="18880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18" name="正方形/長方形 17">
            <a:extLst>
              <a:ext uri="{FF2B5EF4-FFF2-40B4-BE49-F238E27FC236}">
                <a16:creationId xmlns:a16="http://schemas.microsoft.com/office/drawing/2014/main" id="{C4D3BCC0-EC71-48D8-B9AD-3557F36BBE35}"/>
              </a:ext>
            </a:extLst>
          </p:cNvPr>
          <p:cNvSpPr/>
          <p:nvPr/>
        </p:nvSpPr>
        <p:spPr>
          <a:xfrm>
            <a:off x="5760708" y="5770733"/>
            <a:ext cx="7217335" cy="1661993"/>
          </a:xfrm>
          <a:prstGeom prst="rect">
            <a:avLst/>
          </a:prstGeom>
        </p:spPr>
        <p:txBody>
          <a:bodyPr wrap="square">
            <a:spAutoFit/>
          </a:bodyPr>
          <a:lstStyle/>
          <a:p>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Figure 4) </a:t>
            </a:r>
            <a:r>
              <a:rPr lang="ja-JP" altLang="en-US" b="1" u="sng" dirty="0">
                <a:latin typeface="Adobe Arabic" panose="02040503050201020203" pitchFamily="18" charset="-78"/>
                <a:ea typeface="HG正楷書体-PRO" panose="03000600000000000000" pitchFamily="66" charset="-128"/>
                <a:cs typeface="Adobe Arabic" panose="02040503050201020203" pitchFamily="18" charset="-78"/>
              </a:rPr>
              <a:t>過去の精緻化された画像による識別器の学習</a:t>
            </a:r>
            <a:endParaRPr lang="ja-JP" altLang="en-US" sz="14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ja-JP" altLang="en-US" sz="12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 学習されているリファイナーから得られる精緻化された画像だけでミニバッチを形成すると、</a:t>
            </a:r>
            <a:endParaRPr lang="en-US" altLang="ja-JP" sz="12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  </a:t>
            </a:r>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損失が発散するなどの問題が発生する</a:t>
            </a:r>
          </a:p>
          <a:p>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 学習を安定させるため、下図のように過去に精緻化された画像を溜め込み、これを含めた</a:t>
            </a:r>
            <a:endParaRPr lang="en-US" altLang="ja-JP" sz="12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      </a:t>
            </a:r>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ミニバッチを形成する</a:t>
            </a:r>
          </a:p>
          <a:p>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(1)</a:t>
            </a:r>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バッファ</a:t>
            </a:r>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B</a:t>
            </a:r>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の内の</a:t>
            </a:r>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b /2</a:t>
            </a:r>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枚 と</a:t>
            </a:r>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現在の</a:t>
            </a:r>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R</a:t>
            </a:r>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精製</a:t>
            </a:r>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b /2</a:t>
            </a:r>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枚で バッチ作成</a:t>
            </a:r>
          </a:p>
          <a:p>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(2)</a:t>
            </a:r>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イテレーション中にバッファ </a:t>
            </a:r>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B</a:t>
            </a:r>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中の</a:t>
            </a:r>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b /2</a:t>
            </a:r>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枚を現在の</a:t>
            </a:r>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R</a:t>
            </a:r>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精製 </a:t>
            </a:r>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b /2</a:t>
            </a:r>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枚を交換。バッファが更新</a:t>
            </a:r>
          </a:p>
        </p:txBody>
      </p:sp>
    </p:spTree>
    <p:extLst>
      <p:ext uri="{BB962C8B-B14F-4D97-AF65-F5344CB8AC3E}">
        <p14:creationId xmlns:p14="http://schemas.microsoft.com/office/powerpoint/2010/main" val="325076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20015" y="99486"/>
            <a:ext cx="12588240" cy="9347835"/>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2" name="正方形/長方形 1"/>
          <p:cNvSpPr/>
          <p:nvPr/>
        </p:nvSpPr>
        <p:spPr>
          <a:xfrm>
            <a:off x="470715" y="543342"/>
            <a:ext cx="2752677"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What is the </a:t>
            </a:r>
            <a:r>
              <a:rPr kumimoji="1" lang="en-US" altLang="ja-JP" sz="2520" b="1" dirty="0" err="1">
                <a:latin typeface="Adobe Arabic" panose="02040503050201020203" pitchFamily="18" charset="-78"/>
                <a:cs typeface="Adobe Arabic" panose="02040503050201020203" pitchFamily="18" charset="-78"/>
              </a:rPr>
              <a:t>simGAN</a:t>
            </a:r>
            <a:r>
              <a:rPr kumimoji="1" lang="en-US" altLang="ja-JP" sz="2520" b="1" dirty="0">
                <a:latin typeface="Adobe Arabic" panose="02040503050201020203" pitchFamily="18" charset="-78"/>
                <a:cs typeface="Adobe Arabic" panose="02040503050201020203" pitchFamily="18" charset="-78"/>
              </a:rPr>
              <a:t>…??:</a:t>
            </a:r>
            <a:endParaRPr lang="ja-JP" altLang="en-US" sz="2520" dirty="0">
              <a:latin typeface="Adobe Arabic" panose="02040503050201020203" pitchFamily="18" charset="-78"/>
              <a:cs typeface="Adobe Arabic" panose="02040503050201020203" pitchFamily="18" charset="-78"/>
            </a:endParaRP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9</a:t>
            </a:fld>
            <a:endParaRPr kumimoji="1" lang="ja-JP" altLang="en-US"/>
          </a:p>
        </p:txBody>
      </p:sp>
      <p:pic>
        <p:nvPicPr>
          <p:cNvPr id="7" name="図 6">
            <a:extLst>
              <a:ext uri="{FF2B5EF4-FFF2-40B4-BE49-F238E27FC236}">
                <a16:creationId xmlns:a16="http://schemas.microsoft.com/office/drawing/2014/main" id="{81F4A2B5-3A2E-4878-9AB9-B881CAD4CB0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0" name="四角形: 角を丸くする 9">
            <a:extLst>
              <a:ext uri="{FF2B5EF4-FFF2-40B4-BE49-F238E27FC236}">
                <a16:creationId xmlns:a16="http://schemas.microsoft.com/office/drawing/2014/main" id="{D577041D-1EB3-4143-868D-E526B238F9BF}"/>
              </a:ext>
            </a:extLst>
          </p:cNvPr>
          <p:cNvSpPr/>
          <p:nvPr/>
        </p:nvSpPr>
        <p:spPr>
          <a:xfrm>
            <a:off x="470715" y="981796"/>
            <a:ext cx="11982784" cy="1220856"/>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12" name="テキスト ボックス 11">
            <a:extLst>
              <a:ext uri="{FF2B5EF4-FFF2-40B4-BE49-F238E27FC236}">
                <a16:creationId xmlns:a16="http://schemas.microsoft.com/office/drawing/2014/main" id="{F7FC2FEC-8832-47F9-9756-23768358056C}"/>
              </a:ext>
            </a:extLst>
          </p:cNvPr>
          <p:cNvSpPr txBox="1"/>
          <p:nvPr/>
        </p:nvSpPr>
        <p:spPr>
          <a:xfrm>
            <a:off x="681539" y="1382230"/>
            <a:ext cx="5436104" cy="461665"/>
          </a:xfrm>
          <a:prstGeom prst="rect">
            <a:avLst/>
          </a:prstGeom>
          <a:noFill/>
        </p:spPr>
        <p:txBody>
          <a:bodyPr wrap="none" rtlCol="0">
            <a:spAutoFit/>
          </a:bodyPr>
          <a:lstStyle/>
          <a:p>
            <a:r>
              <a:rPr kumimoji="1" lang="ja-JP" altLang="en-US" sz="2400" b="1" u="sng" dirty="0">
                <a:latin typeface="HG正楷書体-PRO" panose="03000600000000000000" pitchFamily="66" charset="-128"/>
                <a:ea typeface="HG正楷書体-PRO" panose="03000600000000000000" pitchFamily="66" charset="-128"/>
                <a:cs typeface="Adobe Arabic" panose="02040503050201020203" pitchFamily="18" charset="-78"/>
              </a:rPr>
              <a:t>おまけ：</a:t>
            </a:r>
            <a:r>
              <a:rPr kumimoji="1" lang="en-US" altLang="ja-JP" sz="2400" b="1" u="sng" dirty="0" err="1">
                <a:latin typeface="HG正楷書体-PRO" panose="03000600000000000000" pitchFamily="66" charset="-128"/>
                <a:ea typeface="HG正楷書体-PRO" panose="03000600000000000000" pitchFamily="66" charset="-128"/>
                <a:cs typeface="Adobe Arabic" panose="02040503050201020203" pitchFamily="18" charset="-78"/>
              </a:rPr>
              <a:t>simGAN</a:t>
            </a:r>
            <a:r>
              <a:rPr kumimoji="1" lang="ja-JP" altLang="en-US" sz="2400" b="1" u="sng" dirty="0">
                <a:latin typeface="HG正楷書体-PRO" panose="03000600000000000000" pitchFamily="66" charset="-128"/>
                <a:ea typeface="HG正楷書体-PRO" panose="03000600000000000000" pitchFamily="66" charset="-128"/>
                <a:cs typeface="Adobe Arabic" panose="02040503050201020203" pitchFamily="18" charset="-78"/>
              </a:rPr>
              <a:t>のトレーニング手順</a:t>
            </a:r>
            <a:endPar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
        <p:nvSpPr>
          <p:cNvPr id="17" name="四角形: 角を丸くする 16">
            <a:extLst>
              <a:ext uri="{FF2B5EF4-FFF2-40B4-BE49-F238E27FC236}">
                <a16:creationId xmlns:a16="http://schemas.microsoft.com/office/drawing/2014/main" id="{FF93AA01-D31E-4849-A58F-1453194AE83C}"/>
              </a:ext>
            </a:extLst>
          </p:cNvPr>
          <p:cNvSpPr/>
          <p:nvPr/>
        </p:nvSpPr>
        <p:spPr>
          <a:xfrm>
            <a:off x="6226568" y="2457364"/>
            <a:ext cx="6151517" cy="60325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18" name="正方形/長方形 17">
            <a:extLst>
              <a:ext uri="{FF2B5EF4-FFF2-40B4-BE49-F238E27FC236}">
                <a16:creationId xmlns:a16="http://schemas.microsoft.com/office/drawing/2014/main" id="{C4D3BCC0-EC71-48D8-B9AD-3557F36BBE35}"/>
              </a:ext>
            </a:extLst>
          </p:cNvPr>
          <p:cNvSpPr/>
          <p:nvPr/>
        </p:nvSpPr>
        <p:spPr>
          <a:xfrm>
            <a:off x="6400800" y="2871677"/>
            <a:ext cx="7217335" cy="5747727"/>
          </a:xfrm>
          <a:prstGeom prst="rect">
            <a:avLst/>
          </a:prstGeom>
        </p:spPr>
        <p:txBody>
          <a:bodyPr wrap="square">
            <a:spAutoFit/>
          </a:bodyPr>
          <a:lstStyle/>
          <a:p>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Algorithm 1) </a:t>
            </a:r>
            <a:r>
              <a:rPr lang="ja-JP" altLang="en-US" sz="1200" b="1" u="sng" dirty="0">
                <a:latin typeface="Adobe Arabic" panose="02040503050201020203" pitchFamily="18" charset="-78"/>
                <a:ea typeface="HG正楷書体-PRO" panose="03000600000000000000" pitchFamily="66" charset="-128"/>
                <a:cs typeface="Adobe Arabic" panose="02040503050201020203" pitchFamily="18" charset="-78"/>
              </a:rPr>
              <a:t>リファイナーネットワーク</a:t>
            </a:r>
            <a:r>
              <a:rPr lang="en-US" altLang="ja-JP" b="1" u="sng" dirty="0" err="1">
                <a:latin typeface="Adobe Arabic" panose="02040503050201020203" pitchFamily="18" charset="-78"/>
                <a:ea typeface="HG正楷書体-PRO" panose="03000600000000000000" pitchFamily="66" charset="-128"/>
                <a:cs typeface="Adobe Arabic" panose="02040503050201020203" pitchFamily="18" charset="-78"/>
              </a:rPr>
              <a:t>R</a:t>
            </a:r>
            <a:r>
              <a:rPr lang="en-US" altLang="ja-JP" sz="900" b="1" u="sng" dirty="0" err="1">
                <a:latin typeface="Adobe Arabic" panose="02040503050201020203" pitchFamily="18" charset="-78"/>
                <a:ea typeface="HG正楷書体-PRO" panose="03000600000000000000" pitchFamily="66" charset="-128"/>
                <a:cs typeface="Adobe Arabic" panose="02040503050201020203" pitchFamily="18" charset="-78"/>
              </a:rPr>
              <a:t>θ</a:t>
            </a:r>
            <a:r>
              <a:rPr lang="ja-JP" altLang="en-US" sz="1200" b="1" u="sng" dirty="0">
                <a:latin typeface="Adobe Arabic" panose="02040503050201020203" pitchFamily="18" charset="-78"/>
                <a:ea typeface="HG正楷書体-PRO" panose="03000600000000000000" pitchFamily="66" charset="-128"/>
                <a:cs typeface="Adobe Arabic" panose="02040503050201020203" pitchFamily="18" charset="-78"/>
              </a:rPr>
              <a:t>の敵対的トレーニング</a:t>
            </a:r>
            <a:endParaRPr lang="ja-JP" altLang="en-US" sz="14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2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050"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050" dirty="0">
                <a:latin typeface="Adobe Arabic" panose="02040503050201020203" pitchFamily="18" charset="-78"/>
                <a:ea typeface="HG正楷書体-PRO" panose="03000600000000000000" pitchFamily="66" charset="-128"/>
                <a:cs typeface="Adobe Arabic" panose="02040503050201020203" pitchFamily="18" charset="-78"/>
              </a:rPr>
              <a:t>計算の構造</a:t>
            </a:r>
            <a:r>
              <a:rPr lang="en-US" altLang="ja-JP" sz="1050" dirty="0">
                <a:latin typeface="Adobe Arabic" panose="02040503050201020203" pitchFamily="18" charset="-78"/>
                <a:ea typeface="HG正楷書体-PRO" panose="03000600000000000000" pitchFamily="66" charset="-128"/>
                <a:cs typeface="Adobe Arabic" panose="02040503050201020203" pitchFamily="18" charset="-78"/>
              </a:rPr>
              <a:t>]</a:t>
            </a:r>
          </a:p>
          <a:p>
            <a:r>
              <a:rPr kumimoji="1" lang="ja-JP" altLang="en-US" sz="1050" dirty="0">
                <a:latin typeface="HG正楷書体-PRO" panose="03000600000000000000" pitchFamily="66" charset="-128"/>
                <a:ea typeface="HG正楷書体-PRO" panose="03000600000000000000" pitchFamily="66" charset="-128"/>
                <a:cs typeface="Adobe Arabic" panose="02040503050201020203" pitchFamily="18" charset="-78"/>
              </a:rPr>
              <a:t>・リファイナーの重みを更新する </a:t>
            </a:r>
            <a:endParaRPr kumimoji="1" lang="en-US" altLang="ja-JP" sz="1050" dirty="0">
              <a:latin typeface="HG正楷書体-PRO" panose="03000600000000000000" pitchFamily="66" charset="-128"/>
              <a:ea typeface="HG正楷書体-PRO" panose="03000600000000000000" pitchFamily="66" charset="-128"/>
              <a:cs typeface="Adobe Arabic" panose="02040503050201020203" pitchFamily="18" charset="-78"/>
            </a:endParaRPr>
          </a:p>
          <a:p>
            <a:r>
              <a:rPr kumimoji="1" lang="ja-JP" altLang="en-US" sz="1050" dirty="0">
                <a:latin typeface="HG正楷書体-PRO" panose="03000600000000000000" pitchFamily="66" charset="-128"/>
                <a:ea typeface="HG正楷書体-PRO" panose="03000600000000000000" pitchFamily="66" charset="-128"/>
                <a:cs typeface="Adobe Arabic" panose="02040503050201020203" pitchFamily="18" charset="-78"/>
              </a:rPr>
              <a:t>→識別器の重みを更新する</a:t>
            </a:r>
            <a:endParaRPr kumimoji="1" lang="en-US" altLang="ja-JP" sz="1050" dirty="0">
              <a:latin typeface="HG正楷書体-PRO" panose="03000600000000000000" pitchFamily="66" charset="-128"/>
              <a:ea typeface="HG正楷書体-PRO" panose="03000600000000000000" pitchFamily="66" charset="-128"/>
              <a:cs typeface="Adobe Arabic" panose="02040503050201020203" pitchFamily="18" charset="-78"/>
            </a:endParaRPr>
          </a:p>
          <a:p>
            <a:endParaRPr kumimoji="1" lang="ja-JP" altLang="en-US" sz="1050" dirty="0">
              <a:latin typeface="HG正楷書体-PRO" panose="03000600000000000000" pitchFamily="66" charset="-128"/>
              <a:ea typeface="HG正楷書体-PRO" panose="03000600000000000000" pitchFamily="66" charset="-128"/>
              <a:cs typeface="Adobe Arabic" panose="02040503050201020203" pitchFamily="18" charset="-78"/>
            </a:endParaRPr>
          </a:p>
          <a:p>
            <a:r>
              <a:rPr kumimoji="1" lang="ja-JP" altLang="en-US" sz="1050" dirty="0">
                <a:latin typeface="HG正楷書体-PRO" panose="03000600000000000000" pitchFamily="66" charset="-128"/>
                <a:ea typeface="HG正楷書体-PRO" panose="03000600000000000000" pitchFamily="66" charset="-128"/>
                <a:cs typeface="Adobe Arabic" panose="02040503050201020203" pitchFamily="18" charset="-78"/>
              </a:rPr>
              <a:t>・片方を固定して、もう片方の重みを更新する。</a:t>
            </a:r>
          </a:p>
          <a:p>
            <a:r>
              <a:rPr lang="en-US" altLang="ja-JP" sz="1600" dirty="0">
                <a:latin typeface="Adobe Arabic" panose="02040503050201020203" pitchFamily="18" charset="-78"/>
                <a:ea typeface="HG正楷書体-PRO" panose="03000600000000000000" pitchFamily="66" charset="-128"/>
                <a:cs typeface="Adobe Arabic" panose="02040503050201020203" pitchFamily="18" charset="-78"/>
              </a:rPr>
              <a:t>-----------------------------------------------------------------------------------------------------------</a:t>
            </a:r>
          </a:p>
          <a:p>
            <a:r>
              <a:rPr lang="en-US" altLang="ja-JP" sz="1600"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050" dirty="0">
                <a:latin typeface="Adobe Arabic" panose="02040503050201020203" pitchFamily="18" charset="-78"/>
                <a:ea typeface="HG正楷書体-PRO" panose="03000600000000000000" pitchFamily="66" charset="-128"/>
                <a:cs typeface="Adobe Arabic" panose="02040503050201020203" pitchFamily="18" charset="-78"/>
              </a:rPr>
              <a:t>計算の構造</a:t>
            </a:r>
            <a:r>
              <a:rPr lang="en-US" altLang="ja-JP" sz="1600" dirty="0">
                <a:latin typeface="Adobe Arabic" panose="02040503050201020203" pitchFamily="18" charset="-78"/>
                <a:ea typeface="HG正楷書体-PRO" panose="03000600000000000000" pitchFamily="66" charset="-128"/>
                <a:cs typeface="Adobe Arabic" panose="02040503050201020203" pitchFamily="18" charset="-78"/>
              </a:rPr>
              <a:t>]</a:t>
            </a:r>
          </a:p>
          <a:p>
            <a:r>
              <a:rPr lang="en-US" altLang="ja-JP" sz="1600" dirty="0">
                <a:latin typeface="Adobe Arabic" panose="02040503050201020203" pitchFamily="18" charset="-78"/>
                <a:ea typeface="HG正楷書体-PRO" panose="03000600000000000000" pitchFamily="66" charset="-128"/>
                <a:cs typeface="Adobe Arabic" panose="02040503050201020203" pitchFamily="18" charset="-78"/>
              </a:rPr>
              <a:t>Input:</a:t>
            </a:r>
            <a:r>
              <a:rPr lang="en-US" altLang="ja-JP" sz="1100" dirty="0">
                <a:latin typeface="Adobe Arabic" panose="02040503050201020203" pitchFamily="18" charset="-78"/>
                <a:ea typeface="HG正楷書体-PRO" panose="03000600000000000000" pitchFamily="66" charset="-128"/>
                <a:cs typeface="Adobe Arabic" panose="02040503050201020203" pitchFamily="18" charset="-78"/>
              </a:rPr>
              <a:t> </a:t>
            </a:r>
            <a:r>
              <a:rPr lang="ja-JP" altLang="en-US" sz="1100" dirty="0">
                <a:latin typeface="Adobe Arabic" panose="02040503050201020203" pitchFamily="18" charset="-78"/>
                <a:ea typeface="HG正楷書体-PRO" panose="03000600000000000000" pitchFamily="66" charset="-128"/>
                <a:cs typeface="Adobe Arabic" panose="02040503050201020203" pitchFamily="18" charset="-78"/>
              </a:rPr>
              <a:t>人工画像</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x</a:t>
            </a:r>
            <a:r>
              <a:rPr lang="en-US" altLang="ja-JP" sz="1000" dirty="0">
                <a:latin typeface="Adobe Arabic" panose="02040503050201020203" pitchFamily="18" charset="-78"/>
                <a:ea typeface="HG正楷書体-PRO" panose="03000600000000000000" pitchFamily="66" charset="-128"/>
                <a:cs typeface="Adobe Arabic" panose="02040503050201020203" pitchFamily="18" charset="-78"/>
              </a:rPr>
              <a:t>i</a:t>
            </a:r>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a:t>
            </a:r>
            <a:r>
              <a:rPr lang="en-US" altLang="ja-JP" sz="1600" dirty="0">
                <a:latin typeface="Adobe Arabic" panose="02040503050201020203" pitchFamily="18" charset="-78"/>
                <a:ea typeface="HG正楷書体-PRO" panose="03000600000000000000" pitchFamily="66" charset="-128"/>
                <a:cs typeface="Adobe Arabic" panose="02040503050201020203" pitchFamily="18" charset="-78"/>
              </a:rPr>
              <a:t>X</a:t>
            </a:r>
            <a:r>
              <a:rPr lang="ja-JP" altLang="en-US" sz="1100" dirty="0">
                <a:latin typeface="Adobe Arabic" panose="02040503050201020203" pitchFamily="18" charset="-78"/>
                <a:ea typeface="HG正楷書体-PRO" panose="03000600000000000000" pitchFamily="66" charset="-128"/>
                <a:cs typeface="Adobe Arabic" panose="02040503050201020203" pitchFamily="18" charset="-78"/>
              </a:rPr>
              <a:t>と現実画像</a:t>
            </a:r>
            <a:r>
              <a:rPr lang="en-US" altLang="ja-JP" sz="1400" dirty="0" err="1">
                <a:latin typeface="Adobe Arabic" panose="02040503050201020203" pitchFamily="18" charset="-78"/>
                <a:ea typeface="HG正楷書体-PRO" panose="03000600000000000000" pitchFamily="66" charset="-128"/>
                <a:cs typeface="Adobe Arabic" panose="02040503050201020203" pitchFamily="18" charset="-78"/>
              </a:rPr>
              <a:t>y</a:t>
            </a:r>
            <a:r>
              <a:rPr lang="en-US" altLang="ja-JP" sz="1050" dirty="0" err="1">
                <a:latin typeface="Adobe Arabic" panose="02040503050201020203" pitchFamily="18" charset="-78"/>
                <a:ea typeface="HG正楷書体-PRO" panose="03000600000000000000" pitchFamily="66" charset="-128"/>
                <a:cs typeface="Adobe Arabic" panose="02040503050201020203" pitchFamily="18" charset="-78"/>
              </a:rPr>
              <a:t>j</a:t>
            </a:r>
            <a:r>
              <a:rPr lang="ja-JP" altLang="en-US" sz="1100" dirty="0">
                <a:latin typeface="Adobe Arabic" panose="02040503050201020203" pitchFamily="18" charset="-78"/>
                <a:ea typeface="HG正楷書体-PRO" panose="03000600000000000000" pitchFamily="66" charset="-128"/>
                <a:cs typeface="Adobe Arabic" panose="02040503050201020203" pitchFamily="18" charset="-78"/>
              </a:rPr>
              <a:t>∈</a:t>
            </a:r>
            <a:r>
              <a:rPr lang="en-US" altLang="ja-JP" dirty="0">
                <a:latin typeface="Adobe Arabic" panose="02040503050201020203" pitchFamily="18" charset="-78"/>
                <a:ea typeface="HG正楷書体-PRO" panose="03000600000000000000" pitchFamily="66" charset="-128"/>
                <a:cs typeface="Adobe Arabic" panose="02040503050201020203" pitchFamily="18" charset="-78"/>
              </a:rPr>
              <a:t>y</a:t>
            </a:r>
            <a:r>
              <a:rPr lang="ja-JP" altLang="en-US" sz="1100" dirty="0">
                <a:latin typeface="Adobe Arabic" panose="02040503050201020203" pitchFamily="18" charset="-78"/>
                <a:ea typeface="HG正楷書体-PRO" panose="03000600000000000000" pitchFamily="66" charset="-128"/>
                <a:cs typeface="Adobe Arabic" panose="02040503050201020203" pitchFamily="18" charset="-78"/>
              </a:rPr>
              <a:t>のセット、最大ステップ数</a:t>
            </a:r>
            <a:r>
              <a:rPr lang="en-US" altLang="ja-JP" sz="1100" dirty="0">
                <a:latin typeface="Adobe Arabic" panose="02040503050201020203" pitchFamily="18" charset="-78"/>
                <a:ea typeface="HG正楷書体-PRO" panose="03000600000000000000" pitchFamily="66" charset="-128"/>
                <a:cs typeface="Adobe Arabic" panose="02040503050201020203" pitchFamily="18" charset="-78"/>
              </a:rPr>
              <a:t>(</a:t>
            </a:r>
            <a:r>
              <a:rPr lang="en-US" altLang="ja-JP" sz="1100" i="1" dirty="0">
                <a:latin typeface="Adobe Arabic" panose="02040503050201020203" pitchFamily="18" charset="-78"/>
                <a:ea typeface="HG正楷書体-PRO" panose="03000600000000000000" pitchFamily="66" charset="-128"/>
                <a:cs typeface="Adobe Arabic" panose="02040503050201020203" pitchFamily="18" charset="-78"/>
              </a:rPr>
              <a:t>T</a:t>
            </a:r>
            <a:r>
              <a:rPr lang="en-US" altLang="ja-JP" sz="1100" dirty="0">
                <a:latin typeface="Adobe Arabic" panose="02040503050201020203" pitchFamily="18" charset="-78"/>
                <a:ea typeface="HG正楷書体-PRO" panose="03000600000000000000" pitchFamily="66" charset="-128"/>
                <a:cs typeface="Adobe Arabic" panose="02040503050201020203" pitchFamily="18" charset="-78"/>
              </a:rPr>
              <a:t>), </a:t>
            </a:r>
            <a:r>
              <a:rPr lang="ja-JP" altLang="en-US" sz="1100" dirty="0">
                <a:latin typeface="Adobe Arabic" panose="02040503050201020203" pitchFamily="18" charset="-78"/>
                <a:ea typeface="HG正楷書体-PRO" panose="03000600000000000000" pitchFamily="66" charset="-128"/>
                <a:cs typeface="Adobe Arabic" panose="02040503050201020203" pitchFamily="18" charset="-78"/>
              </a:rPr>
              <a:t>ステップごとの識別器</a:t>
            </a:r>
            <a:endParaRPr lang="en-US" altLang="ja-JP" sz="11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100" dirty="0">
                <a:latin typeface="Adobe Arabic" panose="02040503050201020203" pitchFamily="18" charset="-78"/>
                <a:ea typeface="HG正楷書体-PRO" panose="03000600000000000000" pitchFamily="66" charset="-128"/>
                <a:cs typeface="Adobe Arabic" panose="02040503050201020203" pitchFamily="18" charset="-78"/>
              </a:rPr>
              <a:t>ネットワーク更新数</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a:t>
            </a:r>
            <a:r>
              <a:rPr lang="en-US" altLang="ja-JP" sz="1400" dirty="0" err="1">
                <a:latin typeface="Adobe Arabic" panose="02040503050201020203" pitchFamily="18" charset="-78"/>
                <a:ea typeface="HG正楷書体-PRO" panose="03000600000000000000" pitchFamily="66" charset="-128"/>
                <a:cs typeface="Adobe Arabic" panose="02040503050201020203" pitchFamily="18" charset="-78"/>
              </a:rPr>
              <a:t>K</a:t>
            </a:r>
            <a:r>
              <a:rPr lang="en-US" altLang="ja-JP" sz="1000" dirty="0" err="1">
                <a:latin typeface="Adobe Arabic" panose="02040503050201020203" pitchFamily="18" charset="-78"/>
                <a:ea typeface="HG正楷書体-PRO" panose="03000600000000000000" pitchFamily="66" charset="-128"/>
                <a:cs typeface="Adobe Arabic" panose="02040503050201020203" pitchFamily="18" charset="-78"/>
              </a:rPr>
              <a:t>d</a:t>
            </a:r>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),1</a:t>
            </a:r>
            <a:r>
              <a:rPr lang="ja-JP" altLang="en-US" sz="1100" dirty="0">
                <a:latin typeface="Adobe Arabic" panose="02040503050201020203" pitchFamily="18" charset="-78"/>
                <a:ea typeface="HG正楷書体-PRO" panose="03000600000000000000" pitchFamily="66" charset="-128"/>
                <a:cs typeface="Adobe Arabic" panose="02040503050201020203" pitchFamily="18" charset="-78"/>
              </a:rPr>
              <a:t>ステップあたりの生成ネットワークの更新回数</a:t>
            </a:r>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a:t>
            </a:r>
            <a:r>
              <a:rPr lang="en-US" altLang="ja-JP" sz="1600" dirty="0">
                <a:latin typeface="Adobe Arabic" panose="02040503050201020203" pitchFamily="18" charset="-78"/>
                <a:ea typeface="HG正楷書体-PRO" panose="03000600000000000000" pitchFamily="66" charset="-128"/>
                <a:cs typeface="Adobe Arabic" panose="02040503050201020203" pitchFamily="18" charset="-78"/>
              </a:rPr>
              <a:t>K</a:t>
            </a:r>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g)</a:t>
            </a:r>
            <a:endParaRPr lang="en-US" altLang="ja-JP" sz="16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600" dirty="0">
                <a:latin typeface="Adobe Arabic" panose="02040503050201020203" pitchFamily="18" charset="-78"/>
                <a:ea typeface="HG正楷書体-PRO" panose="03000600000000000000" pitchFamily="66" charset="-128"/>
                <a:cs typeface="Adobe Arabic" panose="02040503050201020203" pitchFamily="18" charset="-78"/>
              </a:rPr>
              <a:t>Output: </a:t>
            </a:r>
            <a:r>
              <a:rPr lang="ja-JP" altLang="en-US" sz="1100" dirty="0">
                <a:latin typeface="Adobe Arabic" panose="02040503050201020203" pitchFamily="18" charset="-78"/>
                <a:ea typeface="HG正楷書体-PRO" panose="03000600000000000000" pitchFamily="66" charset="-128"/>
                <a:cs typeface="Adobe Arabic" panose="02040503050201020203" pitchFamily="18" charset="-78"/>
              </a:rPr>
              <a:t>畳み込みニューラルネットワーク </a:t>
            </a:r>
            <a:r>
              <a:rPr lang="en-US" altLang="ja-JP" sz="1600" dirty="0" err="1">
                <a:latin typeface="Adobe Arabic" panose="02040503050201020203" pitchFamily="18" charset="-78"/>
                <a:ea typeface="HG正楷書体-PRO" panose="03000600000000000000" pitchFamily="66" charset="-128"/>
                <a:cs typeface="Adobe Arabic" panose="02040503050201020203" pitchFamily="18" charset="-78"/>
              </a:rPr>
              <a:t>R</a:t>
            </a:r>
            <a:r>
              <a:rPr lang="en-US" altLang="ja-JP" sz="900" dirty="0" err="1">
                <a:latin typeface="Adobe Arabic" panose="02040503050201020203" pitchFamily="18" charset="-78"/>
                <a:ea typeface="HG正楷書体-PRO" panose="03000600000000000000" pitchFamily="66" charset="-128"/>
                <a:cs typeface="Adobe Arabic" panose="02040503050201020203" pitchFamily="18" charset="-78"/>
              </a:rPr>
              <a:t>θ</a:t>
            </a:r>
            <a:endParaRPr lang="en-US" altLang="ja-JP" sz="16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600" dirty="0">
                <a:latin typeface="Adobe Arabic" panose="02040503050201020203" pitchFamily="18" charset="-78"/>
                <a:ea typeface="HG正楷書体-PRO" panose="03000600000000000000" pitchFamily="66" charset="-128"/>
                <a:cs typeface="Adobe Arabic" panose="02040503050201020203" pitchFamily="18" charset="-78"/>
              </a:rPr>
              <a:t>For t = 1,…..,T do</a:t>
            </a:r>
          </a:p>
          <a:p>
            <a:r>
              <a:rPr lang="en-US" altLang="ja-JP" sz="1600" dirty="0">
                <a:latin typeface="Adobe Arabic" panose="02040503050201020203" pitchFamily="18" charset="-78"/>
                <a:ea typeface="HG正楷書体-PRO" panose="03000600000000000000" pitchFamily="66" charset="-128"/>
                <a:cs typeface="Adobe Arabic" panose="02040503050201020203" pitchFamily="18" charset="-78"/>
              </a:rPr>
              <a:t>    for k =1, … ,K</a:t>
            </a:r>
            <a:r>
              <a:rPr lang="en-US" altLang="ja-JP" sz="1100" dirty="0">
                <a:latin typeface="Adobe Arabic" panose="02040503050201020203" pitchFamily="18" charset="-78"/>
                <a:ea typeface="HG正楷書体-PRO" panose="03000600000000000000" pitchFamily="66" charset="-128"/>
                <a:cs typeface="Adobe Arabic" panose="02040503050201020203" pitchFamily="18" charset="-78"/>
              </a:rPr>
              <a:t>g</a:t>
            </a:r>
            <a:r>
              <a:rPr lang="en-US" altLang="ja-JP" sz="1600" dirty="0">
                <a:latin typeface="Adobe Arabic" panose="02040503050201020203" pitchFamily="18" charset="-78"/>
                <a:ea typeface="HG正楷書体-PRO" panose="03000600000000000000" pitchFamily="66" charset="-128"/>
                <a:cs typeface="Adobe Arabic" panose="02040503050201020203" pitchFamily="18" charset="-78"/>
              </a:rPr>
              <a:t> do</a:t>
            </a:r>
          </a:p>
          <a:p>
            <a:r>
              <a:rPr lang="en-US" altLang="ja-JP" sz="1600" dirty="0">
                <a:latin typeface="Adobe Arabic" panose="02040503050201020203" pitchFamily="18" charset="-78"/>
                <a:ea typeface="HG正楷書体-PRO" panose="03000600000000000000" pitchFamily="66" charset="-128"/>
                <a:cs typeface="Adobe Arabic" panose="02040503050201020203" pitchFamily="18" charset="-78"/>
              </a:rPr>
              <a:t>       1. </a:t>
            </a:r>
            <a:r>
              <a:rPr lang="ja-JP" altLang="en-US" sz="1100" dirty="0">
                <a:latin typeface="Adobe Arabic" panose="02040503050201020203" pitchFamily="18" charset="-78"/>
                <a:ea typeface="HG正楷書体-PRO" panose="03000600000000000000" pitchFamily="66" charset="-128"/>
                <a:cs typeface="Adobe Arabic" panose="02040503050201020203" pitchFamily="18" charset="-78"/>
              </a:rPr>
              <a:t>人工画像</a:t>
            </a:r>
            <a:r>
              <a:rPr lang="en-US" altLang="ja-JP" sz="1600" dirty="0">
                <a:latin typeface="Adobe Arabic" panose="02040503050201020203" pitchFamily="18" charset="-78"/>
                <a:ea typeface="HG正楷書体-PRO" panose="03000600000000000000" pitchFamily="66" charset="-128"/>
                <a:cs typeface="Adobe Arabic" panose="02040503050201020203" pitchFamily="18" charset="-78"/>
              </a:rPr>
              <a:t>X</a:t>
            </a:r>
            <a:r>
              <a:rPr lang="en-US" altLang="ja-JP" sz="1100" dirty="0">
                <a:latin typeface="Adobe Arabic" panose="02040503050201020203" pitchFamily="18" charset="-78"/>
                <a:ea typeface="HG正楷書体-PRO" panose="03000600000000000000" pitchFamily="66" charset="-128"/>
                <a:cs typeface="Adobe Arabic" panose="02040503050201020203" pitchFamily="18" charset="-78"/>
              </a:rPr>
              <a:t>i </a:t>
            </a:r>
            <a:r>
              <a:rPr lang="ja-JP" altLang="en-US" sz="1100" dirty="0">
                <a:latin typeface="Adobe Arabic" panose="02040503050201020203" pitchFamily="18" charset="-78"/>
                <a:ea typeface="HG正楷書体-PRO" panose="03000600000000000000" pitchFamily="66" charset="-128"/>
                <a:cs typeface="Adobe Arabic" panose="02040503050201020203" pitchFamily="18" charset="-78"/>
              </a:rPr>
              <a:t>のミニバッチをサンプルする</a:t>
            </a:r>
            <a:endParaRPr lang="en-US" altLang="ja-JP" sz="16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600" dirty="0">
                <a:latin typeface="Adobe Arabic" panose="02040503050201020203" pitchFamily="18" charset="-78"/>
                <a:ea typeface="HG正楷書体-PRO" panose="03000600000000000000" pitchFamily="66" charset="-128"/>
                <a:cs typeface="Adobe Arabic" panose="02040503050201020203" pitchFamily="18" charset="-78"/>
              </a:rPr>
              <a:t>       2. (4)</a:t>
            </a:r>
            <a:r>
              <a:rPr lang="ja-JP" altLang="en-US" sz="1050" dirty="0">
                <a:latin typeface="Adobe Arabic" panose="02040503050201020203" pitchFamily="18" charset="-78"/>
                <a:ea typeface="HG正楷書体-PRO" panose="03000600000000000000" pitchFamily="66" charset="-128"/>
                <a:cs typeface="Adobe Arabic" panose="02040503050201020203" pitchFamily="18" charset="-78"/>
              </a:rPr>
              <a:t>式のミニバッチ損失関数に対し、確率的勾配降下法</a:t>
            </a:r>
            <a:r>
              <a:rPr lang="en-US" altLang="ja-JP" sz="1050" dirty="0">
                <a:latin typeface="Adobe Arabic" panose="02040503050201020203" pitchFamily="18" charset="-78"/>
                <a:ea typeface="HG正楷書体-PRO" panose="03000600000000000000" pitchFamily="66" charset="-128"/>
                <a:cs typeface="Adobe Arabic" panose="02040503050201020203" pitchFamily="18" charset="-78"/>
              </a:rPr>
              <a:t>(SGD)</a:t>
            </a:r>
            <a:r>
              <a:rPr lang="ja-JP" altLang="en-US" sz="1050" dirty="0">
                <a:latin typeface="Adobe Arabic" panose="02040503050201020203" pitchFamily="18" charset="-78"/>
                <a:ea typeface="HG正楷書体-PRO" panose="03000600000000000000" pitchFamily="66" charset="-128"/>
                <a:cs typeface="Adobe Arabic" panose="02040503050201020203" pitchFamily="18" charset="-78"/>
              </a:rPr>
              <a:t>を用いて</a:t>
            </a:r>
            <a:r>
              <a:rPr lang="en-US" altLang="ja-JP" sz="1050" dirty="0">
                <a:latin typeface="Adobe Arabic" panose="02040503050201020203" pitchFamily="18" charset="-78"/>
                <a:ea typeface="HG正楷書体-PRO" panose="03000600000000000000" pitchFamily="66" charset="-128"/>
                <a:cs typeface="Adobe Arabic" panose="02040503050201020203" pitchFamily="18" charset="-78"/>
              </a:rPr>
              <a:t>θ</a:t>
            </a:r>
            <a:r>
              <a:rPr lang="ja-JP" altLang="en-US" sz="1050" dirty="0">
                <a:latin typeface="Adobe Arabic" panose="02040503050201020203" pitchFamily="18" charset="-78"/>
                <a:ea typeface="HG正楷書体-PRO" panose="03000600000000000000" pitchFamily="66" charset="-128"/>
                <a:cs typeface="Adobe Arabic" panose="02040503050201020203" pitchFamily="18" charset="-78"/>
              </a:rPr>
              <a:t>を更新する。</a:t>
            </a:r>
            <a:endParaRPr lang="en-US" altLang="ja-JP" sz="105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600" dirty="0">
                <a:latin typeface="Adobe Arabic" panose="02040503050201020203" pitchFamily="18" charset="-78"/>
                <a:ea typeface="HG正楷書体-PRO" panose="03000600000000000000" pitchFamily="66" charset="-128"/>
                <a:cs typeface="Adobe Arabic" panose="02040503050201020203" pitchFamily="18" charset="-78"/>
              </a:rPr>
              <a:t>     end</a:t>
            </a:r>
          </a:p>
          <a:p>
            <a:r>
              <a:rPr lang="en-US" altLang="ja-JP" sz="1600" dirty="0">
                <a:latin typeface="Adobe Arabic" panose="02040503050201020203" pitchFamily="18" charset="-78"/>
                <a:ea typeface="HG正楷書体-PRO" panose="03000600000000000000" pitchFamily="66" charset="-128"/>
                <a:cs typeface="Adobe Arabic" panose="02040503050201020203" pitchFamily="18" charset="-78"/>
              </a:rPr>
              <a:t>     for k =1, … , </a:t>
            </a:r>
            <a:r>
              <a:rPr lang="en-US" altLang="ja-JP" sz="1600" dirty="0" err="1">
                <a:latin typeface="Adobe Arabic" panose="02040503050201020203" pitchFamily="18" charset="-78"/>
                <a:ea typeface="HG正楷書体-PRO" panose="03000600000000000000" pitchFamily="66" charset="-128"/>
                <a:cs typeface="Adobe Arabic" panose="02040503050201020203" pitchFamily="18" charset="-78"/>
              </a:rPr>
              <a:t>K</a:t>
            </a:r>
            <a:r>
              <a:rPr lang="en-US" altLang="ja-JP" sz="1200" dirty="0" err="1">
                <a:latin typeface="Adobe Arabic" panose="02040503050201020203" pitchFamily="18" charset="-78"/>
                <a:ea typeface="HG正楷書体-PRO" panose="03000600000000000000" pitchFamily="66" charset="-128"/>
                <a:cs typeface="Adobe Arabic" panose="02040503050201020203" pitchFamily="18" charset="-78"/>
              </a:rPr>
              <a:t>d</a:t>
            </a:r>
            <a:r>
              <a:rPr lang="en-US" altLang="ja-JP" sz="1600" dirty="0">
                <a:latin typeface="Adobe Arabic" panose="02040503050201020203" pitchFamily="18" charset="-78"/>
                <a:ea typeface="HG正楷書体-PRO" panose="03000600000000000000" pitchFamily="66" charset="-128"/>
                <a:cs typeface="Adobe Arabic" panose="02040503050201020203" pitchFamily="18" charset="-78"/>
              </a:rPr>
              <a:t> do</a:t>
            </a:r>
          </a:p>
          <a:p>
            <a:r>
              <a:rPr lang="en-US" altLang="ja-JP" sz="1600" dirty="0">
                <a:latin typeface="Adobe Arabic" panose="02040503050201020203" pitchFamily="18" charset="-78"/>
                <a:ea typeface="HG正楷書体-PRO" panose="03000600000000000000" pitchFamily="66" charset="-128"/>
                <a:cs typeface="Adobe Arabic" panose="02040503050201020203" pitchFamily="18" charset="-78"/>
              </a:rPr>
              <a:t>       1. </a:t>
            </a:r>
            <a:r>
              <a:rPr lang="ja-JP" altLang="en-US" sz="1050" dirty="0">
                <a:latin typeface="Adobe Arabic" panose="02040503050201020203" pitchFamily="18" charset="-78"/>
                <a:ea typeface="HG正楷書体-PRO" panose="03000600000000000000" pitchFamily="66" charset="-128"/>
                <a:cs typeface="Adobe Arabic" panose="02040503050201020203" pitchFamily="18" charset="-78"/>
              </a:rPr>
              <a:t>人工画像</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X</a:t>
            </a:r>
            <a:r>
              <a:rPr lang="ja-JP" altLang="en-US" sz="1050" dirty="0">
                <a:latin typeface="Adobe Arabic" panose="02040503050201020203" pitchFamily="18" charset="-78"/>
                <a:ea typeface="HG正楷書体-PRO" panose="03000600000000000000" pitchFamily="66" charset="-128"/>
                <a:cs typeface="Adobe Arabic" panose="02040503050201020203" pitchFamily="18" charset="-78"/>
              </a:rPr>
              <a:t> </a:t>
            </a:r>
            <a:r>
              <a:rPr lang="en-US" altLang="ja-JP" sz="1050" dirty="0" err="1">
                <a:latin typeface="Adobe Arabic" panose="02040503050201020203" pitchFamily="18" charset="-78"/>
                <a:ea typeface="HG正楷書体-PRO" panose="03000600000000000000" pitchFamily="66" charset="-128"/>
                <a:cs typeface="Adobe Arabic" panose="02040503050201020203" pitchFamily="18" charset="-78"/>
              </a:rPr>
              <a:t>i</a:t>
            </a:r>
            <a:r>
              <a:rPr lang="ja-JP" altLang="en-US" sz="1050" dirty="0">
                <a:latin typeface="Adobe Arabic" panose="02040503050201020203" pitchFamily="18" charset="-78"/>
                <a:ea typeface="HG正楷書体-PRO" panose="03000600000000000000" pitchFamily="66" charset="-128"/>
                <a:cs typeface="Adobe Arabic" panose="02040503050201020203" pitchFamily="18" charset="-78"/>
              </a:rPr>
              <a:t>と現実画像</a:t>
            </a:r>
            <a:r>
              <a:rPr lang="en-US" altLang="ja-JP" sz="1600" dirty="0" err="1">
                <a:latin typeface="Adobe Arabic" panose="02040503050201020203" pitchFamily="18" charset="-78"/>
                <a:ea typeface="HG正楷書体-PRO" panose="03000600000000000000" pitchFamily="66" charset="-128"/>
                <a:cs typeface="Adobe Arabic" panose="02040503050201020203" pitchFamily="18" charset="-78"/>
              </a:rPr>
              <a:t>y</a:t>
            </a:r>
            <a:r>
              <a:rPr lang="en-US" altLang="ja-JP" sz="1100" dirty="0" err="1">
                <a:latin typeface="Adobe Arabic" panose="02040503050201020203" pitchFamily="18" charset="-78"/>
                <a:ea typeface="HG正楷書体-PRO" panose="03000600000000000000" pitchFamily="66" charset="-128"/>
                <a:cs typeface="Adobe Arabic" panose="02040503050201020203" pitchFamily="18" charset="-78"/>
              </a:rPr>
              <a:t>j</a:t>
            </a:r>
            <a:r>
              <a:rPr lang="ja-JP" altLang="en-US" sz="1100" dirty="0">
                <a:latin typeface="Adobe Arabic" panose="02040503050201020203" pitchFamily="18" charset="-78"/>
                <a:ea typeface="HG正楷書体-PRO" panose="03000600000000000000" pitchFamily="66" charset="-128"/>
                <a:cs typeface="Adobe Arabic" panose="02040503050201020203" pitchFamily="18" charset="-78"/>
              </a:rPr>
              <a:t>のミニバッチをサンプルする。</a:t>
            </a:r>
            <a:endParaRPr lang="en-US" altLang="ja-JP" sz="16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600" dirty="0">
                <a:latin typeface="Adobe Arabic" panose="02040503050201020203" pitchFamily="18" charset="-78"/>
                <a:ea typeface="HG正楷書体-PRO" panose="03000600000000000000" pitchFamily="66" charset="-128"/>
                <a:cs typeface="Adobe Arabic" panose="02040503050201020203" pitchFamily="18" charset="-78"/>
              </a:rPr>
              <a:t>       2. </a:t>
            </a:r>
            <a:r>
              <a:rPr lang="ja-JP" altLang="en-US" sz="1050" dirty="0">
                <a:latin typeface="Adobe Arabic" panose="02040503050201020203" pitchFamily="18" charset="-78"/>
                <a:ea typeface="HG正楷書体-PRO" panose="03000600000000000000" pitchFamily="66" charset="-128"/>
                <a:cs typeface="Adobe Arabic" panose="02040503050201020203" pitchFamily="18" charset="-78"/>
              </a:rPr>
              <a:t>現在の</a:t>
            </a:r>
            <a:r>
              <a:rPr lang="en-US" altLang="ja-JP" sz="1050" dirty="0">
                <a:latin typeface="Adobe Arabic" panose="02040503050201020203" pitchFamily="18" charset="-78"/>
                <a:ea typeface="HG正楷書体-PRO" panose="03000600000000000000" pitchFamily="66" charset="-128"/>
                <a:cs typeface="Adobe Arabic" panose="02040503050201020203" pitchFamily="18" charset="-78"/>
              </a:rPr>
              <a:t>θ</a:t>
            </a:r>
            <a:r>
              <a:rPr lang="ja-JP" altLang="en-US" sz="1050" dirty="0">
                <a:latin typeface="Adobe Arabic" panose="02040503050201020203" pitchFamily="18" charset="-78"/>
                <a:ea typeface="HG正楷書体-PRO" panose="03000600000000000000" pitchFamily="66" charset="-128"/>
                <a:cs typeface="Adobe Arabic" panose="02040503050201020203" pitchFamily="18" charset="-78"/>
              </a:rPr>
              <a:t>で</a:t>
            </a:r>
            <a:r>
              <a:rPr lang="en-US" altLang="ja-JP" sz="1600" dirty="0">
                <a:latin typeface="Adobe Arabic" panose="02040503050201020203" pitchFamily="18" charset="-78"/>
                <a:ea typeface="HG正楷書体-PRO" panose="03000600000000000000" pitchFamily="66" charset="-128"/>
                <a:cs typeface="Adobe Arabic" panose="02040503050201020203" pitchFamily="18" charset="-78"/>
              </a:rPr>
              <a:t>x</a:t>
            </a:r>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 </a:t>
            </a:r>
            <a:r>
              <a:rPr lang="en-US" altLang="ja-JP" sz="1200"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200" dirty="0">
                <a:latin typeface="Adobe Arabic" panose="02040503050201020203" pitchFamily="18" charset="-78"/>
                <a:ea typeface="HG正楷書体-PRO" panose="03000600000000000000" pitchFamily="66" charset="-128"/>
                <a:cs typeface="Adobe Arabic" panose="02040503050201020203" pitchFamily="18" charset="-78"/>
              </a:rPr>
              <a:t> </a:t>
            </a:r>
            <a:r>
              <a:rPr lang="en-US" altLang="ja-JP" sz="1400" dirty="0" err="1">
                <a:latin typeface="Adobe Arabic" panose="02040503050201020203" pitchFamily="18" charset="-78"/>
                <a:ea typeface="HG正楷書体-PRO" panose="03000600000000000000" pitchFamily="66" charset="-128"/>
                <a:cs typeface="Adobe Arabic" panose="02040503050201020203" pitchFamily="18" charset="-78"/>
              </a:rPr>
              <a:t>R</a:t>
            </a:r>
            <a:r>
              <a:rPr lang="en-US" altLang="ja-JP" sz="800" dirty="0" err="1">
                <a:latin typeface="Adobe Arabic" panose="02040503050201020203" pitchFamily="18" charset="-78"/>
                <a:ea typeface="HG正楷書体-PRO" panose="03000600000000000000" pitchFamily="66" charset="-128"/>
                <a:cs typeface="Adobe Arabic" panose="02040503050201020203" pitchFamily="18" charset="-78"/>
              </a:rPr>
              <a:t>θ</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(x</a:t>
            </a:r>
            <a:r>
              <a:rPr lang="en-US" altLang="ja-JP" sz="1050" dirty="0">
                <a:latin typeface="Adobe Arabic" panose="02040503050201020203" pitchFamily="18" charset="-78"/>
                <a:ea typeface="HG正楷書体-PRO" panose="03000600000000000000" pitchFamily="66" charset="-128"/>
                <a:cs typeface="Adobe Arabic" panose="02040503050201020203" pitchFamily="18" charset="-78"/>
              </a:rPr>
              <a:t>i</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050" dirty="0">
                <a:latin typeface="Adobe Arabic" panose="02040503050201020203" pitchFamily="18" charset="-78"/>
                <a:ea typeface="HG正楷書体-PRO" panose="03000600000000000000" pitchFamily="66" charset="-128"/>
                <a:cs typeface="Adobe Arabic" panose="02040503050201020203" pitchFamily="18" charset="-78"/>
              </a:rPr>
              <a:t>を計算する</a:t>
            </a:r>
            <a:endParaRPr lang="en-US" altLang="ja-JP" sz="16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600" dirty="0">
                <a:latin typeface="Adobe Arabic" panose="02040503050201020203" pitchFamily="18" charset="-78"/>
                <a:ea typeface="HG正楷書体-PRO" panose="03000600000000000000" pitchFamily="66" charset="-128"/>
                <a:cs typeface="Adobe Arabic" panose="02040503050201020203" pitchFamily="18" charset="-78"/>
              </a:rPr>
              <a:t>       3.(2)</a:t>
            </a:r>
            <a:r>
              <a:rPr lang="ja-JP" altLang="en-US" sz="1100" dirty="0">
                <a:latin typeface="Adobe Arabic" panose="02040503050201020203" pitchFamily="18" charset="-78"/>
                <a:ea typeface="HG正楷書体-PRO" panose="03000600000000000000" pitchFamily="66" charset="-128"/>
                <a:cs typeface="Adobe Arabic" panose="02040503050201020203" pitchFamily="18" charset="-78"/>
              </a:rPr>
              <a:t>式のミニバッチ損失関数に対し確率的勾配降下法</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(SGD)</a:t>
            </a:r>
            <a:r>
              <a:rPr lang="ja-JP" altLang="en-US" sz="1100" dirty="0">
                <a:latin typeface="Adobe Arabic" panose="02040503050201020203" pitchFamily="18" charset="-78"/>
                <a:ea typeface="HG正楷書体-PRO" panose="03000600000000000000" pitchFamily="66" charset="-128"/>
                <a:cs typeface="Adobe Arabic" panose="02040503050201020203" pitchFamily="18" charset="-78"/>
              </a:rPr>
              <a:t>を用いて、</a:t>
            </a:r>
            <a:r>
              <a:rPr lang="en-US" altLang="ja-JP" sz="1100" dirty="0">
                <a:latin typeface="Adobe Arabic" panose="02040503050201020203" pitchFamily="18" charset="-78"/>
                <a:ea typeface="HG正楷書体-PRO" panose="03000600000000000000" pitchFamily="66" charset="-128"/>
                <a:cs typeface="Adobe Arabic" panose="02040503050201020203" pitchFamily="18" charset="-78"/>
              </a:rPr>
              <a:t>Φ</a:t>
            </a:r>
            <a:r>
              <a:rPr lang="ja-JP" altLang="en-US" sz="1100" dirty="0">
                <a:latin typeface="Adobe Arabic" panose="02040503050201020203" pitchFamily="18" charset="-78"/>
                <a:ea typeface="HG正楷書体-PRO" panose="03000600000000000000" pitchFamily="66" charset="-128"/>
                <a:cs typeface="Adobe Arabic" panose="02040503050201020203" pitchFamily="18" charset="-78"/>
              </a:rPr>
              <a:t>を更新する。</a:t>
            </a:r>
            <a:endParaRPr lang="en-US" altLang="ja-JP" sz="11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600" dirty="0">
                <a:latin typeface="Adobe Arabic" panose="02040503050201020203" pitchFamily="18" charset="-78"/>
                <a:ea typeface="HG正楷書体-PRO" panose="03000600000000000000" pitchFamily="66" charset="-128"/>
                <a:cs typeface="Adobe Arabic" panose="02040503050201020203" pitchFamily="18" charset="-78"/>
              </a:rPr>
              <a:t>    end</a:t>
            </a:r>
          </a:p>
          <a:p>
            <a:r>
              <a:rPr lang="en-US" altLang="ja-JP" sz="1600" dirty="0">
                <a:latin typeface="Adobe Arabic" panose="02040503050201020203" pitchFamily="18" charset="-78"/>
                <a:ea typeface="HG正楷書体-PRO" panose="03000600000000000000" pitchFamily="66" charset="-128"/>
                <a:cs typeface="Adobe Arabic" panose="02040503050201020203" pitchFamily="18" charset="-78"/>
              </a:rPr>
              <a:t>end</a:t>
            </a:r>
          </a:p>
          <a:p>
            <a:endParaRPr lang="en-US" altLang="ja-JP" sz="16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100" dirty="0">
              <a:latin typeface="Adobe Arabic" panose="02040503050201020203" pitchFamily="18" charset="-78"/>
              <a:ea typeface="HG正楷書体-PRO" panose="03000600000000000000" pitchFamily="66" charset="-128"/>
              <a:cs typeface="Adobe Arabic" panose="02040503050201020203" pitchFamily="18" charset="-78"/>
            </a:endParaRPr>
          </a:p>
        </p:txBody>
      </p:sp>
      <p:pic>
        <p:nvPicPr>
          <p:cNvPr id="4" name="図 3">
            <a:extLst>
              <a:ext uri="{FF2B5EF4-FFF2-40B4-BE49-F238E27FC236}">
                <a16:creationId xmlns:a16="http://schemas.microsoft.com/office/drawing/2014/main" id="{05FD36A5-00D4-4972-B98C-A956DF3DF75D}"/>
              </a:ext>
            </a:extLst>
          </p:cNvPr>
          <p:cNvPicPr>
            <a:picLocks noChangeAspect="1"/>
          </p:cNvPicPr>
          <p:nvPr/>
        </p:nvPicPr>
        <p:blipFill>
          <a:blip r:embed="rId4"/>
          <a:stretch>
            <a:fillRect/>
          </a:stretch>
        </p:blipFill>
        <p:spPr>
          <a:xfrm>
            <a:off x="500761" y="2482129"/>
            <a:ext cx="5570429" cy="6777661"/>
          </a:xfrm>
          <a:prstGeom prst="rect">
            <a:avLst/>
          </a:prstGeom>
        </p:spPr>
      </p:pic>
    </p:spTree>
    <p:extLst>
      <p:ext uri="{BB962C8B-B14F-4D97-AF65-F5344CB8AC3E}">
        <p14:creationId xmlns:p14="http://schemas.microsoft.com/office/powerpoint/2010/main" val="364330670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4952</TotalTime>
  <Words>2324</Words>
  <Application>Microsoft Office PowerPoint</Application>
  <PresentationFormat>A3 297x420 mm</PresentationFormat>
  <Paragraphs>372</Paragraphs>
  <Slides>19</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19</vt:i4>
      </vt:variant>
    </vt:vector>
  </HeadingPairs>
  <TitlesOfParts>
    <vt:vector size="29" baseType="lpstr">
      <vt:lpstr>HG正楷書体-PRO</vt:lpstr>
      <vt:lpstr>游ゴシック</vt:lpstr>
      <vt:lpstr>游ゴシック Light</vt:lpstr>
      <vt:lpstr>Adobe Arabic</vt:lpstr>
      <vt:lpstr>Adobe Caslon Pro Bold</vt:lpstr>
      <vt:lpstr>Arial</vt:lpstr>
      <vt:lpstr>Calibri</vt:lpstr>
      <vt:lpstr>Calibri Light</vt:lpstr>
      <vt:lpstr>Times New Roman</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kawakami yohei</dc:creator>
  <cp:lastModifiedBy>kawakami yohei</cp:lastModifiedBy>
  <cp:revision>98</cp:revision>
  <dcterms:created xsi:type="dcterms:W3CDTF">2019-01-09T07:41:01Z</dcterms:created>
  <dcterms:modified xsi:type="dcterms:W3CDTF">2019-01-16T06:00:41Z</dcterms:modified>
</cp:coreProperties>
</file>