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62" r:id="rId4"/>
    <p:sldId id="264" r:id="rId5"/>
    <p:sldId id="260" r:id="rId6"/>
    <p:sldId id="263" r:id="rId7"/>
    <p:sldId id="265" r:id="rId8"/>
    <p:sldId id="261" r:id="rId9"/>
    <p:sldId id="267" r:id="rId10"/>
    <p:sldId id="268"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to yohei" initials="sy" lastIdx="1" clrIdx="0">
    <p:extLst>
      <p:ext uri="{19B8F6BF-5375-455C-9EA6-DF929625EA0E}">
        <p15:presenceInfo xmlns:p15="http://schemas.microsoft.com/office/powerpoint/2012/main" userId="2d0fe52bdf4fe7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8924" autoAdjust="0"/>
  </p:normalViewPr>
  <p:slideViewPr>
    <p:cSldViewPr snapToGrid="0">
      <p:cViewPr varScale="1">
        <p:scale>
          <a:sx n="94" d="100"/>
          <a:sy n="94" d="100"/>
        </p:scale>
        <p:origin x="12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5412917751720424"/>
          <c:y val="0.870360068322893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9.0366649421417061E-2"/>
          <c:y val="8.9610274613373786E-2"/>
          <c:w val="0.83330549044430124"/>
          <c:h val="0.64778803990036471"/>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1183-45FE-8735-59F5D723E074}"/>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136"/>
        <c:crosses val="autoZero"/>
        <c:crossBetween val="midCat"/>
      </c:valAx>
      <c:valAx>
        <c:axId val="565494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817951789797774"/>
          <c:y val="6.6550580852740487E-2"/>
          <c:w val="0.8067559648649858"/>
          <c:h val="0.73638037411346868"/>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8169-45AB-898E-AFF643ECD021}"/>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960"/>
        <c:crosses val="autoZero"/>
        <c:crossBetween val="midCat"/>
      </c:valAx>
      <c:valAx>
        <c:axId val="288323960"/>
        <c:scaling>
          <c:orientation val="minMax"/>
          <c:max val="-17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周波数利得特性</a:t>
            </a:r>
          </a:p>
        </c:rich>
      </c:tx>
      <c:layout>
        <c:manualLayout>
          <c:xMode val="edge"/>
          <c:yMode val="edge"/>
          <c:x val="0.3541293255047423"/>
          <c:y val="0.8608158221255132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7459694783661026"/>
          <c:y val="8.9610274613373786E-2"/>
          <c:w val="0.74272840146478691"/>
          <c:h val="0.70575903186415534"/>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9A7C-49CF-B467-BE5D8C0A2718}"/>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565494136"/>
        <c:crosses val="autoZero"/>
        <c:crossBetween val="midCat"/>
      </c:valAx>
      <c:valAx>
        <c:axId val="565494136"/>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周波数位相差特性</a:t>
            </a:r>
          </a:p>
        </c:rich>
      </c:tx>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6490590290116969"/>
          <c:y val="6.6550580852740487E-2"/>
          <c:w val="0.75554685196246707"/>
          <c:h val="0.71343371677963041"/>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74DD-489F-9470-CB574B2B7EEC}"/>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288323960"/>
        <c:crosses val="autoZero"/>
        <c:crossBetween val="midCat"/>
      </c:valAx>
      <c:valAx>
        <c:axId val="288323960"/>
        <c:scaling>
          <c:orientation val="minMax"/>
          <c:max val="-170"/>
          <c:min val="-270"/>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5155B-3C59-4D1C-BE30-16AB251EDAA9}" type="datetimeFigureOut">
              <a:rPr kumimoji="1" lang="ja-JP" altLang="en-US" smtClean="0"/>
              <a:t>2018/7/25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66951-6E0B-49E0-B97F-BAE217EB5937}" type="slidenum">
              <a:rPr kumimoji="1" lang="ja-JP" altLang="en-US" smtClean="0"/>
              <a:t>‹#›</a:t>
            </a:fld>
            <a:endParaRPr kumimoji="1" lang="ja-JP" altLang="en-US"/>
          </a:p>
        </p:txBody>
      </p:sp>
    </p:spTree>
    <p:extLst>
      <p:ext uri="{BB962C8B-B14F-4D97-AF65-F5344CB8AC3E}">
        <p14:creationId xmlns:p14="http://schemas.microsoft.com/office/powerpoint/2010/main" val="30119655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2</a:t>
            </a:fld>
            <a:endParaRPr kumimoji="1" lang="ja-JP" altLang="en-US" dirty="0"/>
          </a:p>
        </p:txBody>
      </p:sp>
    </p:spTree>
    <p:extLst>
      <p:ext uri="{BB962C8B-B14F-4D97-AF65-F5344CB8AC3E}">
        <p14:creationId xmlns:p14="http://schemas.microsoft.com/office/powerpoint/2010/main" val="54709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3</a:t>
            </a:fld>
            <a:endParaRPr kumimoji="1" lang="ja-JP" altLang="en-US"/>
          </a:p>
        </p:txBody>
      </p:sp>
    </p:spTree>
    <p:extLst>
      <p:ext uri="{BB962C8B-B14F-4D97-AF65-F5344CB8AC3E}">
        <p14:creationId xmlns:p14="http://schemas.microsoft.com/office/powerpoint/2010/main" val="390113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FET</a:t>
            </a:r>
            <a:r>
              <a:rPr lang="ja-JP" altLang="ja-JP" dirty="0"/>
              <a:t>は、左の図のように、</a:t>
            </a:r>
            <a:r>
              <a:rPr lang="en-US" altLang="ja-JP" dirty="0"/>
              <a:t>p</a:t>
            </a:r>
            <a:r>
              <a:rPr lang="ja-JP" altLang="ja-JP" dirty="0"/>
              <a:t>型半導体とｎ型半導体を接合したものに絶縁膜、金属電極を張り付けたような形状をしてい</a:t>
            </a:r>
            <a:r>
              <a:rPr lang="ja-JP" altLang="en-US" dirty="0"/>
              <a:t>る</a:t>
            </a:r>
            <a:r>
              <a:rPr lang="ja-JP" altLang="ja-JP"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右図のように電源を接続し、</a:t>
            </a:r>
            <a:r>
              <a:rPr lang="en-US" altLang="ja-JP" dirty="0"/>
              <a:t>VDS</a:t>
            </a:r>
            <a:r>
              <a:rPr lang="ja-JP" altLang="ja-JP" dirty="0"/>
              <a:t>を印加した状態でゲートソース間電圧</a:t>
            </a:r>
            <a:r>
              <a:rPr lang="en-US" altLang="ja-JP" dirty="0"/>
              <a:t>VGS</a:t>
            </a:r>
            <a:r>
              <a:rPr lang="ja-JP" altLang="ja-JP" dirty="0"/>
              <a:t>がある程度印加されると</a:t>
            </a:r>
            <a:r>
              <a:rPr lang="en-US" altLang="ja-JP" dirty="0"/>
              <a:t>n</a:t>
            </a:r>
            <a:r>
              <a:rPr lang="ja-JP" altLang="en-US" dirty="0"/>
              <a:t>型反転層が現れ</a:t>
            </a:r>
            <a:r>
              <a:rPr lang="en-US" altLang="ja-JP" dirty="0"/>
              <a:t>, </a:t>
            </a:r>
            <a:r>
              <a:rPr lang="ja-JP" altLang="ja-JP" dirty="0"/>
              <a:t>ドレイン電流</a:t>
            </a:r>
            <a:r>
              <a:rPr lang="en-US" altLang="ja-JP" dirty="0"/>
              <a:t>IDS</a:t>
            </a:r>
            <a:r>
              <a:rPr lang="ja-JP" altLang="ja-JP" dirty="0"/>
              <a:t>が流れるようになる。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この性質を利用して、スイッチングや信号増幅に用いられる</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4</a:t>
            </a:fld>
            <a:endParaRPr kumimoji="1" lang="ja-JP" altLang="en-US"/>
          </a:p>
        </p:txBody>
      </p:sp>
    </p:spTree>
    <p:extLst>
      <p:ext uri="{BB962C8B-B14F-4D97-AF65-F5344CB8AC3E}">
        <p14:creationId xmlns:p14="http://schemas.microsoft.com/office/powerpoint/2010/main" val="362398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ドレイン電流はゲート電圧と左の図のような関係で表される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ゲート電圧に図のような信号を入力するとドレイン電流がこのように出力される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この時ここの傾きを相互コンダクタンスといい</a:t>
            </a:r>
            <a:r>
              <a:rPr lang="en-US" altLang="ja-JP" dirty="0"/>
              <a:t>gm</a:t>
            </a:r>
            <a:r>
              <a:rPr lang="ja-JP" altLang="en-US" dirty="0"/>
              <a:t>で表す</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一方でドレインソース間の電圧は</a:t>
            </a:r>
            <a:r>
              <a:rPr lang="en-US" altLang="ja-JP" dirty="0"/>
              <a:t>, </a:t>
            </a:r>
            <a:r>
              <a:rPr lang="ja-JP" altLang="en-US" dirty="0"/>
              <a:t>電流量とゲート電圧の関数である</a:t>
            </a:r>
            <a:r>
              <a:rPr lang="en-US" altLang="ja-JP" dirty="0"/>
              <a:t>, </a:t>
            </a:r>
            <a:r>
              <a:rPr lang="ja-JP" altLang="en-US" dirty="0"/>
              <a:t>右の図のような関係になる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この関係は線形領域と飽和領域に分けられ</a:t>
            </a:r>
            <a:r>
              <a:rPr lang="en-US" altLang="ja-JP" dirty="0"/>
              <a:t>, </a:t>
            </a:r>
            <a:r>
              <a:rPr lang="ja-JP" altLang="en-US" dirty="0"/>
              <a:t>飽和領域ではドレイン電流がドレインソース電圧に依存しない</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飽和領域の範囲であれば出力波形はドレイン電流と負荷によって決定される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5</a:t>
            </a:fld>
            <a:endParaRPr kumimoji="1" lang="ja-JP" altLang="en-US"/>
          </a:p>
        </p:txBody>
      </p:sp>
    </p:spTree>
    <p:extLst>
      <p:ext uri="{BB962C8B-B14F-4D97-AF65-F5344CB8AC3E}">
        <p14:creationId xmlns:p14="http://schemas.microsoft.com/office/powerpoint/2010/main" val="1821417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6</a:t>
            </a:fld>
            <a:endParaRPr kumimoji="1" lang="ja-JP" altLang="en-US"/>
          </a:p>
        </p:txBody>
      </p:sp>
    </p:spTree>
    <p:extLst>
      <p:ext uri="{BB962C8B-B14F-4D97-AF65-F5344CB8AC3E}">
        <p14:creationId xmlns:p14="http://schemas.microsoft.com/office/powerpoint/2010/main" val="3493748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chemeClr val="bg2">
                    <a:lumMod val="50000"/>
                  </a:schemeClr>
                </a:solidFill>
                <a:latin typeface="Times New Roman" panose="02020603050405020304" pitchFamily="18" charset="0"/>
                <a:cs typeface="Times New Roman" panose="02020603050405020304" pitchFamily="18" charset="0"/>
              </a:rPr>
              <a:t># </a:t>
            </a:r>
            <a:r>
              <a:rPr lang="ja-JP" altLang="en-US" dirty="0">
                <a:solidFill>
                  <a:schemeClr val="bg2">
                    <a:lumMod val="50000"/>
                  </a:schemeClr>
                </a:solidFill>
                <a:latin typeface="Times New Roman" panose="02020603050405020304" pitchFamily="18" charset="0"/>
                <a:cs typeface="Times New Roman" panose="02020603050405020304" pitchFamily="18" charset="0"/>
              </a:rPr>
              <a:t>スライド読み上げ</a:t>
            </a:r>
            <a:endParaRPr lang="en-US" altLang="ja-JP" dirty="0">
              <a:solidFill>
                <a:schemeClr val="bg2">
                  <a:lumMod val="50000"/>
                </a:schemeClr>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この時の差は二倍と小さく</a:t>
            </a:r>
            <a:r>
              <a:rPr lang="en-US" altLang="ja-JP" dirty="0">
                <a:latin typeface="Times New Roman" panose="02020603050405020304" pitchFamily="18" charset="0"/>
                <a:cs typeface="Times New Roman" panose="02020603050405020304" pitchFamily="18" charset="0"/>
              </a:rPr>
              <a:t>, </a:t>
            </a:r>
            <a:r>
              <a:rPr lang="ja-JP" altLang="en-US" dirty="0">
                <a:latin typeface="Times New Roman" panose="02020603050405020304" pitchFamily="18" charset="0"/>
                <a:cs typeface="Times New Roman" panose="02020603050405020304" pitchFamily="18" charset="0"/>
              </a:rPr>
              <a:t>正確な測定ができたといえる</a:t>
            </a:r>
            <a:r>
              <a:rPr lang="en-US" altLang="ja-JP"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この差は傾きを一定と仮定して計算したことや測定のアナログ電圧系読み取り誤差による</a:t>
            </a:r>
            <a:r>
              <a:rPr lang="en-US" altLang="ja-JP" dirty="0">
                <a:latin typeface="Times New Roman" panose="02020603050405020304" pitchFamily="18" charset="0"/>
                <a:cs typeface="Times New Roman" panose="02020603050405020304" pitchFamily="18" charset="0"/>
              </a:rPr>
              <a:t>g</a:t>
            </a:r>
            <a:r>
              <a:rPr lang="en-US" altLang="ja-JP" sz="1000" dirty="0">
                <a:latin typeface="Times New Roman" panose="02020603050405020304" pitchFamily="18" charset="0"/>
                <a:cs typeface="Times New Roman" panose="02020603050405020304" pitchFamily="18" charset="0"/>
              </a:rPr>
              <a:t>m</a:t>
            </a:r>
            <a:r>
              <a:rPr lang="ja-JP" altLang="en-US" dirty="0">
                <a:latin typeface="Times New Roman" panose="02020603050405020304" pitchFamily="18" charset="0"/>
                <a:cs typeface="Times New Roman" panose="02020603050405020304" pitchFamily="18" charset="0"/>
              </a:rPr>
              <a:t>の不正確さや実験結果の読み取り誤差に起因するものと考えられる</a:t>
            </a:r>
            <a:r>
              <a:rPr lang="en-US" altLang="ja-JP"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Times New Roman" panose="02020603050405020304" pitchFamily="18" charset="0"/>
                <a:cs typeface="Times New Roman" panose="02020603050405020304" pitchFamily="18" charset="0"/>
              </a:rPr>
              <a:t>位相が反転した</a:t>
            </a:r>
            <a:endParaRPr kumimoji="1" lang="en-US" altLang="ja-JP"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Times New Roman" panose="02020603050405020304" pitchFamily="18" charset="0"/>
                <a:cs typeface="Times New Roman" panose="02020603050405020304" pitchFamily="18" charset="0"/>
              </a:rPr>
              <a:t>また</a:t>
            </a:r>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位相については出力電圧の波形がドレイン電流の</a:t>
            </a:r>
            <a:r>
              <a:rPr kumimoji="1" lang="en-US" altLang="ja-JP" dirty="0">
                <a:latin typeface="Times New Roman" panose="02020603050405020304" pitchFamily="18" charset="0"/>
                <a:cs typeface="Times New Roman" panose="02020603050405020304" pitchFamily="18" charset="0"/>
              </a:rPr>
              <a:t>-</a:t>
            </a:r>
            <a:r>
              <a:rPr kumimoji="1" lang="ja-JP" altLang="en-US" dirty="0">
                <a:latin typeface="Times New Roman" panose="02020603050405020304" pitchFamily="18" charset="0"/>
                <a:cs typeface="Times New Roman" panose="02020603050405020304" pitchFamily="18" charset="0"/>
              </a:rPr>
              <a:t>倍なので反転した</a:t>
            </a:r>
            <a:r>
              <a:rPr kumimoji="1" lang="en-US" altLang="ja-JP" dirty="0">
                <a:latin typeface="Times New Roman" panose="02020603050405020304" pitchFamily="18" charset="0"/>
                <a:cs typeface="Times New Roman" panose="02020603050405020304" pitchFamily="18" charset="0"/>
              </a:rPr>
              <a:t>.</a:t>
            </a:r>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7</a:t>
            </a:fld>
            <a:endParaRPr kumimoji="1" lang="ja-JP" altLang="en-US"/>
          </a:p>
        </p:txBody>
      </p:sp>
    </p:spTree>
    <p:extLst>
      <p:ext uri="{BB962C8B-B14F-4D97-AF65-F5344CB8AC3E}">
        <p14:creationId xmlns:p14="http://schemas.microsoft.com/office/powerpoint/2010/main" val="73680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データシートから</a:t>
            </a:r>
            <a:endParaRPr kumimoji="1" lang="en-US" altLang="ja-JP" dirty="0"/>
          </a:p>
          <a:p>
            <a:r>
              <a:rPr kumimoji="1" lang="en-US" altLang="ja-JP" dirty="0" err="1"/>
              <a:t>Cgd</a:t>
            </a:r>
            <a:r>
              <a:rPr kumimoji="1" lang="en-US" altLang="ja-JP" dirty="0"/>
              <a:t> = 1.3pF</a:t>
            </a:r>
          </a:p>
          <a:p>
            <a:r>
              <a:rPr kumimoji="1" lang="en-US" altLang="ja-JP" dirty="0" err="1"/>
              <a:t>Cds</a:t>
            </a:r>
            <a:r>
              <a:rPr kumimoji="1" lang="en-US" altLang="ja-JP" dirty="0"/>
              <a:t> = 4.4pF</a:t>
            </a:r>
          </a:p>
          <a:p>
            <a:r>
              <a:rPr kumimoji="1" lang="en-US" altLang="ja-JP" dirty="0" err="1"/>
              <a:t>Cgs</a:t>
            </a:r>
            <a:r>
              <a:rPr kumimoji="1" lang="en-US" altLang="ja-JP" dirty="0"/>
              <a:t> = 5.0pF</a:t>
            </a:r>
          </a:p>
          <a:p>
            <a:r>
              <a:rPr kumimoji="1" lang="ja-JP" altLang="en-US" dirty="0"/>
              <a:t>プローブ</a:t>
            </a:r>
            <a:r>
              <a:rPr kumimoji="1" lang="en-US" altLang="ja-JP" dirty="0"/>
              <a:t>22pF</a:t>
            </a:r>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9</a:t>
            </a:fld>
            <a:endParaRPr kumimoji="1" lang="ja-JP" altLang="en-US"/>
          </a:p>
        </p:txBody>
      </p:sp>
    </p:spTree>
    <p:extLst>
      <p:ext uri="{BB962C8B-B14F-4D97-AF65-F5344CB8AC3E}">
        <p14:creationId xmlns:p14="http://schemas.microsoft.com/office/powerpoint/2010/main" val="944414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0CD2F-26BB-45D0-8EA5-5A97F78F5A5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29D2DB7-06FA-4555-800B-7CB8105C7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71536DB-BB5F-4E36-9655-6756230DD9A6}"/>
              </a:ext>
            </a:extLst>
          </p:cNvPr>
          <p:cNvSpPr>
            <a:spLocks noGrp="1"/>
          </p:cNvSpPr>
          <p:nvPr>
            <p:ph type="dt" sz="half" idx="10"/>
          </p:nvPr>
        </p:nvSpPr>
        <p:spPr/>
        <p:txBody>
          <a:bodyPr/>
          <a:lstStyle/>
          <a:p>
            <a:fld id="{F296C609-7B84-4C43-8CFD-5EA14E647490}"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07DB6549-720A-4C9B-83FF-F259673210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126ED5-F399-4A50-9739-B66F2CC2EC3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05545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4CC0-E721-401D-BC59-B654663EE7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7148B1-4A91-41CF-97BA-D938C3925AE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A9DF1D-FA2F-459E-B95F-796108BE784A}"/>
              </a:ext>
            </a:extLst>
          </p:cNvPr>
          <p:cNvSpPr>
            <a:spLocks noGrp="1"/>
          </p:cNvSpPr>
          <p:nvPr>
            <p:ph type="dt" sz="half" idx="10"/>
          </p:nvPr>
        </p:nvSpPr>
        <p:spPr/>
        <p:txBody>
          <a:bodyPr/>
          <a:lstStyle/>
          <a:p>
            <a:fld id="{87628EC1-3CDE-4B02-8EF5-17A88DD54341}"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8183314D-630A-4E2F-85FA-4421514565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E93650-6AEE-44E2-ACE1-8CFFBEABD70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0240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84FD487-4800-4C8B-BEC9-ADB992400C4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E08BBB4-EBE3-41FB-8147-8D09E21475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2BA61B-C862-4DD4-8E76-B02F6B54347E}"/>
              </a:ext>
            </a:extLst>
          </p:cNvPr>
          <p:cNvSpPr>
            <a:spLocks noGrp="1"/>
          </p:cNvSpPr>
          <p:nvPr>
            <p:ph type="dt" sz="half" idx="10"/>
          </p:nvPr>
        </p:nvSpPr>
        <p:spPr/>
        <p:txBody>
          <a:bodyPr/>
          <a:lstStyle/>
          <a:p>
            <a:fld id="{CE76FF37-6D07-4288-8D66-53DA1B394B44}"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977539D8-CCC6-4DFF-9728-BC574A2767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569CCD-B27D-4004-B4AB-21DB7F1A390E}"/>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8118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B8320-563A-4F17-9EBC-4B98A09C60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D0B34B-161A-428C-96DE-2C952465497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32F8D2-2994-49D0-86CE-E509A479A38B}"/>
              </a:ext>
            </a:extLst>
          </p:cNvPr>
          <p:cNvSpPr>
            <a:spLocks noGrp="1"/>
          </p:cNvSpPr>
          <p:nvPr>
            <p:ph type="dt" sz="half" idx="10"/>
          </p:nvPr>
        </p:nvSpPr>
        <p:spPr/>
        <p:txBody>
          <a:bodyPr/>
          <a:lstStyle/>
          <a:p>
            <a:fld id="{AD7B014D-31EF-42A5-80A7-992ED5B8E74C}"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8187628B-472B-4D18-BA32-38F9C29B6E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225CC5-8CBA-4A7D-A3A5-0BCF1976564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0471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FDE9B1-8DBA-4333-8CA8-7759CAFAAF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C09227-A3D1-4AAC-8549-02F8B3B7F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4C8234A-12DD-481E-A2F2-E12A92BB3EE7}"/>
              </a:ext>
            </a:extLst>
          </p:cNvPr>
          <p:cNvSpPr>
            <a:spLocks noGrp="1"/>
          </p:cNvSpPr>
          <p:nvPr>
            <p:ph type="dt" sz="half" idx="10"/>
          </p:nvPr>
        </p:nvSpPr>
        <p:spPr/>
        <p:txBody>
          <a:bodyPr/>
          <a:lstStyle/>
          <a:p>
            <a:fld id="{C7E34C9E-6B52-4B03-A8A9-3F8CE33CEAEE}"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B2611B86-AB0E-44C8-B800-39F164388C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3B80D9-93C5-4C42-B3C5-52AAA1D7E261}"/>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01948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13199-DE3B-40D7-87E5-68EF349F73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1BDF05-9322-4DC7-97F0-4897C78BD8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C001317-F8AF-4095-B526-B31C140CBC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AC68B8-EE97-4A0D-8C9F-8F554F5C49B6}"/>
              </a:ext>
            </a:extLst>
          </p:cNvPr>
          <p:cNvSpPr>
            <a:spLocks noGrp="1"/>
          </p:cNvSpPr>
          <p:nvPr>
            <p:ph type="dt" sz="half" idx="10"/>
          </p:nvPr>
        </p:nvSpPr>
        <p:spPr/>
        <p:txBody>
          <a:bodyPr/>
          <a:lstStyle/>
          <a:p>
            <a:fld id="{7E7BA0FB-0B2D-4B9E-AB21-203796E19E65}"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820C2723-62C4-4208-8449-8B8A939E1C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9EA886-8C24-4A64-9B68-E4267E1AA53A}"/>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1343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67026-D059-4ED0-B379-BD3AD18409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A74E7-0662-4A89-A163-FD6429C47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16D1387-E980-44B1-890B-378F1DCD164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61DF734-B4A1-4E12-9F4E-80414EF52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7D8D7B-94CA-447E-9B78-955C202266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25E54C6-9524-498A-B16F-A78A29F3E9C5}"/>
              </a:ext>
            </a:extLst>
          </p:cNvPr>
          <p:cNvSpPr>
            <a:spLocks noGrp="1"/>
          </p:cNvSpPr>
          <p:nvPr>
            <p:ph type="dt" sz="half" idx="10"/>
          </p:nvPr>
        </p:nvSpPr>
        <p:spPr/>
        <p:txBody>
          <a:bodyPr/>
          <a:lstStyle/>
          <a:p>
            <a:fld id="{8EB259B3-6152-46F0-8BE9-3D5D4371B791}" type="datetime1">
              <a:rPr kumimoji="1" lang="ja-JP" altLang="en-US" smtClean="0"/>
              <a:t>2018/7/25</a:t>
            </a:fld>
            <a:endParaRPr kumimoji="1" lang="ja-JP" altLang="en-US"/>
          </a:p>
        </p:txBody>
      </p:sp>
      <p:sp>
        <p:nvSpPr>
          <p:cNvPr id="8" name="フッター プレースホルダー 7">
            <a:extLst>
              <a:ext uri="{FF2B5EF4-FFF2-40B4-BE49-F238E27FC236}">
                <a16:creationId xmlns:a16="http://schemas.microsoft.com/office/drawing/2014/main" id="{E9D47712-D404-4B26-A8C6-5887DB67559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2768D41-D2CE-44AB-8BF9-B7183BB849A6}"/>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85524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4278A-B9F3-4C6F-995D-44F6D2CC63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0D7E78D-180B-4DC1-893B-A4160D07F5D3}"/>
              </a:ext>
            </a:extLst>
          </p:cNvPr>
          <p:cNvSpPr>
            <a:spLocks noGrp="1"/>
          </p:cNvSpPr>
          <p:nvPr>
            <p:ph type="dt" sz="half" idx="10"/>
          </p:nvPr>
        </p:nvSpPr>
        <p:spPr/>
        <p:txBody>
          <a:bodyPr/>
          <a:lstStyle/>
          <a:p>
            <a:fld id="{84903DF1-5D8C-4604-95B5-96A46DDF0AC5}" type="datetime1">
              <a:rPr kumimoji="1" lang="ja-JP" altLang="en-US" smtClean="0"/>
              <a:t>2018/7/25</a:t>
            </a:fld>
            <a:endParaRPr kumimoji="1" lang="ja-JP" altLang="en-US"/>
          </a:p>
        </p:txBody>
      </p:sp>
      <p:sp>
        <p:nvSpPr>
          <p:cNvPr id="4" name="フッター プレースホルダー 3">
            <a:extLst>
              <a:ext uri="{FF2B5EF4-FFF2-40B4-BE49-F238E27FC236}">
                <a16:creationId xmlns:a16="http://schemas.microsoft.com/office/drawing/2014/main" id="{64B91B0B-02A2-4EC9-B560-C5C0B007DDB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33FE431-2FDC-4787-A2EF-A0BEA186B895}"/>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28760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39C498-623B-4A7B-9F43-EC88C9E2F018}"/>
              </a:ext>
            </a:extLst>
          </p:cNvPr>
          <p:cNvSpPr>
            <a:spLocks noGrp="1"/>
          </p:cNvSpPr>
          <p:nvPr>
            <p:ph type="dt" sz="half" idx="10"/>
          </p:nvPr>
        </p:nvSpPr>
        <p:spPr/>
        <p:txBody>
          <a:bodyPr/>
          <a:lstStyle/>
          <a:p>
            <a:fld id="{E64BA686-B6C5-43CD-B45D-2CF7EFAFF25F}" type="datetime1">
              <a:rPr kumimoji="1" lang="ja-JP" altLang="en-US" smtClean="0"/>
              <a:t>2018/7/25</a:t>
            </a:fld>
            <a:endParaRPr kumimoji="1" lang="ja-JP" altLang="en-US"/>
          </a:p>
        </p:txBody>
      </p:sp>
      <p:sp>
        <p:nvSpPr>
          <p:cNvPr id="3" name="フッター プレースホルダー 2">
            <a:extLst>
              <a:ext uri="{FF2B5EF4-FFF2-40B4-BE49-F238E27FC236}">
                <a16:creationId xmlns:a16="http://schemas.microsoft.com/office/drawing/2014/main" id="{9F12011F-BB13-4561-9C15-51E5500042A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241A41C-0110-4686-BCC2-6922AA1221ED}"/>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21045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9580CA-062C-4518-A09A-21374A158C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3DDAE9-FA42-4EE7-B6DF-182F54277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12D09B0-AEF8-4CB6-ADEC-F2DB0C2DF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4C9B20-015E-4897-B1F9-6CD87B25861A}"/>
              </a:ext>
            </a:extLst>
          </p:cNvPr>
          <p:cNvSpPr>
            <a:spLocks noGrp="1"/>
          </p:cNvSpPr>
          <p:nvPr>
            <p:ph type="dt" sz="half" idx="10"/>
          </p:nvPr>
        </p:nvSpPr>
        <p:spPr/>
        <p:txBody>
          <a:bodyPr/>
          <a:lstStyle/>
          <a:p>
            <a:fld id="{CA45621E-F791-441B-BE38-976D5BBF8D8E}"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0B877157-D3A0-4001-AD45-9372232BE0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D2827A-6DDA-4276-B50C-1B7C7C0F3DC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71764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BB509-92A0-430E-A4BA-293E10A288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D64048B-A4D9-48AA-80AC-894B4726E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B562DE4-5CCC-4B77-B60B-BDEC4F1D6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0647C1-C70D-4D2E-8355-81D79A64C654}"/>
              </a:ext>
            </a:extLst>
          </p:cNvPr>
          <p:cNvSpPr>
            <a:spLocks noGrp="1"/>
          </p:cNvSpPr>
          <p:nvPr>
            <p:ph type="dt" sz="half" idx="10"/>
          </p:nvPr>
        </p:nvSpPr>
        <p:spPr/>
        <p:txBody>
          <a:bodyPr/>
          <a:lstStyle/>
          <a:p>
            <a:fld id="{BA6B8648-787A-4C01-A9AB-F85FE165AF21}"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9CAB53B6-D8D8-46FF-8A29-16ADEC41D2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354910-BFB0-4C66-B29E-AC93031848C7}"/>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1042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1E01ED9-B1BD-41C0-AE65-0E8194347D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3C91CD-00F1-469F-B381-3BF7B31A8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0F5BD2-7392-479B-84E3-6E12594B3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80959-3A38-4811-9BA4-CF4810DE627A}"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9A81B5AA-7CAE-4699-A6FE-84A504873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D1B3CF6-B001-4198-80EA-E76508A25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447662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hyperlink" Target="https://www.chip1stop.com/pdf/product/TOSH/2SK1825_JA_DATASHEET_07110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732AC-7F44-46D6-83D8-BCA38D578C62}"/>
              </a:ext>
            </a:extLst>
          </p:cNvPr>
          <p:cNvSpPr>
            <a:spLocks noGrp="1"/>
          </p:cNvSpPr>
          <p:nvPr>
            <p:ph type="ctrTitle"/>
          </p:nvPr>
        </p:nvSpPr>
        <p:spPr/>
        <p:txBody>
          <a:bodyPr>
            <a:normAutofit/>
          </a:bodyPr>
          <a:lstStyle/>
          <a:p>
            <a:r>
              <a:rPr kumimoji="1" lang="ja-JP" altLang="en-US" dirty="0"/>
              <a:t>デザインプロジェクト</a:t>
            </a:r>
            <a:r>
              <a:rPr lang="en-US" altLang="ja-JP" dirty="0"/>
              <a:t>Ⅰ</a:t>
            </a:r>
            <a:br>
              <a:rPr lang="en-US" altLang="ja-JP" dirty="0"/>
            </a:br>
            <a:r>
              <a:rPr lang="ja-JP" altLang="en-US" sz="4800" dirty="0"/>
              <a:t>トランジスタ増幅回路</a:t>
            </a:r>
            <a:endParaRPr kumimoji="1" lang="ja-JP" altLang="en-US" dirty="0"/>
          </a:p>
        </p:txBody>
      </p:sp>
      <p:sp>
        <p:nvSpPr>
          <p:cNvPr id="3" name="字幕 2">
            <a:extLst>
              <a:ext uri="{FF2B5EF4-FFF2-40B4-BE49-F238E27FC236}">
                <a16:creationId xmlns:a16="http://schemas.microsoft.com/office/drawing/2014/main" id="{F9D76E14-C987-40A8-B3E1-92470045837C}"/>
              </a:ext>
            </a:extLst>
          </p:cNvPr>
          <p:cNvSpPr>
            <a:spLocks noGrp="1"/>
          </p:cNvSpPr>
          <p:nvPr>
            <p:ph type="subTitle" idx="1"/>
          </p:nvPr>
        </p:nvSpPr>
        <p:spPr/>
        <p:txBody>
          <a:bodyPr/>
          <a:lstStyle/>
          <a:p>
            <a:endParaRPr kumimoji="1" lang="en-US" altLang="ja-JP" dirty="0"/>
          </a:p>
          <a:p>
            <a:r>
              <a:rPr kumimoji="1" lang="en-US" altLang="ja-JP" dirty="0"/>
              <a:t>16T2804J </a:t>
            </a:r>
            <a:r>
              <a:rPr lang="ja-JP" altLang="en-US" dirty="0"/>
              <a:t>入江一帆</a:t>
            </a:r>
            <a:endParaRPr lang="en-US" altLang="ja-JP" dirty="0"/>
          </a:p>
          <a:p>
            <a:r>
              <a:rPr lang="en-US" altLang="ja-JP" dirty="0"/>
              <a:t>16T2806E </a:t>
            </a:r>
            <a:r>
              <a:rPr lang="ja-JP" altLang="en-US" dirty="0"/>
              <a:t>齊藤陽平</a:t>
            </a:r>
            <a:endParaRPr lang="en-US" altLang="ja-JP" dirty="0"/>
          </a:p>
        </p:txBody>
      </p:sp>
    </p:spTree>
    <p:extLst>
      <p:ext uri="{BB962C8B-B14F-4D97-AF65-F5344CB8AC3E}">
        <p14:creationId xmlns:p14="http://schemas.microsoft.com/office/powerpoint/2010/main" val="268717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05C1B2-7C53-4485-807E-3DC02847E0D7}"/>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5660B61C-31AA-4DF2-B709-7FE449F7B08A}"/>
              </a:ext>
            </a:extLst>
          </p:cNvPr>
          <p:cNvSpPr>
            <a:spLocks noGrp="1"/>
          </p:cNvSpPr>
          <p:nvPr>
            <p:ph idx="1"/>
          </p:nvPr>
        </p:nvSpPr>
        <p:spPr/>
        <p:txBody>
          <a:bodyPr/>
          <a:lstStyle/>
          <a:p>
            <a:pPr marL="0" indent="0">
              <a:buNone/>
            </a:pPr>
            <a:r>
              <a:rPr lang="ja-JP" altLang="en-US" sz="3200" dirty="0"/>
              <a:t>ソース接地増幅回路では</a:t>
            </a:r>
            <a:endParaRPr lang="en-US" altLang="ja-JP" sz="3200" dirty="0"/>
          </a:p>
          <a:p>
            <a:pPr lvl="1"/>
            <a:r>
              <a:rPr lang="ja-JP" altLang="en-US" sz="2800" dirty="0"/>
              <a:t>飽和領域で動作させる</a:t>
            </a:r>
            <a:endParaRPr lang="en-US" altLang="ja-JP" sz="2800" dirty="0"/>
          </a:p>
          <a:p>
            <a:pPr lvl="1"/>
            <a:r>
              <a:rPr lang="ja-JP" altLang="en-US" sz="2800" dirty="0"/>
              <a:t>位相が</a:t>
            </a:r>
            <a:r>
              <a:rPr lang="en-US" altLang="ja-JP" sz="2800" dirty="0"/>
              <a:t>180°</a:t>
            </a:r>
            <a:r>
              <a:rPr lang="ja-JP" altLang="en-US" sz="2800" dirty="0"/>
              <a:t>ずれる</a:t>
            </a:r>
            <a:endParaRPr lang="en-US" altLang="ja-JP" sz="2800" dirty="0"/>
          </a:p>
          <a:p>
            <a:pPr lvl="1"/>
            <a:r>
              <a:rPr lang="ja-JP" altLang="en-US" sz="2800" dirty="0"/>
              <a:t>電圧増幅率 </a:t>
            </a:r>
            <a:r>
              <a:rPr lang="en-US" altLang="ja-JP" sz="2800" dirty="0"/>
              <a:t>= </a:t>
            </a:r>
            <a:r>
              <a:rPr lang="en-US" altLang="ja-JP" sz="2800" i="1" dirty="0" err="1">
                <a:latin typeface="Times New Roman" panose="02020603050405020304" pitchFamily="18" charset="0"/>
                <a:cs typeface="Times New Roman" panose="02020603050405020304" pitchFamily="18" charset="0"/>
              </a:rPr>
              <a:t>g</a:t>
            </a:r>
            <a:r>
              <a:rPr lang="en-US" altLang="ja-JP" sz="1800" i="1" dirty="0" err="1">
                <a:latin typeface="Times New Roman" panose="02020603050405020304" pitchFamily="18" charset="0"/>
                <a:cs typeface="Times New Roman" panose="02020603050405020304" pitchFamily="18" charset="0"/>
              </a:rPr>
              <a:t>m</a:t>
            </a:r>
            <a:r>
              <a:rPr lang="en-US" altLang="ja-JP" sz="2800" dirty="0" err="1">
                <a:latin typeface="Times New Roman" panose="02020603050405020304" pitchFamily="18" charset="0"/>
                <a:cs typeface="Times New Roman" panose="02020603050405020304" pitchFamily="18" charset="0"/>
              </a:rPr>
              <a:t>×</a:t>
            </a:r>
            <a:r>
              <a:rPr lang="en-US" altLang="ja-JP" sz="2800" i="1" dirty="0" err="1">
                <a:latin typeface="Times New Roman" panose="02020603050405020304" pitchFamily="18" charset="0"/>
                <a:cs typeface="Times New Roman" panose="02020603050405020304" pitchFamily="18" charset="0"/>
              </a:rPr>
              <a:t>R</a:t>
            </a:r>
            <a:endParaRPr lang="en-US" altLang="ja-JP" sz="2800" i="1" dirty="0">
              <a:latin typeface="Times New Roman" panose="02020603050405020304" pitchFamily="18" charset="0"/>
              <a:cs typeface="Times New Roman" panose="02020603050405020304" pitchFamily="18" charset="0"/>
            </a:endParaRPr>
          </a:p>
          <a:p>
            <a:pPr lvl="1"/>
            <a:r>
              <a:rPr lang="ja-JP" altLang="en-US" sz="2800" dirty="0"/>
              <a:t>高周波になると増幅率が低下</a:t>
            </a:r>
            <a:endParaRPr lang="en-US" altLang="ja-JP" sz="2800" dirty="0"/>
          </a:p>
          <a:p>
            <a:pPr marL="914400" lvl="2" indent="0">
              <a:buNone/>
            </a:pPr>
            <a:r>
              <a:rPr lang="ja-JP" altLang="en-US" sz="2400" dirty="0"/>
              <a:t>寄生容量の影響</a:t>
            </a:r>
            <a:endParaRPr lang="en-US" altLang="ja-JP" sz="2400" dirty="0"/>
          </a:p>
          <a:p>
            <a:pPr marL="914400" lvl="2" indent="0">
              <a:buNone/>
            </a:pPr>
            <a:r>
              <a:rPr lang="ja-JP" altLang="en-US" sz="2400" dirty="0"/>
              <a:t>出力インピーダンスの小ささ</a:t>
            </a:r>
            <a:endParaRPr lang="en-US" altLang="ja-JP" sz="2400" dirty="0"/>
          </a:p>
        </p:txBody>
      </p:sp>
      <p:sp>
        <p:nvSpPr>
          <p:cNvPr id="4" name="スライド番号プレースホルダー 3">
            <a:extLst>
              <a:ext uri="{FF2B5EF4-FFF2-40B4-BE49-F238E27FC236}">
                <a16:creationId xmlns:a16="http://schemas.microsoft.com/office/drawing/2014/main" id="{4F6D8867-C8D4-4D14-8996-90B11554D818}"/>
              </a:ext>
            </a:extLst>
          </p:cNvPr>
          <p:cNvSpPr>
            <a:spLocks noGrp="1"/>
          </p:cNvSpPr>
          <p:nvPr>
            <p:ph type="sldNum" sz="quarter" idx="12"/>
          </p:nvPr>
        </p:nvSpPr>
        <p:spPr/>
        <p:txBody>
          <a:bodyPr/>
          <a:lstStyle/>
          <a:p>
            <a:fld id="{EC2563BA-9F6D-4C2C-B042-56816E50B4B9}" type="slidenum">
              <a:rPr kumimoji="1" lang="ja-JP" altLang="en-US" smtClean="0"/>
              <a:t>10</a:t>
            </a:fld>
            <a:endParaRPr kumimoji="1" lang="ja-JP" altLang="en-US"/>
          </a:p>
        </p:txBody>
      </p:sp>
    </p:spTree>
    <p:extLst>
      <p:ext uri="{BB962C8B-B14F-4D97-AF65-F5344CB8AC3E}">
        <p14:creationId xmlns:p14="http://schemas.microsoft.com/office/powerpoint/2010/main" val="120424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5BBA7-7D12-4956-8D96-8B0D49AA0BA5}"/>
              </a:ext>
            </a:extLst>
          </p:cNvPr>
          <p:cNvSpPr>
            <a:spLocks noGrp="1"/>
          </p:cNvSpPr>
          <p:nvPr>
            <p:ph type="title"/>
          </p:nvPr>
        </p:nvSpPr>
        <p:spPr/>
        <p:txBody>
          <a:bodyPr/>
          <a:lstStyle/>
          <a:p>
            <a:r>
              <a:rPr kumimoji="1" lang="ja-JP" altLang="en-US" dirty="0"/>
              <a:t>実験目的</a:t>
            </a:r>
          </a:p>
        </p:txBody>
      </p:sp>
      <p:sp>
        <p:nvSpPr>
          <p:cNvPr id="3" name="コンテンツ プレースホルダー 2">
            <a:extLst>
              <a:ext uri="{FF2B5EF4-FFF2-40B4-BE49-F238E27FC236}">
                <a16:creationId xmlns:a16="http://schemas.microsoft.com/office/drawing/2014/main" id="{53DCC47E-D627-4DA0-9688-D5B6A8E6E712}"/>
              </a:ext>
            </a:extLst>
          </p:cNvPr>
          <p:cNvSpPr>
            <a:spLocks noGrp="1"/>
          </p:cNvSpPr>
          <p:nvPr>
            <p:ph idx="1"/>
          </p:nvPr>
        </p:nvSpPr>
        <p:spPr>
          <a:xfrm>
            <a:off x="838200" y="1962834"/>
            <a:ext cx="6011779" cy="1325563"/>
          </a:xfrm>
        </p:spPr>
        <p:txBody>
          <a:bodyPr>
            <a:normAutofit/>
          </a:bodyPr>
          <a:lstStyle/>
          <a:p>
            <a:pPr marL="0" indent="0">
              <a:buNone/>
            </a:pPr>
            <a:r>
              <a:rPr kumimoji="1" lang="ja-JP" altLang="en-US" dirty="0"/>
              <a:t>電界効果トランジスタの基本回路であるソース接地小信号増幅回路について基礎を理解</a:t>
            </a:r>
            <a:r>
              <a:rPr lang="ja-JP" altLang="en-US" dirty="0"/>
              <a:t>する</a:t>
            </a:r>
            <a:r>
              <a:rPr lang="en-US" altLang="ja-JP" dirty="0"/>
              <a:t>.</a:t>
            </a:r>
            <a:endParaRPr kumimoji="1" lang="ja-JP" altLang="en-US" dirty="0"/>
          </a:p>
        </p:txBody>
      </p:sp>
      <p:grpSp>
        <p:nvGrpSpPr>
          <p:cNvPr id="8" name="グループ化 7">
            <a:extLst>
              <a:ext uri="{FF2B5EF4-FFF2-40B4-BE49-F238E27FC236}">
                <a16:creationId xmlns:a16="http://schemas.microsoft.com/office/drawing/2014/main" id="{FB2FCC50-92F6-46AC-A165-3822ECC8E16F}"/>
              </a:ext>
            </a:extLst>
          </p:cNvPr>
          <p:cNvGrpSpPr/>
          <p:nvPr/>
        </p:nvGrpSpPr>
        <p:grpSpPr>
          <a:xfrm>
            <a:off x="6843803" y="601303"/>
            <a:ext cx="4244743" cy="5589632"/>
            <a:chOff x="8216993" y="2187254"/>
            <a:chExt cx="3203253" cy="4218159"/>
          </a:xfrm>
        </p:grpSpPr>
        <p:pic>
          <p:nvPicPr>
            <p:cNvPr id="4" name="図 3">
              <a:extLst>
                <a:ext uri="{FF2B5EF4-FFF2-40B4-BE49-F238E27FC236}">
                  <a16:creationId xmlns:a16="http://schemas.microsoft.com/office/drawing/2014/main" id="{1D9DAAAD-FADC-4A35-A643-93F05AEA7F47}"/>
                </a:ext>
              </a:extLst>
            </p:cNvPr>
            <p:cNvPicPr>
              <a:picLocks noChangeAspect="1"/>
            </p:cNvPicPr>
            <p:nvPr/>
          </p:nvPicPr>
          <p:blipFill>
            <a:blip r:embed="rId3"/>
            <a:stretch>
              <a:fillRect/>
            </a:stretch>
          </p:blipFill>
          <p:spPr>
            <a:xfrm>
              <a:off x="8216993" y="2187254"/>
              <a:ext cx="2438400" cy="4055577"/>
            </a:xfrm>
            <a:prstGeom prst="rect">
              <a:avLst/>
            </a:prstGeom>
          </p:spPr>
        </p:pic>
        <p:sp>
          <p:nvSpPr>
            <p:cNvPr id="6" name="正方形/長方形 5">
              <a:extLst>
                <a:ext uri="{FF2B5EF4-FFF2-40B4-BE49-F238E27FC236}">
                  <a16:creationId xmlns:a16="http://schemas.microsoft.com/office/drawing/2014/main" id="{C5E50949-EDF2-4361-9797-9CD7AC7A0A85}"/>
                </a:ext>
              </a:extLst>
            </p:cNvPr>
            <p:cNvSpPr/>
            <p:nvPr/>
          </p:nvSpPr>
          <p:spPr>
            <a:xfrm>
              <a:off x="8906805" y="6080249"/>
              <a:ext cx="2513441" cy="325164"/>
            </a:xfrm>
            <a:prstGeom prst="rect">
              <a:avLst/>
            </a:prstGeom>
          </p:spPr>
          <p:txBody>
            <a:bodyPr wrap="square">
              <a:spAutoFit/>
            </a:bodyPr>
            <a:lstStyle/>
            <a:p>
              <a:r>
                <a:rPr lang="ja-JP" altLang="en-US" sz="1100" dirty="0">
                  <a:hlinkClick r:id="rId4"/>
                </a:rPr>
                <a:t>https://www.chip1stop.com/pdf/product/TOSH/2SK1825_JA_DATASHEET_071101.PDF</a:t>
              </a:r>
              <a:r>
                <a:rPr lang="ja-JP" altLang="en-US" sz="1100" dirty="0"/>
                <a:t> より</a:t>
              </a:r>
            </a:p>
          </p:txBody>
        </p:sp>
      </p:grpSp>
      <p:grpSp>
        <p:nvGrpSpPr>
          <p:cNvPr id="11" name="グループ化 10">
            <a:extLst>
              <a:ext uri="{FF2B5EF4-FFF2-40B4-BE49-F238E27FC236}">
                <a16:creationId xmlns:a16="http://schemas.microsoft.com/office/drawing/2014/main" id="{A1AFC3A5-3FAF-4404-B78A-EB8034197DE1}"/>
              </a:ext>
            </a:extLst>
          </p:cNvPr>
          <p:cNvGrpSpPr/>
          <p:nvPr/>
        </p:nvGrpSpPr>
        <p:grpSpPr>
          <a:xfrm>
            <a:off x="1262866" y="3450640"/>
            <a:ext cx="3910128" cy="2824178"/>
            <a:chOff x="1247605" y="3368973"/>
            <a:chExt cx="3910128" cy="2824178"/>
          </a:xfrm>
        </p:grpSpPr>
        <p:pic>
          <p:nvPicPr>
            <p:cNvPr id="9" name="図 8">
              <a:extLst>
                <a:ext uri="{FF2B5EF4-FFF2-40B4-BE49-F238E27FC236}">
                  <a16:creationId xmlns:a16="http://schemas.microsoft.com/office/drawing/2014/main" id="{EC1042FE-F78B-4A93-96D5-CF80C63B8D3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56651" y1="36842" x2="58486" y2="41917"/>
                          <a14:foregroundMark x1="46560" y1="36466" x2="47248" y2="70677"/>
                        </a14:backgroundRemoval>
                      </a14:imgEffect>
                    </a14:imgLayer>
                  </a14:imgProps>
                </a:ext>
              </a:extLst>
            </a:blip>
            <a:stretch>
              <a:fillRect/>
            </a:stretch>
          </p:blipFill>
          <p:spPr>
            <a:xfrm>
              <a:off x="1944626" y="3368973"/>
              <a:ext cx="2314552" cy="2824178"/>
            </a:xfrm>
            <a:prstGeom prst="rect">
              <a:avLst/>
            </a:prstGeom>
          </p:spPr>
        </p:pic>
        <p:sp>
          <p:nvSpPr>
            <p:cNvPr id="10" name="テキスト ボックス 9">
              <a:extLst>
                <a:ext uri="{FF2B5EF4-FFF2-40B4-BE49-F238E27FC236}">
                  <a16:creationId xmlns:a16="http://schemas.microsoft.com/office/drawing/2014/main" id="{2BE916EE-B729-4A94-A77B-E3EB7E5D2081}"/>
                </a:ext>
              </a:extLst>
            </p:cNvPr>
            <p:cNvSpPr txBox="1"/>
            <p:nvPr/>
          </p:nvSpPr>
          <p:spPr>
            <a:xfrm>
              <a:off x="1247605" y="4466398"/>
              <a:ext cx="1225015" cy="369332"/>
            </a:xfrm>
            <a:prstGeom prst="rect">
              <a:avLst/>
            </a:prstGeom>
            <a:noFill/>
          </p:spPr>
          <p:txBody>
            <a:bodyPr wrap="none" rtlCol="0">
              <a:spAutoFit/>
            </a:bodyPr>
            <a:lstStyle/>
            <a:p>
              <a:r>
                <a:rPr lang="ja-JP" altLang="en-US" dirty="0"/>
                <a:t>ゲート</a:t>
              </a:r>
              <a:r>
                <a:rPr lang="en-US" altLang="ja-JP" dirty="0"/>
                <a:t>(</a:t>
              </a:r>
              <a:r>
                <a:rPr kumimoji="1" lang="en-US" altLang="ja-JP" dirty="0"/>
                <a:t>G)</a:t>
              </a:r>
              <a:endParaRPr kumimoji="1" lang="ja-JP" altLang="en-US" dirty="0"/>
            </a:p>
          </p:txBody>
        </p:sp>
        <p:sp>
          <p:nvSpPr>
            <p:cNvPr id="13" name="テキスト ボックス 12">
              <a:extLst>
                <a:ext uri="{FF2B5EF4-FFF2-40B4-BE49-F238E27FC236}">
                  <a16:creationId xmlns:a16="http://schemas.microsoft.com/office/drawing/2014/main" id="{F05C9C70-195F-45E8-A4B8-DC77776C21FC}"/>
                </a:ext>
              </a:extLst>
            </p:cNvPr>
            <p:cNvSpPr txBox="1"/>
            <p:nvPr/>
          </p:nvSpPr>
          <p:spPr>
            <a:xfrm>
              <a:off x="3698679" y="3781449"/>
              <a:ext cx="1459054" cy="369332"/>
            </a:xfrm>
            <a:prstGeom prst="rect">
              <a:avLst/>
            </a:prstGeom>
            <a:noFill/>
          </p:spPr>
          <p:txBody>
            <a:bodyPr wrap="none" rtlCol="0">
              <a:spAutoFit/>
            </a:bodyPr>
            <a:lstStyle/>
            <a:p>
              <a:r>
                <a:rPr lang="ja-JP" altLang="en-US" dirty="0"/>
                <a:t>ドレイン</a:t>
              </a:r>
              <a:r>
                <a:rPr lang="en-US" altLang="ja-JP" dirty="0"/>
                <a:t>(D</a:t>
              </a:r>
              <a:r>
                <a:rPr kumimoji="1" lang="en-US" altLang="ja-JP" dirty="0"/>
                <a:t>)</a:t>
              </a:r>
              <a:endParaRPr kumimoji="1" lang="ja-JP" altLang="en-US" dirty="0"/>
            </a:p>
          </p:txBody>
        </p:sp>
        <p:sp>
          <p:nvSpPr>
            <p:cNvPr id="14" name="テキスト ボックス 13">
              <a:extLst>
                <a:ext uri="{FF2B5EF4-FFF2-40B4-BE49-F238E27FC236}">
                  <a16:creationId xmlns:a16="http://schemas.microsoft.com/office/drawing/2014/main" id="{6B350CF1-DB90-4778-A133-B323AC933575}"/>
                </a:ext>
              </a:extLst>
            </p:cNvPr>
            <p:cNvSpPr txBox="1"/>
            <p:nvPr/>
          </p:nvSpPr>
          <p:spPr>
            <a:xfrm>
              <a:off x="3866712" y="5644400"/>
              <a:ext cx="1200970" cy="369332"/>
            </a:xfrm>
            <a:prstGeom prst="rect">
              <a:avLst/>
            </a:prstGeom>
            <a:noFill/>
          </p:spPr>
          <p:txBody>
            <a:bodyPr wrap="none" rtlCol="0">
              <a:spAutoFit/>
            </a:bodyPr>
            <a:lstStyle/>
            <a:p>
              <a:r>
                <a:rPr lang="ja-JP" altLang="en-US" dirty="0"/>
                <a:t>ソース</a:t>
              </a:r>
              <a:r>
                <a:rPr lang="en-US" altLang="ja-JP" dirty="0"/>
                <a:t>(S</a:t>
              </a:r>
              <a:r>
                <a:rPr kumimoji="1" lang="en-US" altLang="ja-JP" dirty="0"/>
                <a:t>)</a:t>
              </a:r>
              <a:endParaRPr kumimoji="1" lang="ja-JP" altLang="en-US" dirty="0"/>
            </a:p>
          </p:txBody>
        </p:sp>
      </p:grpSp>
      <p:sp>
        <p:nvSpPr>
          <p:cNvPr id="12" name="スライド番号プレースホルダー 11">
            <a:extLst>
              <a:ext uri="{FF2B5EF4-FFF2-40B4-BE49-F238E27FC236}">
                <a16:creationId xmlns:a16="http://schemas.microsoft.com/office/drawing/2014/main" id="{0CCE4305-AB0D-499A-A6A8-2333153CC42F}"/>
              </a:ext>
            </a:extLst>
          </p:cNvPr>
          <p:cNvSpPr>
            <a:spLocks noGrp="1"/>
          </p:cNvSpPr>
          <p:nvPr>
            <p:ph type="sldNum" sz="quarter" idx="12"/>
          </p:nvPr>
        </p:nvSpPr>
        <p:spPr/>
        <p:txBody>
          <a:bodyPr/>
          <a:lstStyle/>
          <a:p>
            <a:fld id="{EC2563BA-9F6D-4C2C-B042-56816E50B4B9}" type="slidenum">
              <a:rPr kumimoji="1" lang="ja-JP" altLang="en-US" smtClean="0"/>
              <a:t>2</a:t>
            </a:fld>
            <a:endParaRPr kumimoji="1" lang="ja-JP" altLang="en-US" dirty="0"/>
          </a:p>
        </p:txBody>
      </p:sp>
    </p:spTree>
    <p:extLst>
      <p:ext uri="{BB962C8B-B14F-4D97-AF65-F5344CB8AC3E}">
        <p14:creationId xmlns:p14="http://schemas.microsoft.com/office/powerpoint/2010/main" val="127058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01921-AD22-444E-A4EB-3B1E256D8A04}"/>
              </a:ext>
            </a:extLst>
          </p:cNvPr>
          <p:cNvSpPr>
            <a:spLocks noGrp="1"/>
          </p:cNvSpPr>
          <p:nvPr>
            <p:ph type="title"/>
          </p:nvPr>
        </p:nvSpPr>
        <p:spPr/>
        <p:txBody>
          <a:bodyPr/>
          <a:lstStyle/>
          <a:p>
            <a:r>
              <a:rPr lang="ja-JP" altLang="en-US" dirty="0"/>
              <a:t>実験内容</a:t>
            </a:r>
            <a:endParaRPr kumimoji="1" lang="ja-JP" altLang="en-US" dirty="0"/>
          </a:p>
        </p:txBody>
      </p:sp>
      <p:sp>
        <p:nvSpPr>
          <p:cNvPr id="3" name="コンテンツ プレースホルダー 2">
            <a:extLst>
              <a:ext uri="{FF2B5EF4-FFF2-40B4-BE49-F238E27FC236}">
                <a16:creationId xmlns:a16="http://schemas.microsoft.com/office/drawing/2014/main" id="{0015D4B7-7D63-4907-934C-5C69A2A1A8DD}"/>
              </a:ext>
            </a:extLst>
          </p:cNvPr>
          <p:cNvSpPr>
            <a:spLocks noGrp="1"/>
          </p:cNvSpPr>
          <p:nvPr>
            <p:ph idx="1"/>
          </p:nvPr>
        </p:nvSpPr>
        <p:spPr/>
        <p:txBody>
          <a:bodyPr/>
          <a:lstStyle/>
          <a:p>
            <a:pPr marL="514350" indent="-514350">
              <a:buFont typeface="+mj-lt"/>
              <a:buAutoNum type="arabicPeriod"/>
            </a:pPr>
            <a:r>
              <a:rPr lang="ja-JP" altLang="en-US" dirty="0"/>
              <a:t>ソース接地小信号増幅回路の動作確認</a:t>
            </a:r>
            <a:endParaRPr lang="en-US" altLang="ja-JP" dirty="0"/>
          </a:p>
          <a:p>
            <a:pPr marL="971550" lvl="1" indent="-514350">
              <a:buFont typeface="+mj-lt"/>
              <a:buAutoNum type="arabicPeriod"/>
            </a:pPr>
            <a:endParaRPr lang="en-US" altLang="ja-JP" dirty="0"/>
          </a:p>
          <a:p>
            <a:pPr marL="514350" indent="-514350">
              <a:buFont typeface="+mj-lt"/>
              <a:buAutoNum type="arabicPeriod"/>
            </a:pPr>
            <a:r>
              <a:rPr lang="ja-JP" altLang="en-US" dirty="0"/>
              <a:t>ソース接地小信号増幅回路の周波数特性の測定</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F9A94B56-AFE5-4457-9EAB-0E32A0CD34F0}"/>
              </a:ext>
            </a:extLst>
          </p:cNvPr>
          <p:cNvSpPr>
            <a:spLocks noGrp="1"/>
          </p:cNvSpPr>
          <p:nvPr>
            <p:ph type="sldNum" sz="quarter" idx="12"/>
          </p:nvPr>
        </p:nvSpPr>
        <p:spPr/>
        <p:txBody>
          <a:bodyPr/>
          <a:lstStyle/>
          <a:p>
            <a:fld id="{EC2563BA-9F6D-4C2C-B042-56816E50B4B9}" type="slidenum">
              <a:rPr kumimoji="1" lang="ja-JP" altLang="en-US" smtClean="0"/>
              <a:t>3</a:t>
            </a:fld>
            <a:endParaRPr kumimoji="1" lang="ja-JP" altLang="en-US" dirty="0"/>
          </a:p>
        </p:txBody>
      </p:sp>
      <p:pic>
        <p:nvPicPr>
          <p:cNvPr id="5" name="図 4">
            <a:extLst>
              <a:ext uri="{FF2B5EF4-FFF2-40B4-BE49-F238E27FC236}">
                <a16:creationId xmlns:a16="http://schemas.microsoft.com/office/drawing/2014/main" id="{B7EB4B76-08A7-459C-BFE1-14E6FF15F911}"/>
              </a:ext>
            </a:extLst>
          </p:cNvPr>
          <p:cNvPicPr>
            <a:picLocks noChangeAspect="1"/>
          </p:cNvPicPr>
          <p:nvPr/>
        </p:nvPicPr>
        <p:blipFill rotWithShape="1">
          <a:blip r:embed="rId3"/>
          <a:srcRect l="8883" t="16771" r="11728" b="14752"/>
          <a:stretch/>
        </p:blipFill>
        <p:spPr>
          <a:xfrm>
            <a:off x="3261179" y="3429001"/>
            <a:ext cx="5669642" cy="2882900"/>
          </a:xfrm>
          <a:prstGeom prst="rect">
            <a:avLst/>
          </a:prstGeom>
        </p:spPr>
      </p:pic>
      <p:sp>
        <p:nvSpPr>
          <p:cNvPr id="6" name="テキスト ボックス 5">
            <a:extLst>
              <a:ext uri="{FF2B5EF4-FFF2-40B4-BE49-F238E27FC236}">
                <a16:creationId xmlns:a16="http://schemas.microsoft.com/office/drawing/2014/main" id="{5BD90EC6-9C70-43CC-8C40-4615DA72910C}"/>
              </a:ext>
            </a:extLst>
          </p:cNvPr>
          <p:cNvSpPr txBox="1"/>
          <p:nvPr/>
        </p:nvSpPr>
        <p:spPr>
          <a:xfrm>
            <a:off x="4816643" y="6308090"/>
            <a:ext cx="2558714" cy="369332"/>
          </a:xfrm>
          <a:prstGeom prst="rect">
            <a:avLst/>
          </a:prstGeom>
          <a:noFill/>
        </p:spPr>
        <p:txBody>
          <a:bodyPr wrap="none" rtlCol="0">
            <a:spAutoFit/>
          </a:bodyPr>
          <a:lstStyle/>
          <a:p>
            <a:r>
              <a:rPr kumimoji="1" lang="ja-JP" altLang="en-US" dirty="0"/>
              <a:t>図 ソース接地増幅回路</a:t>
            </a:r>
          </a:p>
        </p:txBody>
      </p:sp>
    </p:spTree>
    <p:extLst>
      <p:ext uri="{BB962C8B-B14F-4D97-AF65-F5344CB8AC3E}">
        <p14:creationId xmlns:p14="http://schemas.microsoft.com/office/powerpoint/2010/main" val="87646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E6E4B1-DAF5-49FC-8972-274A3D15ED33}"/>
              </a:ext>
            </a:extLst>
          </p:cNvPr>
          <p:cNvSpPr>
            <a:spLocks noGrp="1"/>
          </p:cNvSpPr>
          <p:nvPr>
            <p:ph type="title"/>
          </p:nvPr>
        </p:nvSpPr>
        <p:spPr>
          <a:xfrm>
            <a:off x="838200" y="365125"/>
            <a:ext cx="10515600" cy="1325563"/>
          </a:xfrm>
        </p:spPr>
        <p:txBody>
          <a:bodyPr/>
          <a:lstStyle/>
          <a:p>
            <a:r>
              <a:rPr lang="ja-JP" altLang="en-US" dirty="0"/>
              <a:t>原理 </a:t>
            </a:r>
            <a:r>
              <a:rPr lang="en-US" altLang="ja-JP" sz="2800" dirty="0"/>
              <a:t>FET</a:t>
            </a:r>
            <a:r>
              <a:rPr lang="ja-JP" altLang="en-US" sz="2800" dirty="0"/>
              <a:t>について</a:t>
            </a:r>
            <a:endParaRPr kumimoji="1" lang="ja-JP" altLang="en-US" dirty="0"/>
          </a:p>
        </p:txBody>
      </p:sp>
      <p:sp>
        <p:nvSpPr>
          <p:cNvPr id="4" name="スライド番号プレースホルダー 3">
            <a:extLst>
              <a:ext uri="{FF2B5EF4-FFF2-40B4-BE49-F238E27FC236}">
                <a16:creationId xmlns:a16="http://schemas.microsoft.com/office/drawing/2014/main" id="{AD7E2FA9-FCBE-4488-A460-973D1FEF9830}"/>
              </a:ext>
            </a:extLst>
          </p:cNvPr>
          <p:cNvSpPr>
            <a:spLocks noGrp="1"/>
          </p:cNvSpPr>
          <p:nvPr>
            <p:ph type="sldNum" sz="quarter" idx="12"/>
          </p:nvPr>
        </p:nvSpPr>
        <p:spPr/>
        <p:txBody>
          <a:bodyPr/>
          <a:lstStyle/>
          <a:p>
            <a:fld id="{EC2563BA-9F6D-4C2C-B042-56816E50B4B9}" type="slidenum">
              <a:rPr kumimoji="1" lang="ja-JP" altLang="en-US" smtClean="0"/>
              <a:t>4</a:t>
            </a:fld>
            <a:endParaRPr kumimoji="1" lang="ja-JP" altLang="en-US"/>
          </a:p>
        </p:txBody>
      </p:sp>
      <p:grpSp>
        <p:nvGrpSpPr>
          <p:cNvPr id="46" name="グループ化 45">
            <a:extLst>
              <a:ext uri="{FF2B5EF4-FFF2-40B4-BE49-F238E27FC236}">
                <a16:creationId xmlns:a16="http://schemas.microsoft.com/office/drawing/2014/main" id="{08DD743B-3093-4358-A4D2-C7F1B32CF4CB}"/>
              </a:ext>
            </a:extLst>
          </p:cNvPr>
          <p:cNvGrpSpPr/>
          <p:nvPr/>
        </p:nvGrpSpPr>
        <p:grpSpPr>
          <a:xfrm>
            <a:off x="2112048" y="1581528"/>
            <a:ext cx="7967904" cy="3694944"/>
            <a:chOff x="1729987" y="2232625"/>
            <a:chExt cx="7810424" cy="2838526"/>
          </a:xfrm>
        </p:grpSpPr>
        <p:sp>
          <p:nvSpPr>
            <p:cNvPr id="5" name="正方形/長方形 4">
              <a:extLst>
                <a:ext uri="{FF2B5EF4-FFF2-40B4-BE49-F238E27FC236}">
                  <a16:creationId xmlns:a16="http://schemas.microsoft.com/office/drawing/2014/main" id="{E886429A-267F-40E3-94C1-E86B001FD3EC}"/>
                </a:ext>
              </a:extLst>
            </p:cNvPr>
            <p:cNvSpPr/>
            <p:nvPr/>
          </p:nvSpPr>
          <p:spPr>
            <a:xfrm>
              <a:off x="1729987"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6" name="四角形: 上の 2 つの角を丸める 5">
              <a:extLst>
                <a:ext uri="{FF2B5EF4-FFF2-40B4-BE49-F238E27FC236}">
                  <a16:creationId xmlns:a16="http://schemas.microsoft.com/office/drawing/2014/main" id="{3660B88C-772D-410C-B4AA-DAB3035D611B}"/>
                </a:ext>
              </a:extLst>
            </p:cNvPr>
            <p:cNvSpPr/>
            <p:nvPr/>
          </p:nvSpPr>
          <p:spPr>
            <a:xfrm rot="10800000">
              <a:off x="2034125" y="3877307"/>
              <a:ext cx="842841" cy="365760"/>
            </a:xfrm>
            <a:prstGeom prst="round2SameRect">
              <a:avLst>
                <a:gd name="adj1" fmla="val 36979"/>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7" name="四角形: 上の 2 つの角を丸める 6">
              <a:extLst>
                <a:ext uri="{FF2B5EF4-FFF2-40B4-BE49-F238E27FC236}">
                  <a16:creationId xmlns:a16="http://schemas.microsoft.com/office/drawing/2014/main" id="{4C3E30CB-B2D9-4438-B1A9-6579BA4737E5}"/>
                </a:ext>
              </a:extLst>
            </p:cNvPr>
            <p:cNvSpPr/>
            <p:nvPr/>
          </p:nvSpPr>
          <p:spPr>
            <a:xfrm rot="10800000">
              <a:off x="4023942" y="3877306"/>
              <a:ext cx="842842" cy="365760"/>
            </a:xfrm>
            <a:prstGeom prst="round2SameRect">
              <a:avLst>
                <a:gd name="adj1" fmla="val 31771"/>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8" name="正方形/長方形 7">
              <a:extLst>
                <a:ext uri="{FF2B5EF4-FFF2-40B4-BE49-F238E27FC236}">
                  <a16:creationId xmlns:a16="http://schemas.microsoft.com/office/drawing/2014/main" id="{C82422B8-9535-4A4D-96CE-D1043EBB588D}"/>
                </a:ext>
              </a:extLst>
            </p:cNvPr>
            <p:cNvSpPr/>
            <p:nvPr/>
          </p:nvSpPr>
          <p:spPr>
            <a:xfrm>
              <a:off x="2620537"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9" name="正方形/長方形 8">
              <a:extLst>
                <a:ext uri="{FF2B5EF4-FFF2-40B4-BE49-F238E27FC236}">
                  <a16:creationId xmlns:a16="http://schemas.microsoft.com/office/drawing/2014/main" id="{FF918F27-5EAF-4508-97B1-4535B19CD0D7}"/>
                </a:ext>
              </a:extLst>
            </p:cNvPr>
            <p:cNvSpPr/>
            <p:nvPr/>
          </p:nvSpPr>
          <p:spPr>
            <a:xfrm>
              <a:off x="2763660" y="3590558"/>
              <a:ext cx="1343769" cy="11296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0" name="テキスト ボックス 9">
              <a:extLst>
                <a:ext uri="{FF2B5EF4-FFF2-40B4-BE49-F238E27FC236}">
                  <a16:creationId xmlns:a16="http://schemas.microsoft.com/office/drawing/2014/main" id="{3EE0FA1A-7394-4C56-A172-5BDEF62475A0}"/>
                </a:ext>
              </a:extLst>
            </p:cNvPr>
            <p:cNvSpPr txBox="1"/>
            <p:nvPr/>
          </p:nvSpPr>
          <p:spPr>
            <a:xfrm>
              <a:off x="2121341" y="3864023"/>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11" name="テキスト ボックス 10">
              <a:extLst>
                <a:ext uri="{FF2B5EF4-FFF2-40B4-BE49-F238E27FC236}">
                  <a16:creationId xmlns:a16="http://schemas.microsoft.com/office/drawing/2014/main" id="{A1FAE3ED-F58C-4D95-9378-B7D638BD05DF}"/>
                </a:ext>
              </a:extLst>
            </p:cNvPr>
            <p:cNvSpPr txBox="1"/>
            <p:nvPr/>
          </p:nvSpPr>
          <p:spPr>
            <a:xfrm>
              <a:off x="2987832" y="4589640"/>
              <a:ext cx="1439186" cy="461665"/>
            </a:xfrm>
            <a:prstGeom prst="rect">
              <a:avLst/>
            </a:prstGeom>
            <a:noFill/>
            <a:ln w="28575">
              <a:noFill/>
            </a:ln>
          </p:spPr>
          <p:txBody>
            <a:bodyPr wrap="square" rtlCol="0">
              <a:spAutoFit/>
            </a:bodyPr>
            <a:lstStyle/>
            <a:p>
              <a:r>
                <a:rPr kumimoji="1" lang="en-US" altLang="ja-JP" sz="2400" b="1" dirty="0"/>
                <a:t>p</a:t>
              </a:r>
              <a:r>
                <a:rPr kumimoji="1" lang="ja-JP" altLang="en-US" sz="2400" b="1" dirty="0"/>
                <a:t>型</a:t>
              </a:r>
            </a:p>
          </p:txBody>
        </p:sp>
        <p:sp>
          <p:nvSpPr>
            <p:cNvPr id="17" name="正方形/長方形 16">
              <a:extLst>
                <a:ext uri="{FF2B5EF4-FFF2-40B4-BE49-F238E27FC236}">
                  <a16:creationId xmlns:a16="http://schemas.microsoft.com/office/drawing/2014/main" id="{78C88D1B-0D21-4957-8516-4AD88BB07529}"/>
                </a:ext>
              </a:extLst>
            </p:cNvPr>
            <p:cNvSpPr/>
            <p:nvPr/>
          </p:nvSpPr>
          <p:spPr>
            <a:xfrm>
              <a:off x="6041835"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8" name="四角形: 上の 2 つの角を丸める 17">
              <a:extLst>
                <a:ext uri="{FF2B5EF4-FFF2-40B4-BE49-F238E27FC236}">
                  <a16:creationId xmlns:a16="http://schemas.microsoft.com/office/drawing/2014/main" id="{5053F676-C0B0-4EAC-8ACD-880EE16D6674}"/>
                </a:ext>
              </a:extLst>
            </p:cNvPr>
            <p:cNvSpPr/>
            <p:nvPr/>
          </p:nvSpPr>
          <p:spPr>
            <a:xfrm rot="10800000">
              <a:off x="6345973" y="3877307"/>
              <a:ext cx="842841"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9" name="四角形: 上の 2 つの角を丸める 18">
              <a:extLst>
                <a:ext uri="{FF2B5EF4-FFF2-40B4-BE49-F238E27FC236}">
                  <a16:creationId xmlns:a16="http://schemas.microsoft.com/office/drawing/2014/main" id="{DF589AE7-4074-49DC-9AF6-13F87DB1059C}"/>
                </a:ext>
              </a:extLst>
            </p:cNvPr>
            <p:cNvSpPr/>
            <p:nvPr/>
          </p:nvSpPr>
          <p:spPr>
            <a:xfrm rot="10800000">
              <a:off x="8335790" y="3877306"/>
              <a:ext cx="842842"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0" name="正方形/長方形 19">
              <a:extLst>
                <a:ext uri="{FF2B5EF4-FFF2-40B4-BE49-F238E27FC236}">
                  <a16:creationId xmlns:a16="http://schemas.microsoft.com/office/drawing/2014/main" id="{4B801BAC-377F-493F-A825-926266A9B37B}"/>
                </a:ext>
              </a:extLst>
            </p:cNvPr>
            <p:cNvSpPr/>
            <p:nvPr/>
          </p:nvSpPr>
          <p:spPr>
            <a:xfrm>
              <a:off x="6932385"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21" name="正方形/長方形 20">
              <a:extLst>
                <a:ext uri="{FF2B5EF4-FFF2-40B4-BE49-F238E27FC236}">
                  <a16:creationId xmlns:a16="http://schemas.microsoft.com/office/drawing/2014/main" id="{E6227E26-2128-457B-988F-BB4F0C04AF32}"/>
                </a:ext>
              </a:extLst>
            </p:cNvPr>
            <p:cNvSpPr/>
            <p:nvPr/>
          </p:nvSpPr>
          <p:spPr>
            <a:xfrm>
              <a:off x="7075508" y="3618616"/>
              <a:ext cx="1343769" cy="849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cxnSp>
          <p:nvCxnSpPr>
            <p:cNvPr id="22" name="コネクタ: カギ線 21">
              <a:extLst>
                <a:ext uri="{FF2B5EF4-FFF2-40B4-BE49-F238E27FC236}">
                  <a16:creationId xmlns:a16="http://schemas.microsoft.com/office/drawing/2014/main" id="{1C57D77B-1707-4E40-9454-27B5E54E9764}"/>
                </a:ext>
              </a:extLst>
            </p:cNvPr>
            <p:cNvCxnSpPr>
              <a:cxnSpLocks/>
            </p:cNvCxnSpPr>
            <p:nvPr/>
          </p:nvCxnSpPr>
          <p:spPr>
            <a:xfrm rot="5400000" flipH="1" flipV="1">
              <a:off x="6400705" y="2588274"/>
              <a:ext cx="1436811" cy="1141259"/>
            </a:xfrm>
            <a:prstGeom prst="bentConnector3">
              <a:avLst>
                <a:gd name="adj1" fmla="val 9869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B3ECFE3C-8E64-4799-BFA7-174E393192A4}"/>
                </a:ext>
              </a:extLst>
            </p:cNvPr>
            <p:cNvCxnSpPr>
              <a:cxnSpLocks/>
            </p:cNvCxnSpPr>
            <p:nvPr/>
          </p:nvCxnSpPr>
          <p:spPr>
            <a:xfrm rot="16200000" flipH="1">
              <a:off x="7639129" y="2639077"/>
              <a:ext cx="1433963" cy="1042490"/>
            </a:xfrm>
            <a:prstGeom prst="bentConnector3">
              <a:avLst>
                <a:gd name="adj1" fmla="val 65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E87E2DC-31EC-4FB3-B250-9CB49863D692}"/>
                </a:ext>
              </a:extLst>
            </p:cNvPr>
            <p:cNvCxnSpPr>
              <a:cxnSpLocks/>
            </p:cNvCxnSpPr>
            <p:nvPr/>
          </p:nvCxnSpPr>
          <p:spPr>
            <a:xfrm>
              <a:off x="7834863" y="2232625"/>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9745C61-8858-4567-AF1A-21617EC5CF32}"/>
                </a:ext>
              </a:extLst>
            </p:cNvPr>
            <p:cNvCxnSpPr>
              <a:cxnSpLocks/>
            </p:cNvCxnSpPr>
            <p:nvPr/>
          </p:nvCxnSpPr>
          <p:spPr>
            <a:xfrm>
              <a:off x="7691320" y="2337984"/>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5F62B03D-154F-4340-9536-CC7329AE14C2}"/>
                </a:ext>
              </a:extLst>
            </p:cNvPr>
            <p:cNvCxnSpPr>
              <a:cxnSpLocks/>
              <a:endCxn id="21" idx="0"/>
            </p:cNvCxnSpPr>
            <p:nvPr/>
          </p:nvCxnSpPr>
          <p:spPr>
            <a:xfrm rot="16200000" flipH="1">
              <a:off x="7305360" y="3176582"/>
              <a:ext cx="460208" cy="423859"/>
            </a:xfrm>
            <a:prstGeom prst="bentConnector3">
              <a:avLst>
                <a:gd name="adj1" fmla="val -88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FA056B0-4CBF-49B8-BF2F-631AB6D09D43}"/>
                </a:ext>
              </a:extLst>
            </p:cNvPr>
            <p:cNvCxnSpPr>
              <a:cxnSpLocks/>
            </p:cNvCxnSpPr>
            <p:nvPr/>
          </p:nvCxnSpPr>
          <p:spPr>
            <a:xfrm>
              <a:off x="7317369" y="2914721"/>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840EF72-3945-4CFA-B621-F4031676A7FD}"/>
                </a:ext>
              </a:extLst>
            </p:cNvPr>
            <p:cNvCxnSpPr>
              <a:cxnSpLocks/>
            </p:cNvCxnSpPr>
            <p:nvPr/>
          </p:nvCxnSpPr>
          <p:spPr>
            <a:xfrm>
              <a:off x="7178412" y="3028351"/>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E4D2A6E-89F9-4252-B03A-76819437D25A}"/>
                </a:ext>
              </a:extLst>
            </p:cNvPr>
            <p:cNvCxnSpPr>
              <a:cxnSpLocks/>
            </p:cNvCxnSpPr>
            <p:nvPr/>
          </p:nvCxnSpPr>
          <p:spPr>
            <a:xfrm>
              <a:off x="6548479" y="3158901"/>
              <a:ext cx="6299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D423CD77-B69C-46F9-8671-4305E90CD88C}"/>
                </a:ext>
              </a:extLst>
            </p:cNvPr>
            <p:cNvSpPr txBox="1"/>
            <p:nvPr/>
          </p:nvSpPr>
          <p:spPr>
            <a:xfrm>
              <a:off x="6775088" y="2517364"/>
              <a:ext cx="1439186" cy="354660"/>
            </a:xfrm>
            <a:prstGeom prst="rect">
              <a:avLst/>
            </a:prstGeom>
            <a:noFill/>
            <a:ln w="28575">
              <a:noFill/>
            </a:ln>
          </p:spPr>
          <p:txBody>
            <a:bodyPr wrap="square" rtlCol="0">
              <a:spAutoFit/>
            </a:bodyPr>
            <a:lstStyle/>
            <a:p>
              <a:r>
                <a:rPr kumimoji="1" lang="en-US" altLang="ja-JP" sz="2400" b="1" i="1" dirty="0">
                  <a:latin typeface="Times New Roman" panose="02020603050405020304" pitchFamily="18" charset="0"/>
                  <a:cs typeface="Times New Roman" panose="02020603050405020304" pitchFamily="18" charset="0"/>
                </a:rPr>
                <a:t>V</a:t>
              </a:r>
              <a:r>
                <a:rPr kumimoji="1" lang="en-US" altLang="ja-JP" b="1" i="1" dirty="0">
                  <a:latin typeface="Times New Roman" panose="02020603050405020304" pitchFamily="18" charset="0"/>
                  <a:cs typeface="Times New Roman" panose="02020603050405020304" pitchFamily="18" charset="0"/>
                </a:rPr>
                <a:t>GS</a:t>
              </a:r>
              <a:endParaRPr kumimoji="1" lang="ja-JP" altLang="en-US" sz="2400" b="1" i="1"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791872FE-720A-4F6D-AFAD-86DD82381831}"/>
                </a:ext>
              </a:extLst>
            </p:cNvPr>
            <p:cNvSpPr txBox="1"/>
            <p:nvPr/>
          </p:nvSpPr>
          <p:spPr>
            <a:xfrm>
              <a:off x="7793483" y="3281044"/>
              <a:ext cx="1637697" cy="283728"/>
            </a:xfrm>
            <a:prstGeom prst="rect">
              <a:avLst/>
            </a:prstGeom>
            <a:noFill/>
            <a:ln w="28575">
              <a:noFill/>
            </a:ln>
          </p:spPr>
          <p:txBody>
            <a:bodyPr wrap="square" rtlCol="0">
              <a:spAutoFit/>
            </a:bodyPr>
            <a:lstStyle/>
            <a:p>
              <a:r>
                <a:rPr kumimoji="1" lang="ja-JP" altLang="en-US" b="1" dirty="0"/>
                <a:t>ゲート</a:t>
              </a:r>
              <a:endParaRPr kumimoji="1" lang="ja-JP" altLang="en-US" sz="2000" b="1" dirty="0"/>
            </a:p>
          </p:txBody>
        </p:sp>
        <p:sp>
          <p:nvSpPr>
            <p:cNvPr id="37" name="正方形/長方形 36">
              <a:extLst>
                <a:ext uri="{FF2B5EF4-FFF2-40B4-BE49-F238E27FC236}">
                  <a16:creationId xmlns:a16="http://schemas.microsoft.com/office/drawing/2014/main" id="{D8F5434D-4F5D-48AE-99DB-01CD0ECC7B0F}"/>
                </a:ext>
              </a:extLst>
            </p:cNvPr>
            <p:cNvSpPr/>
            <p:nvPr/>
          </p:nvSpPr>
          <p:spPr>
            <a:xfrm>
              <a:off x="7209562" y="3867051"/>
              <a:ext cx="1126229" cy="17377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テキスト ボックス 37">
              <a:extLst>
                <a:ext uri="{FF2B5EF4-FFF2-40B4-BE49-F238E27FC236}">
                  <a16:creationId xmlns:a16="http://schemas.microsoft.com/office/drawing/2014/main" id="{DBCFC6C9-7A09-4C0D-A5A0-C0B83A9BDE91}"/>
                </a:ext>
              </a:extLst>
            </p:cNvPr>
            <p:cNvSpPr txBox="1"/>
            <p:nvPr/>
          </p:nvSpPr>
          <p:spPr>
            <a:xfrm>
              <a:off x="7410896" y="4021730"/>
              <a:ext cx="1126229" cy="276999"/>
            </a:xfrm>
            <a:prstGeom prst="rect">
              <a:avLst/>
            </a:prstGeom>
            <a:noFill/>
            <a:ln w="28575">
              <a:noFill/>
            </a:ln>
          </p:spPr>
          <p:txBody>
            <a:bodyPr wrap="square" rtlCol="0">
              <a:spAutoFit/>
            </a:bodyPr>
            <a:lstStyle/>
            <a:p>
              <a:r>
                <a:rPr kumimoji="1" lang="en-US" altLang="ja-JP" sz="1200" b="1" dirty="0"/>
                <a:t>n</a:t>
              </a:r>
              <a:r>
                <a:rPr kumimoji="1" lang="ja-JP" altLang="en-US" sz="1200" b="1" dirty="0"/>
                <a:t>型反転層</a:t>
              </a:r>
              <a:endParaRPr kumimoji="1" lang="ja-JP" altLang="en-US" sz="2000" b="1" dirty="0"/>
            </a:p>
          </p:txBody>
        </p:sp>
        <p:sp>
          <p:nvSpPr>
            <p:cNvPr id="40" name="テキスト ボックス 39">
              <a:extLst>
                <a:ext uri="{FF2B5EF4-FFF2-40B4-BE49-F238E27FC236}">
                  <a16:creationId xmlns:a16="http://schemas.microsoft.com/office/drawing/2014/main" id="{5D55D2B9-6930-4CE7-A60E-14B32A255094}"/>
                </a:ext>
              </a:extLst>
            </p:cNvPr>
            <p:cNvSpPr txBox="1"/>
            <p:nvPr/>
          </p:nvSpPr>
          <p:spPr>
            <a:xfrm>
              <a:off x="4124578" y="3890586"/>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44" name="テキスト ボックス 43">
              <a:extLst>
                <a:ext uri="{FF2B5EF4-FFF2-40B4-BE49-F238E27FC236}">
                  <a16:creationId xmlns:a16="http://schemas.microsoft.com/office/drawing/2014/main" id="{3EDF5B0D-1F5E-466C-BF49-5D038A2D308A}"/>
                </a:ext>
              </a:extLst>
            </p:cNvPr>
            <p:cNvSpPr txBox="1"/>
            <p:nvPr/>
          </p:nvSpPr>
          <p:spPr>
            <a:xfrm>
              <a:off x="2057658" y="3575312"/>
              <a:ext cx="646331" cy="276999"/>
            </a:xfrm>
            <a:prstGeom prst="rect">
              <a:avLst/>
            </a:prstGeom>
            <a:noFill/>
          </p:spPr>
          <p:txBody>
            <a:bodyPr wrap="square" rtlCol="0">
              <a:spAutoFit/>
            </a:bodyPr>
            <a:lstStyle/>
            <a:p>
              <a:r>
                <a:rPr kumimoji="1" lang="ja-JP" altLang="en-US" sz="1200" b="1" dirty="0"/>
                <a:t>絶縁層</a:t>
              </a:r>
            </a:p>
          </p:txBody>
        </p:sp>
        <p:sp>
          <p:nvSpPr>
            <p:cNvPr id="30" name="テキスト ボックス 29">
              <a:extLst>
                <a:ext uri="{FF2B5EF4-FFF2-40B4-BE49-F238E27FC236}">
                  <a16:creationId xmlns:a16="http://schemas.microsoft.com/office/drawing/2014/main" id="{54973540-1036-4C70-A109-71999AAF65BF}"/>
                </a:ext>
              </a:extLst>
            </p:cNvPr>
            <p:cNvSpPr txBox="1"/>
            <p:nvPr/>
          </p:nvSpPr>
          <p:spPr>
            <a:xfrm>
              <a:off x="2085347" y="3383395"/>
              <a:ext cx="800219" cy="276999"/>
            </a:xfrm>
            <a:prstGeom prst="rect">
              <a:avLst/>
            </a:prstGeom>
            <a:noFill/>
          </p:spPr>
          <p:txBody>
            <a:bodyPr wrap="square" rtlCol="0">
              <a:spAutoFit/>
            </a:bodyPr>
            <a:lstStyle/>
            <a:p>
              <a:r>
                <a:rPr lang="ja-JP" altLang="en-US" sz="1200" b="1" dirty="0"/>
                <a:t>金属電極</a:t>
              </a:r>
              <a:endParaRPr kumimoji="1" lang="ja-JP" altLang="en-US" sz="1200" b="1" dirty="0"/>
            </a:p>
          </p:txBody>
        </p:sp>
      </p:grpSp>
      <p:sp>
        <p:nvSpPr>
          <p:cNvPr id="33" name="テキスト ボックス 32">
            <a:extLst>
              <a:ext uri="{FF2B5EF4-FFF2-40B4-BE49-F238E27FC236}">
                <a16:creationId xmlns:a16="http://schemas.microsoft.com/office/drawing/2014/main" id="{9BFB907E-582C-4BCF-BCDA-E0A4ABECDF8D}"/>
              </a:ext>
            </a:extLst>
          </p:cNvPr>
          <p:cNvSpPr txBox="1"/>
          <p:nvPr/>
        </p:nvSpPr>
        <p:spPr>
          <a:xfrm>
            <a:off x="8295393" y="1278237"/>
            <a:ext cx="1468204" cy="461665"/>
          </a:xfrm>
          <a:prstGeom prst="rect">
            <a:avLst/>
          </a:prstGeom>
          <a:noFill/>
          <a:ln w="28575">
            <a:noFill/>
          </a:ln>
        </p:spPr>
        <p:txBody>
          <a:bodyPr wrap="square" rtlCol="0">
            <a:spAutoFit/>
          </a:bodyPr>
          <a:lstStyle/>
          <a:p>
            <a:r>
              <a:rPr kumimoji="1" lang="en-US" altLang="ja-JP" sz="2400" b="1" i="1" dirty="0">
                <a:latin typeface="Times New Roman" panose="02020603050405020304" pitchFamily="18" charset="0"/>
                <a:cs typeface="Times New Roman" panose="02020603050405020304" pitchFamily="18" charset="0"/>
              </a:rPr>
              <a:t>V</a:t>
            </a:r>
            <a:r>
              <a:rPr kumimoji="1" lang="en-US" altLang="ja-JP" b="1" i="1" dirty="0">
                <a:latin typeface="Times New Roman" panose="02020603050405020304" pitchFamily="18" charset="0"/>
                <a:cs typeface="Times New Roman" panose="02020603050405020304" pitchFamily="18" charset="0"/>
              </a:rPr>
              <a:t>DS</a:t>
            </a:r>
            <a:endParaRPr kumimoji="1" lang="ja-JP" altLang="en-U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44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E566EA-C80E-418C-A003-ADDB0357F691}"/>
              </a:ext>
            </a:extLst>
          </p:cNvPr>
          <p:cNvSpPr>
            <a:spLocks noGrp="1"/>
          </p:cNvSpPr>
          <p:nvPr>
            <p:ph type="title"/>
          </p:nvPr>
        </p:nvSpPr>
        <p:spPr>
          <a:xfrm>
            <a:off x="838200" y="365125"/>
            <a:ext cx="10515600" cy="1325563"/>
          </a:xfrm>
        </p:spPr>
        <p:txBody>
          <a:bodyPr/>
          <a:lstStyle/>
          <a:p>
            <a:r>
              <a:rPr kumimoji="1" lang="ja-JP" altLang="en-US" dirty="0"/>
              <a:t>原理 </a:t>
            </a:r>
            <a:r>
              <a:rPr lang="en-US" altLang="ja-JP" sz="2800" dirty="0"/>
              <a:t>FET</a:t>
            </a:r>
            <a:r>
              <a:rPr lang="ja-JP" altLang="en-US" sz="2800" dirty="0"/>
              <a:t>による増幅の仕組み</a:t>
            </a:r>
            <a:endParaRPr kumimoji="1" lang="ja-JP" altLang="en-US" dirty="0"/>
          </a:p>
        </p:txBody>
      </p:sp>
      <p:sp>
        <p:nvSpPr>
          <p:cNvPr id="6" name="スライド番号プレースホルダー 5">
            <a:extLst>
              <a:ext uri="{FF2B5EF4-FFF2-40B4-BE49-F238E27FC236}">
                <a16:creationId xmlns:a16="http://schemas.microsoft.com/office/drawing/2014/main" id="{28A50B05-C29C-4468-8345-C09B746C50BD}"/>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5</a:t>
            </a:fld>
            <a:endParaRPr kumimoji="1" lang="ja-JP" altLang="en-US" dirty="0"/>
          </a:p>
        </p:txBody>
      </p:sp>
      <p:sp>
        <p:nvSpPr>
          <p:cNvPr id="5" name="テキスト ボックス 4">
            <a:extLst>
              <a:ext uri="{FF2B5EF4-FFF2-40B4-BE49-F238E27FC236}">
                <a16:creationId xmlns:a16="http://schemas.microsoft.com/office/drawing/2014/main" id="{47D08A9B-AFB7-42E6-817F-032B52027CFA}"/>
              </a:ext>
            </a:extLst>
          </p:cNvPr>
          <p:cNvSpPr txBox="1"/>
          <p:nvPr/>
        </p:nvSpPr>
        <p:spPr>
          <a:xfrm>
            <a:off x="1734822" y="6297589"/>
            <a:ext cx="3674404" cy="307777"/>
          </a:xfrm>
          <a:prstGeom prst="rect">
            <a:avLst/>
          </a:prstGeom>
          <a:noFill/>
        </p:spPr>
        <p:txBody>
          <a:bodyPr wrap="none" rtlCol="0">
            <a:spAutoFit/>
          </a:bodyPr>
          <a:lstStyle/>
          <a:p>
            <a:r>
              <a:rPr kumimoji="1" lang="ja-JP" altLang="en-US" sz="1400" dirty="0"/>
              <a:t>ドレイン電流とゲート</a:t>
            </a:r>
            <a:r>
              <a:rPr kumimoji="1" lang="en-US" altLang="ja-JP" sz="1400" dirty="0"/>
              <a:t>-</a:t>
            </a:r>
            <a:r>
              <a:rPr kumimoji="1" lang="ja-JP" altLang="en-US" sz="1400" dirty="0"/>
              <a:t>ソース間電圧の関係</a:t>
            </a:r>
          </a:p>
        </p:txBody>
      </p:sp>
      <p:sp>
        <p:nvSpPr>
          <p:cNvPr id="48" name="テキスト ボックス 47">
            <a:extLst>
              <a:ext uri="{FF2B5EF4-FFF2-40B4-BE49-F238E27FC236}">
                <a16:creationId xmlns:a16="http://schemas.microsoft.com/office/drawing/2014/main" id="{8FBA5D2B-0677-49A2-8FD8-12A75CF8B7FD}"/>
              </a:ext>
            </a:extLst>
          </p:cNvPr>
          <p:cNvSpPr txBox="1"/>
          <p:nvPr/>
        </p:nvSpPr>
        <p:spPr>
          <a:xfrm>
            <a:off x="6248350" y="6246491"/>
            <a:ext cx="3853940" cy="307777"/>
          </a:xfrm>
          <a:prstGeom prst="rect">
            <a:avLst/>
          </a:prstGeom>
          <a:noFill/>
        </p:spPr>
        <p:txBody>
          <a:bodyPr wrap="none" rtlCol="0">
            <a:spAutoFit/>
          </a:bodyPr>
          <a:lstStyle/>
          <a:p>
            <a:r>
              <a:rPr lang="ja-JP" altLang="en-US" sz="1400" dirty="0"/>
              <a:t>ドレイン</a:t>
            </a:r>
            <a:r>
              <a:rPr lang="en-US" altLang="ja-JP" sz="1400" dirty="0"/>
              <a:t>-</a:t>
            </a:r>
            <a:r>
              <a:rPr lang="ja-JP" altLang="en-US" sz="1400" dirty="0"/>
              <a:t>ソース間</a:t>
            </a:r>
            <a:r>
              <a:rPr kumimoji="1" lang="ja-JP" altLang="en-US" sz="1400" dirty="0"/>
              <a:t>電圧</a:t>
            </a:r>
            <a:r>
              <a:rPr lang="ja-JP" altLang="en-US" sz="1400" dirty="0"/>
              <a:t>とドレイン電流の関係</a:t>
            </a:r>
            <a:endParaRPr kumimoji="1" lang="ja-JP" altLang="en-US" dirty="0"/>
          </a:p>
        </p:txBody>
      </p:sp>
      <p:grpSp>
        <p:nvGrpSpPr>
          <p:cNvPr id="9" name="グループ化 8">
            <a:extLst>
              <a:ext uri="{FF2B5EF4-FFF2-40B4-BE49-F238E27FC236}">
                <a16:creationId xmlns:a16="http://schemas.microsoft.com/office/drawing/2014/main" id="{5B6270AA-7781-4836-A6A7-D04519724264}"/>
              </a:ext>
            </a:extLst>
          </p:cNvPr>
          <p:cNvGrpSpPr/>
          <p:nvPr/>
        </p:nvGrpSpPr>
        <p:grpSpPr>
          <a:xfrm>
            <a:off x="1662716" y="1301971"/>
            <a:ext cx="9691084" cy="4995618"/>
            <a:chOff x="1662716" y="1301971"/>
            <a:chExt cx="9691084" cy="4995618"/>
          </a:xfrm>
        </p:grpSpPr>
        <p:grpSp>
          <p:nvGrpSpPr>
            <p:cNvPr id="230" name="グループ化 229">
              <a:extLst>
                <a:ext uri="{FF2B5EF4-FFF2-40B4-BE49-F238E27FC236}">
                  <a16:creationId xmlns:a16="http://schemas.microsoft.com/office/drawing/2014/main" id="{1F4FF194-B791-4D83-97DD-51E72E9C7ED5}"/>
                </a:ext>
              </a:extLst>
            </p:cNvPr>
            <p:cNvGrpSpPr/>
            <p:nvPr/>
          </p:nvGrpSpPr>
          <p:grpSpPr>
            <a:xfrm>
              <a:off x="1662716" y="1301971"/>
              <a:ext cx="9691084" cy="4995618"/>
              <a:chOff x="2100865" y="1352655"/>
              <a:chExt cx="9691084" cy="4995618"/>
            </a:xfrm>
          </p:grpSpPr>
          <p:grpSp>
            <p:nvGrpSpPr>
              <p:cNvPr id="239" name="グループ化 238">
                <a:extLst>
                  <a:ext uri="{FF2B5EF4-FFF2-40B4-BE49-F238E27FC236}">
                    <a16:creationId xmlns:a16="http://schemas.microsoft.com/office/drawing/2014/main" id="{1EC38BCB-8FCD-4C65-BA57-C20F3E5F2EFF}"/>
                  </a:ext>
                </a:extLst>
              </p:cNvPr>
              <p:cNvGrpSpPr/>
              <p:nvPr/>
            </p:nvGrpSpPr>
            <p:grpSpPr>
              <a:xfrm>
                <a:off x="2100865" y="1352655"/>
                <a:ext cx="9691084" cy="4995618"/>
                <a:chOff x="1748440" y="1989347"/>
                <a:chExt cx="7917758" cy="3724766"/>
              </a:xfrm>
            </p:grpSpPr>
            <p:sp>
              <p:nvSpPr>
                <p:cNvPr id="22" name="テキスト ボックス 21">
                  <a:extLst>
                    <a:ext uri="{FF2B5EF4-FFF2-40B4-BE49-F238E27FC236}">
                      <a16:creationId xmlns:a16="http://schemas.microsoft.com/office/drawing/2014/main" id="{ECD085B9-4B7B-415E-803A-F33854E09DBB}"/>
                    </a:ext>
                  </a:extLst>
                </p:cNvPr>
                <p:cNvSpPr txBox="1"/>
                <p:nvPr/>
              </p:nvSpPr>
              <p:spPr>
                <a:xfrm>
                  <a:off x="1748440" y="1989347"/>
                  <a:ext cx="1179576" cy="344220"/>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I</a:t>
                  </a:r>
                  <a:r>
                    <a:rPr kumimoji="1" lang="en-US" altLang="ja-JP" i="1" dirty="0">
                      <a:latin typeface="Times New Roman" panose="02020603050405020304" pitchFamily="18" charset="0"/>
                      <a:cs typeface="Times New Roman" panose="02020603050405020304" pitchFamily="18" charset="0"/>
                    </a:rPr>
                    <a:t>D</a:t>
                  </a:r>
                  <a:endParaRPr kumimoji="1" lang="ja-JP" altLang="en-US" sz="2400" i="1" dirty="0">
                    <a:latin typeface="Times New Roman" panose="02020603050405020304" pitchFamily="18" charset="0"/>
                    <a:cs typeface="Times New Roman" panose="02020603050405020304" pitchFamily="18" charset="0"/>
                  </a:endParaRPr>
                </a:p>
              </p:txBody>
            </p:sp>
            <p:grpSp>
              <p:nvGrpSpPr>
                <p:cNvPr id="238" name="グループ化 237">
                  <a:extLst>
                    <a:ext uri="{FF2B5EF4-FFF2-40B4-BE49-F238E27FC236}">
                      <a16:creationId xmlns:a16="http://schemas.microsoft.com/office/drawing/2014/main" id="{8B412F70-488E-4EFC-B4BD-E8D866DE4562}"/>
                    </a:ext>
                  </a:extLst>
                </p:cNvPr>
                <p:cNvGrpSpPr/>
                <p:nvPr/>
              </p:nvGrpSpPr>
              <p:grpSpPr>
                <a:xfrm>
                  <a:off x="2157886" y="1992731"/>
                  <a:ext cx="7508312" cy="3721382"/>
                  <a:chOff x="2157886" y="1992731"/>
                  <a:chExt cx="6003429" cy="2975509"/>
                </a:xfrm>
              </p:grpSpPr>
              <p:cxnSp>
                <p:nvCxnSpPr>
                  <p:cNvPr id="132" name="直線コネクタ 131">
                    <a:extLst>
                      <a:ext uri="{FF2B5EF4-FFF2-40B4-BE49-F238E27FC236}">
                        <a16:creationId xmlns:a16="http://schemas.microsoft.com/office/drawing/2014/main" id="{FA9E682C-CCEB-4D8E-BBE1-70A914B709BB}"/>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3C31A690-594E-4107-8245-237A51A39835}"/>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6764C93D-8F07-444D-9ECA-C6864EE0934E}"/>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F81E0C0-77E7-4FB3-84AB-BA019F3F1773}"/>
                      </a:ext>
                    </a:extLst>
                  </p:cNvPr>
                  <p:cNvSpPr txBox="1"/>
                  <p:nvPr/>
                </p:nvSpPr>
                <p:spPr>
                  <a:xfrm>
                    <a:off x="4403251" y="1992731"/>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FD8FB351-16BA-450C-8921-2FA6D05C3840}"/>
                      </a:ext>
                    </a:extLst>
                  </p:cNvPr>
                  <p:cNvSpPr txBox="1"/>
                  <p:nvPr/>
                </p:nvSpPr>
                <p:spPr>
                  <a:xfrm>
                    <a:off x="6981739" y="4050847"/>
                    <a:ext cx="1179576" cy="275229"/>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V</a:t>
                    </a:r>
                    <a:r>
                      <a:rPr kumimoji="1" lang="en-US" altLang="ja-JP" i="1" dirty="0">
                        <a:latin typeface="Times New Roman" panose="02020603050405020304" pitchFamily="18" charset="0"/>
                        <a:cs typeface="Times New Roman" panose="02020603050405020304" pitchFamily="18" charset="0"/>
                      </a:rPr>
                      <a:t>DS</a:t>
                    </a:r>
                    <a:endParaRPr kumimoji="1" lang="ja-JP" altLang="en-US" sz="2400" i="1" dirty="0">
                      <a:latin typeface="Times New Roman" panose="02020603050405020304" pitchFamily="18" charset="0"/>
                      <a:cs typeface="Times New Roman" panose="02020603050405020304" pitchFamily="18" charset="0"/>
                    </a:endParaRPr>
                  </a:p>
                </p:txBody>
              </p:sp>
              <p:sp>
                <p:nvSpPr>
                  <p:cNvPr id="29" name="テキスト ボックス 28">
                    <a:extLst>
                      <a:ext uri="{FF2B5EF4-FFF2-40B4-BE49-F238E27FC236}">
                        <a16:creationId xmlns:a16="http://schemas.microsoft.com/office/drawing/2014/main" id="{C0ACA7E7-9A54-4C9C-9600-50C5A30E5B98}"/>
                      </a:ext>
                    </a:extLst>
                  </p:cNvPr>
                  <p:cNvSpPr txBox="1"/>
                  <p:nvPr/>
                </p:nvSpPr>
                <p:spPr>
                  <a:xfrm>
                    <a:off x="3813463" y="4028119"/>
                    <a:ext cx="1179576" cy="275229"/>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V</a:t>
                    </a:r>
                    <a:r>
                      <a:rPr kumimoji="1" lang="en-US" altLang="ja-JP" i="1" dirty="0">
                        <a:latin typeface="Times New Roman" panose="02020603050405020304" pitchFamily="18" charset="0"/>
                        <a:cs typeface="Times New Roman" panose="02020603050405020304" pitchFamily="18" charset="0"/>
                      </a:rPr>
                      <a:t>GS</a:t>
                    </a:r>
                    <a:endParaRPr kumimoji="1" lang="ja-JP" altLang="en-US" sz="2400" i="1" dirty="0">
                      <a:latin typeface="Times New Roman" panose="02020603050405020304" pitchFamily="18" charset="0"/>
                      <a:cs typeface="Times New Roman" panose="02020603050405020304" pitchFamily="18" charset="0"/>
                    </a:endParaRPr>
                  </a:p>
                </p:txBody>
              </p:sp>
              <p:sp>
                <p:nvSpPr>
                  <p:cNvPr id="83" name="テキスト ボックス 82">
                    <a:extLst>
                      <a:ext uri="{FF2B5EF4-FFF2-40B4-BE49-F238E27FC236}">
                        <a16:creationId xmlns:a16="http://schemas.microsoft.com/office/drawing/2014/main" id="{AA4E35AF-9763-4CA1-A266-20638B005CF5}"/>
                      </a:ext>
                    </a:extLst>
                  </p:cNvPr>
                  <p:cNvSpPr txBox="1"/>
                  <p:nvPr/>
                </p:nvSpPr>
                <p:spPr>
                  <a:xfrm>
                    <a:off x="3094562" y="4693011"/>
                    <a:ext cx="1179576" cy="275229"/>
                  </a:xfrm>
                  <a:prstGeom prst="rect">
                    <a:avLst/>
                  </a:prstGeom>
                  <a:noFill/>
                </p:spPr>
                <p:txBody>
                  <a:bodyPr wrap="square" rtlCol="0">
                    <a:spAutoFit/>
                  </a:bodyPr>
                  <a:lstStyle/>
                  <a:p>
                    <a:r>
                      <a:rPr kumimoji="1" lang="en-US" altLang="ja-JP" sz="2400" i="1" dirty="0">
                        <a:solidFill>
                          <a:srgbClr val="FF0000"/>
                        </a:solidFill>
                        <a:latin typeface="Times New Roman" panose="02020603050405020304" pitchFamily="18" charset="0"/>
                        <a:cs typeface="Times New Roman" panose="02020603050405020304" pitchFamily="18" charset="0"/>
                      </a:rPr>
                      <a:t>V</a:t>
                    </a:r>
                    <a:r>
                      <a:rPr kumimoji="1" lang="en-US" altLang="ja-JP" i="1"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a:t>
                    </a:r>
                    <a:r>
                      <a:rPr kumimoji="1" lang="en-US" altLang="ja-JP" sz="2400" i="1" dirty="0">
                        <a:solidFill>
                          <a:srgbClr val="FF0000"/>
                        </a:solidFill>
                        <a:latin typeface="Times New Roman" panose="02020603050405020304" pitchFamily="18" charset="0"/>
                        <a:cs typeface="Times New Roman" panose="02020603050405020304" pitchFamily="18" charset="0"/>
                      </a:rPr>
                      <a:t>t</a:t>
                    </a:r>
                    <a:r>
                      <a:rPr kumimoji="1" lang="en-US" altLang="ja-JP" sz="2400" dirty="0">
                        <a:solidFill>
                          <a:srgbClr val="FF0000"/>
                        </a:solidFill>
                        <a:latin typeface="Times New Roman" panose="02020603050405020304" pitchFamily="18" charset="0"/>
                        <a:cs typeface="Times New Roman" panose="02020603050405020304" pitchFamily="18" charset="0"/>
                      </a:rPr>
                      <a: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121" name="フリーフォーム: 図形 120">
                    <a:extLst>
                      <a:ext uri="{FF2B5EF4-FFF2-40B4-BE49-F238E27FC236}">
                        <a16:creationId xmlns:a16="http://schemas.microsoft.com/office/drawing/2014/main" id="{75F76D0C-E2D0-47CB-9D6E-0BBB849BFAB3}"/>
                      </a:ext>
                    </a:extLst>
                  </p:cNvPr>
                  <p:cNvSpPr/>
                  <p:nvPr/>
                </p:nvSpPr>
                <p:spPr>
                  <a:xfrm>
                    <a:off x="2175550" y="2551949"/>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238DD4E8-32F9-44CB-9627-3481C6551A8E}"/>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楕円 133">
                    <a:extLst>
                      <a:ext uri="{FF2B5EF4-FFF2-40B4-BE49-F238E27FC236}">
                        <a16:creationId xmlns:a16="http://schemas.microsoft.com/office/drawing/2014/main" id="{9D1DE136-68F2-4075-8A4E-E0FCF33BA115}"/>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7" name="直線コネクタ 156">
                    <a:extLst>
                      <a:ext uri="{FF2B5EF4-FFF2-40B4-BE49-F238E27FC236}">
                        <a16:creationId xmlns:a16="http://schemas.microsoft.com/office/drawing/2014/main" id="{C9D74E10-CC8A-4077-9BAB-5DE2CA35C937}"/>
                      </a:ext>
                    </a:extLst>
                  </p:cNvPr>
                  <p:cNvCxnSpPr>
                    <a:cxnSpLocks/>
                    <a:stCxn id="134"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2439F843-93F0-4E87-AAAE-4F45E510DF6D}"/>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349BF2C7-FC74-4261-843B-CAC62FC02302}"/>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5A17386B-494E-4737-A2B8-063D3DDB0178}"/>
                      </a:ext>
                    </a:extLst>
                  </p:cNvPr>
                  <p:cNvCxnSpPr>
                    <a:cxnSpLocks/>
                    <a:stCxn id="121" idx="4"/>
                    <a:endCxn id="121" idx="4"/>
                  </p:cNvCxnSpPr>
                  <p:nvPr/>
                </p:nvCxnSpPr>
                <p:spPr>
                  <a:xfrm>
                    <a:off x="3234011" y="331094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29051D43-327B-497A-A608-E1A758E0366A}"/>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059B305-6872-46D7-9C02-19D1F7A6E80E}"/>
                      </a:ext>
                    </a:extLst>
                  </p:cNvPr>
                  <p:cNvCxnSpPr>
                    <a:cxnSpLocks/>
                    <a:stCxn id="130" idx="2"/>
                    <a:endCxn id="134"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A14D13DE-8BA0-485E-B4BD-4392227CB76B}"/>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00AF44CD-B6B0-4007-B260-52861BCCDE1B}"/>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5AA07DBF-BFA3-444C-8883-E0A40BAD68B1}"/>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226" name="グループ化 225">
                    <a:extLst>
                      <a:ext uri="{FF2B5EF4-FFF2-40B4-BE49-F238E27FC236}">
                        <a16:creationId xmlns:a16="http://schemas.microsoft.com/office/drawing/2014/main" id="{BFB77EF8-3E98-4669-B5BC-BDB684FED7B6}"/>
                      </a:ext>
                    </a:extLst>
                  </p:cNvPr>
                  <p:cNvGrpSpPr/>
                  <p:nvPr/>
                </p:nvGrpSpPr>
                <p:grpSpPr>
                  <a:xfrm>
                    <a:off x="3405089" y="3265126"/>
                    <a:ext cx="113580" cy="371134"/>
                    <a:chOff x="3311520" y="3264174"/>
                    <a:chExt cx="301157" cy="371134"/>
                  </a:xfrm>
                </p:grpSpPr>
                <p:sp>
                  <p:nvSpPr>
                    <p:cNvPr id="227" name="円弧 226">
                      <a:extLst>
                        <a:ext uri="{FF2B5EF4-FFF2-40B4-BE49-F238E27FC236}">
                          <a16:creationId xmlns:a16="http://schemas.microsoft.com/office/drawing/2014/main" id="{76022FB1-1352-4649-975F-7D5C047A89B4}"/>
                        </a:ext>
                      </a:extLst>
                    </p:cNvPr>
                    <p:cNvSpPr/>
                    <p:nvPr/>
                  </p:nvSpPr>
                  <p:spPr>
                    <a:xfrm>
                      <a:off x="3311520"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28" name="円弧 227">
                      <a:extLst>
                        <a:ext uri="{FF2B5EF4-FFF2-40B4-BE49-F238E27FC236}">
                          <a16:creationId xmlns:a16="http://schemas.microsoft.com/office/drawing/2014/main" id="{7A839DDD-855C-4E61-BFDC-2317FAF169FB}"/>
                        </a:ext>
                      </a:extLst>
                    </p:cNvPr>
                    <p:cNvSpPr/>
                    <p:nvPr/>
                  </p:nvSpPr>
                  <p:spPr>
                    <a:xfrm flipV="1">
                      <a:off x="3461695" y="3264174"/>
                      <a:ext cx="150982"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2" name="グループ化 231">
                    <a:extLst>
                      <a:ext uri="{FF2B5EF4-FFF2-40B4-BE49-F238E27FC236}">
                        <a16:creationId xmlns:a16="http://schemas.microsoft.com/office/drawing/2014/main" id="{ACEADBC4-4D51-44C0-8D60-C265A9152FBA}"/>
                      </a:ext>
                    </a:extLst>
                  </p:cNvPr>
                  <p:cNvGrpSpPr/>
                  <p:nvPr/>
                </p:nvGrpSpPr>
                <p:grpSpPr>
                  <a:xfrm rot="5400000" flipV="1">
                    <a:off x="3149560" y="4477222"/>
                    <a:ext cx="113578" cy="88107"/>
                    <a:chOff x="3311525" y="3264174"/>
                    <a:chExt cx="301151" cy="371134"/>
                  </a:xfrm>
                </p:grpSpPr>
                <p:sp>
                  <p:nvSpPr>
                    <p:cNvPr id="233" name="円弧 232">
                      <a:extLst>
                        <a:ext uri="{FF2B5EF4-FFF2-40B4-BE49-F238E27FC236}">
                          <a16:creationId xmlns:a16="http://schemas.microsoft.com/office/drawing/2014/main" id="{A79CD0AB-7194-49BF-BF0A-0DA36F555FC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4" name="円弧 233">
                      <a:extLst>
                        <a:ext uri="{FF2B5EF4-FFF2-40B4-BE49-F238E27FC236}">
                          <a16:creationId xmlns:a16="http://schemas.microsoft.com/office/drawing/2014/main" id="{FE3B7570-7937-40AA-867B-0EBE06C82F0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E5ED8F29-E552-49AB-9D1A-20E8D503F6DA}"/>
                      </a:ext>
                    </a:extLst>
                  </p:cNvPr>
                  <p:cNvGrpSpPr/>
                  <p:nvPr/>
                </p:nvGrpSpPr>
                <p:grpSpPr>
                  <a:xfrm rot="16200000" flipV="1">
                    <a:off x="5794664" y="4284853"/>
                    <a:ext cx="113578" cy="444359"/>
                    <a:chOff x="3311525" y="3264174"/>
                    <a:chExt cx="301151" cy="371134"/>
                  </a:xfrm>
                </p:grpSpPr>
                <p:sp>
                  <p:nvSpPr>
                    <p:cNvPr id="236" name="円弧 235">
                      <a:extLst>
                        <a:ext uri="{FF2B5EF4-FFF2-40B4-BE49-F238E27FC236}">
                          <a16:creationId xmlns:a16="http://schemas.microsoft.com/office/drawing/2014/main" id="{E8E04E86-BB17-4ED4-9BB0-1A3E60672505}"/>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7" name="円弧 236">
                      <a:extLst>
                        <a:ext uri="{FF2B5EF4-FFF2-40B4-BE49-F238E27FC236}">
                          <a16:creationId xmlns:a16="http://schemas.microsoft.com/office/drawing/2014/main" id="{91360C54-4195-4D23-84BE-2559F7F0F683}"/>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221" name="直線コネクタ 220">
                    <a:extLst>
                      <a:ext uri="{FF2B5EF4-FFF2-40B4-BE49-F238E27FC236}">
                        <a16:creationId xmlns:a16="http://schemas.microsoft.com/office/drawing/2014/main" id="{0E1C7BB2-81FC-4F56-9394-D4AF6182AB09}"/>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249" name="テキスト ボックス 248">
                <a:extLst>
                  <a:ext uri="{FF2B5EF4-FFF2-40B4-BE49-F238E27FC236}">
                    <a16:creationId xmlns:a16="http://schemas.microsoft.com/office/drawing/2014/main" id="{60C58F57-1D32-4424-8E58-20AEC31EF286}"/>
                  </a:ext>
                </a:extLst>
              </p:cNvPr>
              <p:cNvSpPr txBox="1"/>
              <p:nvPr/>
            </p:nvSpPr>
            <p:spPr>
              <a:xfrm>
                <a:off x="7887426" y="5873645"/>
                <a:ext cx="1805673" cy="461665"/>
              </a:xfrm>
              <a:prstGeom prst="rect">
                <a:avLst/>
              </a:prstGeom>
              <a:noFill/>
            </p:spPr>
            <p:txBody>
              <a:bodyPr wrap="square" rtlCol="0">
                <a:spAutoFit/>
              </a:bodyPr>
              <a:lstStyle/>
              <a:p>
                <a:r>
                  <a:rPr kumimoji="1" lang="en-US" altLang="ja-JP" sz="2400" i="1" dirty="0">
                    <a:solidFill>
                      <a:srgbClr val="FF0000"/>
                    </a:solidFill>
                    <a:latin typeface="Times New Roman" panose="02020603050405020304" pitchFamily="18" charset="0"/>
                    <a:cs typeface="Times New Roman" panose="02020603050405020304" pitchFamily="18" charset="0"/>
                  </a:rPr>
                  <a:t>V</a:t>
                </a:r>
                <a:r>
                  <a:rPr kumimoji="1" lang="en-US" altLang="ja-JP" i="1"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a:t>
                </a:r>
                <a:r>
                  <a:rPr kumimoji="1" lang="en-US" altLang="ja-JP" sz="2400" i="1" dirty="0">
                    <a:solidFill>
                      <a:srgbClr val="FF0000"/>
                    </a:solidFill>
                    <a:latin typeface="Times New Roman" panose="02020603050405020304" pitchFamily="18" charset="0"/>
                    <a:cs typeface="Times New Roman" panose="02020603050405020304" pitchFamily="18" charset="0"/>
                  </a:rPr>
                  <a:t>t</a:t>
                </a:r>
                <a:r>
                  <a:rPr kumimoji="1" lang="en-US" altLang="ja-JP" sz="2400" dirty="0">
                    <a:solidFill>
                      <a:srgbClr val="FF0000"/>
                    </a:solidFill>
                    <a:latin typeface="Times New Roman" panose="02020603050405020304" pitchFamily="18" charset="0"/>
                    <a:cs typeface="Times New Roman" panose="02020603050405020304" pitchFamily="18" charset="0"/>
                  </a:rPr>
                  <a: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18" name="直線コネクタ 17">
                <a:extLst>
                  <a:ext uri="{FF2B5EF4-FFF2-40B4-BE49-F238E27FC236}">
                    <a16:creationId xmlns:a16="http://schemas.microsoft.com/office/drawing/2014/main" id="{002BC31C-DDAB-4823-803D-A4086FA49125}"/>
                  </a:ext>
                </a:extLst>
              </p:cNvPr>
              <p:cNvCxnSpPr>
                <a:cxnSpLocks/>
                <a:stCxn id="70"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C985D05-9D52-45BB-B080-F05DCD4295E5}"/>
                  </a:ext>
                </a:extLst>
              </p:cNvPr>
              <p:cNvCxnSpPr>
                <a:cxnSpLocks/>
                <a:stCxn id="69"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224A508-0357-4000-ACE1-BFDADEB4BA17}"/>
                  </a:ext>
                </a:extLst>
              </p:cNvPr>
              <p:cNvCxnSpPr>
                <a:cxnSpLocks/>
                <a:stCxn id="28"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円弧 27">
                <a:extLst>
                  <a:ext uri="{FF2B5EF4-FFF2-40B4-BE49-F238E27FC236}">
                    <a16:creationId xmlns:a16="http://schemas.microsoft.com/office/drawing/2014/main" id="{193F49EB-5E0A-4371-9439-A0CC3A32939C}"/>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弧 68">
                <a:extLst>
                  <a:ext uri="{FF2B5EF4-FFF2-40B4-BE49-F238E27FC236}">
                    <a16:creationId xmlns:a16="http://schemas.microsoft.com/office/drawing/2014/main" id="{67A9FDB9-A13C-4026-BD74-BF92B40E512C}"/>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円弧 69">
                <a:extLst>
                  <a:ext uri="{FF2B5EF4-FFF2-40B4-BE49-F238E27FC236}">
                    <a16:creationId xmlns:a16="http://schemas.microsoft.com/office/drawing/2014/main" id="{A1EB78EC-1D98-4180-B937-34D186B402AB}"/>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D867C482-0AE4-4B64-B608-34DB738FA153}"/>
                </a:ext>
              </a:extLst>
            </p:cNvPr>
            <p:cNvSpPr txBox="1"/>
            <p:nvPr/>
          </p:nvSpPr>
          <p:spPr>
            <a:xfrm>
              <a:off x="5277887" y="2108654"/>
              <a:ext cx="920445"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sz="1400" i="1" dirty="0">
                  <a:latin typeface="Times New Roman" panose="02020603050405020304" pitchFamily="18" charset="0"/>
                  <a:cs typeface="Times New Roman" panose="02020603050405020304" pitchFamily="18" charset="0"/>
                </a:rPr>
                <a:t>DD</a:t>
              </a:r>
              <a:r>
                <a:rPr lang="en-US" altLang="ja-JP" i="1" dirty="0">
                  <a:latin typeface="Times New Roman" panose="02020603050405020304" pitchFamily="18" charset="0"/>
                  <a:cs typeface="Times New Roman" panose="02020603050405020304" pitchFamily="18" charset="0"/>
                </a:rPr>
                <a:t>/R</a:t>
              </a:r>
              <a:r>
                <a:rPr lang="en-US" altLang="ja-JP" sz="1400" i="1" dirty="0">
                  <a:latin typeface="Times New Roman" panose="02020603050405020304" pitchFamily="18" charset="0"/>
                  <a:cs typeface="Times New Roman" panose="02020603050405020304" pitchFamily="18" charset="0"/>
                </a:rPr>
                <a:t>D</a:t>
              </a:r>
              <a:endParaRPr kumimoji="1" lang="ja-JP" altLang="en-US" i="1" dirty="0">
                <a:latin typeface="Times New Roman" panose="02020603050405020304" pitchFamily="18" charset="0"/>
                <a:cs typeface="Times New Roman" panose="02020603050405020304" pitchFamily="18" charset="0"/>
              </a:endParaRPr>
            </a:p>
          </p:txBody>
        </p:sp>
        <p:sp>
          <p:nvSpPr>
            <p:cNvPr id="51" name="テキスト ボックス 50">
              <a:extLst>
                <a:ext uri="{FF2B5EF4-FFF2-40B4-BE49-F238E27FC236}">
                  <a16:creationId xmlns:a16="http://schemas.microsoft.com/office/drawing/2014/main" id="{1A21BF4D-2383-4F93-9B4C-7E498FE398BC}"/>
                </a:ext>
              </a:extLst>
            </p:cNvPr>
            <p:cNvSpPr txBox="1"/>
            <p:nvPr/>
          </p:nvSpPr>
          <p:spPr>
            <a:xfrm>
              <a:off x="9004452" y="5165543"/>
              <a:ext cx="585417"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sz="1400" i="1" dirty="0">
                  <a:latin typeface="Times New Roman" panose="02020603050405020304" pitchFamily="18" charset="0"/>
                  <a:cs typeface="Times New Roman" panose="02020603050405020304" pitchFamily="18" charset="0"/>
                </a:rPr>
                <a:t>DD</a:t>
              </a:r>
              <a:endParaRPr kumimoji="1" lang="ja-JP" altLang="en-US"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1257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F8A7EF6F-BDB3-4EF5-9319-31F0E77A69EE}"/>
              </a:ext>
            </a:extLst>
          </p:cNvPr>
          <p:cNvSpPr>
            <a:spLocks noGrp="1"/>
          </p:cNvSpPr>
          <p:nvPr>
            <p:ph idx="1"/>
          </p:nvPr>
        </p:nvSpPr>
        <p:spPr>
          <a:xfrm>
            <a:off x="838200" y="1825625"/>
            <a:ext cx="10515600" cy="4346576"/>
          </a:xfrm>
        </p:spPr>
        <p:txBody>
          <a:bodyPr>
            <a:normAutofit fontScale="77500" lnSpcReduction="20000"/>
          </a:bodyPr>
          <a:lstStyle/>
          <a:p>
            <a:pPr marL="0" indent="0">
              <a:buNone/>
            </a:pPr>
            <a:r>
              <a:rPr lang="ja-JP" altLang="en-US" dirty="0">
                <a:latin typeface="Times New Roman" panose="02020603050405020304" pitchFamily="18" charset="0"/>
                <a:cs typeface="Times New Roman" panose="02020603050405020304" pitchFamily="18" charset="0"/>
              </a:rPr>
              <a:t>回路定数</a:t>
            </a:r>
            <a:r>
              <a:rPr lang="en-US" altLang="ja-JP" dirty="0">
                <a:latin typeface="Times New Roman" panose="02020603050405020304" pitchFamily="18" charset="0"/>
                <a:cs typeface="Times New Roman" panose="02020603050405020304" pitchFamily="18" charset="0"/>
              </a:rPr>
              <a:t> </a:t>
            </a:r>
          </a:p>
          <a:p>
            <a:pPr marL="0" indent="0" algn="ctr">
              <a:buNone/>
            </a:pPr>
            <a:r>
              <a:rPr lang="en-US" altLang="ja-JP" dirty="0">
                <a:latin typeface="Times New Roman" panose="02020603050405020304" pitchFamily="18" charset="0"/>
                <a:cs typeface="Times New Roman" panose="02020603050405020304" pitchFamily="18" charset="0"/>
              </a:rPr>
              <a:t>	</a:t>
            </a:r>
            <a:r>
              <a:rPr lang="en-US" altLang="ja-JP" b="1" i="1" dirty="0">
                <a:latin typeface="Times New Roman" panose="02020603050405020304" pitchFamily="18" charset="0"/>
                <a:cs typeface="Times New Roman" panose="02020603050405020304" pitchFamily="18" charset="0"/>
              </a:rPr>
              <a:t>R</a:t>
            </a:r>
            <a:r>
              <a:rPr lang="en-US" altLang="ja-JP" sz="1800" b="1" i="1" dirty="0">
                <a:latin typeface="Times New Roman" panose="02020603050405020304" pitchFamily="18" charset="0"/>
                <a:cs typeface="Times New Roman" panose="02020603050405020304" pitchFamily="18" charset="0"/>
              </a:rPr>
              <a:t>D</a:t>
            </a:r>
            <a:r>
              <a:rPr lang="en-US" altLang="ja-JP" b="1" dirty="0">
                <a:latin typeface="Times New Roman" panose="02020603050405020304" pitchFamily="18" charset="0"/>
                <a:cs typeface="Times New Roman" panose="02020603050405020304" pitchFamily="18" charset="0"/>
              </a:rPr>
              <a:t> = 4.67 </a:t>
            </a:r>
            <a:r>
              <a:rPr lang="en-US" altLang="ja-JP" b="1" dirty="0" err="1">
                <a:latin typeface="Times New Roman" panose="02020603050405020304" pitchFamily="18" charset="0"/>
                <a:cs typeface="Times New Roman" panose="02020603050405020304" pitchFamily="18" charset="0"/>
              </a:rPr>
              <a:t>kΩ</a:t>
            </a:r>
            <a:r>
              <a:rPr lang="en-US" altLang="ja-JP" b="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C</a:t>
            </a:r>
            <a:r>
              <a:rPr lang="en-US" altLang="ja-JP" sz="2000" i="1" dirty="0" err="1">
                <a:latin typeface="Times New Roman" panose="02020603050405020304" pitchFamily="18" charset="0"/>
                <a:cs typeface="Times New Roman" panose="02020603050405020304" pitchFamily="18" charset="0"/>
              </a:rPr>
              <a:t>in</a:t>
            </a:r>
            <a:r>
              <a:rPr lang="en-US" altLang="ja-JP" dirty="0">
                <a:latin typeface="Times New Roman" panose="02020603050405020304" pitchFamily="18" charset="0"/>
                <a:cs typeface="Times New Roman" panose="02020603050405020304" pitchFamily="18" charset="0"/>
              </a:rPr>
              <a:t> = 10 .65μF, </a:t>
            </a:r>
            <a:r>
              <a:rPr lang="en-US" altLang="ja-JP" i="1" dirty="0" err="1">
                <a:latin typeface="Times New Roman" panose="02020603050405020304" pitchFamily="18" charset="0"/>
                <a:cs typeface="Times New Roman" panose="02020603050405020304" pitchFamily="18" charset="0"/>
              </a:rPr>
              <a:t>C</a:t>
            </a:r>
            <a:r>
              <a:rPr lang="en-US" altLang="ja-JP" sz="2000" i="1" dirty="0" err="1">
                <a:latin typeface="Times New Roman" panose="02020603050405020304" pitchFamily="18" charset="0"/>
                <a:cs typeface="Times New Roman" panose="02020603050405020304" pitchFamily="18" charset="0"/>
              </a:rPr>
              <a:t>out</a:t>
            </a:r>
            <a:r>
              <a:rPr lang="en-US" altLang="ja-JP" i="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10.22 </a:t>
            </a:r>
            <a:r>
              <a:rPr lang="en-US" altLang="ja-JP" dirty="0" err="1">
                <a:latin typeface="Times New Roman" panose="02020603050405020304" pitchFamily="18" charset="0"/>
                <a:cs typeface="Times New Roman" panose="02020603050405020304" pitchFamily="18" charset="0"/>
              </a:rPr>
              <a:t>μF</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R</a:t>
            </a:r>
            <a:r>
              <a:rPr lang="en-US" altLang="ja-JP" sz="2000" i="1" dirty="0">
                <a:latin typeface="Times New Roman" panose="02020603050405020304" pitchFamily="18" charset="0"/>
                <a:cs typeface="Times New Roman" panose="02020603050405020304" pitchFamily="18" charset="0"/>
              </a:rPr>
              <a:t>2</a:t>
            </a:r>
            <a:r>
              <a:rPr lang="en-US" altLang="ja-JP" dirty="0">
                <a:latin typeface="Times New Roman" panose="02020603050405020304" pitchFamily="18" charset="0"/>
                <a:cs typeface="Times New Roman" panose="02020603050405020304" pitchFamily="18" charset="0"/>
              </a:rPr>
              <a:t>= 10.00 </a:t>
            </a:r>
            <a:r>
              <a:rPr lang="en-US" altLang="ja-JP" dirty="0" err="1">
                <a:latin typeface="Times New Roman" panose="02020603050405020304" pitchFamily="18" charset="0"/>
                <a:cs typeface="Times New Roman" panose="02020603050405020304" pitchFamily="18" charset="0"/>
              </a:rPr>
              <a:t>kΩ</a:t>
            </a:r>
            <a:endParaRPr lang="en-US" altLang="ja-JP" dirty="0">
              <a:latin typeface="Times New Roman" panose="02020603050405020304" pitchFamily="18" charset="0"/>
              <a:cs typeface="Times New Roman" panose="02020603050405020304" pitchFamily="18" charset="0"/>
            </a:endParaRPr>
          </a:p>
          <a:p>
            <a:pPr marL="0" indent="0">
              <a:buNone/>
            </a:pPr>
            <a:endParaRPr lang="en-US" altLang="ja-JP" dirty="0">
              <a:latin typeface="Times New Roman" panose="02020603050405020304" pitchFamily="18" charset="0"/>
              <a:cs typeface="Times New Roman" panose="02020603050405020304" pitchFamily="18" charset="0"/>
            </a:endParaRPr>
          </a:p>
          <a:p>
            <a:pPr marL="0" indent="0">
              <a:buNone/>
            </a:pPr>
            <a:r>
              <a:rPr lang="ja-JP" altLang="en-US" dirty="0">
                <a:latin typeface="Times New Roman" panose="02020603050405020304" pitchFamily="18" charset="0"/>
                <a:cs typeface="Times New Roman" panose="02020603050405020304" pitchFamily="18" charset="0"/>
              </a:rPr>
              <a:t>相互コンダクタンス</a:t>
            </a:r>
            <a:endParaRPr lang="en-US" altLang="ja-JP" dirty="0">
              <a:latin typeface="Times New Roman" panose="02020603050405020304" pitchFamily="18" charset="0"/>
              <a:cs typeface="Times New Roman" panose="02020603050405020304" pitchFamily="18" charset="0"/>
            </a:endParaRPr>
          </a:p>
          <a:p>
            <a:pPr marL="0" indent="0">
              <a:buNone/>
            </a:pPr>
            <a:endParaRPr lang="en-US" altLang="ja-JP" dirty="0">
              <a:latin typeface="Times New Roman" panose="02020603050405020304" pitchFamily="18" charset="0"/>
              <a:cs typeface="Times New Roman" panose="02020603050405020304" pitchFamily="18" charset="0"/>
            </a:endParaRPr>
          </a:p>
          <a:p>
            <a:pPr marL="0" indent="0">
              <a:buNone/>
            </a:pPr>
            <a:r>
              <a:rPr lang="en-US" altLang="ja-JP" dirty="0">
                <a:latin typeface="Times New Roman" panose="02020603050405020304" pitchFamily="18" charset="0"/>
                <a:cs typeface="Times New Roman" panose="02020603050405020304" pitchFamily="18" charset="0"/>
              </a:rPr>
              <a:t>	</a:t>
            </a:r>
          </a:p>
          <a:p>
            <a:pPr marL="0" indent="0">
              <a:buNone/>
            </a:pPr>
            <a:endParaRPr lang="en-US" altLang="ja-JP" dirty="0"/>
          </a:p>
          <a:p>
            <a:pPr marL="0" indent="0">
              <a:buNone/>
            </a:pPr>
            <a:r>
              <a:rPr lang="en-US" altLang="ja-JP" dirty="0"/>
              <a:t>	</a:t>
            </a:r>
          </a:p>
          <a:p>
            <a:pPr marL="0" indent="0" algn="ctr">
              <a:buNone/>
            </a:pPr>
            <a:r>
              <a:rPr lang="ja-JP" altLang="en-US" dirty="0"/>
              <a:t>∴</a:t>
            </a:r>
            <a:r>
              <a:rPr lang="ja-JP" altLang="ja-JP" dirty="0"/>
              <a:t>相互コンダクタンス</a:t>
            </a:r>
            <a:r>
              <a:rPr lang="en-US" altLang="ja-JP" dirty="0"/>
              <a:t> </a:t>
            </a:r>
            <a:r>
              <a:rPr lang="en-US" altLang="ja-JP" b="1" i="1" dirty="0">
                <a:latin typeface="Times New Roman" panose="02020603050405020304" pitchFamily="18" charset="0"/>
                <a:cs typeface="Times New Roman" panose="02020603050405020304" pitchFamily="18" charset="0"/>
              </a:rPr>
              <a:t>g</a:t>
            </a:r>
            <a:r>
              <a:rPr lang="en-US" altLang="ja-JP" b="1" i="1" baseline="-25000" dirty="0">
                <a:latin typeface="Times New Roman" panose="02020603050405020304" pitchFamily="18" charset="0"/>
                <a:cs typeface="Times New Roman" panose="02020603050405020304" pitchFamily="18" charset="0"/>
              </a:rPr>
              <a:t>m</a:t>
            </a:r>
            <a:r>
              <a:rPr lang="en-US" altLang="ja-JP" b="1" baseline="-25000" dirty="0">
                <a:latin typeface="Times New Roman" panose="02020603050405020304" pitchFamily="18" charset="0"/>
                <a:cs typeface="Times New Roman" panose="02020603050405020304" pitchFamily="18" charset="0"/>
              </a:rPr>
              <a:t> </a:t>
            </a:r>
            <a:r>
              <a:rPr kumimoji="1" lang="en-US" altLang="ja-JP" b="1" dirty="0">
                <a:latin typeface="Times New Roman" panose="02020603050405020304" pitchFamily="18" charset="0"/>
                <a:cs typeface="Times New Roman" panose="02020603050405020304" pitchFamily="18" charset="0"/>
              </a:rPr>
              <a:t>=  8.04 mS</a:t>
            </a:r>
          </a:p>
          <a:p>
            <a:pPr marL="0"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kumimoji="1" lang="ja-JP" altLang="en-US" dirty="0">
                <a:latin typeface="Times New Roman" panose="02020603050405020304" pitchFamily="18" charset="0"/>
                <a:cs typeface="Times New Roman" panose="02020603050405020304" pitchFamily="18" charset="0"/>
              </a:rPr>
              <a:t>電圧利得と位相差について</a:t>
            </a:r>
            <a:endParaRPr kumimoji="1" lang="en-US" altLang="ja-JP" dirty="0">
              <a:latin typeface="Times New Roman" panose="02020603050405020304" pitchFamily="18" charset="0"/>
              <a:cs typeface="Times New Roman" panose="02020603050405020304" pitchFamily="18" charset="0"/>
            </a:endParaRPr>
          </a:p>
          <a:p>
            <a:pPr marL="0" indent="0" algn="ctr" fontAlgn="ctr">
              <a:buNone/>
            </a:pP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ΔT</a:t>
            </a:r>
            <a:r>
              <a:rPr lang="en-US" altLang="ja-JP" dirty="0">
                <a:latin typeface="Times New Roman" panose="02020603050405020304" pitchFamily="18" charset="0"/>
                <a:cs typeface="Times New Roman" panose="02020603050405020304" pitchFamily="18" charset="0"/>
              </a:rPr>
              <a:t> = 50 </a:t>
            </a:r>
            <a:r>
              <a:rPr lang="en-US" altLang="ja-JP" dirty="0" err="1">
                <a:latin typeface="Times New Roman" panose="02020603050405020304" pitchFamily="18" charset="0"/>
                <a:cs typeface="Times New Roman" panose="02020603050405020304" pitchFamily="18" charset="0"/>
              </a:rPr>
              <a:t>μs</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v</a:t>
            </a:r>
            <a:r>
              <a:rPr lang="en-US" altLang="ja-JP" sz="2300" i="1" dirty="0">
                <a:latin typeface="Times New Roman" panose="02020603050405020304" pitchFamily="18" charset="0"/>
                <a:cs typeface="Times New Roman" panose="02020603050405020304" pitchFamily="18" charset="0"/>
              </a:rPr>
              <a:t>out</a:t>
            </a:r>
            <a:r>
              <a:rPr lang="en-US" altLang="ja-JP" dirty="0">
                <a:latin typeface="Times New Roman" panose="02020603050405020304" pitchFamily="18" charset="0"/>
                <a:cs typeface="Times New Roman" panose="02020603050405020304" pitchFamily="18" charset="0"/>
              </a:rPr>
              <a:t> = 1.75V </a:t>
            </a:r>
            <a:r>
              <a:rPr lang="ja-JP" altLang="en-US"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η</a:t>
            </a:r>
            <a:r>
              <a:rPr lang="en-US" altLang="ja-JP" sz="2300" i="1" dirty="0" err="1">
                <a:latin typeface="Times New Roman" panose="02020603050405020304" pitchFamily="18" charset="0"/>
                <a:cs typeface="Times New Roman" panose="02020603050405020304" pitchFamily="18" charset="0"/>
              </a:rPr>
              <a:t>v</a:t>
            </a:r>
            <a:r>
              <a:rPr lang="en-US" altLang="ja-JP" sz="23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20log(35) = </a:t>
            </a:r>
            <a:r>
              <a:rPr lang="en-US" altLang="ja-JP" b="1" dirty="0">
                <a:latin typeface="Times New Roman" panose="02020603050405020304" pitchFamily="18" charset="0"/>
                <a:cs typeface="Times New Roman" panose="02020603050405020304" pitchFamily="18" charset="0"/>
              </a:rPr>
              <a:t>30.88 [dB]</a:t>
            </a:r>
            <a:r>
              <a:rPr lang="en-US" altLang="ja-JP" sz="2300"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θ</a:t>
            </a:r>
            <a:r>
              <a:rPr lang="en-US" altLang="ja-JP" dirty="0">
                <a:latin typeface="Times New Roman" panose="02020603050405020304" pitchFamily="18" charset="0"/>
                <a:cs typeface="Times New Roman" panose="02020603050405020304" pitchFamily="18" charset="0"/>
              </a:rPr>
              <a:t> = </a:t>
            </a:r>
            <a:r>
              <a:rPr lang="ja-JP" altLang="en-US" b="1" dirty="0">
                <a:latin typeface="Times New Roman" panose="02020603050405020304" pitchFamily="18" charset="0"/>
                <a:cs typeface="Times New Roman" panose="02020603050405020304" pitchFamily="18" charset="0"/>
              </a:rPr>
              <a:t>－</a:t>
            </a:r>
            <a:r>
              <a:rPr lang="en-US" altLang="ja-JP" b="1" dirty="0">
                <a:latin typeface="Times New Roman" panose="02020603050405020304" pitchFamily="18" charset="0"/>
                <a:cs typeface="Times New Roman" panose="02020603050405020304" pitchFamily="18" charset="0"/>
              </a:rPr>
              <a:t>180 [deg]</a:t>
            </a:r>
            <a:endParaRPr lang="ja-JP" altLang="ja-JP" sz="2400" b="1" dirty="0"/>
          </a:p>
          <a:p>
            <a:pPr marL="0" indent="0">
              <a:buNone/>
            </a:pPr>
            <a:endParaRPr kumimoji="1" lang="ja-JP" altLang="en-US" dirty="0">
              <a:latin typeface="Times New Roman" panose="02020603050405020304" pitchFamily="18" charset="0"/>
              <a:cs typeface="Times New Roman" panose="02020603050405020304" pitchFamily="18" charset="0"/>
            </a:endParaRPr>
          </a:p>
        </p:txBody>
      </p:sp>
      <p:sp>
        <p:nvSpPr>
          <p:cNvPr id="5" name="スライド番号プレースホルダー 4">
            <a:extLst>
              <a:ext uri="{FF2B5EF4-FFF2-40B4-BE49-F238E27FC236}">
                <a16:creationId xmlns:a16="http://schemas.microsoft.com/office/drawing/2014/main" id="{E01D3F3E-149E-4ED5-AE6F-172E0B9CD613}"/>
              </a:ext>
            </a:extLst>
          </p:cNvPr>
          <p:cNvSpPr>
            <a:spLocks noGrp="1"/>
          </p:cNvSpPr>
          <p:nvPr>
            <p:ph type="sldNum" sz="quarter" idx="12"/>
          </p:nvPr>
        </p:nvSpPr>
        <p:spPr/>
        <p:txBody>
          <a:bodyPr/>
          <a:lstStyle/>
          <a:p>
            <a:fld id="{EC2563BA-9F6D-4C2C-B042-56816E50B4B9}" type="slidenum">
              <a:rPr kumimoji="1" lang="ja-JP" altLang="en-US" smtClean="0"/>
              <a:t>6</a:t>
            </a:fld>
            <a:endParaRPr kumimoji="1" lang="ja-JP" altLang="en-US"/>
          </a:p>
        </p:txBody>
      </p:sp>
      <p:sp>
        <p:nvSpPr>
          <p:cNvPr id="8" name="タイトル 1">
            <a:extLst>
              <a:ext uri="{FF2B5EF4-FFF2-40B4-BE49-F238E27FC236}">
                <a16:creationId xmlns:a16="http://schemas.microsoft.com/office/drawing/2014/main" id="{373754DB-6835-49AA-9AB5-2F77B5DC26B9}"/>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結果</a:t>
            </a:r>
            <a:endParaRPr kumimoji="1" lang="ja-JP" altLang="en-US" dirty="0"/>
          </a:p>
        </p:txBody>
      </p:sp>
      <p:graphicFrame>
        <p:nvGraphicFramePr>
          <p:cNvPr id="2" name="表 1">
            <a:extLst>
              <a:ext uri="{FF2B5EF4-FFF2-40B4-BE49-F238E27FC236}">
                <a16:creationId xmlns:a16="http://schemas.microsoft.com/office/drawing/2014/main" id="{45BFADC9-669E-48E6-91EC-933100042DEB}"/>
              </a:ext>
            </a:extLst>
          </p:cNvPr>
          <p:cNvGraphicFramePr>
            <a:graphicFrameLocks noGrp="1"/>
          </p:cNvGraphicFramePr>
          <p:nvPr>
            <p:extLst>
              <p:ext uri="{D42A27DB-BD31-4B8C-83A1-F6EECF244321}">
                <p14:modId xmlns:p14="http://schemas.microsoft.com/office/powerpoint/2010/main" val="3323130894"/>
              </p:ext>
            </p:extLst>
          </p:nvPr>
        </p:nvGraphicFramePr>
        <p:xfrm>
          <a:off x="3117850" y="3429000"/>
          <a:ext cx="5956300" cy="1097280"/>
        </p:xfrm>
        <a:graphic>
          <a:graphicData uri="http://schemas.openxmlformats.org/drawingml/2006/table">
            <a:tbl>
              <a:tblPr firstRow="1" bandRow="1">
                <a:tableStyleId>{5940675A-B579-460E-94D1-54222C63F5DA}</a:tableStyleId>
              </a:tblPr>
              <a:tblGrid>
                <a:gridCol w="2155825">
                  <a:extLst>
                    <a:ext uri="{9D8B030D-6E8A-4147-A177-3AD203B41FA5}">
                      <a16:colId xmlns:a16="http://schemas.microsoft.com/office/drawing/2014/main" val="299361164"/>
                    </a:ext>
                  </a:extLst>
                </a:gridCol>
                <a:gridCol w="1228725">
                  <a:extLst>
                    <a:ext uri="{9D8B030D-6E8A-4147-A177-3AD203B41FA5}">
                      <a16:colId xmlns:a16="http://schemas.microsoft.com/office/drawing/2014/main" val="2048229462"/>
                    </a:ext>
                  </a:extLst>
                </a:gridCol>
                <a:gridCol w="1362075">
                  <a:extLst>
                    <a:ext uri="{9D8B030D-6E8A-4147-A177-3AD203B41FA5}">
                      <a16:colId xmlns:a16="http://schemas.microsoft.com/office/drawing/2014/main" val="3202190217"/>
                    </a:ext>
                  </a:extLst>
                </a:gridCol>
                <a:gridCol w="1209675">
                  <a:extLst>
                    <a:ext uri="{9D8B030D-6E8A-4147-A177-3AD203B41FA5}">
                      <a16:colId xmlns:a16="http://schemas.microsoft.com/office/drawing/2014/main" val="3001711985"/>
                    </a:ext>
                  </a:extLst>
                </a:gridCol>
              </a:tblGrid>
              <a:tr h="296016">
                <a:tc>
                  <a:txBody>
                    <a:bodyPr/>
                    <a:lstStyle/>
                    <a:p>
                      <a:endParaRPr kumimoji="1" lang="ja-JP" altLang="en-US" dirty="0"/>
                    </a:p>
                  </a:txBody>
                  <a:tcPr/>
                </a:tc>
                <a:tc>
                  <a:txBody>
                    <a:bodyPr/>
                    <a:lstStyle/>
                    <a:p>
                      <a:r>
                        <a:rPr kumimoji="1" lang="ja-JP" altLang="en-US" dirty="0"/>
                        <a:t>下側</a:t>
                      </a:r>
                      <a:r>
                        <a:rPr kumimoji="1" lang="en-US" altLang="ja-JP" dirty="0"/>
                        <a:t>(m)</a:t>
                      </a:r>
                      <a:endParaRPr kumimoji="1" lang="ja-JP" altLang="en-US" dirty="0"/>
                    </a:p>
                  </a:txBody>
                  <a:tcPr/>
                </a:tc>
                <a:tc>
                  <a:txBody>
                    <a:bodyPr/>
                    <a:lstStyle/>
                    <a:p>
                      <a:r>
                        <a:rPr kumimoji="1" lang="ja-JP" altLang="en-US" dirty="0"/>
                        <a:t>中心 </a:t>
                      </a:r>
                      <a:r>
                        <a:rPr kumimoji="1" lang="en-US" altLang="ja-JP" dirty="0"/>
                        <a:t>(A)</a:t>
                      </a:r>
                      <a:endParaRPr kumimoji="1" lang="ja-JP" altLang="en-US" dirty="0"/>
                    </a:p>
                  </a:txBody>
                  <a:tcPr/>
                </a:tc>
                <a:tc>
                  <a:txBody>
                    <a:bodyPr/>
                    <a:lstStyle/>
                    <a:p>
                      <a:r>
                        <a:rPr kumimoji="1" lang="ja-JP" altLang="en-US" dirty="0"/>
                        <a:t>上側</a:t>
                      </a:r>
                      <a:r>
                        <a:rPr kumimoji="1" lang="en-US" altLang="ja-JP" dirty="0"/>
                        <a:t>(p)</a:t>
                      </a:r>
                      <a:endParaRPr kumimoji="1" lang="ja-JP" altLang="en-US" dirty="0"/>
                    </a:p>
                  </a:txBody>
                  <a:tcPr/>
                </a:tc>
                <a:extLst>
                  <a:ext uri="{0D108BD9-81ED-4DB2-BD59-A6C34878D82A}">
                    <a16:rowId xmlns:a16="http://schemas.microsoft.com/office/drawing/2014/main" val="2308914914"/>
                  </a:ext>
                </a:extLst>
              </a:tr>
              <a:tr h="296016">
                <a:tc>
                  <a:txBody>
                    <a:bodyPr/>
                    <a:lstStyle/>
                    <a:p>
                      <a:r>
                        <a:rPr kumimoji="1" lang="ja-JP" altLang="en-US" dirty="0"/>
                        <a:t>ゲートソース電圧 </a:t>
                      </a:r>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1.962  [V]</a:t>
                      </a:r>
                      <a:endParaRPr kumimoji="1" lang="ja-JP" altLang="en-US" dirty="0"/>
                    </a:p>
                  </a:txBody>
                  <a:tcPr/>
                </a:tc>
                <a:tc>
                  <a:txBody>
                    <a:bodyPr/>
                    <a:lstStyle/>
                    <a:p>
                      <a:r>
                        <a:rPr lang="en-US" altLang="ja-JP" dirty="0">
                          <a:latin typeface="Times New Roman" panose="02020603050405020304" pitchFamily="18" charset="0"/>
                          <a:cs typeface="Times New Roman" panose="02020603050405020304" pitchFamily="18" charset="0"/>
                        </a:rPr>
                        <a:t>1.989  [V]</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2.008  [V] </a:t>
                      </a:r>
                      <a:endParaRPr kumimoji="1" lang="ja-JP" altLang="en-US" dirty="0"/>
                    </a:p>
                  </a:txBody>
                  <a:tcPr/>
                </a:tc>
                <a:extLst>
                  <a:ext uri="{0D108BD9-81ED-4DB2-BD59-A6C34878D82A}">
                    <a16:rowId xmlns:a16="http://schemas.microsoft.com/office/drawing/2014/main" val="2117038556"/>
                  </a:ext>
                </a:extLst>
              </a:tr>
              <a:tr h="296016">
                <a:tc>
                  <a:txBody>
                    <a:bodyPr/>
                    <a:lstStyle/>
                    <a:p>
                      <a:r>
                        <a:rPr kumimoji="1" lang="ja-JP" altLang="en-US" dirty="0"/>
                        <a:t>ドレイン電流</a:t>
                      </a:r>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1.05 [mA]</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1.28 [mA]</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1.42 [mA]</a:t>
                      </a:r>
                      <a:endParaRPr kumimoji="1" lang="ja-JP" altLang="en-US" dirty="0"/>
                    </a:p>
                  </a:txBody>
                  <a:tcPr/>
                </a:tc>
                <a:extLst>
                  <a:ext uri="{0D108BD9-81ED-4DB2-BD59-A6C34878D82A}">
                    <a16:rowId xmlns:a16="http://schemas.microsoft.com/office/drawing/2014/main" val="3337493310"/>
                  </a:ext>
                </a:extLst>
              </a:tr>
            </a:tbl>
          </a:graphicData>
        </a:graphic>
      </p:graphicFrame>
    </p:spTree>
    <p:extLst>
      <p:ext uri="{BB962C8B-B14F-4D97-AF65-F5344CB8AC3E}">
        <p14:creationId xmlns:p14="http://schemas.microsoft.com/office/powerpoint/2010/main" val="353188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34BB8D1-68AD-491C-8722-75282D68AD0C}"/>
              </a:ext>
            </a:extLst>
          </p:cNvPr>
          <p:cNvSpPr>
            <a:spLocks noGrp="1"/>
          </p:cNvSpPr>
          <p:nvPr>
            <p:ph idx="1"/>
          </p:nvPr>
        </p:nvSpPr>
        <p:spPr>
          <a:xfrm>
            <a:off x="838200" y="1825625"/>
            <a:ext cx="6388100" cy="4351338"/>
          </a:xfrm>
        </p:spPr>
        <p:txBody>
          <a:bodyPr/>
          <a:lstStyle/>
          <a:p>
            <a:pPr marL="0" indent="0">
              <a:buNone/>
            </a:pPr>
            <a:r>
              <a:rPr lang="ja-JP" altLang="en-US" dirty="0"/>
              <a:t>増幅率</a:t>
            </a:r>
            <a:r>
              <a:rPr lang="en-US" altLang="ja-JP" dirty="0"/>
              <a:t>(</a:t>
            </a:r>
            <a:r>
              <a:rPr lang="ja-JP" altLang="en-US" dirty="0"/>
              <a:t>計算値</a:t>
            </a:r>
            <a:r>
              <a:rPr lang="en-US" altLang="ja-JP" dirty="0"/>
              <a:t>)</a:t>
            </a:r>
          </a:p>
          <a:p>
            <a:pPr marL="457200" lvl="1" indent="0">
              <a:buNone/>
            </a:pPr>
            <a:r>
              <a:rPr kumimoji="1" lang="ja-JP" altLang="en-US" dirty="0"/>
              <a:t>ドレイン電流</a:t>
            </a:r>
            <a:r>
              <a:rPr kumimoji="1" lang="en-US" altLang="ja-JP" i="1" dirty="0">
                <a:latin typeface="Times New Roman" panose="02020603050405020304" pitchFamily="18" charset="0"/>
                <a:cs typeface="Times New Roman" panose="02020603050405020304" pitchFamily="18" charset="0"/>
              </a:rPr>
              <a:t>I</a:t>
            </a:r>
            <a:r>
              <a:rPr kumimoji="1" lang="en-US" altLang="ja-JP" sz="1400" i="1" dirty="0">
                <a:latin typeface="Times New Roman" panose="02020603050405020304" pitchFamily="18" charset="0"/>
                <a:cs typeface="Times New Roman" panose="02020603050405020304" pitchFamily="18" charset="0"/>
              </a:rPr>
              <a:t>D</a:t>
            </a:r>
            <a:r>
              <a:rPr kumimoji="1" lang="ja-JP" altLang="en-US" dirty="0"/>
              <a:t>の振幅</a:t>
            </a:r>
            <a:r>
              <a:rPr lang="ja-JP" altLang="en-US" dirty="0"/>
              <a:t>は入力電圧の</a:t>
            </a:r>
            <a:r>
              <a:rPr lang="en-US" altLang="ja-JP" i="1" dirty="0">
                <a:latin typeface="Times New Roman" panose="02020603050405020304" pitchFamily="18" charset="0"/>
                <a:cs typeface="Times New Roman" panose="02020603050405020304" pitchFamily="18" charset="0"/>
              </a:rPr>
              <a:t>g</a:t>
            </a:r>
            <a:r>
              <a:rPr lang="en-US" altLang="ja-JP" sz="1400" i="1" dirty="0">
                <a:latin typeface="Times New Roman" panose="02020603050405020304" pitchFamily="18" charset="0"/>
                <a:cs typeface="Times New Roman" panose="02020603050405020304" pitchFamily="18" charset="0"/>
              </a:rPr>
              <a:t>m </a:t>
            </a:r>
            <a:r>
              <a:rPr lang="ja-JP" altLang="en-US" dirty="0"/>
              <a:t>倍</a:t>
            </a:r>
            <a:endParaRPr lang="en-US" altLang="ja-JP" dirty="0"/>
          </a:p>
          <a:p>
            <a:pPr marL="457200" lvl="1" indent="0">
              <a:buNone/>
            </a:pPr>
            <a:r>
              <a:rPr lang="ja-JP" altLang="en-US" dirty="0"/>
              <a:t>出力電圧の振幅は</a:t>
            </a:r>
            <a:r>
              <a:rPr lang="en-US" altLang="ja-JP" i="1" dirty="0">
                <a:latin typeface="Times New Roman" panose="02020603050405020304" pitchFamily="18" charset="0"/>
                <a:cs typeface="Times New Roman" panose="02020603050405020304" pitchFamily="18" charset="0"/>
              </a:rPr>
              <a:t>I</a:t>
            </a:r>
            <a:r>
              <a:rPr lang="en-US" altLang="ja-JP" sz="1400" i="1" dirty="0">
                <a:latin typeface="Times New Roman" panose="02020603050405020304" pitchFamily="18" charset="0"/>
                <a:cs typeface="Times New Roman" panose="02020603050405020304" pitchFamily="18" charset="0"/>
              </a:rPr>
              <a:t>D</a:t>
            </a:r>
            <a:r>
              <a:rPr kumimoji="1" lang="ja-JP" altLang="en-US" dirty="0"/>
              <a:t>の</a:t>
            </a:r>
            <a:r>
              <a:rPr lang="en-US" altLang="ja-JP" i="1" dirty="0">
                <a:solidFill>
                  <a:srgbClr val="FF0000"/>
                </a:solidFill>
              </a:rPr>
              <a:t>-</a:t>
            </a:r>
            <a:r>
              <a:rPr lang="en-US" altLang="ja-JP" i="1" dirty="0">
                <a:latin typeface="Times New Roman" panose="02020603050405020304" pitchFamily="18" charset="0"/>
                <a:cs typeface="Times New Roman" panose="02020603050405020304" pitchFamily="18" charset="0"/>
              </a:rPr>
              <a:t>R</a:t>
            </a:r>
            <a:r>
              <a:rPr lang="en-US" altLang="ja-JP" sz="1400" i="1" dirty="0">
                <a:latin typeface="Times New Roman" panose="02020603050405020304" pitchFamily="18" charset="0"/>
                <a:cs typeface="Times New Roman" panose="02020603050405020304" pitchFamily="18" charset="0"/>
              </a:rPr>
              <a:t>D</a:t>
            </a:r>
            <a:r>
              <a:rPr kumimoji="1" lang="ja-JP" altLang="en-US" dirty="0"/>
              <a:t>倍</a:t>
            </a:r>
            <a:endParaRPr kumimoji="1" lang="en-US" altLang="ja-JP" dirty="0"/>
          </a:p>
          <a:p>
            <a:pPr marL="457200" lvl="1" indent="0">
              <a:buNone/>
            </a:pPr>
            <a:r>
              <a:rPr kumimoji="1" lang="en-US" altLang="ja-JP" dirty="0"/>
              <a:t>	</a:t>
            </a:r>
            <a:r>
              <a:rPr kumimoji="1" lang="ja-JP" altLang="en-US" dirty="0"/>
              <a:t>⇒電圧増幅率</a:t>
            </a:r>
            <a:r>
              <a:rPr lang="ja-JP" altLang="en-US" dirty="0"/>
              <a:t>は</a:t>
            </a:r>
            <a:r>
              <a:rPr lang="en-US" altLang="ja-JP" i="1" dirty="0" err="1">
                <a:latin typeface="Times New Roman" panose="02020603050405020304" pitchFamily="18" charset="0"/>
                <a:cs typeface="Times New Roman" panose="02020603050405020304" pitchFamily="18" charset="0"/>
              </a:rPr>
              <a:t>g</a:t>
            </a:r>
            <a:r>
              <a:rPr lang="en-US" altLang="ja-JP" sz="14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r>
              <a:rPr lang="en-US" altLang="ja-JP" sz="1400" i="1" dirty="0" err="1">
                <a:latin typeface="Times New Roman" panose="02020603050405020304" pitchFamily="18" charset="0"/>
                <a:cs typeface="Times New Roman" panose="02020603050405020304" pitchFamily="18" charset="0"/>
              </a:rPr>
              <a:t>D</a:t>
            </a:r>
            <a:r>
              <a:rPr lang="en-US" altLang="ja-JP" sz="1400" dirty="0">
                <a:latin typeface="Times New Roman" panose="02020603050405020304" pitchFamily="18" charset="0"/>
                <a:cs typeface="Times New Roman" panose="02020603050405020304" pitchFamily="18" charset="0"/>
              </a:rPr>
              <a:t> </a:t>
            </a:r>
            <a:r>
              <a:rPr lang="en-US" altLang="ja-JP" dirty="0"/>
              <a:t>= </a:t>
            </a:r>
            <a:r>
              <a:rPr lang="en-US" altLang="ja-JP" dirty="0">
                <a:latin typeface="Times New Roman" panose="02020603050405020304" pitchFamily="18" charset="0"/>
                <a:cs typeface="Times New Roman" panose="02020603050405020304" pitchFamily="18" charset="0"/>
              </a:rPr>
              <a:t>37.55</a:t>
            </a:r>
            <a:r>
              <a:rPr kumimoji="1" lang="ja-JP" altLang="en-US" dirty="0"/>
              <a:t>倍</a:t>
            </a:r>
            <a:endParaRPr kumimoji="1" lang="en-US" altLang="ja-JP" dirty="0"/>
          </a:p>
          <a:p>
            <a:pPr marL="457200" lvl="1" indent="0">
              <a:buNone/>
            </a:pPr>
            <a:r>
              <a:rPr lang="ja-JP" altLang="en-US" dirty="0"/>
              <a:t>電圧利得</a:t>
            </a:r>
            <a:r>
              <a:rPr lang="en-US" altLang="ja-JP" dirty="0">
                <a:latin typeface="Times New Roman" panose="02020603050405020304" pitchFamily="18" charset="0"/>
                <a:cs typeface="Times New Roman" panose="02020603050405020304" pitchFamily="18" charset="0"/>
              </a:rPr>
              <a:t>20log(</a:t>
            </a:r>
            <a:r>
              <a:rPr lang="en-US" altLang="ja-JP" i="1" dirty="0" err="1">
                <a:latin typeface="Times New Roman" panose="02020603050405020304" pitchFamily="18" charset="0"/>
                <a:cs typeface="Times New Roman" panose="02020603050405020304" pitchFamily="18" charset="0"/>
              </a:rPr>
              <a:t>g</a:t>
            </a:r>
            <a:r>
              <a:rPr lang="en-US" altLang="ja-JP" sz="16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r>
              <a:rPr lang="en-US" altLang="ja-JP" sz="1600" i="1" dirty="0" err="1">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 = 31.49 [dB]</a:t>
            </a:r>
          </a:p>
          <a:p>
            <a:pPr marL="457200" lvl="1"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lang="ja-JP" altLang="en-US" dirty="0"/>
              <a:t>増幅率</a:t>
            </a:r>
            <a:r>
              <a:rPr lang="en-US" altLang="ja-JP" dirty="0"/>
              <a:t>(</a:t>
            </a:r>
            <a:r>
              <a:rPr lang="ja-JP" altLang="en-US" dirty="0"/>
              <a:t>実験結果</a:t>
            </a:r>
            <a:r>
              <a:rPr lang="en-US" altLang="ja-JP" dirty="0"/>
              <a:t>) </a:t>
            </a:r>
          </a:p>
          <a:p>
            <a:pPr marL="457200" lvl="1" indent="0">
              <a:buNone/>
            </a:pPr>
            <a:r>
              <a:rPr lang="en-US" altLang="ja-JP" dirty="0">
                <a:latin typeface="Times New Roman" panose="02020603050405020304" pitchFamily="18" charset="0"/>
                <a:cs typeface="Times New Roman" panose="02020603050405020304" pitchFamily="18" charset="0"/>
              </a:rPr>
              <a:t>35 [</a:t>
            </a:r>
            <a:r>
              <a:rPr lang="ja-JP" altLang="en-US" dirty="0">
                <a:latin typeface="Times New Roman" panose="02020603050405020304" pitchFamily="18" charset="0"/>
                <a:cs typeface="Times New Roman" panose="02020603050405020304" pitchFamily="18" charset="0"/>
              </a:rPr>
              <a:t>倍</a:t>
            </a:r>
            <a:r>
              <a:rPr lang="en-US" altLang="ja-JP" dirty="0">
                <a:latin typeface="Times New Roman" panose="02020603050405020304" pitchFamily="18" charset="0"/>
                <a:cs typeface="Times New Roman" panose="02020603050405020304" pitchFamily="18" charset="0"/>
              </a:rPr>
              <a:t>],  30.88136 [dB]</a:t>
            </a:r>
          </a:p>
          <a:p>
            <a:pPr marL="0" indent="0">
              <a:buNone/>
            </a:pP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F2F4E374-0538-42E8-A8BC-A819F2D6F155}"/>
              </a:ext>
            </a:extLst>
          </p:cNvPr>
          <p:cNvSpPr>
            <a:spLocks noGrp="1"/>
          </p:cNvSpPr>
          <p:nvPr>
            <p:ph type="sldNum" sz="quarter" idx="12"/>
          </p:nvPr>
        </p:nvSpPr>
        <p:spPr/>
        <p:txBody>
          <a:bodyPr/>
          <a:lstStyle/>
          <a:p>
            <a:fld id="{EC2563BA-9F6D-4C2C-B042-56816E50B4B9}" type="slidenum">
              <a:rPr kumimoji="1" lang="ja-JP" altLang="en-US" smtClean="0"/>
              <a:t>7</a:t>
            </a:fld>
            <a:endParaRPr kumimoji="1" lang="ja-JP" altLang="en-US"/>
          </a:p>
        </p:txBody>
      </p:sp>
      <p:sp>
        <p:nvSpPr>
          <p:cNvPr id="5" name="タイトル 1">
            <a:extLst>
              <a:ext uri="{FF2B5EF4-FFF2-40B4-BE49-F238E27FC236}">
                <a16:creationId xmlns:a16="http://schemas.microsoft.com/office/drawing/2014/main" id="{B27C1009-C1F2-464E-84A6-AE1C25A33485}"/>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考察</a:t>
            </a:r>
            <a:endParaRPr kumimoji="1" lang="ja-JP" altLang="en-US" dirty="0"/>
          </a:p>
        </p:txBody>
      </p:sp>
      <p:grpSp>
        <p:nvGrpSpPr>
          <p:cNvPr id="6" name="グループ化 5">
            <a:extLst>
              <a:ext uri="{FF2B5EF4-FFF2-40B4-BE49-F238E27FC236}">
                <a16:creationId xmlns:a16="http://schemas.microsoft.com/office/drawing/2014/main" id="{BAC6AC77-B5C6-4C68-A931-3F16DF1EEAE5}"/>
              </a:ext>
            </a:extLst>
          </p:cNvPr>
          <p:cNvGrpSpPr/>
          <p:nvPr/>
        </p:nvGrpSpPr>
        <p:grpSpPr>
          <a:xfrm>
            <a:off x="6585936" y="3429000"/>
            <a:ext cx="5606064" cy="2614614"/>
            <a:chOff x="1817258" y="974863"/>
            <a:chExt cx="9974691" cy="5373413"/>
          </a:xfrm>
        </p:grpSpPr>
        <p:grpSp>
          <p:nvGrpSpPr>
            <p:cNvPr id="7" name="グループ化 6">
              <a:extLst>
                <a:ext uri="{FF2B5EF4-FFF2-40B4-BE49-F238E27FC236}">
                  <a16:creationId xmlns:a16="http://schemas.microsoft.com/office/drawing/2014/main" id="{EC910A6B-1AC9-4738-A213-DD3D0B2FD26C}"/>
                </a:ext>
              </a:extLst>
            </p:cNvPr>
            <p:cNvGrpSpPr/>
            <p:nvPr/>
          </p:nvGrpSpPr>
          <p:grpSpPr>
            <a:xfrm>
              <a:off x="1817258" y="974863"/>
              <a:ext cx="9974691" cy="5373413"/>
              <a:chOff x="1516729" y="1707662"/>
              <a:chExt cx="8149469" cy="4006452"/>
            </a:xfrm>
          </p:grpSpPr>
          <p:sp>
            <p:nvSpPr>
              <p:cNvPr id="15" name="テキスト ボックス 14">
                <a:extLst>
                  <a:ext uri="{FF2B5EF4-FFF2-40B4-BE49-F238E27FC236}">
                    <a16:creationId xmlns:a16="http://schemas.microsoft.com/office/drawing/2014/main" id="{27CACEB1-DEB4-4B0F-9B20-578818171F05}"/>
                  </a:ext>
                </a:extLst>
              </p:cNvPr>
              <p:cNvSpPr txBox="1"/>
              <p:nvPr/>
            </p:nvSpPr>
            <p:spPr>
              <a:xfrm>
                <a:off x="1516729" y="1707662"/>
                <a:ext cx="1179577"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grpSp>
            <p:nvGrpSpPr>
              <p:cNvPr id="16" name="グループ化 15">
                <a:extLst>
                  <a:ext uri="{FF2B5EF4-FFF2-40B4-BE49-F238E27FC236}">
                    <a16:creationId xmlns:a16="http://schemas.microsoft.com/office/drawing/2014/main" id="{D3EC473D-709E-4651-93B1-2BD4809630A6}"/>
                  </a:ext>
                </a:extLst>
              </p:cNvPr>
              <p:cNvGrpSpPr/>
              <p:nvPr/>
            </p:nvGrpSpPr>
            <p:grpSpPr>
              <a:xfrm>
                <a:off x="2157886" y="1790383"/>
                <a:ext cx="7508312" cy="3923731"/>
                <a:chOff x="2157886" y="1830939"/>
                <a:chExt cx="6003429" cy="3137301"/>
              </a:xfrm>
            </p:grpSpPr>
            <p:cxnSp>
              <p:nvCxnSpPr>
                <p:cNvPr id="17" name="直線コネクタ 16">
                  <a:extLst>
                    <a:ext uri="{FF2B5EF4-FFF2-40B4-BE49-F238E27FC236}">
                      <a16:creationId xmlns:a16="http://schemas.microsoft.com/office/drawing/2014/main" id="{CB3445D1-EDBD-41A3-817C-9C173DDBEFB4}"/>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6CF3DB43-6377-4974-9BB0-134D1EAEDBDE}"/>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68174FAC-A743-45DC-AFE2-0803BD4B0B59}"/>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0D67D208-8253-4170-9E3E-5F3DE6ED1668}"/>
                    </a:ext>
                  </a:extLst>
                </p:cNvPr>
                <p:cNvSpPr txBox="1"/>
                <p:nvPr/>
              </p:nvSpPr>
              <p:spPr>
                <a:xfrm>
                  <a:off x="4246371" y="183093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57238250-A2EE-4F1E-BAF1-22AA76F7EFB6}"/>
                    </a:ext>
                  </a:extLst>
                </p:cNvPr>
                <p:cNvSpPr txBox="1"/>
                <p:nvPr/>
              </p:nvSpPr>
              <p:spPr>
                <a:xfrm>
                  <a:off x="6981739" y="40508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DS</a:t>
                  </a:r>
                  <a:endParaRPr kumimoji="1" lang="ja-JP" altLang="en-US" sz="2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E055056A-6841-4993-9224-1C6307F35E9D}"/>
                    </a:ext>
                  </a:extLst>
                </p:cNvPr>
                <p:cNvSpPr txBox="1"/>
                <p:nvPr/>
              </p:nvSpPr>
              <p:spPr>
                <a:xfrm>
                  <a:off x="3813463" y="402811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GS</a:t>
                  </a:r>
                  <a:endParaRPr kumimoji="1" lang="ja-JP" altLang="en-US" sz="2400" dirty="0">
                    <a:latin typeface="Times New Roman" panose="02020603050405020304" pitchFamily="18" charset="0"/>
                    <a:cs typeface="Times New Roman" panose="02020603050405020304" pitchFamily="18" charset="0"/>
                  </a:endParaRPr>
                </a:p>
              </p:txBody>
            </p:sp>
            <p:sp>
              <p:nvSpPr>
                <p:cNvPr id="23" name="テキスト ボックス 22">
                  <a:extLst>
                    <a:ext uri="{FF2B5EF4-FFF2-40B4-BE49-F238E27FC236}">
                      <a16:creationId xmlns:a16="http://schemas.microsoft.com/office/drawing/2014/main" id="{F9DC0012-99E2-46DA-9B75-06D49FF2F411}"/>
                    </a:ext>
                  </a:extLst>
                </p:cNvPr>
                <p:cNvSpPr txBox="1"/>
                <p:nvPr/>
              </p:nvSpPr>
              <p:spPr>
                <a:xfrm>
                  <a:off x="6391951" y="4393036"/>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a:t>
                  </a:r>
                  <a:r>
                    <a:rPr kumimoji="1" lang="en-US" altLang="ja-JP" sz="2400" dirty="0">
                      <a:latin typeface="Times New Roman" panose="02020603050405020304" pitchFamily="18" charset="0"/>
                      <a:cs typeface="Times New Roman" panose="02020603050405020304" pitchFamily="18" charset="0"/>
                    </a:rPr>
                    <a:t>(t)</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75E8CE20-C447-42C9-B752-3DC33F26FE68}"/>
                    </a:ext>
                  </a:extLst>
                </p:cNvPr>
                <p:cNvSpPr txBox="1"/>
                <p:nvPr/>
              </p:nvSpPr>
              <p:spPr>
                <a:xfrm>
                  <a:off x="3094562" y="4693011"/>
                  <a:ext cx="1179576" cy="275229"/>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25" name="フリーフォーム: 図形 24">
                  <a:extLst>
                    <a:ext uri="{FF2B5EF4-FFF2-40B4-BE49-F238E27FC236}">
                      <a16:creationId xmlns:a16="http://schemas.microsoft.com/office/drawing/2014/main" id="{3B9B61C5-C83E-4BF0-8787-D10C13D5331C}"/>
                    </a:ext>
                  </a:extLst>
                </p:cNvPr>
                <p:cNvSpPr/>
                <p:nvPr/>
              </p:nvSpPr>
              <p:spPr>
                <a:xfrm>
                  <a:off x="2178875" y="2536324"/>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772C329C-8B6C-4489-B1E0-CCCEB7D04C45}"/>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E55DB05B-4ECC-4B6E-9562-0F47C2D6AA68}"/>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00EA7AD7-0D4C-42EA-9BD9-8DCCAD50F716}"/>
                    </a:ext>
                  </a:extLst>
                </p:cNvPr>
                <p:cNvCxnSpPr>
                  <a:cxnSpLocks/>
                  <a:stCxn id="27"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E60956E-7484-4734-A390-AB61EF70D6E4}"/>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750C69B-BC44-4D93-BE50-277A9BAF3441}"/>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59F1AF0-10C4-4153-AE6A-E8A578A2F42E}"/>
                    </a:ext>
                  </a:extLst>
                </p:cNvPr>
                <p:cNvCxnSpPr>
                  <a:cxnSpLocks/>
                  <a:stCxn id="25" idx="4"/>
                  <a:endCxn id="25" idx="4"/>
                </p:cNvCxnSpPr>
                <p:nvPr/>
              </p:nvCxnSpPr>
              <p:spPr>
                <a:xfrm>
                  <a:off x="3237336" y="32953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4F3911B-46DB-4AEF-8601-96BC6FE6B7F6}"/>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429F7A6-DA88-4CF4-A3E0-0D6529E044C6}"/>
                    </a:ext>
                  </a:extLst>
                </p:cNvPr>
                <p:cNvCxnSpPr>
                  <a:cxnSpLocks/>
                  <a:stCxn id="26" idx="2"/>
                  <a:endCxn id="27"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04DBAA5-9B91-446D-B7C1-EEB15CF03F7C}"/>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A87295C-A41F-4267-9410-31BE0258EFAE}"/>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3D8B642-0A49-4BA6-9F4E-110D6380E0B8}"/>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9D34420E-91C2-420B-BDBB-F13406AE8833}"/>
                    </a:ext>
                  </a:extLst>
                </p:cNvPr>
                <p:cNvGrpSpPr/>
                <p:nvPr/>
              </p:nvGrpSpPr>
              <p:grpSpPr>
                <a:xfrm>
                  <a:off x="3405094" y="3265126"/>
                  <a:ext cx="113578" cy="371134"/>
                  <a:chOff x="3311525" y="3264174"/>
                  <a:chExt cx="301151" cy="371134"/>
                </a:xfrm>
              </p:grpSpPr>
              <p:sp>
                <p:nvSpPr>
                  <p:cNvPr id="45" name="円弧 44">
                    <a:extLst>
                      <a:ext uri="{FF2B5EF4-FFF2-40B4-BE49-F238E27FC236}">
                        <a16:creationId xmlns:a16="http://schemas.microsoft.com/office/drawing/2014/main" id="{D3A6A186-5CC7-48EB-AD77-A0C40BA0B3B7}"/>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6" name="円弧 45">
                    <a:extLst>
                      <a:ext uri="{FF2B5EF4-FFF2-40B4-BE49-F238E27FC236}">
                        <a16:creationId xmlns:a16="http://schemas.microsoft.com/office/drawing/2014/main" id="{54C6A350-906C-4EC4-BD2C-F2683E580A6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8" name="グループ化 37">
                  <a:extLst>
                    <a:ext uri="{FF2B5EF4-FFF2-40B4-BE49-F238E27FC236}">
                      <a16:creationId xmlns:a16="http://schemas.microsoft.com/office/drawing/2014/main" id="{22F73489-2578-445D-A8B6-B168C4C06669}"/>
                    </a:ext>
                  </a:extLst>
                </p:cNvPr>
                <p:cNvGrpSpPr/>
                <p:nvPr/>
              </p:nvGrpSpPr>
              <p:grpSpPr>
                <a:xfrm rot="5400000" flipV="1">
                  <a:off x="3149560" y="4477222"/>
                  <a:ext cx="113578" cy="88107"/>
                  <a:chOff x="3311525" y="3264174"/>
                  <a:chExt cx="301151" cy="371134"/>
                </a:xfrm>
              </p:grpSpPr>
              <p:sp>
                <p:nvSpPr>
                  <p:cNvPr id="43" name="円弧 42">
                    <a:extLst>
                      <a:ext uri="{FF2B5EF4-FFF2-40B4-BE49-F238E27FC236}">
                        <a16:creationId xmlns:a16="http://schemas.microsoft.com/office/drawing/2014/main" id="{DAF0363C-2750-4DC1-80FC-1F4359AD3A82}"/>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4" name="円弧 43">
                    <a:extLst>
                      <a:ext uri="{FF2B5EF4-FFF2-40B4-BE49-F238E27FC236}">
                        <a16:creationId xmlns:a16="http://schemas.microsoft.com/office/drawing/2014/main" id="{AC30D932-B882-43A1-A59C-FF6FDB50F8C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9" name="グループ化 38">
                  <a:extLst>
                    <a:ext uri="{FF2B5EF4-FFF2-40B4-BE49-F238E27FC236}">
                      <a16:creationId xmlns:a16="http://schemas.microsoft.com/office/drawing/2014/main" id="{FAF94346-B5FF-4D2B-9BA0-A11159E6C609}"/>
                    </a:ext>
                  </a:extLst>
                </p:cNvPr>
                <p:cNvGrpSpPr/>
                <p:nvPr/>
              </p:nvGrpSpPr>
              <p:grpSpPr>
                <a:xfrm rot="16200000" flipV="1">
                  <a:off x="5794664" y="4284853"/>
                  <a:ext cx="113578" cy="444359"/>
                  <a:chOff x="3311525" y="3264174"/>
                  <a:chExt cx="301151" cy="371134"/>
                </a:xfrm>
              </p:grpSpPr>
              <p:sp>
                <p:nvSpPr>
                  <p:cNvPr id="41" name="円弧 40">
                    <a:extLst>
                      <a:ext uri="{FF2B5EF4-FFF2-40B4-BE49-F238E27FC236}">
                        <a16:creationId xmlns:a16="http://schemas.microsoft.com/office/drawing/2014/main" id="{F22400FD-D904-4824-A477-02806CF1D5F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2" name="円弧 41">
                    <a:extLst>
                      <a:ext uri="{FF2B5EF4-FFF2-40B4-BE49-F238E27FC236}">
                        <a16:creationId xmlns:a16="http://schemas.microsoft.com/office/drawing/2014/main" id="{25F9095D-AE62-40A0-A215-37D23698799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40" name="直線コネクタ 39">
                  <a:extLst>
                    <a:ext uri="{FF2B5EF4-FFF2-40B4-BE49-F238E27FC236}">
                      <a16:creationId xmlns:a16="http://schemas.microsoft.com/office/drawing/2014/main" id="{F695BCA0-DC01-4B1E-8325-5189F0BC6DC6}"/>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8" name="テキスト ボックス 7">
              <a:extLst>
                <a:ext uri="{FF2B5EF4-FFF2-40B4-BE49-F238E27FC236}">
                  <a16:creationId xmlns:a16="http://schemas.microsoft.com/office/drawing/2014/main" id="{61EF113E-644A-4B57-BEB2-613C87AB952F}"/>
                </a:ext>
              </a:extLst>
            </p:cNvPr>
            <p:cNvSpPr txBox="1"/>
            <p:nvPr/>
          </p:nvSpPr>
          <p:spPr>
            <a:xfrm>
              <a:off x="7887426" y="5873645"/>
              <a:ext cx="1805673" cy="461665"/>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9" name="直線コネクタ 8">
              <a:extLst>
                <a:ext uri="{FF2B5EF4-FFF2-40B4-BE49-F238E27FC236}">
                  <a16:creationId xmlns:a16="http://schemas.microsoft.com/office/drawing/2014/main" id="{1676B39E-C4CD-4B06-9C46-9AA868E72CAD}"/>
                </a:ext>
              </a:extLst>
            </p:cNvPr>
            <p:cNvCxnSpPr>
              <a:cxnSpLocks/>
              <a:stCxn id="14"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19E55D7-897B-420C-8618-A2D564BDFD7D}"/>
                </a:ext>
              </a:extLst>
            </p:cNvPr>
            <p:cNvCxnSpPr>
              <a:cxnSpLocks/>
              <a:stCxn id="13"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9AAC000-6BA6-469F-B623-E076F274F344}"/>
                </a:ext>
              </a:extLst>
            </p:cNvPr>
            <p:cNvCxnSpPr>
              <a:cxnSpLocks/>
              <a:stCxn id="12"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円弧 11">
              <a:extLst>
                <a:ext uri="{FF2B5EF4-FFF2-40B4-BE49-F238E27FC236}">
                  <a16:creationId xmlns:a16="http://schemas.microsoft.com/office/drawing/2014/main" id="{8FA0A6A0-E689-46CA-B0FD-33F59A575D69}"/>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円弧 12">
              <a:extLst>
                <a:ext uri="{FF2B5EF4-FFF2-40B4-BE49-F238E27FC236}">
                  <a16:creationId xmlns:a16="http://schemas.microsoft.com/office/drawing/2014/main" id="{2469B7B0-580A-4BF1-A922-263D6423E0FD}"/>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AFDAD4E-18C0-4838-9B36-3E63FFE5DD60}"/>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407888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62407861-BFF8-45AC-9A34-9FF7DA36A361}"/>
              </a:ext>
            </a:extLst>
          </p:cNvPr>
          <p:cNvGraphicFramePr>
            <a:graphicFrameLocks noGrp="1"/>
          </p:cNvGraphicFramePr>
          <p:nvPr>
            <p:ph idx="1"/>
            <p:extLst>
              <p:ext uri="{D42A27DB-BD31-4B8C-83A1-F6EECF244321}">
                <p14:modId xmlns:p14="http://schemas.microsoft.com/office/powerpoint/2010/main" val="3089607784"/>
              </p:ext>
            </p:extLst>
          </p:nvPr>
        </p:nvGraphicFramePr>
        <p:xfrm>
          <a:off x="713124" y="2329893"/>
          <a:ext cx="5091776" cy="3116964"/>
        </p:xfrm>
        <a:graphic>
          <a:graphicData uri="http://schemas.openxmlformats.org/drawingml/2006/table">
            <a:tbl>
              <a:tblPr>
                <a:tableStyleId>{5C22544A-7EE6-4342-B048-85BDC9FD1C3A}</a:tableStyleId>
              </a:tblPr>
              <a:tblGrid>
                <a:gridCol w="1008063">
                  <a:extLst>
                    <a:ext uri="{9D8B030D-6E8A-4147-A177-3AD203B41FA5}">
                      <a16:colId xmlns:a16="http://schemas.microsoft.com/office/drawing/2014/main" val="2066354586"/>
                    </a:ext>
                  </a:extLst>
                </a:gridCol>
                <a:gridCol w="813453">
                  <a:extLst>
                    <a:ext uri="{9D8B030D-6E8A-4147-A177-3AD203B41FA5}">
                      <a16:colId xmlns:a16="http://schemas.microsoft.com/office/drawing/2014/main" val="3945552488"/>
                    </a:ext>
                  </a:extLst>
                </a:gridCol>
                <a:gridCol w="713385">
                  <a:extLst>
                    <a:ext uri="{9D8B030D-6E8A-4147-A177-3AD203B41FA5}">
                      <a16:colId xmlns:a16="http://schemas.microsoft.com/office/drawing/2014/main" val="1600445798"/>
                    </a:ext>
                  </a:extLst>
                </a:gridCol>
                <a:gridCol w="912091">
                  <a:extLst>
                    <a:ext uri="{9D8B030D-6E8A-4147-A177-3AD203B41FA5}">
                      <a16:colId xmlns:a16="http://schemas.microsoft.com/office/drawing/2014/main" val="3331052898"/>
                    </a:ext>
                  </a:extLst>
                </a:gridCol>
                <a:gridCol w="759819">
                  <a:extLst>
                    <a:ext uri="{9D8B030D-6E8A-4147-A177-3AD203B41FA5}">
                      <a16:colId xmlns:a16="http://schemas.microsoft.com/office/drawing/2014/main" val="1949967663"/>
                    </a:ext>
                  </a:extLst>
                </a:gridCol>
                <a:gridCol w="884965">
                  <a:extLst>
                    <a:ext uri="{9D8B030D-6E8A-4147-A177-3AD203B41FA5}">
                      <a16:colId xmlns:a16="http://schemas.microsoft.com/office/drawing/2014/main" val="4187047252"/>
                    </a:ext>
                  </a:extLst>
                </a:gridCol>
              </a:tblGrid>
              <a:tr h="263914">
                <a:tc>
                  <a:txBody>
                    <a:bodyPr/>
                    <a:lstStyle/>
                    <a:p>
                      <a:pPr algn="l" fontAlgn="ctr"/>
                      <a:r>
                        <a:rPr lang="ja-JP" altLang="en-US" sz="1400" u="none" strike="noStrike" dirty="0">
                          <a:effectLst/>
                          <a:latin typeface="Times New Roman" panose="02020603050405020304" pitchFamily="18" charset="0"/>
                          <a:cs typeface="Times New Roman" panose="02020603050405020304" pitchFamily="18" charset="0"/>
                        </a:rPr>
                        <a:t>周波数 </a:t>
                      </a:r>
                      <a:r>
                        <a:rPr lang="en-US" altLang="ja-JP" sz="1400" u="none" strike="noStrike" dirty="0">
                          <a:effectLst/>
                          <a:latin typeface="Times New Roman" panose="02020603050405020304" pitchFamily="18" charset="0"/>
                          <a:cs typeface="Times New Roman" panose="02020603050405020304" pitchFamily="18" charset="0"/>
                        </a:rPr>
                        <a:t>[Hz]</a:t>
                      </a:r>
                      <a:endParaRPr lang="ja-JP" alt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ja-JP" altLang="en-US" sz="1400" u="none" strike="noStrike" dirty="0">
                          <a:effectLst/>
                          <a:latin typeface="Times New Roman" panose="02020603050405020304" pitchFamily="18" charset="0"/>
                          <a:cs typeface="Times New Roman" panose="02020603050405020304" pitchFamily="18" charset="0"/>
                        </a:rPr>
                        <a:t>周期 </a:t>
                      </a:r>
                      <a:r>
                        <a:rPr lang="en-US" altLang="ja-JP" sz="1400" u="none" strike="noStrike" dirty="0">
                          <a:effectLst/>
                          <a:latin typeface="Times New Roman" panose="02020603050405020304" pitchFamily="18" charset="0"/>
                          <a:cs typeface="Times New Roman" panose="02020603050405020304" pitchFamily="18" charset="0"/>
                        </a:rPr>
                        <a:t>[</a:t>
                      </a:r>
                      <a:r>
                        <a:rPr lang="ja-JP" altLang="en-US" sz="1400" u="none" strike="noStrike" dirty="0">
                          <a:effectLst/>
                          <a:latin typeface="Times New Roman" panose="02020603050405020304" pitchFamily="18" charset="0"/>
                          <a:cs typeface="Times New Roman" panose="02020603050405020304" pitchFamily="18" charset="0"/>
                        </a:rPr>
                        <a:t>秒</a:t>
                      </a:r>
                      <a:r>
                        <a:rPr lang="en-US" altLang="ja-JP" sz="1400" u="none" strike="noStrike" dirty="0">
                          <a:effectLst/>
                          <a:latin typeface="Times New Roman" panose="02020603050405020304" pitchFamily="18" charset="0"/>
                          <a:cs typeface="Times New Roman" panose="02020603050405020304" pitchFamily="18" charset="0"/>
                        </a:rPr>
                        <a:t>]</a:t>
                      </a:r>
                      <a:endParaRPr lang="ja-JP" alt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l-GR" sz="1400" i="1" u="none" strike="noStrike" dirty="0">
                          <a:effectLst/>
                          <a:latin typeface="Times New Roman" panose="02020603050405020304" pitchFamily="18" charset="0"/>
                          <a:cs typeface="Times New Roman" panose="02020603050405020304" pitchFamily="18" charset="0"/>
                        </a:rPr>
                        <a:t>Δ</a:t>
                      </a:r>
                      <a:r>
                        <a:rPr lang="en-US" sz="1400" i="1" u="none" strike="noStrike" dirty="0">
                          <a:effectLst/>
                          <a:latin typeface="Times New Roman" panose="02020603050405020304" pitchFamily="18" charset="0"/>
                          <a:cs typeface="Times New Roman" panose="02020603050405020304" pitchFamily="18" charset="0"/>
                        </a:rPr>
                        <a:t>T</a:t>
                      </a:r>
                      <a:r>
                        <a:rPr lang="en-US" sz="1400" u="none" strike="noStrike" dirty="0">
                          <a:effectLst/>
                          <a:latin typeface="Times New Roman" panose="02020603050405020304" pitchFamily="18" charset="0"/>
                          <a:cs typeface="Times New Roman" panose="02020603050405020304" pitchFamily="18" charset="0"/>
                        </a:rPr>
                        <a:t> [</a:t>
                      </a:r>
                      <a:r>
                        <a:rPr lang="ja-JP" altLang="en-US" sz="1400" u="none" strike="noStrike" dirty="0">
                          <a:effectLst/>
                          <a:latin typeface="Times New Roman" panose="02020603050405020304" pitchFamily="18" charset="0"/>
                          <a:cs typeface="Times New Roman" panose="02020603050405020304" pitchFamily="18" charset="0"/>
                        </a:rPr>
                        <a:t>秒</a:t>
                      </a:r>
                      <a:r>
                        <a:rPr lang="en-US" sz="1400" u="none" strike="noStrike" dirty="0">
                          <a:effectLst/>
                          <a:latin typeface="Times New Roman" panose="02020603050405020304" pitchFamily="18" charset="0"/>
                          <a:cs typeface="Times New Roman" panose="02020603050405020304" pitchFamily="18" charset="0"/>
                        </a:rPr>
                        <a:t>]</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altLang="ja-JP" sz="1400" i="1" u="none" strike="noStrike" dirty="0">
                          <a:effectLst/>
                          <a:latin typeface="Times New Roman" panose="02020603050405020304" pitchFamily="18" charset="0"/>
                          <a:cs typeface="Times New Roman" panose="02020603050405020304" pitchFamily="18" charset="0"/>
                        </a:rPr>
                        <a:t>θ</a:t>
                      </a:r>
                      <a:r>
                        <a:rPr lang="en-US" altLang="ja-JP" sz="1400" u="none" strike="noStrike" dirty="0">
                          <a:effectLst/>
                          <a:latin typeface="Times New Roman" panose="02020603050405020304" pitchFamily="18" charset="0"/>
                          <a:cs typeface="Times New Roman" panose="02020603050405020304" pitchFamily="18" charset="0"/>
                        </a:rPr>
                        <a:t> [deg]</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sz="1400" i="1" u="none" strike="noStrike" dirty="0">
                          <a:effectLst/>
                          <a:latin typeface="Times New Roman" panose="02020603050405020304" pitchFamily="18" charset="0"/>
                          <a:cs typeface="Times New Roman" panose="02020603050405020304" pitchFamily="18" charset="0"/>
                        </a:rPr>
                        <a:t>Vout</a:t>
                      </a:r>
                      <a:r>
                        <a:rPr lang="en-US" sz="1400" u="none" strike="noStrike" dirty="0">
                          <a:effectLst/>
                          <a:latin typeface="Times New Roman" panose="02020603050405020304" pitchFamily="18" charset="0"/>
                          <a:cs typeface="Times New Roman" panose="02020603050405020304" pitchFamily="18" charset="0"/>
                        </a:rPr>
                        <a:t> [V]</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altLang="ja-JP" sz="1600" i="1" u="none" strike="noStrike" dirty="0" err="1">
                          <a:effectLst/>
                          <a:latin typeface="Times New Roman" panose="02020603050405020304" pitchFamily="18" charset="0"/>
                          <a:cs typeface="Times New Roman" panose="02020603050405020304" pitchFamily="18" charset="0"/>
                        </a:rPr>
                        <a:t>η</a:t>
                      </a:r>
                      <a:r>
                        <a:rPr lang="en-US" altLang="ja-JP" sz="1400" i="1" u="none" strike="noStrike" dirty="0" err="1">
                          <a:effectLst/>
                          <a:latin typeface="Times New Roman" panose="02020603050405020304" pitchFamily="18" charset="0"/>
                          <a:cs typeface="Times New Roman" panose="02020603050405020304" pitchFamily="18" charset="0"/>
                        </a:rPr>
                        <a:t>v</a:t>
                      </a:r>
                      <a:r>
                        <a:rPr lang="ja-JP" altLang="en-US" sz="1400" i="1" u="none" strike="noStrike" dirty="0">
                          <a:effectLst/>
                          <a:latin typeface="Times New Roman" panose="02020603050405020304" pitchFamily="18" charset="0"/>
                          <a:cs typeface="Times New Roman" panose="02020603050405020304" pitchFamily="18" charset="0"/>
                        </a:rPr>
                        <a:t> </a:t>
                      </a:r>
                      <a:r>
                        <a:rPr lang="en-US" altLang="ja-JP" sz="1400" u="none" strike="noStrike" dirty="0">
                          <a:effectLst/>
                          <a:latin typeface="Times New Roman" panose="02020603050405020304" pitchFamily="18" charset="0"/>
                          <a:cs typeface="Times New Roman" panose="02020603050405020304" pitchFamily="18" charset="0"/>
                        </a:rPr>
                        <a:t>[</a:t>
                      </a:r>
                      <a:r>
                        <a:rPr lang="en-US" sz="1400" u="none" strike="noStrike" dirty="0">
                          <a:effectLst/>
                          <a:latin typeface="Times New Roman" panose="02020603050405020304" pitchFamily="18" charset="0"/>
                          <a:cs typeface="Times New Roman" panose="02020603050405020304" pitchFamily="18" charset="0"/>
                        </a:rPr>
                        <a:t>dB]</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3122471256"/>
                  </a:ext>
                </a:extLst>
              </a:tr>
              <a:tr h="263914">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1.E-02</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5.E-03</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-180</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3374058331"/>
                  </a:ext>
                </a:extLst>
              </a:tr>
              <a:tr h="258358">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200</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3.E-03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-187.2</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30.88136</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58821042"/>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500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2.E-03</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30.88136</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1619689358"/>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1.E-03</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-180</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1929800463"/>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4k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3.E-04</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30.88136</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352332096"/>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5.E-05</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1998982757"/>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40k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1575365957"/>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-194.4</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1.65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30.37028</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660356567"/>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-208.8</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29.54243</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955104303"/>
                  </a:ext>
                </a:extLst>
              </a:tr>
              <a:tr h="258358">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500k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2.E-06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-225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1.1</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26.84845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615370635"/>
                  </a:ext>
                </a:extLst>
              </a:tr>
              <a:tr h="263914">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1M</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7.E-07</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-244.8</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0.64</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22.1442</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283438983"/>
                  </a:ext>
                </a:extLst>
              </a:tr>
            </a:tbl>
          </a:graphicData>
        </a:graphic>
      </p:graphicFrame>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8</a:t>
            </a:fld>
            <a:endParaRPr kumimoji="1" lang="ja-JP" altLang="en-US"/>
          </a:p>
        </p:txBody>
      </p:sp>
      <p:graphicFrame>
        <p:nvGraphicFramePr>
          <p:cNvPr id="12" name="グラフ 11">
            <a:extLst>
              <a:ext uri="{FF2B5EF4-FFF2-40B4-BE49-F238E27FC236}">
                <a16:creationId xmlns:a16="http://schemas.microsoft.com/office/drawing/2014/main" id="{D6E03183-9ADC-4EFA-B74D-7C0AEBF30005}"/>
              </a:ext>
            </a:extLst>
          </p:cNvPr>
          <p:cNvGraphicFramePr>
            <a:graphicFrameLocks/>
          </p:cNvGraphicFramePr>
          <p:nvPr>
            <p:extLst>
              <p:ext uri="{D42A27DB-BD31-4B8C-83A1-F6EECF244321}">
                <p14:modId xmlns:p14="http://schemas.microsoft.com/office/powerpoint/2010/main" val="3389677202"/>
              </p:ext>
            </p:extLst>
          </p:nvPr>
        </p:nvGraphicFramePr>
        <p:xfrm>
          <a:off x="6675120" y="3604511"/>
          <a:ext cx="5189835" cy="31169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グラフ 12">
            <a:extLst>
              <a:ext uri="{FF2B5EF4-FFF2-40B4-BE49-F238E27FC236}">
                <a16:creationId xmlns:a16="http://schemas.microsoft.com/office/drawing/2014/main" id="{553F6F5C-357E-4D39-83B1-F035C404E61E}"/>
              </a:ext>
            </a:extLst>
          </p:cNvPr>
          <p:cNvGraphicFramePr>
            <a:graphicFrameLocks/>
          </p:cNvGraphicFramePr>
          <p:nvPr>
            <p:extLst>
              <p:ext uri="{D42A27DB-BD31-4B8C-83A1-F6EECF244321}">
                <p14:modId xmlns:p14="http://schemas.microsoft.com/office/powerpoint/2010/main" val="251038780"/>
              </p:ext>
            </p:extLst>
          </p:nvPr>
        </p:nvGraphicFramePr>
        <p:xfrm>
          <a:off x="6675120" y="953038"/>
          <a:ext cx="4803755" cy="27537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273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考察</a:t>
            </a:r>
            <a:endParaRPr kumimoji="1" lang="ja-JP" altLang="en-US" dirty="0"/>
          </a:p>
        </p:txBody>
      </p:sp>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9</a:t>
            </a:fld>
            <a:endParaRPr kumimoji="1" lang="ja-JP" altLang="en-US"/>
          </a:p>
        </p:txBody>
      </p:sp>
      <p:sp>
        <p:nvSpPr>
          <p:cNvPr id="4" name="コンテンツ プレースホルダー 3">
            <a:extLst>
              <a:ext uri="{FF2B5EF4-FFF2-40B4-BE49-F238E27FC236}">
                <a16:creationId xmlns:a16="http://schemas.microsoft.com/office/drawing/2014/main" id="{CE9B2B81-14E9-4ABD-9DC7-A46EEBBF0604}"/>
              </a:ext>
            </a:extLst>
          </p:cNvPr>
          <p:cNvSpPr>
            <a:spLocks noGrp="1"/>
          </p:cNvSpPr>
          <p:nvPr>
            <p:ph idx="1"/>
          </p:nvPr>
        </p:nvSpPr>
        <p:spPr>
          <a:xfrm>
            <a:off x="838199" y="1825624"/>
            <a:ext cx="5716321" cy="4530725"/>
          </a:xfrm>
        </p:spPr>
        <p:txBody>
          <a:bodyPr>
            <a:normAutofit fontScale="92500" lnSpcReduction="10000"/>
          </a:bodyPr>
          <a:lstStyle/>
          <a:p>
            <a:pPr marL="0" indent="0">
              <a:buNone/>
            </a:pPr>
            <a:r>
              <a:rPr lang="ja-JP" altLang="en-US" dirty="0"/>
              <a:t>高周波で利得低下</a:t>
            </a:r>
            <a:r>
              <a:rPr lang="en-US" altLang="ja-JP" dirty="0"/>
              <a:t>, </a:t>
            </a:r>
            <a:r>
              <a:rPr lang="ja-JP" altLang="en-US" dirty="0"/>
              <a:t>位相が進む</a:t>
            </a:r>
            <a:endParaRPr lang="en-US" altLang="ja-JP" dirty="0"/>
          </a:p>
          <a:p>
            <a:pPr marL="457200" lvl="1" indent="0">
              <a:buNone/>
            </a:pPr>
            <a:r>
              <a:rPr lang="en-US" altLang="ja-JP" dirty="0"/>
              <a:t>LPF</a:t>
            </a:r>
            <a:r>
              <a:rPr lang="ja-JP" altLang="en-US" dirty="0" err="1"/>
              <a:t>のような</a:t>
            </a:r>
            <a:r>
              <a:rPr lang="ja-JP" altLang="en-US" dirty="0"/>
              <a:t>特性</a:t>
            </a:r>
            <a:endParaRPr lang="en-US" altLang="ja-JP" dirty="0"/>
          </a:p>
          <a:p>
            <a:pPr marL="914400" lvl="2" indent="0">
              <a:buNone/>
            </a:pPr>
            <a:r>
              <a:rPr lang="ja-JP" altLang="en-US" dirty="0"/>
              <a:t>⇒</a:t>
            </a:r>
            <a:r>
              <a:rPr lang="en-US" altLang="ja-JP" dirty="0"/>
              <a:t>FET</a:t>
            </a:r>
            <a:r>
              <a:rPr lang="ja-JP" altLang="en-US" dirty="0"/>
              <a:t>の寄生容量による減衰</a:t>
            </a:r>
            <a:endParaRPr lang="en-US" altLang="ja-JP" dirty="0"/>
          </a:p>
          <a:p>
            <a:pPr marL="1371600" lvl="3" indent="0">
              <a:buNone/>
            </a:pPr>
            <a:r>
              <a:rPr lang="en-US" altLang="ja-JP" i="1" dirty="0" err="1">
                <a:latin typeface="Times New Roman" panose="02020603050405020304" pitchFamily="18" charset="0"/>
                <a:cs typeface="Times New Roman" panose="02020603050405020304" pitchFamily="18" charset="0"/>
              </a:rPr>
              <a:t>Cds</a:t>
            </a:r>
            <a:r>
              <a:rPr lang="en-US" altLang="ja-JP" i="1" dirty="0">
                <a:latin typeface="Times New Roman" panose="02020603050405020304" pitchFamily="18" charset="0"/>
                <a:cs typeface="Times New Roman" panose="02020603050405020304" pitchFamily="18" charset="0"/>
              </a:rPr>
              <a:t> , </a:t>
            </a:r>
            <a:r>
              <a:rPr lang="en-US" altLang="ja-JP" i="1" dirty="0" err="1">
                <a:latin typeface="Times New Roman" panose="02020603050405020304" pitchFamily="18" charset="0"/>
                <a:cs typeface="Times New Roman" panose="02020603050405020304" pitchFamily="18" charset="0"/>
              </a:rPr>
              <a:t>Cgd</a:t>
            </a:r>
            <a:r>
              <a:rPr lang="en-US" altLang="ja-JP" i="1"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Cgs</a:t>
            </a:r>
            <a:r>
              <a:rPr lang="en-US" altLang="ja-JP" dirty="0"/>
              <a:t> </a:t>
            </a:r>
            <a:r>
              <a:rPr lang="ja-JP" altLang="en-US" dirty="0"/>
              <a:t>に信号が流出</a:t>
            </a:r>
            <a:endParaRPr lang="en-US" altLang="ja-JP" dirty="0"/>
          </a:p>
          <a:p>
            <a:pPr marL="914400" lvl="2" indent="0">
              <a:buNone/>
            </a:pPr>
            <a:r>
              <a:rPr lang="en-US" altLang="ja-JP" dirty="0"/>
              <a:t>	</a:t>
            </a:r>
          </a:p>
          <a:p>
            <a:pPr marL="914400" lvl="2" indent="0">
              <a:buNone/>
            </a:pPr>
            <a:r>
              <a:rPr lang="ja-JP" altLang="en-US" dirty="0"/>
              <a:t>⇒ミラー効果による減衰</a:t>
            </a:r>
            <a:endParaRPr lang="en-US" altLang="ja-JP" dirty="0"/>
          </a:p>
          <a:p>
            <a:pPr marL="1371600" lvl="3" indent="0">
              <a:buNone/>
            </a:pPr>
            <a:r>
              <a:rPr lang="ja-JP" altLang="en-US" dirty="0"/>
              <a:t>見かけ上の容量も約</a:t>
            </a:r>
            <a:r>
              <a:rPr lang="en-US" altLang="ja-JP" dirty="0"/>
              <a:t>35</a:t>
            </a:r>
            <a:r>
              <a:rPr lang="ja-JP" altLang="en-US" dirty="0"/>
              <a:t>倍</a:t>
            </a:r>
            <a:endParaRPr lang="en-US" altLang="ja-JP" dirty="0"/>
          </a:p>
          <a:p>
            <a:pPr marL="1371600" lvl="3" indent="0">
              <a:buNone/>
            </a:pPr>
            <a:endParaRPr lang="en-US" altLang="ja-JP" dirty="0"/>
          </a:p>
          <a:p>
            <a:pPr marL="914400" lvl="2" indent="0">
              <a:buNone/>
            </a:pPr>
            <a:r>
              <a:rPr lang="ja-JP" altLang="en-US" dirty="0"/>
              <a:t>⇒プローブの寄生容量による減衰</a:t>
            </a:r>
            <a:endParaRPr lang="en-US" altLang="ja-JP" dirty="0"/>
          </a:p>
          <a:p>
            <a:pPr marL="1371600" lvl="3" indent="0">
              <a:buNone/>
            </a:pPr>
            <a:r>
              <a:rPr lang="ja-JP" altLang="en-US" dirty="0"/>
              <a:t>プローブ内部の容量成分に流出</a:t>
            </a:r>
            <a:endParaRPr lang="en-US" altLang="ja-JP" dirty="0"/>
          </a:p>
          <a:p>
            <a:pPr marL="457200" lvl="1" indent="0">
              <a:buNone/>
            </a:pPr>
            <a:endParaRPr lang="en-US" altLang="ja-JP" dirty="0"/>
          </a:p>
          <a:p>
            <a:pPr marL="914400" lvl="2" indent="0">
              <a:buNone/>
            </a:pPr>
            <a:r>
              <a:rPr lang="ja-JP" altLang="en-US" dirty="0"/>
              <a:t>⇒入出力インピーダンス</a:t>
            </a:r>
            <a:endParaRPr lang="en-US" altLang="ja-JP" dirty="0"/>
          </a:p>
          <a:p>
            <a:pPr marL="1371600" lvl="3" indent="0">
              <a:buNone/>
            </a:pPr>
            <a:r>
              <a:rPr lang="ja-JP" altLang="en-US" dirty="0"/>
              <a:t>入力インピーダンスはバイアス回路に依存</a:t>
            </a:r>
            <a:endParaRPr lang="en-US" altLang="ja-JP" dirty="0"/>
          </a:p>
          <a:p>
            <a:pPr marL="1371600" lvl="3" indent="0">
              <a:buNone/>
            </a:pPr>
            <a:r>
              <a:rPr lang="ja-JP" altLang="en-US" dirty="0"/>
              <a:t>出力インピーダンス </a:t>
            </a:r>
            <a:r>
              <a:rPr lang="en-US" altLang="ja-JP" dirty="0"/>
              <a:t>= </a:t>
            </a:r>
            <a:r>
              <a:rPr lang="en-US" altLang="ja-JP" i="1" dirty="0">
                <a:latin typeface="Times New Roman" panose="02020603050405020304" pitchFamily="18" charset="0"/>
                <a:cs typeface="Times New Roman" panose="02020603050405020304" pitchFamily="18" charset="0"/>
              </a:rPr>
              <a:t>R</a:t>
            </a:r>
            <a:r>
              <a:rPr lang="en-US" altLang="ja-JP" sz="1300" i="1" dirty="0">
                <a:latin typeface="Times New Roman" panose="02020603050405020304" pitchFamily="18" charset="0"/>
                <a:cs typeface="Times New Roman" panose="02020603050405020304" pitchFamily="18" charset="0"/>
              </a:rPr>
              <a:t>D</a:t>
            </a:r>
          </a:p>
          <a:p>
            <a:pPr marL="1371600" lvl="3" indent="0">
              <a:buNone/>
            </a:pPr>
            <a:r>
              <a:rPr lang="ja-JP" altLang="en-US" dirty="0"/>
              <a:t>寄生容量の影響が大きく出る</a:t>
            </a:r>
            <a:endParaRPr lang="en-US" altLang="ja-JP" dirty="0"/>
          </a:p>
        </p:txBody>
      </p:sp>
      <p:graphicFrame>
        <p:nvGraphicFramePr>
          <p:cNvPr id="14" name="グラフ 13">
            <a:extLst>
              <a:ext uri="{FF2B5EF4-FFF2-40B4-BE49-F238E27FC236}">
                <a16:creationId xmlns:a16="http://schemas.microsoft.com/office/drawing/2014/main" id="{3761461F-FC6A-495F-AE37-6FC2855F90C6}"/>
              </a:ext>
            </a:extLst>
          </p:cNvPr>
          <p:cNvGraphicFramePr>
            <a:graphicFrameLocks/>
          </p:cNvGraphicFramePr>
          <p:nvPr>
            <p:extLst>
              <p:ext uri="{D42A27DB-BD31-4B8C-83A1-F6EECF244321}">
                <p14:modId xmlns:p14="http://schemas.microsoft.com/office/powerpoint/2010/main" val="235334987"/>
              </p:ext>
            </p:extLst>
          </p:nvPr>
        </p:nvGraphicFramePr>
        <p:xfrm>
          <a:off x="9496425" y="1419763"/>
          <a:ext cx="2487274" cy="19235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a:extLst>
              <a:ext uri="{FF2B5EF4-FFF2-40B4-BE49-F238E27FC236}">
                <a16:creationId xmlns:a16="http://schemas.microsoft.com/office/drawing/2014/main" id="{28B8936B-2D54-435E-9043-2291A3D546CD}"/>
              </a:ext>
            </a:extLst>
          </p:cNvPr>
          <p:cNvGraphicFramePr>
            <a:graphicFrameLocks/>
          </p:cNvGraphicFramePr>
          <p:nvPr>
            <p:extLst>
              <p:ext uri="{D42A27DB-BD31-4B8C-83A1-F6EECF244321}">
                <p14:modId xmlns:p14="http://schemas.microsoft.com/office/powerpoint/2010/main" val="2524848096"/>
              </p:ext>
            </p:extLst>
          </p:nvPr>
        </p:nvGraphicFramePr>
        <p:xfrm>
          <a:off x="6670685" y="1419763"/>
          <a:ext cx="2830175" cy="1923512"/>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グループ化 15">
            <a:extLst>
              <a:ext uri="{FF2B5EF4-FFF2-40B4-BE49-F238E27FC236}">
                <a16:creationId xmlns:a16="http://schemas.microsoft.com/office/drawing/2014/main" id="{416692D1-504F-4126-B867-6986594EFA0D}"/>
              </a:ext>
            </a:extLst>
          </p:cNvPr>
          <p:cNvGrpSpPr/>
          <p:nvPr/>
        </p:nvGrpSpPr>
        <p:grpSpPr>
          <a:xfrm>
            <a:off x="7908585" y="3630612"/>
            <a:ext cx="3175679" cy="2725737"/>
            <a:chOff x="7564383" y="3591974"/>
            <a:chExt cx="3175679" cy="2725737"/>
          </a:xfrm>
        </p:grpSpPr>
        <p:pic>
          <p:nvPicPr>
            <p:cNvPr id="10" name="図 9">
              <a:extLst>
                <a:ext uri="{FF2B5EF4-FFF2-40B4-BE49-F238E27FC236}">
                  <a16:creationId xmlns:a16="http://schemas.microsoft.com/office/drawing/2014/main" id="{858EDF9C-AF0C-4E21-8ADB-3A6E4844A3FD}"/>
                </a:ext>
              </a:extLst>
            </p:cNvPr>
            <p:cNvPicPr>
              <a:picLocks noChangeAspect="1"/>
            </p:cNvPicPr>
            <p:nvPr/>
          </p:nvPicPr>
          <p:blipFill rotWithShape="1">
            <a:blip r:embed="rId5"/>
            <a:srcRect l="8699" t="10084" r="12114" b="2101"/>
            <a:stretch/>
          </p:blipFill>
          <p:spPr>
            <a:xfrm>
              <a:off x="7564383" y="3591974"/>
              <a:ext cx="3175679" cy="2725737"/>
            </a:xfrm>
            <a:prstGeom prst="rect">
              <a:avLst/>
            </a:prstGeom>
          </p:spPr>
        </p:pic>
        <p:sp>
          <p:nvSpPr>
            <p:cNvPr id="11" name="正方形/長方形 10">
              <a:extLst>
                <a:ext uri="{FF2B5EF4-FFF2-40B4-BE49-F238E27FC236}">
                  <a16:creationId xmlns:a16="http://schemas.microsoft.com/office/drawing/2014/main" id="{6FF2CA99-D132-4222-AF23-9FD5CF8E0E37}"/>
                </a:ext>
              </a:extLst>
            </p:cNvPr>
            <p:cNvSpPr/>
            <p:nvPr/>
          </p:nvSpPr>
          <p:spPr>
            <a:xfrm>
              <a:off x="10329381" y="4737100"/>
              <a:ext cx="214794"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27F2B2E-78B5-4F64-B70D-D837E3A67BA6}"/>
                </a:ext>
              </a:extLst>
            </p:cNvPr>
            <p:cNvSpPr/>
            <p:nvPr/>
          </p:nvSpPr>
          <p:spPr>
            <a:xfrm>
              <a:off x="9389028" y="4613814"/>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E1081798-E5E9-433A-AE39-0E0BBF3ABB9E}"/>
                </a:ext>
              </a:extLst>
            </p:cNvPr>
            <p:cNvSpPr/>
            <p:nvPr/>
          </p:nvSpPr>
          <p:spPr>
            <a:xfrm>
              <a:off x="8463239" y="4312189"/>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8D4E112E-11AE-4CD3-B07F-1E4DB34C95E0}"/>
                </a:ext>
              </a:extLst>
            </p:cNvPr>
            <p:cNvSpPr/>
            <p:nvPr/>
          </p:nvSpPr>
          <p:spPr>
            <a:xfrm>
              <a:off x="8463239" y="5197476"/>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0" name="正方形/長方形 19">
              <a:extLst>
                <a:ext uri="{FF2B5EF4-FFF2-40B4-BE49-F238E27FC236}">
                  <a16:creationId xmlns:a16="http://schemas.microsoft.com/office/drawing/2014/main" id="{59ED8982-A739-42DF-AEB0-EB1949EE2161}"/>
                </a:ext>
              </a:extLst>
            </p:cNvPr>
            <p:cNvSpPr/>
            <p:nvPr/>
          </p:nvSpPr>
          <p:spPr>
            <a:xfrm>
              <a:off x="8463239" y="419180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gd</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1" name="正方形/長方形 20">
              <a:extLst>
                <a:ext uri="{FF2B5EF4-FFF2-40B4-BE49-F238E27FC236}">
                  <a16:creationId xmlns:a16="http://schemas.microsoft.com/office/drawing/2014/main" id="{03B753C2-95D8-4236-9A90-D7557604315E}"/>
                </a:ext>
              </a:extLst>
            </p:cNvPr>
            <p:cNvSpPr/>
            <p:nvPr/>
          </p:nvSpPr>
          <p:spPr>
            <a:xfrm>
              <a:off x="10316476" y="501095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ds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grpSp>
      <p:pic>
        <p:nvPicPr>
          <p:cNvPr id="22" name="図 21">
            <a:extLst>
              <a:ext uri="{FF2B5EF4-FFF2-40B4-BE49-F238E27FC236}">
                <a16:creationId xmlns:a16="http://schemas.microsoft.com/office/drawing/2014/main" id="{83286351-E579-4530-A971-CC8274CFABE6}"/>
              </a:ext>
            </a:extLst>
          </p:cNvPr>
          <p:cNvPicPr>
            <a:picLocks noChangeAspect="1"/>
          </p:cNvPicPr>
          <p:nvPr/>
        </p:nvPicPr>
        <p:blipFill rotWithShape="1">
          <a:blip r:embed="rId6"/>
          <a:srcRect l="8883" t="16771" r="11728" b="14752"/>
          <a:stretch/>
        </p:blipFill>
        <p:spPr>
          <a:xfrm>
            <a:off x="6816145" y="3630611"/>
            <a:ext cx="5360558" cy="2725737"/>
          </a:xfrm>
          <a:prstGeom prst="rect">
            <a:avLst/>
          </a:prstGeom>
        </p:spPr>
      </p:pic>
    </p:spTree>
    <p:extLst>
      <p:ext uri="{BB962C8B-B14F-4D97-AF65-F5344CB8AC3E}">
        <p14:creationId xmlns:p14="http://schemas.microsoft.com/office/powerpoint/2010/main" val="31077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843</Words>
  <Application>Microsoft Office PowerPoint</Application>
  <PresentationFormat>ワイド画面</PresentationFormat>
  <Paragraphs>223</Paragraphs>
  <Slides>10</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ＭＳ Ｐゴシック</vt:lpstr>
      <vt:lpstr>Yu Gothic UI</vt:lpstr>
      <vt:lpstr>游ゴシック</vt:lpstr>
      <vt:lpstr>游ゴシック Light</vt:lpstr>
      <vt:lpstr>Arial</vt:lpstr>
      <vt:lpstr>Times New Roman</vt:lpstr>
      <vt:lpstr>Office テーマ</vt:lpstr>
      <vt:lpstr>デザインプロジェクトⅠ トランジスタ増幅回路</vt:lpstr>
      <vt:lpstr>実験目的</vt:lpstr>
      <vt:lpstr>実験内容</vt:lpstr>
      <vt:lpstr>原理 FETについて</vt:lpstr>
      <vt:lpstr>原理 FETによる増幅の仕組み</vt:lpstr>
      <vt:lpstr>増幅回路の動作確認  結果</vt:lpstr>
      <vt:lpstr>増幅回路の動作確認  考察</vt:lpstr>
      <vt:lpstr>周波数特性の測定  結果</vt:lpstr>
      <vt:lpstr>周波数特性の測定  考察</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デザインプロジェクトⅠ トランジスタ増幅回路</dc:title>
  <dc:creator>saito yohei</dc:creator>
  <cp:lastModifiedBy>saito yohei</cp:lastModifiedBy>
  <cp:revision>105</cp:revision>
  <dcterms:created xsi:type="dcterms:W3CDTF">2018-07-23T04:03:39Z</dcterms:created>
  <dcterms:modified xsi:type="dcterms:W3CDTF">2018-07-25T14:21:24Z</dcterms:modified>
</cp:coreProperties>
</file>