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64" r:id="rId4"/>
    <p:sldId id="260" r:id="rId5"/>
    <p:sldId id="262" r:id="rId6"/>
    <p:sldId id="263" r:id="rId7"/>
    <p:sldId id="265" r:id="rId8"/>
    <p:sldId id="261"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p:scale>
          <a:sx n="66" d="100"/>
          <a:sy n="66" d="100"/>
        </p:scale>
        <p:origin x="48"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7-25T13:18:35.785"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電界効果トランジスタは、左の図のように、</a:t>
            </a:r>
            <a:r>
              <a:rPr lang="en-US" altLang="ja-JP" dirty="0"/>
              <a:t>p</a:t>
            </a:r>
            <a:r>
              <a:rPr lang="ja-JP" altLang="ja-JP" dirty="0"/>
              <a:t>型半導体とｎ型半導体を接合したものに絶縁膜、金属電極を張り付けたような形状をしています。右図のように電源を接続し、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がある程度印加されるとドレイン電流</a:t>
            </a:r>
            <a:r>
              <a:rPr lang="en-US" altLang="ja-JP" dirty="0"/>
              <a:t>IDS</a:t>
            </a:r>
            <a:r>
              <a:rPr lang="ja-JP" altLang="ja-JP" dirty="0"/>
              <a:t>が流れるようになる。この性質を利用して、スイッチングや信号増幅に用いられる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は、印加される電圧</a:t>
            </a:r>
            <a:r>
              <a:rPr lang="en-US" altLang="ja-JP" dirty="0"/>
              <a:t>VGS</a:t>
            </a:r>
            <a:r>
              <a:rPr lang="ja-JP" altLang="ja-JP" dirty="0"/>
              <a:t>と</a:t>
            </a:r>
            <a:r>
              <a:rPr lang="en-US" altLang="ja-JP" dirty="0"/>
              <a:t>VDS</a:t>
            </a:r>
            <a:r>
              <a:rPr lang="ja-JP" altLang="ja-JP" dirty="0"/>
              <a:t>によってドレイン電流</a:t>
            </a:r>
            <a:r>
              <a:rPr lang="en-US" altLang="ja-JP" dirty="0"/>
              <a:t>ID</a:t>
            </a:r>
            <a:r>
              <a:rPr lang="ja-JP" altLang="ja-JP" dirty="0"/>
              <a:t>が変化するが、通常</a:t>
            </a:r>
            <a:r>
              <a:rPr lang="en-US" altLang="ja-JP" dirty="0"/>
              <a:t>FET</a:t>
            </a:r>
            <a:r>
              <a:rPr lang="ja-JP" altLang="ja-JP" dirty="0"/>
              <a:t>を増幅回路として使用する際は、</a:t>
            </a:r>
            <a:r>
              <a:rPr lang="en-US" altLang="ja-JP" dirty="0"/>
              <a:t>ID</a:t>
            </a:r>
            <a:r>
              <a:rPr lang="ja-JP" altLang="ja-JP" dirty="0"/>
              <a:t>が</a:t>
            </a:r>
            <a:r>
              <a:rPr lang="en-US" altLang="ja-JP" dirty="0"/>
              <a:t>VDS</a:t>
            </a:r>
            <a:r>
              <a:rPr lang="ja-JP" altLang="ja-JP" dirty="0" err="1"/>
              <a:t>に依</a:t>
            </a:r>
            <a:r>
              <a:rPr lang="ja-JP" altLang="ja-JP" dirty="0"/>
              <a:t>存しない飽和領域で、</a:t>
            </a:r>
            <a:r>
              <a:rPr lang="en-US" altLang="ja-JP" dirty="0"/>
              <a:t>VDD</a:t>
            </a:r>
            <a:r>
              <a:rPr lang="ja-JP" altLang="ja-JP" dirty="0"/>
              <a:t>とドレイン抵抗</a:t>
            </a:r>
            <a:r>
              <a:rPr lang="en-US" altLang="ja-JP" dirty="0"/>
              <a:t>RD</a:t>
            </a:r>
            <a:r>
              <a:rPr lang="ja-JP" altLang="ja-JP" dirty="0"/>
              <a:t>により決定される、</a:t>
            </a:r>
            <a:r>
              <a:rPr lang="en-US" altLang="ja-JP" dirty="0"/>
              <a:t>VGS</a:t>
            </a:r>
            <a:r>
              <a:rPr lang="ja-JP" altLang="ja-JP" dirty="0"/>
              <a:t>＝</a:t>
            </a:r>
            <a:r>
              <a:rPr lang="en-US" altLang="ja-JP" dirty="0"/>
              <a:t>VGSA</a:t>
            </a:r>
            <a:r>
              <a:rPr lang="ja-JP" altLang="ja-JP" dirty="0"/>
              <a:t>となる動作点付近で動作させる。</a:t>
            </a:r>
            <a:endParaRPr kumimoji="1" lang="en-US" altLang="ja-JP" dirty="0"/>
          </a:p>
          <a:p>
            <a:r>
              <a:rPr kumimoji="1" lang="ja-JP" altLang="en-US" dirty="0"/>
              <a:t>ゲート－ソース間電圧</a:t>
            </a:r>
            <a:r>
              <a:rPr kumimoji="1" lang="en-US" altLang="ja-JP" dirty="0"/>
              <a:t>VGS</a:t>
            </a:r>
            <a:r>
              <a:rPr kumimoji="1" lang="ja-JP" altLang="en-US" dirty="0"/>
              <a:t>及びドレイン－ソース電圧</a:t>
            </a:r>
            <a:r>
              <a:rPr kumimoji="1" lang="en-US" altLang="ja-JP" dirty="0"/>
              <a:t>VDS</a:t>
            </a:r>
            <a:r>
              <a:rPr kumimoji="1" lang="ja-JP" altLang="en-US" dirty="0"/>
              <a:t>によってドレイン電流</a:t>
            </a:r>
            <a:r>
              <a:rPr kumimoji="1" lang="en-US" altLang="ja-JP" dirty="0"/>
              <a:t>ID</a:t>
            </a:r>
            <a:r>
              <a:rPr kumimoji="1" lang="ja-JP" altLang="en-US" dirty="0"/>
              <a:t>が変化するが、通常</a:t>
            </a:r>
            <a:r>
              <a:rPr kumimoji="1" lang="en-US" altLang="ja-JP" dirty="0"/>
              <a:t>ID</a:t>
            </a:r>
            <a:r>
              <a:rPr kumimoji="1" lang="ja-JP" altLang="en-US" dirty="0"/>
              <a:t>が</a:t>
            </a:r>
            <a:r>
              <a:rPr kumimoji="1" lang="en-US" altLang="ja-JP" dirty="0"/>
              <a:t>VDS</a:t>
            </a:r>
            <a:r>
              <a:rPr kumimoji="1" lang="ja-JP" altLang="en-US" dirty="0" err="1"/>
              <a:t>に依</a:t>
            </a:r>
            <a:r>
              <a:rPr kumimoji="1" lang="ja-JP" altLang="en-US" dirty="0"/>
              <a:t>存しない飽和領域の</a:t>
            </a:r>
            <a:r>
              <a:rPr kumimoji="1" lang="en-US" altLang="ja-JP" dirty="0"/>
              <a:t>VGS=VGSA</a:t>
            </a:r>
            <a:r>
              <a:rPr kumimoji="1" lang="ja-JP" altLang="en-US" dirty="0"/>
              <a:t>となる動作点で使用する</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パラメータからの計算値は飽和領域を仮定していることを強調</a:t>
            </a:r>
            <a:endParaRPr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誤差は傾きを線形と仮定して表したことやや測定のアナログ電圧系読み取り誤差による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の不正確さ起因するものと考えられる</a:t>
            </a:r>
            <a:r>
              <a:rPr lang="en-US" altLang="ja-JP" dirty="0">
                <a:latin typeface="Times New Roman" panose="02020603050405020304" pitchFamily="18" charset="0"/>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5814237" y="601303"/>
            <a:ext cx="5159522" cy="5796518"/>
            <a:chOff x="7440040" y="2187254"/>
            <a:chExt cx="3893581" cy="4374284"/>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2"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7440040" y="6073791"/>
              <a:ext cx="3893581" cy="487747"/>
            </a:xfrm>
            <a:prstGeom prst="rect">
              <a:avLst/>
            </a:prstGeom>
          </p:spPr>
          <p:txBody>
            <a:bodyPr wrap="square">
              <a:spAutoFit/>
            </a:bodyPr>
            <a:lstStyle/>
            <a:p>
              <a:r>
                <a:rPr lang="ja-JP" altLang="en-US" dirty="0">
                  <a:hlinkClick r:id="rId4"/>
                </a:rPr>
                <a:t>https://www.chip1stop.com/pdf/product/TOSH/2SK1825_JA_DATASHEET_071101.PDF</a:t>
              </a:r>
              <a:r>
                <a:rPr lang="ja-JP" altLang="en-US"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p:txBody>
          <a:bodyPr/>
          <a:lstStyle/>
          <a:p>
            <a:r>
              <a:rPr lang="ja-JP" altLang="en-US" dirty="0"/>
              <a:t>原理 </a:t>
            </a:r>
            <a:r>
              <a:rPr lang="ja-JP" altLang="en-US" sz="2800" dirty="0"/>
              <a:t>電界効果トランジスタについて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pattFill prst="wdDn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pattFill prst="wdDn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529747"/>
            <a:ext cx="1343769" cy="17377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a:off x="7361107" y="3158411"/>
            <a:ext cx="386286" cy="371336"/>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088798" y="302620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52702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461665"/>
          </a:xfrm>
          <a:prstGeom prst="rect">
            <a:avLst/>
          </a:prstGeom>
          <a:noFill/>
          <a:ln w="28575">
            <a:noFill/>
          </a:ln>
        </p:spPr>
        <p:txBody>
          <a:bodyPr wrap="square" rtlCol="0">
            <a:spAutoFit/>
          </a:bodyPr>
          <a:lstStyle/>
          <a:p>
            <a:r>
              <a:rPr kumimoji="1" lang="en-US" altLang="ja-JP" sz="2400" b="1" dirty="0"/>
              <a:t>V</a:t>
            </a:r>
            <a:r>
              <a:rPr kumimoji="1" lang="en-US" altLang="ja-JP" b="1" dirty="0"/>
              <a:t>GS</a:t>
            </a:r>
            <a:endParaRPr kumimoji="1" lang="ja-JP" altLang="en-US" sz="2400" b="1" dirty="0"/>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684203" y="3149678"/>
            <a:ext cx="1637697" cy="400110"/>
          </a:xfrm>
          <a:prstGeom prst="rect">
            <a:avLst/>
          </a:prstGeom>
          <a:noFill/>
          <a:ln w="28575">
            <a:noFill/>
          </a:ln>
        </p:spPr>
        <p:txBody>
          <a:bodyPr wrap="square" rtlCol="0">
            <a:spAutoFit/>
          </a:bodyPr>
          <a:lstStyle/>
          <a:p>
            <a:r>
              <a:rPr kumimoji="1" lang="en-US" altLang="ja-JP" sz="2000" b="1" dirty="0"/>
              <a:t>G</a:t>
            </a:r>
            <a:r>
              <a:rPr kumimoji="1" lang="en-US" altLang="ja-JP" b="1" dirty="0"/>
              <a:t>(</a:t>
            </a:r>
            <a:r>
              <a:rPr kumimoji="1" lang="ja-JP" altLang="en-US" b="1" dirty="0"/>
              <a:t>ゲート</a:t>
            </a:r>
            <a:r>
              <a:rPr kumimoji="1" lang="en-US" altLang="ja-JP" b="1" dirty="0"/>
              <a:t>)</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317369" y="3857186"/>
            <a:ext cx="1126229" cy="461665"/>
          </a:xfrm>
          <a:prstGeom prst="rect">
            <a:avLst/>
          </a:prstGeom>
          <a:noFill/>
          <a:ln w="28575">
            <a:noFill/>
          </a:ln>
        </p:spPr>
        <p:txBody>
          <a:bodyPr wrap="square" rtlCol="0">
            <a:spAutoFit/>
          </a:bodyPr>
          <a:lstStyle/>
          <a:p>
            <a:r>
              <a:rPr kumimoji="1" lang="ja-JP" altLang="en-US" sz="2400" b="1" dirty="0"/>
              <a:t>反転層</a:t>
            </a:r>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1729987" y="1623974"/>
            <a:ext cx="4586512" cy="369332"/>
          </a:xfrm>
          <a:prstGeom prst="rect">
            <a:avLst/>
          </a:prstGeom>
          <a:noFill/>
        </p:spPr>
        <p:txBody>
          <a:bodyPr wrap="none" rtlCol="0">
            <a:spAutoFit/>
          </a:bodyPr>
          <a:lstStyle/>
          <a:p>
            <a:r>
              <a:rPr kumimoji="1" lang="en-US" altLang="ja-JP" dirty="0" err="1"/>
              <a:t>ToDo</a:t>
            </a:r>
            <a:r>
              <a:rPr lang="en-US" altLang="ja-JP" dirty="0"/>
              <a:t>: </a:t>
            </a:r>
            <a:r>
              <a:rPr lang="ja-JP" altLang="en-US" dirty="0"/>
              <a:t>画像を置き換えノートを書き入れる</a:t>
            </a:r>
            <a:endParaRPr kumimoji="1" lang="ja-JP" altLang="en-US" dirty="0"/>
          </a:p>
        </p:txBody>
      </p:sp>
    </p:spTree>
    <p:extLst>
      <p:ext uri="{BB962C8B-B14F-4D97-AF65-F5344CB8AC3E}">
        <p14:creationId xmlns:p14="http://schemas.microsoft.com/office/powerpoint/2010/main" val="7834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ja-JP" altLang="en-US" sz="2800" dirty="0"/>
              <a:t>トランジスタによる増幅の仕組み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grpSp>
        <p:nvGrpSpPr>
          <p:cNvPr id="230" name="グループ化 229">
            <a:extLst>
              <a:ext uri="{FF2B5EF4-FFF2-40B4-BE49-F238E27FC236}">
                <a16:creationId xmlns:a16="http://schemas.microsoft.com/office/drawing/2014/main" id="{1F4FF194-B791-4D83-97DD-51E72E9C7ED5}"/>
              </a:ext>
            </a:extLst>
          </p:cNvPr>
          <p:cNvGrpSpPr/>
          <p:nvPr/>
        </p:nvGrpSpPr>
        <p:grpSpPr>
          <a:xfrm>
            <a:off x="1843690" y="1543294"/>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2623552A-D856-4A2A-A21B-4292D145B62F}"/>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7125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2"/>
          <a:srcRect l="8883" t="16770" r="11728" b="6903"/>
          <a:stretch/>
        </p:blipFill>
        <p:spPr>
          <a:xfrm>
            <a:off x="3261179" y="3429000"/>
            <a:ext cx="5669642" cy="3213363"/>
          </a:xfrm>
          <a:prstGeom prst="rect">
            <a:avLst/>
          </a:prstGeom>
        </p:spPr>
      </p:pic>
    </p:spTree>
    <p:extLst>
      <p:ext uri="{BB962C8B-B14F-4D97-AF65-F5344CB8AC3E}">
        <p14:creationId xmlns:p14="http://schemas.microsoft.com/office/powerpoint/2010/main" val="87646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lnSpcReduction="1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buNone/>
            </a:pPr>
            <a:r>
              <a:rPr lang="en-US" altLang="ja-JP" dirty="0">
                <a:latin typeface="Times New Roman" panose="02020603050405020304" pitchFamily="18" charset="0"/>
                <a:cs typeface="Times New Roman" panose="02020603050405020304" pitchFamily="18" charset="0"/>
              </a:rPr>
              <a:t>	R</a:t>
            </a:r>
            <a:r>
              <a:rPr lang="en-US" altLang="ja-JP" sz="1800" dirty="0">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4.68 </a:t>
            </a:r>
            <a:r>
              <a:rPr lang="en-US" altLang="ja-JP" dirty="0" err="1">
                <a:latin typeface="Times New Roman" panose="02020603050405020304" pitchFamily="18" charset="0"/>
                <a:cs typeface="Times New Roman" panose="02020603050405020304" pitchFamily="18" charset="0"/>
              </a:rPr>
              <a:t>kΩ</a:t>
            </a:r>
            <a:r>
              <a:rPr lang="en-US" altLang="ja-JP" dirty="0">
                <a:latin typeface="Times New Roman" panose="02020603050405020304" pitchFamily="18" charset="0"/>
                <a:cs typeface="Times New Roman" panose="02020603050405020304" pitchFamily="18" charset="0"/>
              </a:rPr>
              <a:t> , </a:t>
            </a:r>
            <a:r>
              <a:rPr lang="en-US" altLang="ja-JP" dirty="0" err="1">
                <a:latin typeface="Times New Roman" panose="02020603050405020304" pitchFamily="18" charset="0"/>
                <a:cs typeface="Times New Roman" panose="02020603050405020304" pitchFamily="18" charset="0"/>
              </a:rPr>
              <a:t>C</a:t>
            </a:r>
            <a:r>
              <a:rPr lang="en-US" altLang="ja-JP" sz="2000"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C</a:t>
            </a:r>
            <a:r>
              <a:rPr lang="en-US" altLang="ja-JP" sz="2000" dirty="0" err="1">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10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R</a:t>
            </a:r>
            <a:r>
              <a:rPr lang="en-US" altLang="ja-JP" sz="2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9.9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動作点</a:t>
            </a: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V</a:t>
            </a:r>
            <a:r>
              <a:rPr lang="en-US" altLang="ja-JP" sz="1800" dirty="0">
                <a:latin typeface="Times New Roman" panose="02020603050405020304" pitchFamily="18" charset="0"/>
                <a:cs typeface="Times New Roman" panose="02020603050405020304" pitchFamily="18" charset="0"/>
              </a:rPr>
              <a:t>GSA </a:t>
            </a:r>
            <a:r>
              <a:rPr lang="en-US" altLang="ja-JP" dirty="0">
                <a:latin typeface="Times New Roman" panose="02020603050405020304" pitchFamily="18" charset="0"/>
                <a:cs typeface="Times New Roman" panose="02020603050405020304" pitchFamily="18" charset="0"/>
              </a:rPr>
              <a:t>= NaN V,</a:t>
            </a:r>
            <a:r>
              <a:rPr lang="en-US" altLang="ja-JP" dirty="0">
                <a:solidFill>
                  <a:prstClr val="black"/>
                </a:solidFill>
                <a:latin typeface="Times New Roman" panose="02020603050405020304" pitchFamily="18" charset="0"/>
                <a:cs typeface="Times New Roman" panose="02020603050405020304" pitchFamily="18" charset="0"/>
              </a:rPr>
              <a:t>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GSAm</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NaN V, </a:t>
            </a:r>
            <a:r>
              <a:rPr lang="en-US" altLang="ja-JP" dirty="0" err="1">
                <a:solidFill>
                  <a:prstClr val="black"/>
                </a:solidFill>
                <a:latin typeface="Times New Roman" panose="02020603050405020304" pitchFamily="18" charset="0"/>
                <a:cs typeface="Times New Roman" panose="02020603050405020304" pitchFamily="18" charset="0"/>
              </a:rPr>
              <a:t>V</a:t>
            </a:r>
            <a:r>
              <a:rPr lang="en-US" altLang="ja-JP" sz="1800" dirty="0" err="1">
                <a:solidFill>
                  <a:prstClr val="black"/>
                </a:solidFill>
                <a:latin typeface="Times New Roman" panose="02020603050405020304" pitchFamily="18" charset="0"/>
                <a:cs typeface="Times New Roman" panose="02020603050405020304" pitchFamily="18" charset="0"/>
              </a:rPr>
              <a:t>GSAp</a:t>
            </a:r>
            <a:r>
              <a:rPr lang="en-US" altLang="ja-JP" sz="1800" dirty="0">
                <a:solidFill>
                  <a:prstClr val="black"/>
                </a:solidFill>
                <a:latin typeface="Times New Roman" panose="02020603050405020304" pitchFamily="18" charset="0"/>
                <a:cs typeface="Times New Roman" panose="02020603050405020304" pitchFamily="18" charset="0"/>
              </a:rPr>
              <a:t> </a:t>
            </a:r>
            <a:r>
              <a:rPr lang="en-US" altLang="ja-JP" dirty="0">
                <a:solidFill>
                  <a:prstClr val="black"/>
                </a:solidFill>
                <a:latin typeface="Times New Roman" panose="02020603050405020304" pitchFamily="18" charset="0"/>
                <a:cs typeface="Times New Roman" panose="02020603050405020304" pitchFamily="18" charset="0"/>
              </a:rPr>
              <a:t>= NaN V</a:t>
            </a:r>
          </a:p>
          <a:p>
            <a:pPr marL="0" indent="0">
              <a:buNone/>
            </a:pPr>
            <a:r>
              <a:rPr lang="en-US" altLang="ja-JP" dirty="0">
                <a:solidFill>
                  <a:prstClr val="black"/>
                </a:solidFill>
                <a:latin typeface="Times New Roman" panose="02020603050405020304" pitchFamily="18" charset="0"/>
                <a:cs typeface="Times New Roman" panose="02020603050405020304" pitchFamily="18" charset="0"/>
              </a:rPr>
              <a:t>	I</a:t>
            </a:r>
            <a:r>
              <a:rPr lang="en-US" altLang="ja-JP" sz="1800" dirty="0">
                <a:solidFill>
                  <a:prstClr val="black"/>
                </a:solidFill>
                <a:latin typeface="Times New Roman" panose="02020603050405020304" pitchFamily="18" charset="0"/>
                <a:cs typeface="Times New Roman" panose="02020603050405020304" pitchFamily="18" charset="0"/>
              </a:rPr>
              <a:t>DA</a:t>
            </a:r>
            <a:r>
              <a:rPr lang="en-US" altLang="ja-JP" dirty="0">
                <a:solidFill>
                  <a:prstClr val="black"/>
                </a:solidFill>
                <a:latin typeface="Times New Roman" panose="02020603050405020304" pitchFamily="18" charset="0"/>
                <a:cs typeface="Times New Roman" panose="02020603050405020304" pitchFamily="18" charset="0"/>
              </a:rPr>
              <a:t> = NaN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DAm</a:t>
            </a:r>
            <a:r>
              <a:rPr lang="en-US" altLang="ja-JP" dirty="0">
                <a:solidFill>
                  <a:prstClr val="black"/>
                </a:solidFill>
                <a:latin typeface="Times New Roman" panose="02020603050405020304" pitchFamily="18" charset="0"/>
                <a:cs typeface="Times New Roman" panose="02020603050405020304" pitchFamily="18" charset="0"/>
              </a:rPr>
              <a:t> = NaN mA, </a:t>
            </a:r>
            <a:r>
              <a:rPr lang="en-US" altLang="ja-JP" dirty="0" err="1">
                <a:solidFill>
                  <a:prstClr val="black"/>
                </a:solidFill>
                <a:latin typeface="Times New Roman" panose="02020603050405020304" pitchFamily="18" charset="0"/>
                <a:cs typeface="Times New Roman" panose="02020603050405020304" pitchFamily="18" charset="0"/>
              </a:rPr>
              <a:t>I</a:t>
            </a:r>
            <a:r>
              <a:rPr lang="en-US" altLang="ja-JP" sz="1800" dirty="0" err="1">
                <a:solidFill>
                  <a:prstClr val="black"/>
                </a:solidFill>
                <a:latin typeface="Times New Roman" panose="02020603050405020304" pitchFamily="18" charset="0"/>
                <a:cs typeface="Times New Roman" panose="02020603050405020304" pitchFamily="18" charset="0"/>
              </a:rPr>
              <a:t>DAp</a:t>
            </a:r>
            <a:r>
              <a:rPr lang="en-US" altLang="ja-JP" dirty="0">
                <a:solidFill>
                  <a:prstClr val="black"/>
                </a:solidFill>
                <a:latin typeface="Times New Roman" panose="02020603050405020304" pitchFamily="18" charset="0"/>
                <a:cs typeface="Times New Roman" panose="02020603050405020304" pitchFamily="18" charset="0"/>
              </a:rPr>
              <a:t> = NaN mA </a:t>
            </a:r>
            <a:endParaRPr lang="en-US" altLang="ja-JP" dirty="0"/>
          </a:p>
          <a:p>
            <a:pPr marL="0" indent="0">
              <a:buNone/>
            </a:pPr>
            <a:r>
              <a:rPr lang="en-US" altLang="ja-JP" dirty="0"/>
              <a:t>	</a:t>
            </a:r>
            <a:r>
              <a:rPr lang="ja-JP" altLang="en-US" dirty="0"/>
              <a:t>∴</a:t>
            </a:r>
            <a:r>
              <a:rPr lang="ja-JP" altLang="ja-JP" dirty="0"/>
              <a:t>相互コンダクタンス</a:t>
            </a:r>
            <a:r>
              <a:rPr lang="en-US" altLang="ja-JP" dirty="0"/>
              <a:t> </a:t>
            </a:r>
            <a:r>
              <a:rPr lang="en-US" altLang="ja-JP" dirty="0">
                <a:latin typeface="Times New Roman" panose="02020603050405020304" pitchFamily="18" charset="0"/>
                <a:cs typeface="Times New Roman" panose="02020603050405020304" pitchFamily="18" charset="0"/>
              </a:rPr>
              <a:t>g</a:t>
            </a:r>
            <a:r>
              <a:rPr lang="en-US" altLang="ja-JP" baseline="-25000" dirty="0">
                <a:latin typeface="Times New Roman" panose="02020603050405020304" pitchFamily="18" charset="0"/>
                <a:cs typeface="Times New Roman" panose="02020603050405020304" pitchFamily="18" charset="0"/>
              </a:rPr>
              <a:t>m </a:t>
            </a:r>
            <a:r>
              <a:rPr kumimoji="1" lang="en-US" altLang="ja-JP" dirty="0">
                <a:latin typeface="Times New Roman" panose="02020603050405020304" pitchFamily="18" charset="0"/>
                <a:cs typeface="Times New Roman" panose="02020603050405020304" pitchFamily="18" charset="0"/>
              </a:rPr>
              <a:t>=  NaN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fontAlgn="ctr">
              <a:buNone/>
            </a:pPr>
            <a:r>
              <a:rPr lang="en-US" altLang="ja-JP" dirty="0">
                <a:latin typeface="Times New Roman" panose="02020603050405020304" pitchFamily="18" charset="0"/>
                <a:cs typeface="Times New Roman" panose="02020603050405020304" pitchFamily="18" charset="0"/>
              </a:rPr>
              <a:t>	ΔT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v</a:t>
            </a:r>
            <a:r>
              <a:rPr lang="en-US" altLang="ja-JP" sz="2300"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η</a:t>
            </a:r>
            <a:r>
              <a:rPr lang="en-US" altLang="ja-JP" sz="2300"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30.88 [dB]</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θ = </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180 [deg]</a:t>
            </a:r>
            <a:endParaRPr lang="ja-JP" altLang="ja-JP" sz="2400"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電流</a:t>
            </a:r>
            <a:r>
              <a:rPr kumimoji="1" lang="en-US" altLang="ja-JP" dirty="0">
                <a:latin typeface="Times New Roman" panose="02020603050405020304" pitchFamily="18" charset="0"/>
                <a:cs typeface="Times New Roman" panose="02020603050405020304" pitchFamily="18" charset="0"/>
              </a:rPr>
              <a:t>I</a:t>
            </a:r>
            <a:r>
              <a:rPr kumimoji="1" lang="en-US" altLang="ja-JP" sz="1400"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は入力電圧の振幅の</a:t>
            </a:r>
            <a:r>
              <a:rPr lang="en-US" altLang="ja-JP" dirty="0">
                <a:latin typeface="Times New Roman" panose="02020603050405020304" pitchFamily="18" charset="0"/>
                <a:cs typeface="Times New Roman" panose="02020603050405020304" pitchFamily="18" charset="0"/>
              </a:rPr>
              <a:t>g</a:t>
            </a:r>
            <a:r>
              <a:rPr lang="en-US" altLang="ja-JP" sz="1400"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出力電流の振幅は</a:t>
            </a:r>
            <a:r>
              <a:rPr lang="en-US" altLang="ja-JP" dirty="0">
                <a:latin typeface="Times New Roman" panose="02020603050405020304" pitchFamily="18" charset="0"/>
                <a:cs typeface="Times New Roman" panose="02020603050405020304" pitchFamily="18" charset="0"/>
              </a:rPr>
              <a:t>I</a:t>
            </a:r>
            <a:r>
              <a:rPr lang="en-US" altLang="ja-JP" sz="1400" dirty="0">
                <a:latin typeface="Times New Roman" panose="02020603050405020304" pitchFamily="18" charset="0"/>
                <a:cs typeface="Times New Roman" panose="02020603050405020304" pitchFamily="18" charset="0"/>
              </a:rPr>
              <a:t>D</a:t>
            </a:r>
            <a:r>
              <a:rPr kumimoji="1" lang="ja-JP" altLang="en-US" dirty="0"/>
              <a:t>の</a:t>
            </a:r>
            <a:r>
              <a:rPr lang="en-US" altLang="ja-JP" dirty="0">
                <a:solidFill>
                  <a:srgbClr val="FF0000"/>
                </a:solidFill>
              </a:rPr>
              <a:t>-</a:t>
            </a:r>
            <a:r>
              <a:rPr lang="en-US" altLang="ja-JP" dirty="0">
                <a:latin typeface="Times New Roman" panose="02020603050405020304" pitchFamily="18" charset="0"/>
                <a:cs typeface="Times New Roman" panose="02020603050405020304" pitchFamily="18" charset="0"/>
              </a:rPr>
              <a:t>R</a:t>
            </a:r>
            <a:r>
              <a:rPr lang="en-US" altLang="ja-JP" sz="1400"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dirty="0" err="1">
                <a:latin typeface="Times New Roman" panose="02020603050405020304" pitchFamily="18" charset="0"/>
                <a:cs typeface="Times New Roman" panose="02020603050405020304" pitchFamily="18" charset="0"/>
              </a:rPr>
              <a:t>g</a:t>
            </a:r>
            <a:r>
              <a:rPr lang="en-US" altLang="ja-JP" sz="14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400"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NaN</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dirty="0" err="1">
                <a:latin typeface="Times New Roman" panose="02020603050405020304" pitchFamily="18" charset="0"/>
                <a:cs typeface="Times New Roman" panose="02020603050405020304" pitchFamily="18" charset="0"/>
              </a:rPr>
              <a:t>g</a:t>
            </a:r>
            <a:r>
              <a:rPr lang="en-US" altLang="ja-JP" sz="1600"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×R</a:t>
            </a:r>
            <a:r>
              <a:rPr lang="en-US" altLang="ja-JP" sz="1600"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NaN </a:t>
            </a:r>
            <a:r>
              <a:rPr lang="ja-JP" altLang="en-US" dirty="0">
                <a:latin typeface="Times New Roman" panose="02020603050405020304" pitchFamily="18" charset="0"/>
                <a:cs typeface="Times New Roman" panose="02020603050405020304" pitchFamily="18" charset="0"/>
              </a:rPr>
              <a:t>倍</a:t>
            </a:r>
            <a:endParaRPr lang="en-US" altLang="ja-JP" dirty="0">
              <a:latin typeface="Times New Roman" panose="02020603050405020304" pitchFamily="18" charset="0"/>
              <a:cs typeface="Times New Roman" panose="02020603050405020304" pitchFamily="18" charset="0"/>
            </a:endParaRP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30.88136 [dB]</a:t>
            </a:r>
          </a:p>
          <a:p>
            <a:pPr marL="0" indent="0">
              <a:buNone/>
            </a:pPr>
            <a:r>
              <a:rPr lang="ja-JP" altLang="en-US" dirty="0">
                <a:latin typeface="Times New Roman" panose="02020603050405020304" pitchFamily="18" charset="0"/>
                <a:cs typeface="Times New Roman" panose="02020603050405020304" pitchFamily="18" charset="0"/>
              </a:rPr>
              <a:t>誤差率 </a:t>
            </a:r>
            <a:r>
              <a:rPr lang="en-US" altLang="ja-JP" dirty="0">
                <a:latin typeface="Times New Roman" panose="02020603050405020304" pitchFamily="18" charset="0"/>
                <a:cs typeface="Times New Roman" panose="02020603050405020304" pitchFamily="18" charset="0"/>
              </a:rPr>
              <a:t>: NaN%</a:t>
            </a: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50</a:t>
            </a:r>
            <a:r>
              <a:rPr lang="ja-JP" altLang="en-US" dirty="0"/>
              <a:t>倍の反転増幅なので</a:t>
            </a:r>
            <a:endParaRPr lang="en-US" altLang="ja-JP" dirty="0"/>
          </a:p>
          <a:p>
            <a:pPr marL="1371600" lvl="3" indent="0">
              <a:buNone/>
            </a:pPr>
            <a:r>
              <a:rPr lang="ja-JP" altLang="en-US"/>
              <a:t>見かけ上容量も</a:t>
            </a:r>
            <a:r>
              <a:rPr lang="en-US" altLang="ja-JP" dirty="0"/>
              <a:t>50</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ワイド画面</PresentationFormat>
  <Paragraphs>180</Paragraphs>
  <Slides>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原理 電界効果トランジスタについて</vt:lpstr>
      <vt:lpstr>原理 トランジスタによる増幅の仕組み</vt:lpstr>
      <vt:lpstr>実験内容</vt:lpstr>
      <vt:lpstr>増幅回路の動作確認  結果</vt:lpstr>
      <vt:lpstr>増幅回路の動作確認  考察</vt:lpstr>
      <vt:lpstr>周波数特性の測定  結果</vt:lpstr>
      <vt:lpstr>周波数特性の測定  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56</cp:revision>
  <dcterms:created xsi:type="dcterms:W3CDTF">2018-07-23T04:03:39Z</dcterms:created>
  <dcterms:modified xsi:type="dcterms:W3CDTF">2018-07-25T04:18:55Z</dcterms:modified>
</cp:coreProperties>
</file>