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2" r:id="rId4"/>
    <p:sldId id="264" r:id="rId5"/>
    <p:sldId id="260" r:id="rId6"/>
    <p:sldId id="263" r:id="rId7"/>
    <p:sldId id="265" r:id="rId8"/>
    <p:sldId id="261" r:id="rId9"/>
    <p:sldId id="267" r:id="rId10"/>
    <p:sldId id="26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ext uri="{19B8F6BF-5375-455C-9EA6-DF929625EA0E}">
        <p15:presenceInfo xmlns:p15="http://schemas.microsoft.com/office/powerpoint/2012/main" userId="2d0fe52bdf4fe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924" autoAdjust="0"/>
  </p:normalViewPr>
  <p:slideViewPr>
    <p:cSldViewPr snapToGrid="0">
      <p:cViewPr>
        <p:scale>
          <a:sx n="100" d="100"/>
          <a:sy n="100" d="100"/>
        </p:scale>
        <p:origin x="162"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12917751720424"/>
          <c:y val="0.87036006832289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366649421417061E-2"/>
          <c:y val="8.9610274613373786E-2"/>
          <c:w val="0.83330549044430124"/>
          <c:h val="0.64778803990036471"/>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136"/>
        <c:crosses val="autoZero"/>
        <c:crossBetween val="midCat"/>
      </c:valAx>
      <c:valAx>
        <c:axId val="565494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774"/>
          <c:y val="6.6550580852740487E-2"/>
          <c:w val="0.8067559648649858"/>
          <c:h val="0.73638037411346868"/>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960"/>
        <c:crosses val="autoZero"/>
        <c:crossBetween val="midCat"/>
      </c:valAx>
      <c:valAx>
        <c:axId val="288323960"/>
        <c:scaling>
          <c:orientation val="minMax"/>
          <c:max val="-17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周波数利得特性</a:t>
            </a:r>
          </a:p>
        </c:rich>
      </c:tx>
      <c:layout>
        <c:manualLayout>
          <c:xMode val="edge"/>
          <c:yMode val="edge"/>
          <c:x val="0.3541293255047423"/>
          <c:y val="0.8608158221255132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7459694783661026"/>
          <c:y val="8.9610274613373786E-2"/>
          <c:w val="0.74272840146478691"/>
          <c:h val="0.70575903186415534"/>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9A7C-49CF-B467-BE5D8C0A2718}"/>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565494136"/>
        <c:crosses val="autoZero"/>
        <c:crossBetween val="midCat"/>
      </c:valAx>
      <c:valAx>
        <c:axId val="5654941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周波数位相差特性</a:t>
            </a:r>
          </a:p>
        </c:rich>
      </c:tx>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490590290116969"/>
          <c:y val="6.6550580852740487E-2"/>
          <c:w val="0.75554685196246707"/>
          <c:h val="0.71343371677963041"/>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74DD-489F-9470-CB574B2B7EEC}"/>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288323960"/>
        <c:crosses val="autoZero"/>
        <c:crossBetween val="midCat"/>
      </c:valAx>
      <c:valAx>
        <c:axId val="288323960"/>
        <c:scaling>
          <c:orientation val="minMax"/>
          <c:max val="-170"/>
          <c:min val="-27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9011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FET</a:t>
            </a:r>
            <a:r>
              <a:rPr lang="ja-JP" altLang="ja-JP" dirty="0"/>
              <a:t>は、左の図のように、</a:t>
            </a:r>
            <a:r>
              <a:rPr lang="en-US" altLang="ja-JP" dirty="0"/>
              <a:t>p</a:t>
            </a:r>
            <a:r>
              <a:rPr lang="ja-JP" altLang="ja-JP" dirty="0"/>
              <a:t>型半導体とｎ型半導体を接合したものに絶縁膜、金属電極を張り付けたような形状をしてい</a:t>
            </a:r>
            <a:r>
              <a:rPr lang="ja-JP" altLang="en-US" dirty="0"/>
              <a:t>る</a:t>
            </a:r>
            <a:r>
              <a:rPr lang="ja-JP" altLang="ja-JP"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a:t>
            </a:r>
            <a:r>
              <a:rPr lang="en-US" altLang="ja-JP" dirty="0"/>
              <a:t>n</a:t>
            </a:r>
            <a:r>
              <a:rPr lang="ja-JP" altLang="en-US" dirty="0"/>
              <a:t>型反転層が現れ</a:t>
            </a:r>
            <a:r>
              <a:rPr lang="en-US" altLang="ja-JP" dirty="0"/>
              <a:t>, </a:t>
            </a:r>
            <a:r>
              <a:rPr lang="ja-JP" altLang="ja-JP" dirty="0"/>
              <a:t>ドレイン電流</a:t>
            </a:r>
            <a:r>
              <a:rPr lang="en-US" altLang="ja-JP" dirty="0"/>
              <a:t>IDS</a:t>
            </a:r>
            <a:r>
              <a:rPr lang="ja-JP" altLang="ja-JP" dirty="0"/>
              <a:t>が流れるようになる。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ドレイン電流はゲート電圧と左の図のような関係で表される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ゲート電圧に図のような信号を入力するとドレイン電流がこのように出力される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この時ここの傾きを相互コンダクタンスといい</a:t>
            </a:r>
            <a:r>
              <a:rPr lang="en-US" altLang="ja-JP" dirty="0"/>
              <a:t>gm</a:t>
            </a:r>
            <a:r>
              <a:rPr lang="ja-JP" altLang="en-US" dirty="0"/>
              <a:t>で表す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一方でドレインソース間の電圧は</a:t>
            </a:r>
            <a:r>
              <a:rPr lang="en-US" altLang="ja-JP" dirty="0"/>
              <a:t>, </a:t>
            </a:r>
            <a:r>
              <a:rPr lang="ja-JP" altLang="en-US" dirty="0"/>
              <a:t>電流量とゲート電圧の関数である</a:t>
            </a:r>
            <a:r>
              <a:rPr lang="en-US" altLang="ja-JP" dirty="0"/>
              <a:t>, </a:t>
            </a:r>
            <a:r>
              <a:rPr lang="ja-JP" altLang="en-US" dirty="0"/>
              <a:t>右の図のような関係になる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この関係は線形領域と飽和領域に分けられ</a:t>
            </a:r>
            <a:r>
              <a:rPr lang="en-US" altLang="ja-JP" dirty="0"/>
              <a:t>, </a:t>
            </a:r>
            <a:r>
              <a:rPr lang="ja-JP" altLang="en-US" dirty="0"/>
              <a:t>飽和領域ではドレイン電流がドレインソース電圧に依存しない</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飽和領域の範囲であれば出力波形はドレイン電流と負荷によって決定される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5</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6</a:t>
            </a:fld>
            <a:endParaRPr kumimoji="1" lang="ja-JP" altLang="en-US"/>
          </a:p>
        </p:txBody>
      </p:sp>
    </p:spTree>
    <p:extLst>
      <p:ext uri="{BB962C8B-B14F-4D97-AF65-F5344CB8AC3E}">
        <p14:creationId xmlns:p14="http://schemas.microsoft.com/office/powerpoint/2010/main" val="349374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bg2">
                    <a:lumMod val="50000"/>
                  </a:schemeClr>
                </a:solidFill>
                <a:latin typeface="Times New Roman" panose="02020603050405020304" pitchFamily="18" charset="0"/>
                <a:cs typeface="Times New Roman" panose="02020603050405020304" pitchFamily="18" charset="0"/>
              </a:rPr>
              <a:t># </a:t>
            </a:r>
            <a:r>
              <a:rPr lang="ja-JP" altLang="en-US" dirty="0">
                <a:solidFill>
                  <a:schemeClr val="bg2">
                    <a:lumMod val="50000"/>
                  </a:schemeClr>
                </a:solidFill>
                <a:latin typeface="Times New Roman" panose="02020603050405020304" pitchFamily="18" charset="0"/>
                <a:cs typeface="Times New Roman" panose="02020603050405020304" pitchFamily="18" charset="0"/>
              </a:rPr>
              <a:t>スライド読み上げ</a:t>
            </a:r>
            <a:endParaRPr lang="en-US" altLang="ja-JP" dirty="0">
              <a:solidFill>
                <a:schemeClr val="bg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この時の差は二倍と小さく</a:t>
            </a:r>
            <a:r>
              <a:rPr lang="en-US" altLang="ja-JP" dirty="0">
                <a:latin typeface="Times New Roman" panose="02020603050405020304" pitchFamily="18" charset="0"/>
                <a:cs typeface="Times New Roman" panose="02020603050405020304" pitchFamily="18" charset="0"/>
              </a:rPr>
              <a:t>, </a:t>
            </a:r>
            <a:r>
              <a:rPr lang="ja-JP" altLang="en-US" dirty="0">
                <a:latin typeface="Times New Roman" panose="02020603050405020304" pitchFamily="18" charset="0"/>
                <a:cs typeface="Times New Roman" panose="02020603050405020304" pitchFamily="18" charset="0"/>
              </a:rPr>
              <a:t>正確な測定ができたといえる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この差は傾きを一定と仮定して計算したことや測定のアナログ電圧系読み取り誤差による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の不正確さや実験結果の読み取り誤差に起因するものと考えられる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位相が反転した</a:t>
            </a:r>
            <a:endParaRPr kumimoji="1" lang="en-US" altLang="ja-JP"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また</a:t>
            </a:r>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位相については出力電圧の波形がドレイン電流の</a:t>
            </a:r>
            <a:r>
              <a:rPr kumimoji="1" lang="en-US" altLang="ja-JP" dirty="0">
                <a:latin typeface="Times New Roman" panose="02020603050405020304" pitchFamily="18" charset="0"/>
                <a:cs typeface="Times New Roman" panose="02020603050405020304" pitchFamily="18" charset="0"/>
              </a:rPr>
              <a:t>-</a:t>
            </a:r>
            <a:r>
              <a:rPr kumimoji="1" lang="ja-JP" altLang="en-US" dirty="0">
                <a:latin typeface="Times New Roman" panose="02020603050405020304" pitchFamily="18" charset="0"/>
                <a:cs typeface="Times New Roman" panose="02020603050405020304" pitchFamily="18" charset="0"/>
              </a:rPr>
              <a:t>倍なので反転した</a:t>
            </a:r>
            <a:r>
              <a:rPr kumimoji="1" lang="en-US" altLang="ja-JP" dirty="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9</a:t>
            </a:fld>
            <a:endParaRPr kumimoji="1" lang="ja-JP" altLang="en-US"/>
          </a:p>
        </p:txBody>
      </p:sp>
    </p:spTree>
    <p:extLst>
      <p:ext uri="{BB962C8B-B14F-4D97-AF65-F5344CB8AC3E}">
        <p14:creationId xmlns:p14="http://schemas.microsoft.com/office/powerpoint/2010/main" val="94441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2018/7/25</a:t>
            </a:fld>
            <a:endParaRPr kumimoji="1" lang="ja-JP" altLang="en-US"/>
          </a:p>
        </p:txBody>
      </p:sp>
      <p:sp>
        <p:nvSpPr>
          <p:cNvPr id="8" name="フッター プレースホルダー 7">
            <a:extLst>
              <a:ext uri="{FF2B5EF4-FFF2-40B4-BE49-F238E27FC236}">
                <a16:creationId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2018/7/25</a:t>
            </a:fld>
            <a:endParaRPr kumimoji="1" lang="ja-JP" altLang="en-US"/>
          </a:p>
        </p:txBody>
      </p:sp>
      <p:sp>
        <p:nvSpPr>
          <p:cNvPr id="4" name="フッター プレースホルダー 3">
            <a:extLst>
              <a:ext uri="{FF2B5EF4-FFF2-40B4-BE49-F238E27FC236}">
                <a16:creationId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2018/7/25</a:t>
            </a:fld>
            <a:endParaRPr kumimoji="1" lang="ja-JP" altLang="en-US"/>
          </a:p>
        </p:txBody>
      </p:sp>
      <p:sp>
        <p:nvSpPr>
          <p:cNvPr id="3" name="フッター プレースホルダー 2">
            <a:extLst>
              <a:ext uri="{FF2B5EF4-FFF2-40B4-BE49-F238E27FC236}">
                <a16:creationId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chip1stop.com/pdf/product/TOSH/2SK1825_JA_DATASHEET_07110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5C1B2-7C53-4485-807E-3DC02847E0D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5660B61C-31AA-4DF2-B709-7FE449F7B08A}"/>
              </a:ext>
            </a:extLst>
          </p:cNvPr>
          <p:cNvSpPr>
            <a:spLocks noGrp="1"/>
          </p:cNvSpPr>
          <p:nvPr>
            <p:ph idx="1"/>
          </p:nvPr>
        </p:nvSpPr>
        <p:spPr/>
        <p:txBody>
          <a:bodyPr/>
          <a:lstStyle/>
          <a:p>
            <a:pPr marL="0" indent="0">
              <a:buNone/>
            </a:pPr>
            <a:r>
              <a:rPr lang="ja-JP" altLang="en-US" sz="3200" dirty="0"/>
              <a:t>ソース接地増幅回路では</a:t>
            </a:r>
            <a:endParaRPr lang="en-US" altLang="ja-JP" sz="3200" dirty="0"/>
          </a:p>
          <a:p>
            <a:pPr lvl="1"/>
            <a:r>
              <a:rPr lang="ja-JP" altLang="en-US" sz="2800" dirty="0"/>
              <a:t>飽和領域で動作させる</a:t>
            </a:r>
            <a:endParaRPr lang="en-US" altLang="ja-JP" sz="2800" dirty="0"/>
          </a:p>
          <a:p>
            <a:pPr lvl="1"/>
            <a:r>
              <a:rPr lang="ja-JP" altLang="en-US" sz="2800" dirty="0"/>
              <a:t>位相が</a:t>
            </a:r>
            <a:r>
              <a:rPr lang="en-US" altLang="ja-JP" sz="2800" dirty="0"/>
              <a:t>180°</a:t>
            </a:r>
            <a:r>
              <a:rPr lang="ja-JP" altLang="en-US" sz="2800" dirty="0"/>
              <a:t>ずれる</a:t>
            </a:r>
            <a:endParaRPr lang="en-US" altLang="ja-JP" sz="2800" dirty="0"/>
          </a:p>
          <a:p>
            <a:pPr lvl="1"/>
            <a:r>
              <a:rPr lang="ja-JP" altLang="en-US" sz="2800" dirty="0"/>
              <a:t>電圧増幅率 </a:t>
            </a:r>
            <a:r>
              <a:rPr lang="en-US" altLang="ja-JP" sz="2800" dirty="0"/>
              <a:t>= </a:t>
            </a:r>
            <a:r>
              <a:rPr lang="en-US" altLang="ja-JP" sz="2800" i="1" dirty="0" err="1">
                <a:latin typeface="Times New Roman" panose="02020603050405020304" pitchFamily="18" charset="0"/>
                <a:cs typeface="Times New Roman" panose="02020603050405020304" pitchFamily="18" charset="0"/>
              </a:rPr>
              <a:t>g</a:t>
            </a:r>
            <a:r>
              <a:rPr lang="en-US" altLang="ja-JP" sz="1800" i="1" dirty="0" err="1">
                <a:latin typeface="Times New Roman" panose="02020603050405020304" pitchFamily="18" charset="0"/>
                <a:cs typeface="Times New Roman" panose="02020603050405020304" pitchFamily="18" charset="0"/>
              </a:rPr>
              <a:t>m</a:t>
            </a:r>
            <a:r>
              <a:rPr lang="en-US" altLang="ja-JP" sz="2800" dirty="0" err="1">
                <a:latin typeface="Times New Roman" panose="02020603050405020304" pitchFamily="18" charset="0"/>
                <a:cs typeface="Times New Roman" panose="02020603050405020304" pitchFamily="18" charset="0"/>
              </a:rPr>
              <a:t>×</a:t>
            </a:r>
            <a:r>
              <a:rPr lang="en-US" altLang="ja-JP" sz="2800" i="1" dirty="0" err="1">
                <a:latin typeface="Times New Roman" panose="02020603050405020304" pitchFamily="18" charset="0"/>
                <a:cs typeface="Times New Roman" panose="02020603050405020304" pitchFamily="18" charset="0"/>
              </a:rPr>
              <a:t>R</a:t>
            </a:r>
            <a:endParaRPr lang="en-US" altLang="ja-JP" sz="2800" i="1" dirty="0">
              <a:latin typeface="Times New Roman" panose="02020603050405020304" pitchFamily="18" charset="0"/>
              <a:cs typeface="Times New Roman" panose="02020603050405020304" pitchFamily="18" charset="0"/>
            </a:endParaRPr>
          </a:p>
          <a:p>
            <a:pPr lvl="1"/>
            <a:r>
              <a:rPr lang="ja-JP" altLang="en-US" sz="2800" dirty="0"/>
              <a:t>高周波になると増幅率が低下</a:t>
            </a:r>
            <a:endParaRPr lang="en-US" altLang="ja-JP" sz="2800" dirty="0"/>
          </a:p>
          <a:p>
            <a:pPr marL="914400" lvl="2" indent="0">
              <a:buNone/>
            </a:pPr>
            <a:r>
              <a:rPr lang="ja-JP" altLang="en-US" sz="2400" dirty="0"/>
              <a:t>寄生容量の影響</a:t>
            </a:r>
            <a:endParaRPr lang="en-US" altLang="ja-JP" sz="2400" dirty="0"/>
          </a:p>
          <a:p>
            <a:pPr marL="914400" lvl="2" indent="0">
              <a:buNone/>
            </a:pPr>
            <a:r>
              <a:rPr lang="ja-JP" altLang="en-US" sz="2400" dirty="0"/>
              <a:t>出力インピーダンスの小ささ</a:t>
            </a:r>
            <a:endParaRPr lang="en-US" altLang="ja-JP" sz="2400" dirty="0"/>
          </a:p>
        </p:txBody>
      </p:sp>
      <p:sp>
        <p:nvSpPr>
          <p:cNvPr id="4" name="スライド番号プレースホルダー 3">
            <a:extLst>
              <a:ext uri="{FF2B5EF4-FFF2-40B4-BE49-F238E27FC236}">
                <a16:creationId xmlns:a16="http://schemas.microsoft.com/office/drawing/2014/main" id="{4F6D8867-C8D4-4D14-8996-90B11554D818}"/>
              </a:ext>
            </a:extLst>
          </p:cNvPr>
          <p:cNvSpPr>
            <a:spLocks noGrp="1"/>
          </p:cNvSpPr>
          <p:nvPr>
            <p:ph type="sldNum" sz="quarter" idx="12"/>
          </p:nvPr>
        </p:nvSpPr>
        <p:spPr/>
        <p:txBody>
          <a:bodyPr/>
          <a:lstStyle/>
          <a:p>
            <a:fld id="{EC2563BA-9F6D-4C2C-B042-56816E50B4B9}" type="slidenum">
              <a:rPr kumimoji="1" lang="ja-JP" altLang="en-US" smtClean="0"/>
              <a:t>10</a:t>
            </a:fld>
            <a:endParaRPr kumimoji="1" lang="ja-JP" altLang="en-US"/>
          </a:p>
        </p:txBody>
      </p:sp>
    </p:spTree>
    <p:extLst>
      <p:ext uri="{BB962C8B-B14F-4D97-AF65-F5344CB8AC3E}">
        <p14:creationId xmlns:p14="http://schemas.microsoft.com/office/powerpoint/2010/main" val="120424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a16="http://schemas.microsoft.com/office/drawing/2014/main" id="{FB2FCC50-92F6-46AC-A165-3822ECC8E16F}"/>
              </a:ext>
            </a:extLst>
          </p:cNvPr>
          <p:cNvGrpSpPr/>
          <p:nvPr/>
        </p:nvGrpSpPr>
        <p:grpSpPr>
          <a:xfrm>
            <a:off x="6843803" y="601303"/>
            <a:ext cx="4244743" cy="5589632"/>
            <a:chOff x="8216993" y="2187254"/>
            <a:chExt cx="3203253" cy="4218159"/>
          </a:xfrm>
        </p:grpSpPr>
        <p:pic>
          <p:nvPicPr>
            <p:cNvPr id="4" name="図 3">
              <a:extLst>
                <a:ext uri="{FF2B5EF4-FFF2-40B4-BE49-F238E27FC236}">
                  <a16:creationId xmlns:a16="http://schemas.microsoft.com/office/drawing/2014/main" id="{1D9DAAAD-FADC-4A35-A643-93F05AEA7F47}"/>
                </a:ext>
              </a:extLst>
            </p:cNvPr>
            <p:cNvPicPr>
              <a:picLocks noChangeAspect="1"/>
            </p:cNvPicPr>
            <p:nvPr/>
          </p:nvPicPr>
          <p:blipFill>
            <a:blip r:embed="rId3"/>
            <a:stretch>
              <a:fillRect/>
            </a:stretch>
          </p:blipFill>
          <p:spPr>
            <a:xfrm>
              <a:off x="8216993" y="2187254"/>
              <a:ext cx="2438400" cy="4055577"/>
            </a:xfrm>
            <a:prstGeom prst="rect">
              <a:avLst/>
            </a:prstGeom>
          </p:spPr>
        </p:pic>
        <p:sp>
          <p:nvSpPr>
            <p:cNvPr id="6" name="正方形/長方形 5">
              <a:extLst>
                <a:ext uri="{FF2B5EF4-FFF2-40B4-BE49-F238E27FC236}">
                  <a16:creationId xmlns:a16="http://schemas.microsoft.com/office/drawing/2014/main" id="{C5E50949-EDF2-4361-9797-9CD7AC7A0A85}"/>
                </a:ext>
              </a:extLst>
            </p:cNvPr>
            <p:cNvSpPr/>
            <p:nvPr/>
          </p:nvSpPr>
          <p:spPr>
            <a:xfrm>
              <a:off x="8906805" y="6080249"/>
              <a:ext cx="2513441" cy="325164"/>
            </a:xfrm>
            <a:prstGeom prst="rect">
              <a:avLst/>
            </a:prstGeom>
          </p:spPr>
          <p:txBody>
            <a:bodyPr wrap="square">
              <a:spAutoFit/>
            </a:bodyPr>
            <a:lstStyle/>
            <a:p>
              <a:r>
                <a:rPr lang="ja-JP" altLang="en-US" sz="1100" dirty="0">
                  <a:hlinkClick r:id="rId4"/>
                </a:rPr>
                <a:t>https://www.chip1stop.com/pdf/product/TOSH/2SK1825_JA_DATASHEET_071101.PDF</a:t>
              </a:r>
              <a:r>
                <a:rPr lang="ja-JP" altLang="en-US" sz="1100" dirty="0"/>
                <a:t> より</a:t>
              </a:r>
            </a:p>
          </p:txBody>
        </p:sp>
      </p:grpSp>
      <p:grpSp>
        <p:nvGrpSpPr>
          <p:cNvPr id="11" name="グループ化 10">
            <a:extLst>
              <a:ext uri="{FF2B5EF4-FFF2-40B4-BE49-F238E27FC236}">
                <a16:creationId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dirty="0"/>
          </a:p>
        </p:txBody>
      </p:sp>
      <p:pic>
        <p:nvPicPr>
          <p:cNvPr id="5" name="図 4">
            <a:extLst>
              <a:ext uri="{FF2B5EF4-FFF2-40B4-BE49-F238E27FC236}">
                <a16:creationId xmlns:a16="http://schemas.microsoft.com/office/drawing/2014/main" id="{B7EB4B76-08A7-459C-BFE1-14E6FF15F911}"/>
              </a:ext>
            </a:extLst>
          </p:cNvPr>
          <p:cNvPicPr>
            <a:picLocks noChangeAspect="1"/>
          </p:cNvPicPr>
          <p:nvPr/>
        </p:nvPicPr>
        <p:blipFill rotWithShape="1">
          <a:blip r:embed="rId3"/>
          <a:srcRect l="8883" t="16771" r="11728" b="14752"/>
          <a:stretch/>
        </p:blipFill>
        <p:spPr>
          <a:xfrm>
            <a:off x="3261179" y="3429001"/>
            <a:ext cx="5669642" cy="2882900"/>
          </a:xfrm>
          <a:prstGeom prst="rect">
            <a:avLst/>
          </a:prstGeom>
        </p:spPr>
      </p:pic>
      <p:sp>
        <p:nvSpPr>
          <p:cNvPr id="6" name="テキスト ボックス 5">
            <a:extLst>
              <a:ext uri="{FF2B5EF4-FFF2-40B4-BE49-F238E27FC236}">
                <a16:creationId xmlns:a16="http://schemas.microsoft.com/office/drawing/2014/main" id="{5BD90EC6-9C70-43CC-8C40-4615DA72910C}"/>
              </a:ext>
            </a:extLst>
          </p:cNvPr>
          <p:cNvSpPr txBox="1"/>
          <p:nvPr/>
        </p:nvSpPr>
        <p:spPr>
          <a:xfrm>
            <a:off x="4816643" y="6308090"/>
            <a:ext cx="2558714" cy="369332"/>
          </a:xfrm>
          <a:prstGeom prst="rect">
            <a:avLst/>
          </a:prstGeom>
          <a:noFill/>
        </p:spPr>
        <p:txBody>
          <a:bodyPr wrap="none" rtlCol="0">
            <a:spAutoFit/>
          </a:bodyPr>
          <a:lstStyle/>
          <a:p>
            <a:r>
              <a:rPr kumimoji="1" lang="ja-JP" altLang="en-US" dirty="0"/>
              <a:t>図 ソース接地増幅回路</a:t>
            </a:r>
          </a:p>
        </p:txBody>
      </p:sp>
    </p:spTree>
    <p:extLst>
      <p:ext uri="{BB962C8B-B14F-4D97-AF65-F5344CB8AC3E}">
        <p14:creationId xmlns:p14="http://schemas.microsoft.com/office/powerpoint/2010/main" val="87646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6E4B1-DAF5-49FC-8972-274A3D15ED33}"/>
              </a:ext>
            </a:extLst>
          </p:cNvPr>
          <p:cNvSpPr>
            <a:spLocks noGrp="1"/>
          </p:cNvSpPr>
          <p:nvPr>
            <p:ph type="title"/>
          </p:nvPr>
        </p:nvSpPr>
        <p:spPr>
          <a:xfrm>
            <a:off x="838200" y="365125"/>
            <a:ext cx="10515600" cy="1325563"/>
          </a:xfrm>
        </p:spPr>
        <p:txBody>
          <a:bodyPr/>
          <a:lstStyle/>
          <a:p>
            <a:r>
              <a:rPr lang="ja-JP" altLang="en-US" dirty="0"/>
              <a:t>原理 </a:t>
            </a:r>
            <a:r>
              <a:rPr lang="en-US" altLang="ja-JP" sz="2800" dirty="0"/>
              <a:t>FET</a:t>
            </a:r>
            <a:r>
              <a:rPr lang="ja-JP" altLang="en-US" sz="2800" dirty="0"/>
              <a:t>について</a:t>
            </a:r>
            <a:endParaRPr kumimoji="1" lang="ja-JP" altLang="en-US" dirty="0"/>
          </a:p>
        </p:txBody>
      </p:sp>
      <p:sp>
        <p:nvSpPr>
          <p:cNvPr id="4" name="スライド番号プレースホルダー 3">
            <a:extLst>
              <a:ext uri="{FF2B5EF4-FFF2-40B4-BE49-F238E27FC236}">
                <a16:creationId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4</a:t>
            </a:fld>
            <a:endParaRPr kumimoji="1" lang="ja-JP" altLang="en-US"/>
          </a:p>
        </p:txBody>
      </p:sp>
      <p:grpSp>
        <p:nvGrpSpPr>
          <p:cNvPr id="46" name="グループ化 45">
            <a:extLst>
              <a:ext uri="{FF2B5EF4-FFF2-40B4-BE49-F238E27FC236}">
                <a16:creationId xmlns:a16="http://schemas.microsoft.com/office/drawing/2014/main" id="{08DD743B-3093-4358-A4D2-C7F1B32CF4CB}"/>
              </a:ext>
            </a:extLst>
          </p:cNvPr>
          <p:cNvGrpSpPr/>
          <p:nvPr/>
        </p:nvGrpSpPr>
        <p:grpSpPr>
          <a:xfrm>
            <a:off x="2112048" y="1581528"/>
            <a:ext cx="7967904" cy="3694944"/>
            <a:chOff x="1729987" y="2232625"/>
            <a:chExt cx="7810424" cy="2838526"/>
          </a:xfrm>
        </p:grpSpPr>
        <p:sp>
          <p:nvSpPr>
            <p:cNvPr id="5" name="正方形/長方形 4">
              <a:extLst>
                <a:ext uri="{FF2B5EF4-FFF2-40B4-BE49-F238E27FC236}">
                  <a16:creationId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a16="http://schemas.microsoft.com/office/drawing/2014/main" id="{C82422B8-9535-4A4D-96CE-D1043EBB588D}"/>
                </a:ext>
              </a:extLst>
            </p:cNvPr>
            <p:cNvSpPr/>
            <p:nvPr/>
          </p:nvSpPr>
          <p:spPr>
            <a:xfrm>
              <a:off x="2620537"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9" name="正方形/長方形 8">
              <a:extLst>
                <a:ext uri="{FF2B5EF4-FFF2-40B4-BE49-F238E27FC236}">
                  <a16:creationId xmlns:a16="http://schemas.microsoft.com/office/drawing/2014/main" id="{FF918F27-5EAF-4508-97B1-4535B19CD0D7}"/>
                </a:ext>
              </a:extLst>
            </p:cNvPr>
            <p:cNvSpPr/>
            <p:nvPr/>
          </p:nvSpPr>
          <p:spPr>
            <a:xfrm>
              <a:off x="2763660" y="3590558"/>
              <a:ext cx="1343769" cy="11296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四角形: 上の 2 つの角を丸める 17">
              <a:extLst>
                <a:ext uri="{FF2B5EF4-FFF2-40B4-BE49-F238E27FC236}">
                  <a16:creationId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a16="http://schemas.microsoft.com/office/drawing/2014/main" id="{4B801BAC-377F-493F-A825-926266A9B37B}"/>
                </a:ext>
              </a:extLst>
            </p:cNvPr>
            <p:cNvSpPr/>
            <p:nvPr/>
          </p:nvSpPr>
          <p:spPr>
            <a:xfrm>
              <a:off x="6932385"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21" name="正方形/長方形 20">
              <a:extLst>
                <a:ext uri="{FF2B5EF4-FFF2-40B4-BE49-F238E27FC236}">
                  <a16:creationId xmlns:a16="http://schemas.microsoft.com/office/drawing/2014/main" id="{E6227E26-2128-457B-988F-BB4F0C04AF32}"/>
                </a:ext>
              </a:extLst>
            </p:cNvPr>
            <p:cNvSpPr/>
            <p:nvPr/>
          </p:nvSpPr>
          <p:spPr>
            <a:xfrm>
              <a:off x="7075508" y="3618616"/>
              <a:ext cx="1343769" cy="84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B3ECFE3C-8E64-4799-BFA7-174E393192A4}"/>
                </a:ext>
              </a:extLst>
            </p:cNvPr>
            <p:cNvCxnSpPr>
              <a:cxnSpLocks/>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87E2DC-31EC-4FB3-B250-9CB49863D692}"/>
                </a:ext>
              </a:extLst>
            </p:cNvPr>
            <p:cNvCxnSpPr>
              <a:cxnSpLocks/>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F62B03D-154F-4340-9536-CC7329AE14C2}"/>
                </a:ext>
              </a:extLst>
            </p:cNvPr>
            <p:cNvCxnSpPr>
              <a:cxnSpLocks/>
              <a:endCxn id="21" idx="0"/>
            </p:cNvCxnSpPr>
            <p:nvPr/>
          </p:nvCxnSpPr>
          <p:spPr>
            <a:xfrm rot="16200000" flipH="1">
              <a:off x="7305360" y="3176582"/>
              <a:ext cx="460208" cy="423859"/>
            </a:xfrm>
            <a:prstGeom prst="bentConnector3">
              <a:avLst>
                <a:gd name="adj1" fmla="val -88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FA056B0-4CBF-49B8-BF2F-631AB6D09D43}"/>
                </a:ext>
              </a:extLst>
            </p:cNvPr>
            <p:cNvCxnSpPr>
              <a:cxnSpLocks/>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840EF72-3945-4CFA-B621-F4031676A7FD}"/>
                </a:ext>
              </a:extLst>
            </p:cNvPr>
            <p:cNvCxnSpPr>
              <a:cxnSpLocks/>
            </p:cNvCxnSpPr>
            <p:nvPr/>
          </p:nvCxnSpPr>
          <p:spPr>
            <a:xfrm>
              <a:off x="7178412" y="3028351"/>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E4D2A6E-89F9-4252-B03A-76819437D25A}"/>
                </a:ext>
              </a:extLst>
            </p:cNvPr>
            <p:cNvCxnSpPr>
              <a:cxnSpLocks/>
            </p:cNvCxnSpPr>
            <p:nvPr/>
          </p:nvCxnSpPr>
          <p:spPr>
            <a:xfrm>
              <a:off x="6548479" y="3158901"/>
              <a:ext cx="629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423CD77-B69C-46F9-8671-4305E90CD88C}"/>
                </a:ext>
              </a:extLst>
            </p:cNvPr>
            <p:cNvSpPr txBox="1"/>
            <p:nvPr/>
          </p:nvSpPr>
          <p:spPr>
            <a:xfrm>
              <a:off x="6775088" y="2517364"/>
              <a:ext cx="1439186" cy="354660"/>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GS</a:t>
              </a:r>
              <a:endParaRPr kumimoji="1" lang="ja-JP" altLang="en-US" sz="2400" b="1" i="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791872FE-720A-4F6D-AFAD-86DD82381831}"/>
                </a:ext>
              </a:extLst>
            </p:cNvPr>
            <p:cNvSpPr txBox="1"/>
            <p:nvPr/>
          </p:nvSpPr>
          <p:spPr>
            <a:xfrm>
              <a:off x="7793483" y="3281044"/>
              <a:ext cx="1637697" cy="283728"/>
            </a:xfrm>
            <a:prstGeom prst="rect">
              <a:avLst/>
            </a:prstGeom>
            <a:noFill/>
            <a:ln w="28575">
              <a:noFill/>
            </a:ln>
          </p:spPr>
          <p:txBody>
            <a:bodyPr wrap="square" rtlCol="0">
              <a:spAutoFit/>
            </a:bodyPr>
            <a:lstStyle/>
            <a:p>
              <a:r>
                <a:rPr kumimoji="1" lang="ja-JP" altLang="en-US" b="1" dirty="0"/>
                <a:t>ゲート</a:t>
              </a:r>
              <a:endParaRPr kumimoji="1" lang="ja-JP" altLang="en-US" sz="2000" b="1" dirty="0"/>
            </a:p>
          </p:txBody>
        </p:sp>
        <p:sp>
          <p:nvSpPr>
            <p:cNvPr id="37" name="正方形/長方形 36">
              <a:extLst>
                <a:ext uri="{FF2B5EF4-FFF2-40B4-BE49-F238E27FC236}">
                  <a16:creationId xmlns:a16="http://schemas.microsoft.com/office/drawing/2014/main" id="{D8F5434D-4F5D-48AE-99DB-01CD0ECC7B0F}"/>
                </a:ext>
              </a:extLst>
            </p:cNvPr>
            <p:cNvSpPr/>
            <p:nvPr/>
          </p:nvSpPr>
          <p:spPr>
            <a:xfrm>
              <a:off x="7209562" y="3867051"/>
              <a:ext cx="1126229" cy="17377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a16="http://schemas.microsoft.com/office/drawing/2014/main" id="{DBCFC6C9-7A09-4C0D-A5A0-C0B83A9BDE91}"/>
                </a:ext>
              </a:extLst>
            </p:cNvPr>
            <p:cNvSpPr txBox="1"/>
            <p:nvPr/>
          </p:nvSpPr>
          <p:spPr>
            <a:xfrm>
              <a:off x="7410896" y="4021730"/>
              <a:ext cx="1126229" cy="276999"/>
            </a:xfrm>
            <a:prstGeom prst="rect">
              <a:avLst/>
            </a:prstGeom>
            <a:noFill/>
            <a:ln w="28575">
              <a:noFill/>
            </a:ln>
          </p:spPr>
          <p:txBody>
            <a:bodyPr wrap="square" rtlCol="0">
              <a:spAutoFit/>
            </a:bodyPr>
            <a:lstStyle/>
            <a:p>
              <a:r>
                <a:rPr kumimoji="1" lang="en-US" altLang="ja-JP" sz="1200" b="1" dirty="0"/>
                <a:t>n</a:t>
              </a:r>
              <a:r>
                <a:rPr kumimoji="1" lang="ja-JP" altLang="en-US" sz="1200" b="1" dirty="0"/>
                <a:t>型反転層</a:t>
              </a:r>
              <a:endParaRPr kumimoji="1" lang="ja-JP" altLang="en-US" sz="2000" b="1" dirty="0"/>
            </a:p>
          </p:txBody>
        </p:sp>
        <p:sp>
          <p:nvSpPr>
            <p:cNvPr id="40" name="テキスト ボックス 39">
              <a:extLst>
                <a:ext uri="{FF2B5EF4-FFF2-40B4-BE49-F238E27FC236}">
                  <a16:creationId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a16="http://schemas.microsoft.com/office/drawing/2014/main" id="{3EDF5B0D-1F5E-466C-BF49-5D038A2D308A}"/>
                </a:ext>
              </a:extLst>
            </p:cNvPr>
            <p:cNvSpPr txBox="1"/>
            <p:nvPr/>
          </p:nvSpPr>
          <p:spPr>
            <a:xfrm>
              <a:off x="2057658" y="3575312"/>
              <a:ext cx="646331" cy="276999"/>
            </a:xfrm>
            <a:prstGeom prst="rect">
              <a:avLst/>
            </a:prstGeom>
            <a:noFill/>
          </p:spPr>
          <p:txBody>
            <a:bodyPr wrap="square" rtlCol="0">
              <a:spAutoFit/>
            </a:bodyPr>
            <a:lstStyle/>
            <a:p>
              <a:r>
                <a:rPr kumimoji="1" lang="ja-JP" altLang="en-US" sz="1200" b="1" dirty="0"/>
                <a:t>絶縁層</a:t>
              </a:r>
            </a:p>
          </p:txBody>
        </p:sp>
        <p:sp>
          <p:nvSpPr>
            <p:cNvPr id="30" name="テキスト ボックス 29">
              <a:extLst>
                <a:ext uri="{FF2B5EF4-FFF2-40B4-BE49-F238E27FC236}">
                  <a16:creationId xmlns:a16="http://schemas.microsoft.com/office/drawing/2014/main" id="{54973540-1036-4C70-A109-71999AAF65BF}"/>
                </a:ext>
              </a:extLst>
            </p:cNvPr>
            <p:cNvSpPr txBox="1"/>
            <p:nvPr/>
          </p:nvSpPr>
          <p:spPr>
            <a:xfrm>
              <a:off x="2085347" y="3383395"/>
              <a:ext cx="800219" cy="276999"/>
            </a:xfrm>
            <a:prstGeom prst="rect">
              <a:avLst/>
            </a:prstGeom>
            <a:noFill/>
          </p:spPr>
          <p:txBody>
            <a:bodyPr wrap="square" rtlCol="0">
              <a:spAutoFit/>
            </a:bodyPr>
            <a:lstStyle/>
            <a:p>
              <a:r>
                <a:rPr lang="ja-JP" altLang="en-US" sz="1200" b="1" dirty="0"/>
                <a:t>金属電極</a:t>
              </a:r>
              <a:endParaRPr kumimoji="1" lang="ja-JP" altLang="en-US" sz="1200" b="1" dirty="0"/>
            </a:p>
          </p:txBody>
        </p:sp>
      </p:grpSp>
    </p:spTree>
    <p:extLst>
      <p:ext uri="{BB962C8B-B14F-4D97-AF65-F5344CB8AC3E}">
        <p14:creationId xmlns:p14="http://schemas.microsoft.com/office/powerpoint/2010/main" val="78344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en-US" altLang="ja-JP" sz="2800" dirty="0"/>
              <a:t>FET</a:t>
            </a:r>
            <a:r>
              <a:rPr lang="ja-JP" altLang="en-US" sz="2800" dirty="0"/>
              <a:t>による増幅の仕組み</a:t>
            </a:r>
            <a:endParaRPr kumimoji="1" lang="ja-JP" altLang="en-US" dirty="0"/>
          </a:p>
        </p:txBody>
      </p:sp>
      <p:sp>
        <p:nvSpPr>
          <p:cNvPr id="6" name="スライド番号プレースホルダー 5">
            <a:extLst>
              <a:ext uri="{FF2B5EF4-FFF2-40B4-BE49-F238E27FC236}">
                <a16:creationId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5</a:t>
            </a:fld>
            <a:endParaRPr kumimoji="1" lang="ja-JP" altLang="en-US" dirty="0"/>
          </a:p>
        </p:txBody>
      </p:sp>
      <p:sp>
        <p:nvSpPr>
          <p:cNvPr id="5" name="テキスト ボックス 4">
            <a:extLst>
              <a:ext uri="{FF2B5EF4-FFF2-40B4-BE49-F238E27FC236}">
                <a16:creationId xmlns:a16="http://schemas.microsoft.com/office/drawing/2014/main" id="{47D08A9B-AFB7-42E6-817F-032B52027CFA}"/>
              </a:ext>
            </a:extLst>
          </p:cNvPr>
          <p:cNvSpPr txBox="1"/>
          <p:nvPr/>
        </p:nvSpPr>
        <p:spPr>
          <a:xfrm>
            <a:off x="1734822" y="6297589"/>
            <a:ext cx="3674404" cy="307777"/>
          </a:xfrm>
          <a:prstGeom prst="rect">
            <a:avLst/>
          </a:prstGeom>
          <a:noFill/>
        </p:spPr>
        <p:txBody>
          <a:bodyPr wrap="none" rtlCol="0">
            <a:spAutoFit/>
          </a:bodyPr>
          <a:lstStyle/>
          <a:p>
            <a:r>
              <a:rPr kumimoji="1" lang="ja-JP" altLang="en-US" sz="1400" dirty="0"/>
              <a:t>ドレイン電流とゲート</a:t>
            </a:r>
            <a:r>
              <a:rPr kumimoji="1" lang="en-US" altLang="ja-JP" sz="1400" dirty="0"/>
              <a:t>-</a:t>
            </a:r>
            <a:r>
              <a:rPr kumimoji="1" lang="ja-JP" altLang="en-US" sz="1400" dirty="0"/>
              <a:t>ソース間電圧の関係</a:t>
            </a:r>
          </a:p>
        </p:txBody>
      </p:sp>
      <p:sp>
        <p:nvSpPr>
          <p:cNvPr id="48" name="テキスト ボックス 47">
            <a:extLst>
              <a:ext uri="{FF2B5EF4-FFF2-40B4-BE49-F238E27FC236}">
                <a16:creationId xmlns:a16="http://schemas.microsoft.com/office/drawing/2014/main" id="{8FBA5D2B-0677-49A2-8FD8-12A75CF8B7FD}"/>
              </a:ext>
            </a:extLst>
          </p:cNvPr>
          <p:cNvSpPr txBox="1"/>
          <p:nvPr/>
        </p:nvSpPr>
        <p:spPr>
          <a:xfrm>
            <a:off x="6248350" y="6246491"/>
            <a:ext cx="3853940" cy="307777"/>
          </a:xfrm>
          <a:prstGeom prst="rect">
            <a:avLst/>
          </a:prstGeom>
          <a:noFill/>
        </p:spPr>
        <p:txBody>
          <a:bodyPr wrap="none" rtlCol="0">
            <a:spAutoFit/>
          </a:bodyPr>
          <a:lstStyle/>
          <a:p>
            <a:r>
              <a:rPr lang="ja-JP" altLang="en-US" sz="1400" dirty="0"/>
              <a:t>ドレイン</a:t>
            </a:r>
            <a:r>
              <a:rPr lang="en-US" altLang="ja-JP" sz="1400" dirty="0"/>
              <a:t>-</a:t>
            </a:r>
            <a:r>
              <a:rPr lang="ja-JP" altLang="en-US" sz="1400" dirty="0"/>
              <a:t>ソース間</a:t>
            </a:r>
            <a:r>
              <a:rPr kumimoji="1" lang="ja-JP" altLang="en-US" sz="1400" dirty="0"/>
              <a:t>電圧</a:t>
            </a:r>
            <a:r>
              <a:rPr lang="ja-JP" altLang="en-US" sz="1400" dirty="0"/>
              <a:t>とドレイン電流の関係</a:t>
            </a:r>
            <a:endParaRPr kumimoji="1" lang="ja-JP" altLang="en-US" dirty="0"/>
          </a:p>
        </p:txBody>
      </p:sp>
      <p:grpSp>
        <p:nvGrpSpPr>
          <p:cNvPr id="9" name="グループ化 8">
            <a:extLst>
              <a:ext uri="{FF2B5EF4-FFF2-40B4-BE49-F238E27FC236}">
                <a16:creationId xmlns:a16="http://schemas.microsoft.com/office/drawing/2014/main" id="{5B6270AA-7781-4836-A6A7-D04519724264}"/>
              </a:ext>
            </a:extLst>
          </p:cNvPr>
          <p:cNvGrpSpPr/>
          <p:nvPr/>
        </p:nvGrpSpPr>
        <p:grpSpPr>
          <a:xfrm>
            <a:off x="1662716" y="1301971"/>
            <a:ext cx="9691084" cy="4995618"/>
            <a:chOff x="1662716" y="1301971"/>
            <a:chExt cx="9691084" cy="4995618"/>
          </a:xfrm>
        </p:grpSpPr>
        <p:grpSp>
          <p:nvGrpSpPr>
            <p:cNvPr id="230" name="グループ化 229">
              <a:extLst>
                <a:ext uri="{FF2B5EF4-FFF2-40B4-BE49-F238E27FC236}">
                  <a16:creationId xmlns:a16="http://schemas.microsoft.com/office/drawing/2014/main" id="{1F4FF194-B791-4D83-97DD-51E72E9C7ED5}"/>
                </a:ext>
              </a:extLst>
            </p:cNvPr>
            <p:cNvGrpSpPr/>
            <p:nvPr/>
          </p:nvGrpSpPr>
          <p:grpSpPr>
            <a:xfrm>
              <a:off x="1662716" y="1301971"/>
              <a:ext cx="9691084" cy="4995618"/>
              <a:chOff x="2100865" y="1352655"/>
              <a:chExt cx="9691084" cy="4995618"/>
            </a:xfrm>
          </p:grpSpPr>
          <p:grpSp>
            <p:nvGrpSpPr>
              <p:cNvPr id="239" name="グループ化 238">
                <a:extLst>
                  <a:ext uri="{FF2B5EF4-FFF2-40B4-BE49-F238E27FC236}">
                    <a16:creationId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a16="http://schemas.microsoft.com/office/drawing/2014/main" id="{ECD085B9-4B7B-415E-803A-F33854E09DBB}"/>
                    </a:ext>
                  </a:extLst>
                </p:cNvPr>
                <p:cNvSpPr txBox="1"/>
                <p:nvPr/>
              </p:nvSpPr>
              <p:spPr>
                <a:xfrm>
                  <a:off x="1748440" y="1989347"/>
                  <a:ext cx="1179576" cy="344220"/>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I</a:t>
                  </a:r>
                  <a:r>
                    <a:rPr kumimoji="1" lang="en-US" altLang="ja-JP" i="1" dirty="0">
                      <a:latin typeface="Times New Roman" panose="02020603050405020304" pitchFamily="18" charset="0"/>
                      <a:cs typeface="Times New Roman" panose="02020603050405020304" pitchFamily="18" charset="0"/>
                    </a:rPr>
                    <a:t>D</a:t>
                  </a:r>
                  <a:endParaRPr kumimoji="1" lang="ja-JP" altLang="en-US" sz="2400" i="1"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FD8FB351-16BA-450C-8921-2FA6D05C3840}"/>
                      </a:ext>
                    </a:extLst>
                  </p:cNvPr>
                  <p:cNvSpPr txBox="1"/>
                  <p:nvPr/>
                </p:nvSpPr>
                <p:spPr>
                  <a:xfrm>
                    <a:off x="6981739" y="4050847"/>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DS</a:t>
                    </a:r>
                    <a:endParaRPr kumimoji="1" lang="ja-JP" altLang="en-US" sz="2400" i="1"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C0ACA7E7-9A54-4C9C-9600-50C5A30E5B98}"/>
                      </a:ext>
                    </a:extLst>
                  </p:cNvPr>
                  <p:cNvSpPr txBox="1"/>
                  <p:nvPr/>
                </p:nvSpPr>
                <p:spPr>
                  <a:xfrm>
                    <a:off x="3813463" y="4028119"/>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GS</a:t>
                    </a:r>
                    <a:endParaRPr kumimoji="1" lang="ja-JP" altLang="en-US" sz="2400" i="1"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a16="http://schemas.microsoft.com/office/drawing/2014/main" id="{75F76D0C-E2D0-47CB-9D6E-0BBB849BFAB3}"/>
                      </a:ext>
                    </a:extLst>
                  </p:cNvPr>
                  <p:cNvSpPr/>
                  <p:nvPr/>
                </p:nvSpPr>
                <p:spPr>
                  <a:xfrm>
                    <a:off x="2175550" y="2551949"/>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A17386B-494E-4737-A2B8-063D3DDB0178}"/>
                      </a:ext>
                    </a:extLst>
                  </p:cNvPr>
                  <p:cNvCxnSpPr>
                    <a:cxnSpLocks/>
                    <a:stCxn id="121" idx="4"/>
                    <a:endCxn id="121" idx="4"/>
                  </p:cNvCxnSpPr>
                  <p:nvPr/>
                </p:nvCxnSpPr>
                <p:spPr>
                  <a:xfrm>
                    <a:off x="3234011" y="3310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D867C482-0AE4-4B64-B608-34DB738FA153}"/>
                </a:ext>
              </a:extLst>
            </p:cNvPr>
            <p:cNvSpPr txBox="1"/>
            <p:nvPr/>
          </p:nvSpPr>
          <p:spPr>
            <a:xfrm>
              <a:off x="5277887" y="2108654"/>
              <a:ext cx="920445"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endParaRPr kumimoji="1" lang="ja-JP" altLang="en-US" i="1" dirty="0">
                <a:latin typeface="Times New Roman" panose="02020603050405020304" pitchFamily="18" charset="0"/>
                <a:cs typeface="Times New Roman" panose="02020603050405020304" pitchFamily="18" charset="0"/>
              </a:endParaRPr>
            </a:p>
          </p:txBody>
        </p:sp>
        <p:sp>
          <p:nvSpPr>
            <p:cNvPr id="51" name="テキスト ボックス 50">
              <a:extLst>
                <a:ext uri="{FF2B5EF4-FFF2-40B4-BE49-F238E27FC236}">
                  <a16:creationId xmlns:a16="http://schemas.microsoft.com/office/drawing/2014/main" id="{1A21BF4D-2383-4F93-9B4C-7E498FE398BC}"/>
                </a:ext>
              </a:extLst>
            </p:cNvPr>
            <p:cNvSpPr txBox="1"/>
            <p:nvPr/>
          </p:nvSpPr>
          <p:spPr>
            <a:xfrm>
              <a:off x="9004452" y="5165543"/>
              <a:ext cx="585417"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endParaRPr kumimoji="1" lang="ja-JP" alt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125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8A7EF6F-BDB3-4EF5-9319-31F0E77A69EE}"/>
              </a:ext>
            </a:extLst>
          </p:cNvPr>
          <p:cNvSpPr>
            <a:spLocks noGrp="1"/>
          </p:cNvSpPr>
          <p:nvPr>
            <p:ph idx="1"/>
          </p:nvPr>
        </p:nvSpPr>
        <p:spPr>
          <a:xfrm>
            <a:off x="838200" y="1825625"/>
            <a:ext cx="10515600" cy="4346576"/>
          </a:xfrm>
        </p:spPr>
        <p:txBody>
          <a:bodyPr>
            <a:normAutofit fontScale="77500" lnSpcReduction="2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lgn="ctr">
              <a:buNone/>
            </a:pPr>
            <a:r>
              <a:rPr lang="en-US" altLang="ja-JP" dirty="0">
                <a:latin typeface="Times New Roman" panose="02020603050405020304" pitchFamily="18" charset="0"/>
                <a:cs typeface="Times New Roman" panose="02020603050405020304" pitchFamily="18" charset="0"/>
              </a:rPr>
              <a:t>	</a:t>
            </a:r>
            <a:r>
              <a:rPr lang="en-US" altLang="ja-JP" b="1" i="1" dirty="0">
                <a:latin typeface="Times New Roman" panose="02020603050405020304" pitchFamily="18" charset="0"/>
                <a:cs typeface="Times New Roman" panose="02020603050405020304" pitchFamily="18" charset="0"/>
              </a:rPr>
              <a:t>R</a:t>
            </a:r>
            <a:r>
              <a:rPr lang="en-US" altLang="ja-JP" sz="1800" b="1" i="1" dirty="0">
                <a:latin typeface="Times New Roman" panose="02020603050405020304" pitchFamily="18" charset="0"/>
                <a:cs typeface="Times New Roman" panose="02020603050405020304" pitchFamily="18" charset="0"/>
              </a:rPr>
              <a:t>D</a:t>
            </a:r>
            <a:r>
              <a:rPr lang="en-US" altLang="ja-JP" b="1" dirty="0">
                <a:latin typeface="Times New Roman" panose="02020603050405020304" pitchFamily="18" charset="0"/>
                <a:cs typeface="Times New Roman" panose="02020603050405020304" pitchFamily="18" charset="0"/>
              </a:rPr>
              <a:t> = 4.67 </a:t>
            </a:r>
            <a:r>
              <a:rPr lang="en-US" altLang="ja-JP" b="1" dirty="0" err="1">
                <a:latin typeface="Times New Roman" panose="02020603050405020304" pitchFamily="18" charset="0"/>
                <a:cs typeface="Times New Roman" panose="02020603050405020304" pitchFamily="18" charset="0"/>
              </a:rPr>
              <a:t>kΩ</a:t>
            </a:r>
            <a:r>
              <a:rPr lang="en-US" altLang="ja-JP" b="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.65μF,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out</a:t>
            </a:r>
            <a:r>
              <a:rPr lang="en-US" altLang="ja-JP" i="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10.22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R</a:t>
            </a:r>
            <a:r>
              <a:rPr lang="en-US" altLang="ja-JP" sz="2000" i="1"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10.00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相互コンダクタンス</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a:t>
            </a:r>
          </a:p>
          <a:p>
            <a:pPr marL="0" indent="0">
              <a:buNone/>
            </a:pPr>
            <a:endParaRPr lang="en-US" altLang="ja-JP" dirty="0"/>
          </a:p>
          <a:p>
            <a:pPr marL="0" indent="0">
              <a:buNone/>
            </a:pPr>
            <a:r>
              <a:rPr lang="en-US" altLang="ja-JP" dirty="0"/>
              <a:t>	</a:t>
            </a:r>
          </a:p>
          <a:p>
            <a:pPr marL="0" indent="0" algn="ctr">
              <a:buNone/>
            </a:pPr>
            <a:r>
              <a:rPr lang="ja-JP" altLang="en-US" dirty="0"/>
              <a:t>∴</a:t>
            </a:r>
            <a:r>
              <a:rPr lang="ja-JP" altLang="ja-JP" dirty="0"/>
              <a:t>相互コンダクタンス</a:t>
            </a:r>
            <a:r>
              <a:rPr lang="en-US" altLang="ja-JP" dirty="0"/>
              <a:t> </a:t>
            </a:r>
            <a:r>
              <a:rPr lang="en-US" altLang="ja-JP" b="1" i="1" dirty="0">
                <a:latin typeface="Times New Roman" panose="02020603050405020304" pitchFamily="18" charset="0"/>
                <a:cs typeface="Times New Roman" panose="02020603050405020304" pitchFamily="18" charset="0"/>
              </a:rPr>
              <a:t>g</a:t>
            </a:r>
            <a:r>
              <a:rPr lang="en-US" altLang="ja-JP" b="1" i="1" baseline="-25000" dirty="0">
                <a:latin typeface="Times New Roman" panose="02020603050405020304" pitchFamily="18" charset="0"/>
                <a:cs typeface="Times New Roman" panose="02020603050405020304" pitchFamily="18" charset="0"/>
              </a:rPr>
              <a:t>m</a:t>
            </a:r>
            <a:r>
              <a:rPr lang="en-US" altLang="ja-JP" b="1" baseline="-25000" dirty="0">
                <a:latin typeface="Times New Roman" panose="02020603050405020304" pitchFamily="18" charset="0"/>
                <a:cs typeface="Times New Roman" panose="02020603050405020304" pitchFamily="18" charset="0"/>
              </a:rPr>
              <a:t> </a:t>
            </a:r>
            <a:r>
              <a:rPr kumimoji="1" lang="en-US" altLang="ja-JP" b="1" dirty="0">
                <a:latin typeface="Times New Roman" panose="02020603050405020304" pitchFamily="18" charset="0"/>
                <a:cs typeface="Times New Roman" panose="02020603050405020304" pitchFamily="18" charset="0"/>
              </a:rPr>
              <a:t>=  8.04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algn="ctr" fontAlgn="ctr">
              <a:buNone/>
            </a:pP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ΔT</a:t>
            </a:r>
            <a:r>
              <a:rPr lang="en-US" altLang="ja-JP" dirty="0">
                <a:latin typeface="Times New Roman" panose="02020603050405020304" pitchFamily="18" charset="0"/>
                <a:cs typeface="Times New Roman" panose="02020603050405020304" pitchFamily="18" charset="0"/>
              </a:rPr>
              <a: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sz="2300" i="1"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η</a:t>
            </a:r>
            <a:r>
              <a:rPr lang="en-US" altLang="ja-JP" sz="2300" i="1"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20log(35) = </a:t>
            </a:r>
            <a:r>
              <a:rPr lang="en-US" altLang="ja-JP" b="1" dirty="0">
                <a:latin typeface="Times New Roman" panose="02020603050405020304" pitchFamily="18" charset="0"/>
                <a:cs typeface="Times New Roman" panose="02020603050405020304" pitchFamily="18" charset="0"/>
              </a:rPr>
              <a:t>30.88 [dB]</a:t>
            </a:r>
            <a:r>
              <a:rPr lang="en-US" altLang="ja-JP" sz="2300"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θ</a:t>
            </a:r>
            <a:r>
              <a:rPr lang="en-US" altLang="ja-JP" dirty="0">
                <a:latin typeface="Times New Roman" panose="02020603050405020304" pitchFamily="18" charset="0"/>
                <a:cs typeface="Times New Roman" panose="02020603050405020304" pitchFamily="18" charset="0"/>
              </a:rPr>
              <a:t> = </a:t>
            </a:r>
            <a:r>
              <a:rPr lang="ja-JP" altLang="en-US" b="1" dirty="0">
                <a:latin typeface="Times New Roman" panose="02020603050405020304" pitchFamily="18" charset="0"/>
                <a:cs typeface="Times New Roman" panose="02020603050405020304" pitchFamily="18" charset="0"/>
              </a:rPr>
              <a:t>－</a:t>
            </a:r>
            <a:r>
              <a:rPr lang="en-US" altLang="ja-JP" b="1" dirty="0">
                <a:latin typeface="Times New Roman" panose="02020603050405020304" pitchFamily="18" charset="0"/>
                <a:cs typeface="Times New Roman" panose="02020603050405020304" pitchFamily="18" charset="0"/>
              </a:rPr>
              <a:t>180 [deg]</a:t>
            </a:r>
            <a:endParaRPr lang="ja-JP" altLang="ja-JP" sz="2400" b="1"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graphicFrame>
        <p:nvGraphicFramePr>
          <p:cNvPr id="2" name="表 1">
            <a:extLst>
              <a:ext uri="{FF2B5EF4-FFF2-40B4-BE49-F238E27FC236}">
                <a16:creationId xmlns:a16="http://schemas.microsoft.com/office/drawing/2014/main" id="{45BFADC9-669E-48E6-91EC-933100042DEB}"/>
              </a:ext>
            </a:extLst>
          </p:cNvPr>
          <p:cNvGraphicFramePr>
            <a:graphicFrameLocks noGrp="1"/>
          </p:cNvGraphicFramePr>
          <p:nvPr>
            <p:extLst>
              <p:ext uri="{D42A27DB-BD31-4B8C-83A1-F6EECF244321}">
                <p14:modId xmlns:p14="http://schemas.microsoft.com/office/powerpoint/2010/main" val="3323130894"/>
              </p:ext>
            </p:extLst>
          </p:nvPr>
        </p:nvGraphicFramePr>
        <p:xfrm>
          <a:off x="3117850" y="3429000"/>
          <a:ext cx="5956300" cy="1097280"/>
        </p:xfrm>
        <a:graphic>
          <a:graphicData uri="http://schemas.openxmlformats.org/drawingml/2006/table">
            <a:tbl>
              <a:tblPr firstRow="1" bandRow="1">
                <a:tableStyleId>{5940675A-B579-460E-94D1-54222C63F5DA}</a:tableStyleId>
              </a:tblPr>
              <a:tblGrid>
                <a:gridCol w="2155825">
                  <a:extLst>
                    <a:ext uri="{9D8B030D-6E8A-4147-A177-3AD203B41FA5}">
                      <a16:colId xmlns:a16="http://schemas.microsoft.com/office/drawing/2014/main" val="299361164"/>
                    </a:ext>
                  </a:extLst>
                </a:gridCol>
                <a:gridCol w="1228725">
                  <a:extLst>
                    <a:ext uri="{9D8B030D-6E8A-4147-A177-3AD203B41FA5}">
                      <a16:colId xmlns:a16="http://schemas.microsoft.com/office/drawing/2014/main" val="2048229462"/>
                    </a:ext>
                  </a:extLst>
                </a:gridCol>
                <a:gridCol w="1362075">
                  <a:extLst>
                    <a:ext uri="{9D8B030D-6E8A-4147-A177-3AD203B41FA5}">
                      <a16:colId xmlns:a16="http://schemas.microsoft.com/office/drawing/2014/main" val="3202190217"/>
                    </a:ext>
                  </a:extLst>
                </a:gridCol>
                <a:gridCol w="1209675">
                  <a:extLst>
                    <a:ext uri="{9D8B030D-6E8A-4147-A177-3AD203B41FA5}">
                      <a16:colId xmlns:a16="http://schemas.microsoft.com/office/drawing/2014/main" val="3001711985"/>
                    </a:ext>
                  </a:extLst>
                </a:gridCol>
              </a:tblGrid>
              <a:tr h="296016">
                <a:tc>
                  <a:txBody>
                    <a:bodyPr/>
                    <a:lstStyle/>
                    <a:p>
                      <a:endParaRPr kumimoji="1" lang="ja-JP" altLang="en-US" dirty="0"/>
                    </a:p>
                  </a:txBody>
                  <a:tcPr/>
                </a:tc>
                <a:tc>
                  <a:txBody>
                    <a:bodyPr/>
                    <a:lstStyle/>
                    <a:p>
                      <a:r>
                        <a:rPr kumimoji="1" lang="ja-JP" altLang="en-US" dirty="0"/>
                        <a:t>下側</a:t>
                      </a:r>
                      <a:r>
                        <a:rPr kumimoji="1" lang="en-US" altLang="ja-JP" dirty="0"/>
                        <a:t>(m)</a:t>
                      </a:r>
                      <a:endParaRPr kumimoji="1" lang="ja-JP" altLang="en-US" dirty="0"/>
                    </a:p>
                  </a:txBody>
                  <a:tcPr/>
                </a:tc>
                <a:tc>
                  <a:txBody>
                    <a:bodyPr/>
                    <a:lstStyle/>
                    <a:p>
                      <a:r>
                        <a:rPr kumimoji="1" lang="ja-JP" altLang="en-US" dirty="0"/>
                        <a:t>中心 </a:t>
                      </a:r>
                      <a:r>
                        <a:rPr kumimoji="1" lang="en-US" altLang="ja-JP" dirty="0"/>
                        <a:t>(A)</a:t>
                      </a:r>
                      <a:endParaRPr kumimoji="1" lang="ja-JP" altLang="en-US" dirty="0"/>
                    </a:p>
                  </a:txBody>
                  <a:tcPr/>
                </a:tc>
                <a:tc>
                  <a:txBody>
                    <a:bodyPr/>
                    <a:lstStyle/>
                    <a:p>
                      <a:r>
                        <a:rPr kumimoji="1" lang="ja-JP" altLang="en-US" dirty="0"/>
                        <a:t>上側</a:t>
                      </a:r>
                      <a:r>
                        <a:rPr kumimoji="1" lang="en-US" altLang="ja-JP" dirty="0"/>
                        <a:t>(p)</a:t>
                      </a:r>
                      <a:endParaRPr kumimoji="1" lang="ja-JP" altLang="en-US" dirty="0"/>
                    </a:p>
                  </a:txBody>
                  <a:tcPr/>
                </a:tc>
                <a:extLst>
                  <a:ext uri="{0D108BD9-81ED-4DB2-BD59-A6C34878D82A}">
                    <a16:rowId xmlns:a16="http://schemas.microsoft.com/office/drawing/2014/main" val="2308914914"/>
                  </a:ext>
                </a:extLst>
              </a:tr>
              <a:tr h="296016">
                <a:tc>
                  <a:txBody>
                    <a:bodyPr/>
                    <a:lstStyle/>
                    <a:p>
                      <a:r>
                        <a:rPr kumimoji="1" lang="ja-JP" altLang="en-US" dirty="0"/>
                        <a:t>ゲートソース電圧 </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1.962  [V]</a:t>
                      </a:r>
                      <a:endParaRPr kumimoji="1" lang="ja-JP" altLang="en-US" dirty="0"/>
                    </a:p>
                  </a:txBody>
                  <a:tcPr/>
                </a:tc>
                <a:tc>
                  <a:txBody>
                    <a:bodyPr/>
                    <a:lstStyle/>
                    <a:p>
                      <a:r>
                        <a:rPr lang="en-US" altLang="ja-JP" dirty="0">
                          <a:latin typeface="Times New Roman" panose="02020603050405020304" pitchFamily="18" charset="0"/>
                          <a:cs typeface="Times New Roman" panose="02020603050405020304" pitchFamily="18" charset="0"/>
                        </a:rPr>
                        <a:t>1.989  [V]</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2.008  [V] </a:t>
                      </a:r>
                      <a:endParaRPr kumimoji="1" lang="ja-JP" altLang="en-US" dirty="0"/>
                    </a:p>
                  </a:txBody>
                  <a:tcPr/>
                </a:tc>
                <a:extLst>
                  <a:ext uri="{0D108BD9-81ED-4DB2-BD59-A6C34878D82A}">
                    <a16:rowId xmlns:a16="http://schemas.microsoft.com/office/drawing/2014/main" val="2117038556"/>
                  </a:ext>
                </a:extLst>
              </a:tr>
              <a:tr h="296016">
                <a:tc>
                  <a:txBody>
                    <a:bodyPr/>
                    <a:lstStyle/>
                    <a:p>
                      <a:r>
                        <a:rPr kumimoji="1" lang="ja-JP" altLang="en-US" dirty="0"/>
                        <a:t>ドレイン電流</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1.05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1.28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1.42 [mA]</a:t>
                      </a:r>
                      <a:endParaRPr kumimoji="1" lang="ja-JP" altLang="en-US" dirty="0"/>
                    </a:p>
                  </a:txBody>
                  <a:tcPr/>
                </a:tc>
                <a:extLst>
                  <a:ext uri="{0D108BD9-81ED-4DB2-BD59-A6C34878D82A}">
                    <a16:rowId xmlns:a16="http://schemas.microsoft.com/office/drawing/2014/main" val="3337493310"/>
                  </a:ext>
                </a:extLst>
              </a:tr>
            </a:tbl>
          </a:graphicData>
        </a:graphic>
      </p:graphicFrame>
    </p:spTree>
    <p:extLst>
      <p:ext uri="{BB962C8B-B14F-4D97-AF65-F5344CB8AC3E}">
        <p14:creationId xmlns:p14="http://schemas.microsoft.com/office/powerpoint/2010/main" val="353188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ドレイン電流</a:t>
            </a:r>
            <a:r>
              <a:rPr kumimoji="1" lang="en-US" altLang="ja-JP" i="1" dirty="0">
                <a:latin typeface="Times New Roman" panose="02020603050405020304" pitchFamily="18" charset="0"/>
                <a:cs typeface="Times New Roman" panose="02020603050405020304" pitchFamily="18" charset="0"/>
              </a:rPr>
              <a:t>I</a:t>
            </a:r>
            <a:r>
              <a:rPr kumimoji="1" lang="en-US" altLang="ja-JP" sz="1400" i="1"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a:t>
            </a:r>
            <a:r>
              <a:rPr lang="en-US" altLang="ja-JP" i="1" dirty="0">
                <a:latin typeface="Times New Roman" panose="02020603050405020304" pitchFamily="18" charset="0"/>
                <a:cs typeface="Times New Roman" panose="02020603050405020304" pitchFamily="18" charset="0"/>
              </a:rPr>
              <a:t>g</a:t>
            </a:r>
            <a:r>
              <a:rPr lang="en-US" altLang="ja-JP" sz="1400" i="1"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出力電圧の振幅は</a:t>
            </a:r>
            <a:r>
              <a:rPr lang="en-US" altLang="ja-JP" i="1" dirty="0">
                <a:latin typeface="Times New Roman" panose="02020603050405020304" pitchFamily="18" charset="0"/>
                <a:cs typeface="Times New Roman" panose="02020603050405020304" pitchFamily="18" charset="0"/>
              </a:rPr>
              <a:t>I</a:t>
            </a:r>
            <a:r>
              <a:rPr lang="en-US" altLang="ja-JP" sz="1400" i="1" dirty="0">
                <a:latin typeface="Times New Roman" panose="02020603050405020304" pitchFamily="18" charset="0"/>
                <a:cs typeface="Times New Roman" panose="02020603050405020304" pitchFamily="18" charset="0"/>
              </a:rPr>
              <a:t>D</a:t>
            </a:r>
            <a:r>
              <a:rPr kumimoji="1" lang="ja-JP" altLang="en-US" dirty="0"/>
              <a:t>の</a:t>
            </a:r>
            <a:r>
              <a:rPr lang="en-US" altLang="ja-JP" i="1" dirty="0">
                <a:solidFill>
                  <a:srgbClr val="FF0000"/>
                </a:solidFill>
              </a:rPr>
              <a:t>-</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i="1" dirty="0" err="1">
                <a:latin typeface="Times New Roman" panose="02020603050405020304" pitchFamily="18" charset="0"/>
                <a:cs typeface="Times New Roman" panose="02020603050405020304" pitchFamily="18" charset="0"/>
              </a:rPr>
              <a:t>g</a:t>
            </a:r>
            <a:r>
              <a:rPr lang="en-US" altLang="ja-JP" sz="14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400" i="1"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37.55</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600" i="1"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31.49 [dB]</a:t>
            </a: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35 [</a:t>
            </a:r>
            <a:r>
              <a:rPr lang="ja-JP" altLang="en-US" dirty="0">
                <a:latin typeface="Times New Roman" panose="02020603050405020304" pitchFamily="18" charset="0"/>
                <a:cs typeface="Times New Roman" panose="02020603050405020304" pitchFamily="18" charset="0"/>
              </a:rPr>
              <a:t>倍</a:t>
            </a:r>
            <a:r>
              <a:rPr lang="en-US" altLang="ja-JP" dirty="0">
                <a:latin typeface="Times New Roman" panose="02020603050405020304" pitchFamily="18" charset="0"/>
                <a:cs typeface="Times New Roman" panose="02020603050405020304" pitchFamily="18" charset="0"/>
              </a:rPr>
              <a:t>],  30.88136 [dB]</a:t>
            </a:r>
          </a:p>
          <a:p>
            <a:pPr marL="0" indent="0">
              <a:buNone/>
            </a:pP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3089607784"/>
              </p:ext>
            </p:extLst>
          </p:nvPr>
        </p:nvGraphicFramePr>
        <p:xfrm>
          <a:off x="713124" y="2329893"/>
          <a:ext cx="5091776" cy="3116964"/>
        </p:xfrm>
        <a:graphic>
          <a:graphicData uri="http://schemas.openxmlformats.org/drawingml/2006/table">
            <a:tbl>
              <a:tblPr>
                <a:tableStyleId>{5C22544A-7EE6-4342-B048-85BDC9FD1C3A}</a:tableStyleId>
              </a:tblPr>
              <a:tblGrid>
                <a:gridCol w="1008063">
                  <a:extLst>
                    <a:ext uri="{9D8B030D-6E8A-4147-A177-3AD203B41FA5}">
                      <a16:colId xmlns:a16="http://schemas.microsoft.com/office/drawing/2014/main" val="2066354586"/>
                    </a:ext>
                  </a:extLst>
                </a:gridCol>
                <a:gridCol w="813453">
                  <a:extLst>
                    <a:ext uri="{9D8B030D-6E8A-4147-A177-3AD203B41FA5}">
                      <a16:colId xmlns:a16="http://schemas.microsoft.com/office/drawing/2014/main" val="3945552488"/>
                    </a:ext>
                  </a:extLst>
                </a:gridCol>
                <a:gridCol w="713385">
                  <a:extLst>
                    <a:ext uri="{9D8B030D-6E8A-4147-A177-3AD203B41FA5}">
                      <a16:colId xmlns:a16="http://schemas.microsoft.com/office/drawing/2014/main" val="1600445798"/>
                    </a:ext>
                  </a:extLst>
                </a:gridCol>
                <a:gridCol w="912091">
                  <a:extLst>
                    <a:ext uri="{9D8B030D-6E8A-4147-A177-3AD203B41FA5}">
                      <a16:colId xmlns:a16="http://schemas.microsoft.com/office/drawing/2014/main" val="3331052898"/>
                    </a:ext>
                  </a:extLst>
                </a:gridCol>
                <a:gridCol w="759819">
                  <a:extLst>
                    <a:ext uri="{9D8B030D-6E8A-4147-A177-3AD203B41FA5}">
                      <a16:colId xmlns:a16="http://schemas.microsoft.com/office/drawing/2014/main" val="1949967663"/>
                    </a:ext>
                  </a:extLst>
                </a:gridCol>
                <a:gridCol w="884965">
                  <a:extLst>
                    <a:ext uri="{9D8B030D-6E8A-4147-A177-3AD203B41FA5}">
                      <a16:colId xmlns:a16="http://schemas.microsoft.com/office/drawing/2014/main" val="4187047252"/>
                    </a:ext>
                  </a:extLst>
                </a:gridCol>
              </a:tblGrid>
              <a:tr h="263914">
                <a:tc>
                  <a:txBody>
                    <a:bodyPr/>
                    <a:lstStyle/>
                    <a:p>
                      <a:pPr algn="l" fontAlgn="ctr"/>
                      <a:r>
                        <a:rPr lang="ja-JP" altLang="en-US" sz="1400" u="none" strike="noStrike" dirty="0">
                          <a:effectLst/>
                          <a:latin typeface="Times New Roman" panose="02020603050405020304" pitchFamily="18" charset="0"/>
                          <a:cs typeface="Times New Roman" panose="02020603050405020304" pitchFamily="18" charset="0"/>
                        </a:rPr>
                        <a:t>周波数 </a:t>
                      </a:r>
                      <a:r>
                        <a:rPr lang="en-US" altLang="ja-JP" sz="1400" u="none" strike="noStrike" dirty="0">
                          <a:effectLst/>
                          <a:latin typeface="Times New Roman" panose="02020603050405020304" pitchFamily="18" charset="0"/>
                          <a:cs typeface="Times New Roman" panose="02020603050405020304" pitchFamily="18" charset="0"/>
                        </a:rPr>
                        <a:t>[Hz]</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ja-JP" altLang="en-US" sz="1400" u="none" strike="noStrike" dirty="0">
                          <a:effectLst/>
                          <a:latin typeface="Times New Roman" panose="02020603050405020304" pitchFamily="18" charset="0"/>
                          <a:cs typeface="Times New Roman" panose="02020603050405020304" pitchFamily="18" charset="0"/>
                        </a:rPr>
                        <a:t>周期 </a:t>
                      </a:r>
                      <a:r>
                        <a:rPr lang="en-US" altLang="ja-JP" sz="1400" u="none" strike="noStrike" dirty="0">
                          <a:effectLst/>
                          <a:latin typeface="Times New Roman" panose="02020603050405020304" pitchFamily="18" charset="0"/>
                          <a:cs typeface="Times New Roman" panose="02020603050405020304" pitchFamily="18" charset="0"/>
                        </a:rPr>
                        <a:t>[</a:t>
                      </a:r>
                      <a:r>
                        <a:rPr lang="ja-JP" altLang="en-US" sz="1400" u="none" strike="noStrike" dirty="0">
                          <a:effectLst/>
                          <a:latin typeface="Times New Roman" panose="02020603050405020304" pitchFamily="18" charset="0"/>
                          <a:cs typeface="Times New Roman" panose="02020603050405020304" pitchFamily="18" charset="0"/>
                        </a:rPr>
                        <a:t>秒</a:t>
                      </a:r>
                      <a:r>
                        <a:rPr lang="en-US" altLang="ja-JP" sz="1400" u="none" strike="noStrike" dirty="0">
                          <a:effectLst/>
                          <a:latin typeface="Times New Roman" panose="02020603050405020304" pitchFamily="18" charset="0"/>
                          <a:cs typeface="Times New Roman" panose="02020603050405020304" pitchFamily="18" charset="0"/>
                        </a:rPr>
                        <a:t>]</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l-GR" sz="1400" i="1" u="none" strike="noStrike" dirty="0">
                          <a:effectLst/>
                          <a:latin typeface="Times New Roman" panose="02020603050405020304" pitchFamily="18" charset="0"/>
                          <a:cs typeface="Times New Roman" panose="02020603050405020304" pitchFamily="18" charset="0"/>
                        </a:rPr>
                        <a:t>Δ</a:t>
                      </a:r>
                      <a:r>
                        <a:rPr lang="en-US" sz="1400" i="1" u="none" strike="noStrike" dirty="0">
                          <a:effectLst/>
                          <a:latin typeface="Times New Roman" panose="02020603050405020304" pitchFamily="18" charset="0"/>
                          <a:cs typeface="Times New Roman" panose="02020603050405020304" pitchFamily="18" charset="0"/>
                        </a:rPr>
                        <a:t>T</a:t>
                      </a:r>
                      <a:r>
                        <a:rPr lang="en-US" sz="1400" u="none" strike="noStrike" dirty="0">
                          <a:effectLst/>
                          <a:latin typeface="Times New Roman" panose="02020603050405020304" pitchFamily="18" charset="0"/>
                          <a:cs typeface="Times New Roman" panose="02020603050405020304" pitchFamily="18" charset="0"/>
                        </a:rPr>
                        <a:t> [</a:t>
                      </a:r>
                      <a:r>
                        <a:rPr lang="ja-JP" altLang="en-US" sz="1400" u="none" strike="noStrike" dirty="0">
                          <a:effectLst/>
                          <a:latin typeface="Times New Roman" panose="02020603050405020304" pitchFamily="18" charset="0"/>
                          <a:cs typeface="Times New Roman" panose="02020603050405020304" pitchFamily="18" charset="0"/>
                        </a:rPr>
                        <a:t>秒</a:t>
                      </a:r>
                      <a:r>
                        <a:rPr lang="en-US" sz="1400" u="none" strike="noStrike" dirty="0">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400" i="1" u="none" strike="noStrike" dirty="0">
                          <a:effectLst/>
                          <a:latin typeface="Times New Roman" panose="02020603050405020304" pitchFamily="18" charset="0"/>
                          <a:cs typeface="Times New Roman" panose="02020603050405020304" pitchFamily="18" charset="0"/>
                        </a:rPr>
                        <a:t>θ</a:t>
                      </a:r>
                      <a:r>
                        <a:rPr lang="en-US" altLang="ja-JP" sz="1400" u="none" strike="noStrike" dirty="0">
                          <a:effectLst/>
                          <a:latin typeface="Times New Roman" panose="02020603050405020304" pitchFamily="18" charset="0"/>
                          <a:cs typeface="Times New Roman" panose="02020603050405020304" pitchFamily="18" charset="0"/>
                        </a:rPr>
                        <a:t> [deg]</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sz="1400" i="1" u="none" strike="noStrike" dirty="0">
                          <a:effectLst/>
                          <a:latin typeface="Times New Roman" panose="02020603050405020304" pitchFamily="18" charset="0"/>
                          <a:cs typeface="Times New Roman" panose="02020603050405020304" pitchFamily="18" charset="0"/>
                        </a:rPr>
                        <a:t>Vout</a:t>
                      </a:r>
                      <a:r>
                        <a:rPr lang="en-US" sz="1400" u="none" strike="noStrike" dirty="0">
                          <a:effectLst/>
                          <a:latin typeface="Times New Roman" panose="02020603050405020304" pitchFamily="18" charset="0"/>
                          <a:cs typeface="Times New Roman" panose="02020603050405020304" pitchFamily="18" charset="0"/>
                        </a:rPr>
                        <a:t> [V]</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600" i="1" u="none" strike="noStrike" dirty="0" err="1">
                          <a:effectLst/>
                          <a:latin typeface="Times New Roman" panose="02020603050405020304" pitchFamily="18" charset="0"/>
                          <a:cs typeface="Times New Roman" panose="02020603050405020304" pitchFamily="18" charset="0"/>
                        </a:rPr>
                        <a:t>η</a:t>
                      </a:r>
                      <a:r>
                        <a:rPr lang="en-US" altLang="ja-JP" sz="1400" i="1" u="none" strike="noStrike" dirty="0" err="1">
                          <a:effectLst/>
                          <a:latin typeface="Times New Roman" panose="02020603050405020304" pitchFamily="18" charset="0"/>
                          <a:cs typeface="Times New Roman" panose="02020603050405020304" pitchFamily="18" charset="0"/>
                        </a:rPr>
                        <a:t>v</a:t>
                      </a:r>
                      <a:r>
                        <a:rPr lang="ja-JP" altLang="en-US" sz="1400" i="1" u="none" strike="noStrike" dirty="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a:t>
                      </a:r>
                      <a:r>
                        <a:rPr lang="en-US" sz="1400" u="none" strike="noStrike" dirty="0">
                          <a:effectLst/>
                          <a:latin typeface="Times New Roman" panose="02020603050405020304" pitchFamily="18" charset="0"/>
                          <a:cs typeface="Times New Roman" panose="02020603050405020304" pitchFamily="18" charset="0"/>
                        </a:rPr>
                        <a:t>dB]</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3122471256"/>
                  </a:ext>
                </a:extLst>
              </a:tr>
              <a:tr h="263914">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1.E-02</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3374058331"/>
                  </a:ext>
                </a:extLst>
              </a:tr>
              <a:tr h="258358">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200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3.E-03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-187.2</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58821042"/>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619689358"/>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929800463"/>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3.E-04</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352332096"/>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5.E-05</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99898275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57536595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-194.4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1.65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30.37028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66035656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-208.8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29.54243</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955104303"/>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-225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1.1</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26.84845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615370635"/>
                  </a:ext>
                </a:extLst>
              </a:tr>
              <a:tr h="263914">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1M</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7.E-07</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-244.8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0.64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22.1442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283438983"/>
                  </a:ext>
                </a:extLst>
              </a:tr>
            </a:tbl>
          </a:graphicData>
        </a:graphic>
      </p:graphicFrame>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2" name="グラフ 11">
            <a:extLst>
              <a:ext uri="{FF2B5EF4-FFF2-40B4-BE49-F238E27FC236}">
                <a16:creationId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3389677202"/>
              </p:ext>
            </p:extLst>
          </p:nvPr>
        </p:nvGraphicFramePr>
        <p:xfrm>
          <a:off x="6675120" y="3604511"/>
          <a:ext cx="5189835" cy="3116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251038780"/>
              </p:ext>
            </p:extLst>
          </p:nvPr>
        </p:nvGraphicFramePr>
        <p:xfrm>
          <a:off x="6675120" y="953038"/>
          <a:ext cx="4803755" cy="275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273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sp>
        <p:nvSpPr>
          <p:cNvPr id="4" name="コンテンツ プレースホルダー 3">
            <a:extLst>
              <a:ext uri="{FF2B5EF4-FFF2-40B4-BE49-F238E27FC236}">
                <a16:creationId xmlns:a16="http://schemas.microsoft.com/office/drawing/2014/main" id="{CE9B2B81-14E9-4ABD-9DC7-A46EEBBF0604}"/>
              </a:ext>
            </a:extLst>
          </p:cNvPr>
          <p:cNvSpPr>
            <a:spLocks noGrp="1"/>
          </p:cNvSpPr>
          <p:nvPr>
            <p:ph idx="1"/>
          </p:nvPr>
        </p:nvSpPr>
        <p:spPr>
          <a:xfrm>
            <a:off x="838199" y="1825624"/>
            <a:ext cx="5716321" cy="4530725"/>
          </a:xfrm>
        </p:spPr>
        <p:txBody>
          <a:bodyPr>
            <a:normAutofit fontScale="92500" lnSpcReduction="10000"/>
          </a:bodyPr>
          <a:lstStyle/>
          <a:p>
            <a:pPr marL="0" indent="0">
              <a:buNone/>
            </a:pPr>
            <a:r>
              <a:rPr lang="ja-JP" altLang="en-US" dirty="0"/>
              <a:t>高周波で利得低下</a:t>
            </a:r>
            <a:r>
              <a:rPr lang="en-US" altLang="ja-JP" dirty="0"/>
              <a:t>, </a:t>
            </a:r>
            <a:r>
              <a:rPr lang="ja-JP" altLang="en-US" dirty="0"/>
              <a:t>位相が進む</a:t>
            </a:r>
            <a:endParaRPr lang="en-US" altLang="ja-JP" dirty="0"/>
          </a:p>
          <a:p>
            <a:pPr marL="457200" lvl="1" indent="0">
              <a:buNone/>
            </a:pPr>
            <a:r>
              <a:rPr lang="en-US" altLang="ja-JP" dirty="0"/>
              <a:t>LPF</a:t>
            </a:r>
            <a:r>
              <a:rPr lang="ja-JP" altLang="en-US" dirty="0" err="1"/>
              <a:t>のような</a:t>
            </a:r>
            <a:r>
              <a:rPr lang="ja-JP" altLang="en-US" dirty="0"/>
              <a:t>特性</a:t>
            </a:r>
            <a:endParaRPr lang="en-US" altLang="ja-JP" dirty="0"/>
          </a:p>
          <a:p>
            <a:pPr marL="914400" lvl="2" indent="0">
              <a:buNone/>
            </a:pPr>
            <a:r>
              <a:rPr lang="ja-JP" altLang="en-US" dirty="0"/>
              <a:t>⇒</a:t>
            </a:r>
            <a:r>
              <a:rPr lang="en-US" altLang="ja-JP" dirty="0"/>
              <a:t>FET</a:t>
            </a:r>
            <a:r>
              <a:rPr lang="ja-JP" altLang="en-US" dirty="0"/>
              <a:t>の寄生容量による減衰</a:t>
            </a:r>
            <a:endParaRPr lang="en-US" altLang="ja-JP" dirty="0"/>
          </a:p>
          <a:p>
            <a:pPr marL="1371600" lvl="3" indent="0">
              <a:buNone/>
            </a:pPr>
            <a:r>
              <a:rPr lang="en-US" altLang="ja-JP" i="1" dirty="0" err="1">
                <a:latin typeface="Times New Roman" panose="02020603050405020304" pitchFamily="18" charset="0"/>
                <a:cs typeface="Times New Roman" panose="02020603050405020304" pitchFamily="18" charset="0"/>
              </a:rPr>
              <a:t>Cds</a:t>
            </a:r>
            <a:r>
              <a:rPr lang="en-US" altLang="ja-JP" i="1" dirty="0">
                <a:latin typeface="Times New Roman" panose="02020603050405020304" pitchFamily="18" charset="0"/>
                <a:cs typeface="Times New Roman" panose="02020603050405020304" pitchFamily="18" charset="0"/>
              </a:rPr>
              <a:t> , </a:t>
            </a:r>
            <a:r>
              <a:rPr lang="en-US" altLang="ja-JP" i="1" dirty="0" err="1">
                <a:latin typeface="Times New Roman" panose="02020603050405020304" pitchFamily="18" charset="0"/>
                <a:cs typeface="Times New Roman" panose="02020603050405020304" pitchFamily="18" charset="0"/>
              </a:rPr>
              <a:t>Cgd</a:t>
            </a:r>
            <a:r>
              <a:rPr lang="en-US" altLang="ja-JP" i="1"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Cgs</a:t>
            </a:r>
            <a:r>
              <a:rPr lang="en-US" altLang="ja-JP" dirty="0"/>
              <a:t> </a:t>
            </a:r>
            <a:r>
              <a:rPr lang="ja-JP" altLang="en-US" dirty="0"/>
              <a:t>に信号が流出</a:t>
            </a:r>
            <a:endParaRPr lang="en-US" altLang="ja-JP" dirty="0"/>
          </a:p>
          <a:p>
            <a:pPr marL="914400" lvl="2" indent="0">
              <a:buNone/>
            </a:pPr>
            <a:r>
              <a:rPr lang="en-US" altLang="ja-JP" dirty="0"/>
              <a:t>	</a:t>
            </a:r>
          </a:p>
          <a:p>
            <a:pPr marL="914400" lvl="2" indent="0">
              <a:buNone/>
            </a:pPr>
            <a:r>
              <a:rPr lang="ja-JP" altLang="en-US" dirty="0"/>
              <a:t>⇒ミラー効果による減衰</a:t>
            </a:r>
            <a:endParaRPr lang="en-US" altLang="ja-JP" dirty="0"/>
          </a:p>
          <a:p>
            <a:pPr marL="1371600" lvl="3" indent="0">
              <a:buNone/>
            </a:pPr>
            <a:r>
              <a:rPr lang="ja-JP" altLang="en-US" dirty="0"/>
              <a:t>見かけ上の容量も約</a:t>
            </a:r>
            <a:r>
              <a:rPr lang="en-US" altLang="ja-JP" dirty="0"/>
              <a:t>35</a:t>
            </a:r>
            <a:r>
              <a:rPr lang="ja-JP" altLang="en-US" dirty="0"/>
              <a:t>倍</a:t>
            </a:r>
            <a:endParaRPr lang="en-US" altLang="ja-JP" dirty="0"/>
          </a:p>
          <a:p>
            <a:pPr marL="1371600" lvl="3" indent="0">
              <a:buNone/>
            </a:pPr>
            <a:endParaRPr lang="en-US" altLang="ja-JP" dirty="0"/>
          </a:p>
          <a:p>
            <a:pPr marL="914400" lvl="2" indent="0">
              <a:buNone/>
            </a:pPr>
            <a:r>
              <a:rPr lang="ja-JP" altLang="en-US" dirty="0"/>
              <a:t>⇒プローブの寄生容量による減衰</a:t>
            </a:r>
            <a:endParaRPr lang="en-US" altLang="ja-JP" dirty="0"/>
          </a:p>
          <a:p>
            <a:pPr marL="1371600" lvl="3" indent="0">
              <a:buNone/>
            </a:pPr>
            <a:r>
              <a:rPr lang="ja-JP" altLang="en-US" dirty="0"/>
              <a:t>プローブ内部の容量成分に流出</a:t>
            </a:r>
            <a:endParaRPr lang="en-US" altLang="ja-JP" dirty="0"/>
          </a:p>
          <a:p>
            <a:pPr marL="457200" lvl="1" indent="0">
              <a:buNone/>
            </a:pPr>
            <a:endParaRPr lang="en-US" altLang="ja-JP" dirty="0"/>
          </a:p>
          <a:p>
            <a:pPr marL="914400" lvl="2" indent="0">
              <a:buNone/>
            </a:pPr>
            <a:r>
              <a:rPr lang="ja-JP" altLang="en-US" dirty="0"/>
              <a:t>⇒入出力インピーダンス</a:t>
            </a:r>
            <a:endParaRPr lang="en-US" altLang="ja-JP" dirty="0"/>
          </a:p>
          <a:p>
            <a:pPr marL="1371600" lvl="3" indent="0">
              <a:buNone/>
            </a:pPr>
            <a:r>
              <a:rPr lang="ja-JP" altLang="en-US" dirty="0"/>
              <a:t>入力インピーダンスはバイアス回路に依存</a:t>
            </a:r>
            <a:endParaRPr lang="en-US" altLang="ja-JP" dirty="0"/>
          </a:p>
          <a:p>
            <a:pPr marL="1371600" lvl="3" indent="0">
              <a:buNone/>
            </a:pPr>
            <a:r>
              <a:rPr lang="ja-JP" altLang="en-US" dirty="0"/>
              <a:t>出力インピーダンス </a:t>
            </a:r>
            <a:r>
              <a:rPr lang="en-US" altLang="ja-JP" dirty="0"/>
              <a:t>= </a:t>
            </a:r>
            <a:r>
              <a:rPr lang="en-US" altLang="ja-JP" i="1" dirty="0">
                <a:latin typeface="Times New Roman" panose="02020603050405020304" pitchFamily="18" charset="0"/>
                <a:cs typeface="Times New Roman" panose="02020603050405020304" pitchFamily="18" charset="0"/>
              </a:rPr>
              <a:t>R</a:t>
            </a:r>
            <a:r>
              <a:rPr lang="en-US" altLang="ja-JP" sz="1300" i="1" dirty="0">
                <a:latin typeface="Times New Roman" panose="02020603050405020304" pitchFamily="18" charset="0"/>
                <a:cs typeface="Times New Roman" panose="02020603050405020304" pitchFamily="18" charset="0"/>
              </a:rPr>
              <a:t>D</a:t>
            </a:r>
          </a:p>
          <a:p>
            <a:pPr marL="1371600" lvl="3" indent="0">
              <a:buNone/>
            </a:pPr>
            <a:r>
              <a:rPr lang="ja-JP" altLang="en-US" dirty="0"/>
              <a:t>寄生容量の影響が大きく出る</a:t>
            </a:r>
            <a:endParaRPr lang="en-US" altLang="ja-JP" dirty="0"/>
          </a:p>
        </p:txBody>
      </p:sp>
      <p:graphicFrame>
        <p:nvGraphicFramePr>
          <p:cNvPr id="14" name="グラフ 13">
            <a:extLst>
              <a:ext uri="{FF2B5EF4-FFF2-40B4-BE49-F238E27FC236}">
                <a16:creationId xmlns:a16="http://schemas.microsoft.com/office/drawing/2014/main" id="{3761461F-FC6A-495F-AE37-6FC2855F90C6}"/>
              </a:ext>
            </a:extLst>
          </p:cNvPr>
          <p:cNvGraphicFramePr>
            <a:graphicFrameLocks/>
          </p:cNvGraphicFramePr>
          <p:nvPr>
            <p:extLst>
              <p:ext uri="{D42A27DB-BD31-4B8C-83A1-F6EECF244321}">
                <p14:modId xmlns:p14="http://schemas.microsoft.com/office/powerpoint/2010/main" val="235334987"/>
              </p:ext>
            </p:extLst>
          </p:nvPr>
        </p:nvGraphicFramePr>
        <p:xfrm>
          <a:off x="9496425" y="1419763"/>
          <a:ext cx="2487274" cy="19235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28B8936B-2D54-435E-9043-2291A3D546CD}"/>
              </a:ext>
            </a:extLst>
          </p:cNvPr>
          <p:cNvGraphicFramePr>
            <a:graphicFrameLocks/>
          </p:cNvGraphicFramePr>
          <p:nvPr>
            <p:extLst>
              <p:ext uri="{D42A27DB-BD31-4B8C-83A1-F6EECF244321}">
                <p14:modId xmlns:p14="http://schemas.microsoft.com/office/powerpoint/2010/main" val="2524848096"/>
              </p:ext>
            </p:extLst>
          </p:nvPr>
        </p:nvGraphicFramePr>
        <p:xfrm>
          <a:off x="6670685" y="1419763"/>
          <a:ext cx="2830175" cy="192351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グループ化 15">
            <a:extLst>
              <a:ext uri="{FF2B5EF4-FFF2-40B4-BE49-F238E27FC236}">
                <a16:creationId xmlns:a16="http://schemas.microsoft.com/office/drawing/2014/main" id="{416692D1-504F-4126-B867-6986594EFA0D}"/>
              </a:ext>
            </a:extLst>
          </p:cNvPr>
          <p:cNvGrpSpPr/>
          <p:nvPr/>
        </p:nvGrpSpPr>
        <p:grpSpPr>
          <a:xfrm>
            <a:off x="7908585" y="3630612"/>
            <a:ext cx="3175679" cy="2725737"/>
            <a:chOff x="7564383" y="3591974"/>
            <a:chExt cx="3175679" cy="2725737"/>
          </a:xfrm>
        </p:grpSpPr>
        <p:pic>
          <p:nvPicPr>
            <p:cNvPr id="10" name="図 9">
              <a:extLst>
                <a:ext uri="{FF2B5EF4-FFF2-40B4-BE49-F238E27FC236}">
                  <a16:creationId xmlns:a16="http://schemas.microsoft.com/office/drawing/2014/main" id="{858EDF9C-AF0C-4E21-8ADB-3A6E4844A3FD}"/>
                </a:ext>
              </a:extLst>
            </p:cNvPr>
            <p:cNvPicPr>
              <a:picLocks noChangeAspect="1"/>
            </p:cNvPicPr>
            <p:nvPr/>
          </p:nvPicPr>
          <p:blipFill rotWithShape="1">
            <a:blip r:embed="rId5"/>
            <a:srcRect l="8699" t="10084" r="12114" b="2101"/>
            <a:stretch/>
          </p:blipFill>
          <p:spPr>
            <a:xfrm>
              <a:off x="7564383" y="3591974"/>
              <a:ext cx="3175679" cy="2725737"/>
            </a:xfrm>
            <a:prstGeom prst="rect">
              <a:avLst/>
            </a:prstGeom>
          </p:spPr>
        </p:pic>
        <p:sp>
          <p:nvSpPr>
            <p:cNvPr id="11" name="正方形/長方形 10">
              <a:extLst>
                <a:ext uri="{FF2B5EF4-FFF2-40B4-BE49-F238E27FC236}">
                  <a16:creationId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0" name="正方形/長方形 19">
              <a:extLst>
                <a:ext uri="{FF2B5EF4-FFF2-40B4-BE49-F238E27FC236}">
                  <a16:creationId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pic>
        <p:nvPicPr>
          <p:cNvPr id="22" name="図 21">
            <a:extLst>
              <a:ext uri="{FF2B5EF4-FFF2-40B4-BE49-F238E27FC236}">
                <a16:creationId xmlns:a16="http://schemas.microsoft.com/office/drawing/2014/main" id="{83286351-E579-4530-A971-CC8274CFABE6}"/>
              </a:ext>
            </a:extLst>
          </p:cNvPr>
          <p:cNvPicPr>
            <a:picLocks noChangeAspect="1"/>
          </p:cNvPicPr>
          <p:nvPr/>
        </p:nvPicPr>
        <p:blipFill rotWithShape="1">
          <a:blip r:embed="rId6"/>
          <a:srcRect l="8883" t="16771" r="11728" b="14752"/>
          <a:stretch/>
        </p:blipFill>
        <p:spPr>
          <a:xfrm>
            <a:off x="6816145" y="3630611"/>
            <a:ext cx="5360558" cy="2725737"/>
          </a:xfrm>
          <a:prstGeom prst="rect">
            <a:avLst/>
          </a:prstGeom>
        </p:spPr>
      </p:pic>
    </p:spTree>
    <p:extLst>
      <p:ext uri="{BB962C8B-B14F-4D97-AF65-F5344CB8AC3E}">
        <p14:creationId xmlns:p14="http://schemas.microsoft.com/office/powerpoint/2010/main" val="31077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Words>
  <Application>Microsoft Office PowerPoint</Application>
  <PresentationFormat>ワイド画面</PresentationFormat>
  <Paragraphs>222</Paragraphs>
  <Slides>10</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Yu Gothic UI</vt:lpstr>
      <vt:lpstr>游ゴシック</vt:lpstr>
      <vt:lpstr>游ゴシック Light</vt:lpstr>
      <vt:lpstr>Arial</vt:lpstr>
      <vt:lpstr>Times New Roman</vt:lpstr>
      <vt:lpstr>Office テーマ</vt:lpstr>
      <vt:lpstr>デザインプロジェクトⅠ トランジスタ増幅回路</vt:lpstr>
      <vt:lpstr>実験目的</vt:lpstr>
      <vt:lpstr>実験内容</vt:lpstr>
      <vt:lpstr>原理 FETについて</vt:lpstr>
      <vt:lpstr>原理 FETによる増幅の仕組み</vt:lpstr>
      <vt:lpstr>増幅回路の動作確認  結果</vt:lpstr>
      <vt:lpstr>増幅回路の動作確認  考察</vt:lpstr>
      <vt:lpstr>周波数特性の測定  結果</vt:lpstr>
      <vt:lpstr>周波数特性の測定  考察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saito yohei</cp:lastModifiedBy>
  <cp:revision>104</cp:revision>
  <dcterms:created xsi:type="dcterms:W3CDTF">2018-07-23T04:03:39Z</dcterms:created>
  <dcterms:modified xsi:type="dcterms:W3CDTF">2018-07-25T07:38:58Z</dcterms:modified>
</cp:coreProperties>
</file>