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2" r:id="rId4"/>
    <p:sldId id="264" r:id="rId5"/>
    <p:sldId id="260" r:id="rId6"/>
    <p:sldId id="263" r:id="rId7"/>
    <p:sldId id="265" r:id="rId8"/>
    <p:sldId id="261" r:id="rId9"/>
    <p:sldId id="267" r:id="rId10"/>
    <p:sldId id="26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924" autoAdjust="0"/>
  </p:normalViewPr>
  <p:slideViewPr>
    <p:cSldViewPr snapToGrid="0">
      <p:cViewPr>
        <p:scale>
          <a:sx n="100" d="100"/>
          <a:sy n="100" d="100"/>
        </p:scale>
        <p:origin x="16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は、左の図のように、</a:t>
            </a:r>
            <a:r>
              <a:rPr lang="en-US" altLang="ja-JP" dirty="0"/>
              <a:t>p</a:t>
            </a:r>
            <a:r>
              <a:rPr lang="ja-JP" altLang="ja-JP" dirty="0"/>
              <a:t>型半導体とｎ型半導体を接合したものに絶縁膜、金属電極を張り付けたような形状をしてい</a:t>
            </a:r>
            <a:r>
              <a:rPr lang="ja-JP" altLang="en-US" dirty="0"/>
              <a:t>る</a:t>
            </a:r>
            <a:r>
              <a:rPr lang="ja-JP" altLang="ja-JP"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a:t>
            </a:r>
            <a:r>
              <a:rPr lang="en-US" altLang="ja-JP" dirty="0"/>
              <a:t>n</a:t>
            </a:r>
            <a:r>
              <a:rPr lang="ja-JP" altLang="en-US" dirty="0"/>
              <a:t>型反転層が現れ</a:t>
            </a:r>
            <a:r>
              <a:rPr lang="en-US" altLang="ja-JP" dirty="0"/>
              <a:t>, </a:t>
            </a:r>
            <a:r>
              <a:rPr lang="ja-JP" altLang="ja-JP" dirty="0"/>
              <a:t>ドレイン電流</a:t>
            </a:r>
            <a:r>
              <a:rPr lang="en-US" altLang="ja-JP" dirty="0"/>
              <a:t>IDS</a:t>
            </a:r>
            <a:r>
              <a:rPr lang="ja-JP" altLang="ja-JP" dirty="0"/>
              <a:t>が流れるようになる。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この時ここの傾きを相互コンダクタンスといい</a:t>
            </a:r>
            <a:r>
              <a:rPr lang="en-US" altLang="ja-JP" dirty="0"/>
              <a:t>gm</a:t>
            </a:r>
            <a:r>
              <a:rPr lang="ja-JP" altLang="en-US" dirty="0"/>
              <a:t>で表す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この時の差は二倍と小さく</a:t>
            </a:r>
            <a:r>
              <a:rPr lang="en-US" altLang="ja-JP" dirty="0">
                <a:latin typeface="Times New Roman" panose="02020603050405020304" pitchFamily="18" charset="0"/>
                <a:cs typeface="Times New Roman" panose="02020603050405020304" pitchFamily="18" charset="0"/>
              </a:rPr>
              <a:t>, </a:t>
            </a:r>
            <a:r>
              <a:rPr lang="ja-JP" altLang="en-US" dirty="0">
                <a:latin typeface="Times New Roman" panose="02020603050405020304" pitchFamily="18" charset="0"/>
                <a:cs typeface="Times New Roman" panose="02020603050405020304" pitchFamily="18" charset="0"/>
              </a:rPr>
              <a:t>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この差は傾きを線形と仮定して表したことや測定のアナログ電圧系読み取り誤差による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位相が反転した</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5C1B2-7C53-4485-807E-3DC02847E0D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5660B61C-31AA-4DF2-B709-7FE449F7B08A}"/>
              </a:ext>
            </a:extLst>
          </p:cNvPr>
          <p:cNvSpPr>
            <a:spLocks noGrp="1"/>
          </p:cNvSpPr>
          <p:nvPr>
            <p:ph idx="1"/>
          </p:nvPr>
        </p:nvSpPr>
        <p:spPr/>
        <p:txBody>
          <a:bodyPr/>
          <a:lstStyle/>
          <a:p>
            <a:pPr marL="0" indent="0">
              <a:buNone/>
            </a:pPr>
            <a:endParaRPr kumimoji="1" lang="en-US" altLang="ja-JP" dirty="0"/>
          </a:p>
          <a:p>
            <a:pPr marL="0" indent="0">
              <a:buNone/>
            </a:pPr>
            <a:r>
              <a:rPr lang="ja-JP" altLang="en-US" sz="3200" dirty="0"/>
              <a:t>ソース接地増幅回路では</a:t>
            </a:r>
            <a:endParaRPr lang="en-US" altLang="ja-JP" sz="3200" dirty="0"/>
          </a:p>
          <a:p>
            <a:pPr lvl="1"/>
            <a:r>
              <a:rPr lang="ja-JP" altLang="en-US" sz="2800" dirty="0"/>
              <a:t>位相反転で増幅される</a:t>
            </a:r>
            <a:endParaRPr lang="en-US" altLang="ja-JP" sz="2800" dirty="0"/>
          </a:p>
          <a:p>
            <a:pPr lvl="1"/>
            <a:r>
              <a:rPr lang="ja-JP" altLang="en-US" sz="2800" dirty="0"/>
              <a:t>電圧増幅率 </a:t>
            </a:r>
            <a:r>
              <a:rPr lang="en-US" altLang="ja-JP" sz="2800" dirty="0"/>
              <a:t>= </a:t>
            </a:r>
            <a:r>
              <a:rPr lang="en-US" altLang="ja-JP" sz="2800" i="1" dirty="0" err="1"/>
              <a:t>g</a:t>
            </a:r>
            <a:r>
              <a:rPr lang="en-US" altLang="ja-JP" sz="1800" i="1" dirty="0" err="1"/>
              <a:t>m</a:t>
            </a:r>
            <a:r>
              <a:rPr lang="en-US" altLang="ja-JP" sz="2800" dirty="0" err="1"/>
              <a:t>×</a:t>
            </a:r>
            <a:r>
              <a:rPr lang="en-US" altLang="ja-JP" sz="2800" i="1" dirty="0" err="1"/>
              <a:t>R</a:t>
            </a:r>
            <a:r>
              <a:rPr lang="en-US" altLang="ja-JP" sz="1800" i="1" dirty="0" err="1"/>
              <a:t>D</a:t>
            </a:r>
            <a:endParaRPr kumimoji="1" lang="en-US" altLang="ja-JP" sz="2800" dirty="0"/>
          </a:p>
          <a:p>
            <a:pPr lvl="1"/>
            <a:r>
              <a:rPr lang="ja-JP" altLang="en-US" sz="2800" dirty="0"/>
              <a:t>高周波になると増幅率が低下</a:t>
            </a:r>
            <a:endParaRPr lang="en-US" altLang="ja-JP" sz="2800" dirty="0"/>
          </a:p>
          <a:p>
            <a:pPr marL="914400" lvl="2" indent="0">
              <a:buNone/>
            </a:pPr>
            <a:r>
              <a:rPr lang="ja-JP" altLang="en-US" sz="2400" dirty="0"/>
              <a:t>寄生容量の影響</a:t>
            </a:r>
            <a:endParaRPr lang="en-US" altLang="ja-JP" sz="2400" dirty="0"/>
          </a:p>
          <a:p>
            <a:pPr marL="914400" lvl="2" indent="0">
              <a:buNone/>
            </a:pPr>
            <a:endParaRPr lang="en-US" altLang="ja-JP" sz="2400" dirty="0"/>
          </a:p>
        </p:txBody>
      </p:sp>
      <p:sp>
        <p:nvSpPr>
          <p:cNvPr id="4" name="スライド番号プレースホルダー 3">
            <a:extLst>
              <a:ext uri="{FF2B5EF4-FFF2-40B4-BE49-F238E27FC236}">
                <a16:creationId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10</a:t>
            </a:fld>
            <a:endParaRPr kumimoji="1" lang="ja-JP" altLang="en-US"/>
          </a:p>
        </p:txBody>
      </p:sp>
    </p:spTree>
    <p:extLst>
      <p:ext uri="{BB962C8B-B14F-4D97-AF65-F5344CB8AC3E}">
        <p14:creationId xmlns:p14="http://schemas.microsoft.com/office/powerpoint/2010/main" val="12042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en-US" altLang="ja-JP" sz="2800" dirty="0"/>
              <a:t>FET</a:t>
            </a:r>
            <a:r>
              <a:rPr lang="ja-JP" altLang="en-US" sz="2800" dirty="0"/>
              <a:t>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4</a:t>
            </a:fld>
            <a:endParaRPr kumimoji="1" lang="ja-JP" altLang="en-US"/>
          </a:p>
        </p:txBody>
      </p:sp>
      <p:grpSp>
        <p:nvGrpSpPr>
          <p:cNvPr id="46" name="グループ化 45">
            <a:extLst>
              <a:ext uri="{FF2B5EF4-FFF2-40B4-BE49-F238E27FC236}">
                <a16:creationId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90558"/>
              <a:ext cx="1343769" cy="1129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618616"/>
              <a:ext cx="1343769" cy="84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rot="16200000" flipH="1">
              <a:off x="7305360" y="3176582"/>
              <a:ext cx="460208" cy="423859"/>
            </a:xfrm>
            <a:prstGeom prst="bentConnector3">
              <a:avLst>
                <a:gd name="adj1" fmla="val -88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354660"/>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GS</a:t>
              </a:r>
              <a:endParaRPr kumimoji="1" lang="ja-JP" altLang="en-US" sz="2400" b="1" i="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793483" y="3281044"/>
              <a:ext cx="1637697" cy="283728"/>
            </a:xfrm>
            <a:prstGeom prst="rect">
              <a:avLst/>
            </a:prstGeom>
            <a:noFill/>
            <a:ln w="28575">
              <a:noFill/>
            </a:ln>
          </p:spPr>
          <p:txBody>
            <a:bodyPr wrap="square" rtlCol="0">
              <a:spAutoFit/>
            </a:bodyPr>
            <a:lstStyle/>
            <a:p>
              <a:r>
                <a:rPr kumimoji="1" lang="ja-JP" altLang="en-US" b="1" dirty="0"/>
                <a:t>ゲート</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a16="http://schemas.microsoft.com/office/drawing/2014/main" id="{54973540-1036-4C70-A109-71999AAF65BF}"/>
                </a:ext>
              </a:extLst>
            </p:cNvPr>
            <p:cNvSpPr txBox="1"/>
            <p:nvPr/>
          </p:nvSpPr>
          <p:spPr>
            <a:xfrm>
              <a:off x="2085347" y="3383395"/>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Tree>
    <p:extLst>
      <p:ext uri="{BB962C8B-B14F-4D97-AF65-F5344CB8AC3E}">
        <p14:creationId xmlns:p14="http://schemas.microsoft.com/office/powerpoint/2010/main" val="7834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en-US" altLang="ja-JP" sz="2800" dirty="0"/>
              <a:t>FET</a:t>
            </a:r>
            <a:r>
              <a:rPr lang="ja-JP" altLang="en-US" sz="2800" dirty="0"/>
              <a:t>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5</a:t>
            </a:fld>
            <a:endParaRPr kumimoji="1" lang="ja-JP" altLang="en-US" dirty="0"/>
          </a:p>
        </p:txBody>
      </p:sp>
      <p:sp>
        <p:nvSpPr>
          <p:cNvPr id="5" name="テキスト ボックス 4">
            <a:extLst>
              <a:ext uri="{FF2B5EF4-FFF2-40B4-BE49-F238E27FC236}">
                <a16:creationId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grpSp>
        <p:nvGrpSpPr>
          <p:cNvPr id="9" name="グループ化 8">
            <a:extLst>
              <a:ext uri="{FF2B5EF4-FFF2-40B4-BE49-F238E27FC236}">
                <a16:creationId xmlns:a16="http://schemas.microsoft.com/office/drawing/2014/main" id="{5B6270AA-7781-4836-A6A7-D04519724264}"/>
              </a:ext>
            </a:extLst>
          </p:cNvPr>
          <p:cNvGrpSpPr/>
          <p:nvPr/>
        </p:nvGrpSpPr>
        <p:grpSpPr>
          <a:xfrm>
            <a:off x="1662716" y="1301971"/>
            <a:ext cx="9691084" cy="4995618"/>
            <a:chOff x="1662716" y="1301971"/>
            <a:chExt cx="9691084" cy="4995618"/>
          </a:xfrm>
        </p:grpSpPr>
        <p:grpSp>
          <p:nvGrpSpPr>
            <p:cNvPr id="230" name="グループ化 229">
              <a:extLst>
                <a:ext uri="{FF2B5EF4-FFF2-40B4-BE49-F238E27FC236}">
                  <a16:creationId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344220"/>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I</a:t>
                  </a:r>
                  <a:r>
                    <a:rPr kumimoji="1" lang="en-US" altLang="ja-JP" i="1" dirty="0">
                      <a:latin typeface="Times New Roman" panose="02020603050405020304" pitchFamily="18" charset="0"/>
                      <a:cs typeface="Times New Roman" panose="02020603050405020304" pitchFamily="18" charset="0"/>
                    </a:rPr>
                    <a:t>D</a:t>
                  </a:r>
                  <a:endParaRPr kumimoji="1" lang="ja-JP" altLang="en-US" sz="2400" i="1"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DS</a:t>
                    </a:r>
                    <a:endParaRPr kumimoji="1" lang="ja-JP" altLang="en-US" sz="2400" i="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GS</a:t>
                    </a:r>
                    <a:endParaRPr kumimoji="1" lang="ja-JP" altLang="en-US" sz="2400" i="1"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D867C482-0AE4-4B64-B608-34DB738FA153}"/>
                </a:ext>
              </a:extLst>
            </p:cNvPr>
            <p:cNvSpPr txBox="1"/>
            <p:nvPr/>
          </p:nvSpPr>
          <p:spPr>
            <a:xfrm>
              <a:off x="5277887" y="2108654"/>
              <a:ext cx="920445"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endParaRPr kumimoji="1" lang="ja-JP" altLang="en-US" i="1" dirty="0">
                <a:latin typeface="Times New Roman" panose="02020603050405020304" pitchFamily="18" charset="0"/>
                <a:cs typeface="Times New Roman" panose="02020603050405020304" pitchFamily="18" charset="0"/>
              </a:endParaRPr>
            </a:p>
          </p:txBody>
        </p:sp>
        <p:sp>
          <p:nvSpPr>
            <p:cNvPr id="51" name="テキスト ボックス 50">
              <a:extLst>
                <a:ext uri="{FF2B5EF4-FFF2-40B4-BE49-F238E27FC236}">
                  <a16:creationId xmlns:a16="http://schemas.microsoft.com/office/drawing/2014/main" id="{1A21BF4D-2383-4F93-9B4C-7E498FE398BC}"/>
                </a:ext>
              </a:extLst>
            </p:cNvPr>
            <p:cNvSpPr txBox="1"/>
            <p:nvPr/>
          </p:nvSpPr>
          <p:spPr>
            <a:xfrm>
              <a:off x="9004452" y="5165543"/>
              <a:ext cx="585417"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endParaRPr kumimoji="1" lang="ja-JP"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125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相互コンダクタンス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3323130894"/>
              </p:ext>
            </p:extLst>
          </p:nvPr>
        </p:nvGraphicFramePr>
        <p:xfrm>
          <a:off x="3117850" y="3429000"/>
          <a:ext cx="5956300" cy="1097280"/>
        </p:xfrm>
        <a:graphic>
          <a:graphicData uri="http://schemas.openxmlformats.org/drawingml/2006/table">
            <a:tbl>
              <a:tblPr firstRow="1" bandRow="1">
                <a:tableStyleId>{5940675A-B579-460E-94D1-54222C63F5DA}</a:tableStyleId>
              </a:tblPr>
              <a:tblGrid>
                <a:gridCol w="2155825">
                  <a:extLst>
                    <a:ext uri="{9D8B030D-6E8A-4147-A177-3AD203B41FA5}">
                      <a16:colId xmlns:a16="http://schemas.microsoft.com/office/drawing/2014/main" val="299361164"/>
                    </a:ext>
                  </a:extLst>
                </a:gridCol>
                <a:gridCol w="1228725">
                  <a:extLst>
                    <a:ext uri="{9D8B030D-6E8A-4147-A177-3AD203B41FA5}">
                      <a16:colId xmlns:a16="http://schemas.microsoft.com/office/drawing/2014/main" val="2048229462"/>
                    </a:ext>
                  </a:extLst>
                </a:gridCol>
                <a:gridCol w="1362075">
                  <a:extLst>
                    <a:ext uri="{9D8B030D-6E8A-4147-A177-3AD203B41FA5}">
                      <a16:colId xmlns:a16="http://schemas.microsoft.com/office/drawing/2014/main" val="3202190217"/>
                    </a:ext>
                  </a:extLst>
                </a:gridCol>
                <a:gridCol w="1209675">
                  <a:extLst>
                    <a:ext uri="{9D8B030D-6E8A-4147-A177-3AD203B41FA5}">
                      <a16:colId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a16="http://schemas.microsoft.com/office/drawing/2014/main" val="2308914914"/>
                  </a:ext>
                </a:extLst>
              </a:tr>
              <a:tr h="296016">
                <a:tc>
                  <a:txBody>
                    <a:bodyPr/>
                    <a:lstStyle/>
                    <a:p>
                      <a:r>
                        <a:rPr kumimoji="1" lang="ja-JP" altLang="en-US" dirty="0"/>
                        <a:t>ゲートソース電圧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a16="http://schemas.microsoft.com/office/drawing/2014/main" val="2117038556"/>
                  </a:ext>
                </a:extLst>
              </a:tr>
              <a:tr h="296016">
                <a:tc>
                  <a:txBody>
                    <a:bodyPr/>
                    <a:lstStyle/>
                    <a:p>
                      <a:r>
                        <a:rPr kumimoji="1" lang="ja-JP" altLang="en-US" dirty="0"/>
                        <a:t>ドレイン電流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ドレイン電流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出力電圧の振幅は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591787479"/>
              </p:ext>
            </p:extLst>
          </p:nvPr>
        </p:nvGraphicFramePr>
        <p:xfrm>
          <a:off x="713124" y="2329893"/>
          <a:ext cx="537925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893905">
                  <a:extLst>
                    <a:ext uri="{9D8B030D-6E8A-4147-A177-3AD203B41FA5}">
                      <a16:colId xmlns:a16="http://schemas.microsoft.com/office/drawing/2014/main" val="1600445798"/>
                    </a:ext>
                  </a:extLst>
                </a:gridCol>
                <a:gridCol w="101905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rPr>
                        <a:t>周波数 </a:t>
                      </a:r>
                      <a:r>
                        <a:rPr lang="en-US" altLang="ja-JP" sz="1400" u="none" strike="noStrike" dirty="0">
                          <a:effectLst/>
                        </a:rPr>
                        <a:t>[Hz]</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周期 </a:t>
                      </a:r>
                      <a:r>
                        <a:rPr lang="en-US" altLang="ja-JP" sz="1400" u="none" strike="noStrike" dirty="0">
                          <a:effectLst/>
                        </a:rPr>
                        <a:t>[</a:t>
                      </a:r>
                      <a:r>
                        <a:rPr lang="ja-JP" altLang="en-US" sz="1400" u="none" strike="noStrike" dirty="0">
                          <a:effectLst/>
                        </a:rPr>
                        <a:t>秒</a:t>
                      </a:r>
                      <a:r>
                        <a:rPr lang="en-US" altLang="ja-JP" sz="1400" u="none" strike="noStrike" dirty="0">
                          <a:effectLst/>
                        </a:rPr>
                        <a:t>]</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l-GR" sz="1400" u="none" strike="noStrike" dirty="0">
                          <a:effectLst/>
                        </a:rPr>
                        <a:t>Δ</a:t>
                      </a:r>
                      <a:r>
                        <a:rPr lang="en-US" sz="1400" u="none" strike="noStrike" dirty="0">
                          <a:effectLst/>
                        </a:rPr>
                        <a:t>T [</a:t>
                      </a:r>
                      <a:r>
                        <a:rPr lang="ja-JP" altLang="en-US" sz="1400" u="none" strike="noStrike" dirty="0">
                          <a:effectLst/>
                        </a:rPr>
                        <a:t>秒</a:t>
                      </a:r>
                      <a:r>
                        <a:rPr lang="en-US" sz="1400" u="none" strike="noStrike" dirty="0">
                          <a:effectLst/>
                        </a:rPr>
                        <a: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位相差</a:t>
                      </a:r>
                      <a:r>
                        <a:rPr lang="en-US" altLang="ja-JP" sz="1400" u="none" strike="noStrike" dirty="0">
                          <a:effectLst/>
                        </a:rPr>
                        <a:t>[deg]</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n-US" sz="1400" u="none" strike="noStrike" dirty="0">
                          <a:effectLst/>
                        </a:rPr>
                        <a:t>Vout [V]</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利得 </a:t>
                      </a:r>
                      <a:r>
                        <a:rPr lang="en-US" altLang="ja-JP" sz="1400" u="none" strike="noStrike" dirty="0">
                          <a:effectLst/>
                        </a:rPr>
                        <a:t>[</a:t>
                      </a:r>
                      <a:r>
                        <a:rPr lang="en-US" sz="1400" u="none" strike="noStrike" dirty="0">
                          <a:effectLst/>
                        </a:rPr>
                        <a:t>dB]</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rPr>
                        <a:t>100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1.E-02</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rPr>
                        <a:t>200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3.E-03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-187.2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rPr>
                        <a:t>500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rPr>
                        <a:t>1k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rPr>
                        <a:t>4k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3.E-04</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rPr>
                        <a:t>10k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5.E-05</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rPr>
                        <a:t>40k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rPr>
                        <a:t>100k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-194.4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1.65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30.37028</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rPr>
                        <a:t>200k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-208.8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29.54243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rPr>
                        <a:t>500k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-225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26.84845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rPr>
                        <a:t>1M</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7.E-07</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-244.8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0.64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22.1442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200" y="1825625"/>
            <a:ext cx="5450840" cy="4351338"/>
          </a:xfrm>
        </p:spPr>
        <p:txBody>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dirty="0" err="1"/>
              <a:t>Cds</a:t>
            </a:r>
            <a:r>
              <a:rPr lang="en-US" altLang="ja-JP" dirty="0"/>
              <a:t> , </a:t>
            </a:r>
            <a:r>
              <a:rPr lang="en-US" altLang="ja-JP" dirty="0" err="1"/>
              <a:t>Cgd</a:t>
            </a:r>
            <a:r>
              <a:rPr lang="en-US" altLang="ja-JP" dirty="0"/>
              <a:t>, </a:t>
            </a:r>
            <a:r>
              <a:rPr lang="en-US" altLang="ja-JP" dirty="0" err="1"/>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約</a:t>
            </a:r>
            <a:r>
              <a:rPr lang="en-US" altLang="ja-JP" dirty="0"/>
              <a:t>35</a:t>
            </a:r>
            <a:r>
              <a:rPr lang="ja-JP" altLang="en-US" dirty="0"/>
              <a:t>倍の反転増幅なので</a:t>
            </a:r>
            <a:endParaRPr lang="en-US" altLang="ja-JP" dirty="0"/>
          </a:p>
          <a:p>
            <a:pPr marL="1371600" lvl="3" indent="0">
              <a:buNone/>
            </a:pPr>
            <a:r>
              <a:rPr lang="ja-JP" altLang="en-US" dirty="0"/>
              <a:t>見かけ上容量が</a:t>
            </a:r>
            <a:r>
              <a:rPr lang="en-US" altLang="ja-JP" dirty="0"/>
              <a:t>35</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0" indent="0">
              <a:buNone/>
            </a:pP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07795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Words>
  <Application>Microsoft Office PowerPoint</Application>
  <PresentationFormat>ワイド画面</PresentationFormat>
  <Paragraphs>216</Paragraphs>
  <Slides>10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実験内容</vt:lpstr>
      <vt:lpstr>原理 FETについて</vt:lpstr>
      <vt:lpstr>原理 FETによる増幅の仕組み</vt:lpstr>
      <vt:lpstr>増幅回路の動作確認  結果</vt:lpstr>
      <vt:lpstr>増幅回路の動作確認  考察</vt:lpstr>
      <vt:lpstr>周波数特性の測定  結果</vt:lpstr>
      <vt:lpstr>周波数特性の測定  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95</cp:revision>
  <dcterms:created xsi:type="dcterms:W3CDTF">2018-07-23T04:03:39Z</dcterms:created>
  <dcterms:modified xsi:type="dcterms:W3CDTF">2018-07-25T06:28:30Z</dcterms:modified>
</cp:coreProperties>
</file>