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to yohei" initials="sy" lastIdx="0" clrIdx="0">
    <p:extLst>
      <p:ext uri="{19B8F6BF-5375-455C-9EA6-DF929625EA0E}">
        <p15:presenceInfo xmlns:p15="http://schemas.microsoft.com/office/powerpoint/2012/main" userId="2d0fe52bdf4fe7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924" autoAdjust="0"/>
  </p:normalViewPr>
  <p:slideViewPr>
    <p:cSldViewPr snapToGrid="0">
      <p:cViewPr varScale="1">
        <p:scale>
          <a:sx n="94" d="100"/>
          <a:sy n="9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5155B-3C59-4D1C-BE30-16AB251EDAA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6951-6E0B-49E0-B97F-BAE217EB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09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FET</a:t>
            </a:r>
            <a:r>
              <a:rPr lang="ja-JP" altLang="ja-JP" dirty="0"/>
              <a:t>は、印加される電圧</a:t>
            </a:r>
            <a:r>
              <a:rPr lang="en-US" altLang="ja-JP" dirty="0"/>
              <a:t>VGS</a:t>
            </a:r>
            <a:r>
              <a:rPr lang="ja-JP" altLang="ja-JP" dirty="0"/>
              <a:t>と</a:t>
            </a:r>
            <a:r>
              <a:rPr lang="en-US" altLang="ja-JP" dirty="0"/>
              <a:t>VDS</a:t>
            </a:r>
            <a:r>
              <a:rPr lang="ja-JP" altLang="ja-JP" dirty="0"/>
              <a:t>によってドレイン電流</a:t>
            </a:r>
            <a:r>
              <a:rPr lang="en-US" altLang="ja-JP" dirty="0"/>
              <a:t>ID</a:t>
            </a:r>
            <a:r>
              <a:rPr lang="ja-JP" altLang="ja-JP" dirty="0"/>
              <a:t>が変化するが、通常</a:t>
            </a:r>
            <a:r>
              <a:rPr lang="en-US" altLang="ja-JP" dirty="0"/>
              <a:t>FET</a:t>
            </a:r>
            <a:r>
              <a:rPr lang="ja-JP" altLang="ja-JP" dirty="0"/>
              <a:t>を増幅回路として使用する際は、</a:t>
            </a:r>
            <a:r>
              <a:rPr lang="en-US" altLang="ja-JP" dirty="0"/>
              <a:t>ID</a:t>
            </a:r>
            <a:r>
              <a:rPr lang="ja-JP" altLang="ja-JP" dirty="0"/>
              <a:t>が</a:t>
            </a:r>
            <a:r>
              <a:rPr lang="en-US" altLang="ja-JP" dirty="0"/>
              <a:t>VDS</a:t>
            </a:r>
            <a:r>
              <a:rPr lang="ja-JP" altLang="ja-JP" dirty="0" err="1"/>
              <a:t>に依</a:t>
            </a:r>
            <a:r>
              <a:rPr lang="ja-JP" altLang="ja-JP" dirty="0"/>
              <a:t>存しない飽和領域で、</a:t>
            </a:r>
            <a:r>
              <a:rPr lang="en-US" altLang="ja-JP" dirty="0"/>
              <a:t>VDD</a:t>
            </a:r>
            <a:r>
              <a:rPr lang="ja-JP" altLang="ja-JP" dirty="0"/>
              <a:t>とドレイン抵抗</a:t>
            </a:r>
            <a:r>
              <a:rPr lang="en-US" altLang="ja-JP" dirty="0"/>
              <a:t>RD</a:t>
            </a:r>
            <a:r>
              <a:rPr lang="ja-JP" altLang="ja-JP" dirty="0"/>
              <a:t>により決定される、</a:t>
            </a:r>
            <a:r>
              <a:rPr lang="en-US" altLang="ja-JP" dirty="0"/>
              <a:t>VGS</a:t>
            </a:r>
            <a:r>
              <a:rPr lang="ja-JP" altLang="ja-JP" dirty="0"/>
              <a:t>＝</a:t>
            </a:r>
            <a:r>
              <a:rPr lang="en-US" altLang="ja-JP" dirty="0"/>
              <a:t>VGSA</a:t>
            </a:r>
            <a:r>
              <a:rPr lang="ja-JP" altLang="ja-JP" dirty="0"/>
              <a:t>となる動作点付近で動作させる。</a:t>
            </a:r>
            <a:endParaRPr kumimoji="1" lang="en-US" altLang="ja-JP" dirty="0"/>
          </a:p>
          <a:p>
            <a:r>
              <a:rPr kumimoji="1" lang="ja-JP" altLang="en-US" dirty="0"/>
              <a:t>ゲート－ソース間電圧</a:t>
            </a:r>
            <a:r>
              <a:rPr kumimoji="1" lang="en-US" altLang="ja-JP" dirty="0"/>
              <a:t>VGS</a:t>
            </a:r>
            <a:r>
              <a:rPr kumimoji="1" lang="ja-JP" altLang="en-US" dirty="0"/>
              <a:t>及びドレイン－ソース電圧</a:t>
            </a:r>
            <a:r>
              <a:rPr kumimoji="1" lang="en-US" altLang="ja-JP" dirty="0"/>
              <a:t>VDS</a:t>
            </a:r>
            <a:r>
              <a:rPr kumimoji="1" lang="ja-JP" altLang="en-US" dirty="0"/>
              <a:t>によってドレイン電流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が変化するが、通常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が</a:t>
            </a:r>
            <a:r>
              <a:rPr kumimoji="1" lang="en-US" altLang="ja-JP" dirty="0"/>
              <a:t>VDS</a:t>
            </a:r>
            <a:r>
              <a:rPr kumimoji="1" lang="ja-JP" altLang="en-US" dirty="0" err="1"/>
              <a:t>に依</a:t>
            </a:r>
            <a:r>
              <a:rPr kumimoji="1" lang="ja-JP" altLang="en-US" dirty="0"/>
              <a:t>存しない飽和領域の</a:t>
            </a:r>
            <a:r>
              <a:rPr kumimoji="1" lang="en-US" altLang="ja-JP" dirty="0"/>
              <a:t>VGS=VGSA</a:t>
            </a:r>
            <a:r>
              <a:rPr kumimoji="1" lang="ja-JP" altLang="en-US" dirty="0"/>
              <a:t>となる動作点で使用する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41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口頭での回路の説明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0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RD = …</a:t>
            </a:r>
          </a:p>
          <a:p>
            <a:r>
              <a:rPr kumimoji="1" lang="ja-JP" altLang="en-US" dirty="0"/>
              <a:t>この時実際にテスターで抵抗値と静電容量を測定しておく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0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0CD2F-26BB-45D0-8EA5-5A97F78F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9D2DB7-06FA-4555-800B-7CB8105C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36DB-BB5F-4E36-9655-6756230D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C609-7B84-4C43-8CFD-5EA14E647490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B6549-720A-4C9B-83FF-F2596732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26ED5-F399-4A50-9739-B66F2CC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4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F4CC0-E721-401D-BC59-B654663E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148B1-4A91-41CF-97BA-D938C392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9DF1D-FA2F-459E-B95F-796108BE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8EC1-3CDE-4B02-8EF5-17A88DD5434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3314D-630A-4E2F-85FA-44215145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E93650-6AEE-44E2-ACE1-8CFFBEAB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4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4FD487-4800-4C8B-BEC9-ADB992400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08BBB4-EBE3-41FB-8147-8D09E214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BA61B-C862-4DD4-8E76-B02F6B54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FF37-6D07-4288-8D66-53DA1B394B4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539D8-CCC6-4DFF-9728-BC574A2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69CCD-B27D-4004-B4AB-21DB7F1A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B8320-563A-4F17-9EBC-4B98A09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0B34B-161A-428C-96DE-2C952465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2F8D2-2994-49D0-86CE-E509A479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014D-31EF-42A5-80A7-992ED5B8E74C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7628B-472B-4D18-BA32-38F9C29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25CC5-8CBA-4A7D-A3A5-0BCF1976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E9B1-8DBA-4333-8CA8-7759CAFA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C09227-A3D1-4AAC-8549-02F8B3B7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8234A-12DD-481E-A2F2-E12A92B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4C9E-6B52-4B03-A8A9-3F8CE33CEAE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11B86-AB0E-44C8-B800-39F16438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B80D9-93C5-4C42-B3C5-52AAA1D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13199-DE3B-40D7-87E5-68EF349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BDF05-9322-4DC7-97F0-4897C78BD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01317-F8AF-4095-B526-B31C140C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C68B8-EE97-4A0D-8C9F-8F554F5C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A0FB-0B2D-4B9E-AB21-203796E19E65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0C2723-62C4-4208-8449-8B8A939E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9EA886-8C24-4A64-9B68-E4267E1A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4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67026-D059-4ED0-B379-BD3AD184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A74E7-0662-4A89-A163-FD6429C4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D1387-E980-44B1-890B-378F1DCD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1DF734-B4A1-4E12-9F4E-80414EF5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7D8D7B-94CA-447E-9B78-955C20226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5E54C6-9524-498A-B16F-A78A29F3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59B3-6152-46F0-8BE9-3D5D4371B7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D47712-D404-4B26-A8C6-5887DB67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768D41-D2CE-44AB-8BF9-B7183BB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2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4278A-B9F3-4C6F-995D-44F6D2CC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D7E78D-180B-4DC1-893B-A4160D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3DF1-5D8C-4604-95B5-96A46DDF0AC5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B91B0B-02A2-4EC9-B560-C5C0B007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FE431-2FDC-4787-A2EF-A0BEA18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9C498-623B-4A7B-9F43-EC88C9E2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A686-B6C5-43CD-B45D-2CF7EFAFF25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12011F-BB13-4561-9C15-51E5500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41A41C-0110-4686-BCC2-6922AA1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580CA-062C-4518-A09A-21374A15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DDAE9-FA42-4EE7-B6DF-182F542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2D09B0-AEF8-4CB6-ADEC-F2DB0C2D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4C9B20-015E-4897-B1F9-6CD87B2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621E-F791-441B-BE38-976D5BBF8D8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877157-D3A0-4001-AD45-9372232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D2827A-6DDA-4276-B50C-1B7C7C0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BB509-92A0-430E-A4BA-293E10A2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64048B-A4D9-48AA-80AC-894B4726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62DE4-5CCC-4B77-B60B-BDEC4F1D6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647C1-C70D-4D2E-8355-81D79A64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8648-787A-4C01-A9AB-F85FE165AF2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B53B6-D8D8-46FF-8A29-16ADEC41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54910-BFB0-4C66-B29E-AC93031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4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E01ED9-B1BD-41C0-AE65-0E819434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C91CD-00F1-469F-B381-3BF7B31A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F5BD2-7392-479B-84E3-6E12594B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0959-3A38-4811-9BA4-CF4810DE627A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1B5AA-7CAE-4699-A6FE-84A504873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B3CF6-B001-4198-80EA-E76508A2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www.chip1stop.com/pdf/product/TOSH/2SK1825_JA_DATASHEET_07110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732AC-7F44-46D6-83D8-BCA38D57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デザインプロジェクト</a:t>
            </a:r>
            <a:r>
              <a:rPr lang="en-US" altLang="ja-JP" dirty="0"/>
              <a:t>Ⅰ</a:t>
            </a:r>
            <a:br>
              <a:rPr lang="en-US" altLang="ja-JP" dirty="0"/>
            </a:br>
            <a:r>
              <a:rPr lang="ja-JP" altLang="en-US" sz="4800" dirty="0"/>
              <a:t>トランジスタ増幅回路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76E14-C987-40A8-B3E1-92470045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16T2804J </a:t>
            </a:r>
            <a:r>
              <a:rPr lang="ja-JP" altLang="en-US" dirty="0"/>
              <a:t>入江一帆</a:t>
            </a:r>
            <a:endParaRPr lang="en-US" altLang="ja-JP" dirty="0"/>
          </a:p>
          <a:p>
            <a:r>
              <a:rPr lang="en-US" altLang="ja-JP" dirty="0"/>
              <a:t>16T2806E </a:t>
            </a:r>
            <a:r>
              <a:rPr lang="ja-JP" altLang="en-US" dirty="0"/>
              <a:t>齊藤陽平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717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BBA7-7D12-4956-8D96-8B0D49A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CC47E-D627-4DA0-9688-D5B6A8E6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834"/>
            <a:ext cx="601177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電界効果トランジスタの基本回路であるソース接地小信号増幅回路について基礎を理解</a:t>
            </a:r>
            <a:r>
              <a:rPr lang="ja-JP" altLang="en-US" dirty="0"/>
              <a:t>する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B2FCC50-92F6-46AC-A165-3822ECC8E16F}"/>
              </a:ext>
            </a:extLst>
          </p:cNvPr>
          <p:cNvGrpSpPr/>
          <p:nvPr/>
        </p:nvGrpSpPr>
        <p:grpSpPr>
          <a:xfrm>
            <a:off x="5814237" y="601303"/>
            <a:ext cx="5159522" cy="5796518"/>
            <a:chOff x="7440040" y="2187254"/>
            <a:chExt cx="3893581" cy="437428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D9DAAAD-FADC-4A35-A643-93F05AE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6992" y="2187254"/>
              <a:ext cx="2438400" cy="405557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5E50949-EDF2-4361-9797-9CD7AC7A0A85}"/>
                </a:ext>
              </a:extLst>
            </p:cNvPr>
            <p:cNvSpPr/>
            <p:nvPr/>
          </p:nvSpPr>
          <p:spPr>
            <a:xfrm>
              <a:off x="7440040" y="6073791"/>
              <a:ext cx="3893581" cy="487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>
                  <a:hlinkClick r:id="rId4"/>
                </a:rPr>
                <a:t>https://www.chip1stop.com/pdf/product/TOSH/2SK1825_JA_DATASHEET_071101.PDF</a:t>
              </a:r>
              <a:r>
                <a:rPr lang="ja-JP" altLang="en-US" dirty="0"/>
                <a:t> より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1AFC3A5-3FAF-4404-B78A-EB8034197DE1}"/>
              </a:ext>
            </a:extLst>
          </p:cNvPr>
          <p:cNvGrpSpPr/>
          <p:nvPr/>
        </p:nvGrpSpPr>
        <p:grpSpPr>
          <a:xfrm>
            <a:off x="1262866" y="3450640"/>
            <a:ext cx="3910128" cy="2824178"/>
            <a:chOff x="1247605" y="3368973"/>
            <a:chExt cx="3910128" cy="28241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C1042FE-F78B-4A93-96D5-CF80C63B8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6651" y1="36842" x2="58486" y2="41917"/>
                          <a14:foregroundMark x1="46560" y1="36466" x2="47248" y2="70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4626" y="3368973"/>
              <a:ext cx="2314552" cy="282417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BE916EE-B729-4A94-A77B-E3EB7E5D2081}"/>
                </a:ext>
              </a:extLst>
            </p:cNvPr>
            <p:cNvSpPr txBox="1"/>
            <p:nvPr/>
          </p:nvSpPr>
          <p:spPr>
            <a:xfrm>
              <a:off x="1247605" y="4466398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ゲート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G)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05C9C70-195F-45E8-A4B8-DC77776C21FC}"/>
                </a:ext>
              </a:extLst>
            </p:cNvPr>
            <p:cNvSpPr txBox="1"/>
            <p:nvPr/>
          </p:nvSpPr>
          <p:spPr>
            <a:xfrm>
              <a:off x="3698679" y="3781449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ドレイン</a:t>
              </a:r>
              <a:r>
                <a:rPr lang="en-US" altLang="ja-JP" dirty="0"/>
                <a:t>(D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B350CF1-DB90-4778-A133-B323AC933575}"/>
                </a:ext>
              </a:extLst>
            </p:cNvPr>
            <p:cNvSpPr txBox="1"/>
            <p:nvPr/>
          </p:nvSpPr>
          <p:spPr>
            <a:xfrm>
              <a:off x="3866712" y="5644400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ソース</a:t>
              </a:r>
              <a:r>
                <a:rPr lang="en-US" altLang="ja-JP" dirty="0"/>
                <a:t>(S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CCE4305-AB0D-499A-A6A8-2333153C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5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566EA-C80E-418C-A003-ADDB0357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実験原理・</a:t>
            </a:r>
            <a:r>
              <a:rPr kumimoji="1" lang="en-US" altLang="ja-JP" dirty="0"/>
              <a:t>FET</a:t>
            </a:r>
            <a:r>
              <a:rPr kumimoji="1" lang="ja-JP" altLang="en-US" dirty="0"/>
              <a:t>の静特性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50B05-C29C-4468-8345-C09B746C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1EC38BCB-8FCD-4C65-BA57-C20F3E5F2EFF}"/>
              </a:ext>
            </a:extLst>
          </p:cNvPr>
          <p:cNvGrpSpPr/>
          <p:nvPr/>
        </p:nvGrpSpPr>
        <p:grpSpPr>
          <a:xfrm>
            <a:off x="2100865" y="1352655"/>
            <a:ext cx="9691084" cy="4995618"/>
            <a:chOff x="1748440" y="1989347"/>
            <a:chExt cx="7917758" cy="3724766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CD085B9-4B7B-415E-803A-F33854E09DBB}"/>
                </a:ext>
              </a:extLst>
            </p:cNvPr>
            <p:cNvSpPr txBox="1"/>
            <p:nvPr/>
          </p:nvSpPr>
          <p:spPr>
            <a:xfrm>
              <a:off x="1748440" y="1989347"/>
              <a:ext cx="1179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8B412F70-488E-4EFC-B4BD-E8D866DE4562}"/>
                </a:ext>
              </a:extLst>
            </p:cNvPr>
            <p:cNvGrpSpPr/>
            <p:nvPr/>
          </p:nvGrpSpPr>
          <p:grpSpPr>
            <a:xfrm>
              <a:off x="2157886" y="1992731"/>
              <a:ext cx="7508312" cy="3721382"/>
              <a:chOff x="2157886" y="1992731"/>
              <a:chExt cx="6003429" cy="2975509"/>
            </a:xfrm>
          </p:grpSpPr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FA9E682C-CCEB-4D8E-BBE1-70A914B70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6122" y="2597105"/>
                <a:ext cx="2003303" cy="167931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コネクタ: カギ線 15">
                <a:extLst>
                  <a:ext uri="{FF2B5EF4-FFF2-40B4-BE49-F238E27FC236}">
                    <a16:creationId xmlns:a16="http://schemas.microsoft.com/office/drawing/2014/main" id="{3C31A690-594E-4107-8245-237A51A39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8786" y="2268831"/>
                <a:ext cx="2230027" cy="2012848"/>
              </a:xfrm>
              <a:prstGeom prst="bentConnector3">
                <a:avLst>
                  <a:gd name="adj1" fmla="val -187"/>
                </a:avLst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コネクタ: カギ線 16">
                <a:extLst>
                  <a:ext uri="{FF2B5EF4-FFF2-40B4-BE49-F238E27FC236}">
                    <a16:creationId xmlns:a16="http://schemas.microsoft.com/office/drawing/2014/main" id="{6764C93D-8F07-444D-9ECA-C6864EE0934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966029" y="2417301"/>
                <a:ext cx="2050971" cy="1667257"/>
              </a:xfrm>
              <a:prstGeom prst="bentConnector3">
                <a:avLst>
                  <a:gd name="adj1" fmla="val 99925"/>
                </a:avLst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81E0C0-77E7-4FB3-84AB-BA019F3F1773}"/>
                  </a:ext>
                </a:extLst>
              </p:cNvPr>
              <p:cNvSpPr txBox="1"/>
              <p:nvPr/>
            </p:nvSpPr>
            <p:spPr>
              <a:xfrm>
                <a:off x="4403251" y="1992731"/>
                <a:ext cx="1179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D8FB351-16BA-450C-8921-2FA6D05C3840}"/>
                  </a:ext>
                </a:extLst>
              </p:cNvPr>
              <p:cNvSpPr txBox="1"/>
              <p:nvPr/>
            </p:nvSpPr>
            <p:spPr>
              <a:xfrm>
                <a:off x="6981739" y="4050847"/>
                <a:ext cx="1179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0ACA7E7-9A54-4C9C-9600-50C5A30E5B98}"/>
                  </a:ext>
                </a:extLst>
              </p:cNvPr>
              <p:cNvSpPr txBox="1"/>
              <p:nvPr/>
            </p:nvSpPr>
            <p:spPr>
              <a:xfrm>
                <a:off x="3813463" y="4028119"/>
                <a:ext cx="1179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GS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623552A-D856-4A2A-A21B-4292D145B62F}"/>
                  </a:ext>
                </a:extLst>
              </p:cNvPr>
              <p:cNvSpPr txBox="1"/>
              <p:nvPr/>
            </p:nvSpPr>
            <p:spPr>
              <a:xfrm>
                <a:off x="6391951" y="4393036"/>
                <a:ext cx="1179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endParaRPr kumimoji="1" lang="ja-JP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AA4E35AF-9763-4CA1-A266-20638B005CF5}"/>
                  </a:ext>
                </a:extLst>
              </p:cNvPr>
              <p:cNvSpPr txBox="1"/>
              <p:nvPr/>
            </p:nvSpPr>
            <p:spPr>
              <a:xfrm>
                <a:off x="3094562" y="4693011"/>
                <a:ext cx="1179576" cy="275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kumimoji="1" lang="en-US" altLang="ja-JP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kumimoji="1" lang="en-US" altLang="ja-JP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endParaRPr kumimoji="1" lang="ja-JP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フリーフォーム: 図形 120">
                <a:extLst>
                  <a:ext uri="{FF2B5EF4-FFF2-40B4-BE49-F238E27FC236}">
                    <a16:creationId xmlns:a16="http://schemas.microsoft.com/office/drawing/2014/main" id="{75F76D0C-E2D0-47CB-9D6E-0BBB849BFAB3}"/>
                  </a:ext>
                </a:extLst>
              </p:cNvPr>
              <p:cNvSpPr/>
              <p:nvPr/>
            </p:nvSpPr>
            <p:spPr>
              <a:xfrm>
                <a:off x="2165507" y="2559050"/>
                <a:ext cx="1179576" cy="1722628"/>
              </a:xfrm>
              <a:custGeom>
                <a:avLst/>
                <a:gdLst>
                  <a:gd name="connsiteX0" fmla="*/ 0 w 2600325"/>
                  <a:gd name="connsiteY0" fmla="*/ 4410075 h 4410075"/>
                  <a:gd name="connsiteX1" fmla="*/ 885825 w 2600325"/>
                  <a:gd name="connsiteY1" fmla="*/ 4381500 h 4410075"/>
                  <a:gd name="connsiteX2" fmla="*/ 1447800 w 2600325"/>
                  <a:gd name="connsiteY2" fmla="*/ 4276725 h 4410075"/>
                  <a:gd name="connsiteX3" fmla="*/ 1990725 w 2600325"/>
                  <a:gd name="connsiteY3" fmla="*/ 3571875 h 4410075"/>
                  <a:gd name="connsiteX4" fmla="*/ 2371725 w 2600325"/>
                  <a:gd name="connsiteY4" fmla="*/ 1943100 h 4410075"/>
                  <a:gd name="connsiteX5" fmla="*/ 2600325 w 2600325"/>
                  <a:gd name="connsiteY5" fmla="*/ 0 h 44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0325" h="4410075">
                    <a:moveTo>
                      <a:pt x="0" y="4410075"/>
                    </a:moveTo>
                    <a:cubicBezTo>
                      <a:pt x="322262" y="4406900"/>
                      <a:pt x="644525" y="4403725"/>
                      <a:pt x="885825" y="4381500"/>
                    </a:cubicBezTo>
                    <a:cubicBezTo>
                      <a:pt x="1127125" y="4359275"/>
                      <a:pt x="1263650" y="4411663"/>
                      <a:pt x="1447800" y="4276725"/>
                    </a:cubicBezTo>
                    <a:cubicBezTo>
                      <a:pt x="1631950" y="4141787"/>
                      <a:pt x="1836738" y="3960812"/>
                      <a:pt x="1990725" y="3571875"/>
                    </a:cubicBezTo>
                    <a:cubicBezTo>
                      <a:pt x="2144712" y="3182938"/>
                      <a:pt x="2270125" y="2538412"/>
                      <a:pt x="2371725" y="1943100"/>
                    </a:cubicBezTo>
                    <a:cubicBezTo>
                      <a:pt x="2473325" y="1347788"/>
                      <a:pt x="2536825" y="673894"/>
                      <a:pt x="2600325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6" name="フリーフォーム: 図形 125">
                <a:extLst>
                  <a:ext uri="{FF2B5EF4-FFF2-40B4-BE49-F238E27FC236}">
                    <a16:creationId xmlns:a16="http://schemas.microsoft.com/office/drawing/2014/main" id="{55CC3D4C-1C12-4BE2-BE23-67EB512AE15D}"/>
                  </a:ext>
                </a:extLst>
              </p:cNvPr>
              <p:cNvSpPr/>
              <p:nvPr/>
            </p:nvSpPr>
            <p:spPr>
              <a:xfrm>
                <a:off x="4844030" y="3623725"/>
                <a:ext cx="2137709" cy="652693"/>
              </a:xfrm>
              <a:custGeom>
                <a:avLst/>
                <a:gdLst>
                  <a:gd name="connsiteX0" fmla="*/ 0 w 5076825"/>
                  <a:gd name="connsiteY0" fmla="*/ 1838325 h 1838325"/>
                  <a:gd name="connsiteX1" fmla="*/ 200025 w 5076825"/>
                  <a:gd name="connsiteY1" fmla="*/ 914400 h 1838325"/>
                  <a:gd name="connsiteX2" fmla="*/ 590550 w 5076825"/>
                  <a:gd name="connsiteY2" fmla="*/ 304800 h 1838325"/>
                  <a:gd name="connsiteX3" fmla="*/ 1295400 w 5076825"/>
                  <a:gd name="connsiteY3" fmla="*/ 95250 h 1838325"/>
                  <a:gd name="connsiteX4" fmla="*/ 2876550 w 5076825"/>
                  <a:gd name="connsiteY4" fmla="*/ 47625 h 1838325"/>
                  <a:gd name="connsiteX5" fmla="*/ 5076825 w 5076825"/>
                  <a:gd name="connsiteY5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6825" h="1838325">
                    <a:moveTo>
                      <a:pt x="0" y="1838325"/>
                    </a:moveTo>
                    <a:cubicBezTo>
                      <a:pt x="50800" y="1504156"/>
                      <a:pt x="101600" y="1169987"/>
                      <a:pt x="200025" y="914400"/>
                    </a:cubicBezTo>
                    <a:cubicBezTo>
                      <a:pt x="298450" y="658813"/>
                      <a:pt x="407988" y="441325"/>
                      <a:pt x="590550" y="304800"/>
                    </a:cubicBezTo>
                    <a:cubicBezTo>
                      <a:pt x="773112" y="168275"/>
                      <a:pt x="914400" y="138112"/>
                      <a:pt x="1295400" y="95250"/>
                    </a:cubicBezTo>
                    <a:cubicBezTo>
                      <a:pt x="1676400" y="52388"/>
                      <a:pt x="2876550" y="47625"/>
                      <a:pt x="2876550" y="47625"/>
                    </a:cubicBezTo>
                    <a:lnTo>
                      <a:pt x="50768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フリーフォーム: 図形 126">
                <a:extLst>
                  <a:ext uri="{FF2B5EF4-FFF2-40B4-BE49-F238E27FC236}">
                    <a16:creationId xmlns:a16="http://schemas.microsoft.com/office/drawing/2014/main" id="{0C207EFA-1FDA-4334-8BC1-234EE7ED8728}"/>
                  </a:ext>
                </a:extLst>
              </p:cNvPr>
              <p:cNvSpPr/>
              <p:nvPr/>
            </p:nvSpPr>
            <p:spPr>
              <a:xfrm>
                <a:off x="4841366" y="3430834"/>
                <a:ext cx="2137709" cy="840966"/>
              </a:xfrm>
              <a:custGeom>
                <a:avLst/>
                <a:gdLst>
                  <a:gd name="connsiteX0" fmla="*/ 0 w 5076825"/>
                  <a:gd name="connsiteY0" fmla="*/ 1838325 h 1838325"/>
                  <a:gd name="connsiteX1" fmla="*/ 200025 w 5076825"/>
                  <a:gd name="connsiteY1" fmla="*/ 914400 h 1838325"/>
                  <a:gd name="connsiteX2" fmla="*/ 590550 w 5076825"/>
                  <a:gd name="connsiteY2" fmla="*/ 304800 h 1838325"/>
                  <a:gd name="connsiteX3" fmla="*/ 1295400 w 5076825"/>
                  <a:gd name="connsiteY3" fmla="*/ 95250 h 1838325"/>
                  <a:gd name="connsiteX4" fmla="*/ 2876550 w 5076825"/>
                  <a:gd name="connsiteY4" fmla="*/ 47625 h 1838325"/>
                  <a:gd name="connsiteX5" fmla="*/ 5076825 w 5076825"/>
                  <a:gd name="connsiteY5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6825" h="1838325">
                    <a:moveTo>
                      <a:pt x="0" y="1838325"/>
                    </a:moveTo>
                    <a:cubicBezTo>
                      <a:pt x="50800" y="1504156"/>
                      <a:pt x="101600" y="1169987"/>
                      <a:pt x="200025" y="914400"/>
                    </a:cubicBezTo>
                    <a:cubicBezTo>
                      <a:pt x="298450" y="658813"/>
                      <a:pt x="407988" y="441325"/>
                      <a:pt x="590550" y="304800"/>
                    </a:cubicBezTo>
                    <a:cubicBezTo>
                      <a:pt x="773112" y="168275"/>
                      <a:pt x="914400" y="138112"/>
                      <a:pt x="1295400" y="95250"/>
                    </a:cubicBezTo>
                    <a:cubicBezTo>
                      <a:pt x="1676400" y="52388"/>
                      <a:pt x="2876550" y="47625"/>
                      <a:pt x="2876550" y="47625"/>
                    </a:cubicBezTo>
                    <a:lnTo>
                      <a:pt x="50768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フリーフォーム: 図形 127">
                <a:extLst>
                  <a:ext uri="{FF2B5EF4-FFF2-40B4-BE49-F238E27FC236}">
                    <a16:creationId xmlns:a16="http://schemas.microsoft.com/office/drawing/2014/main" id="{96D6F749-AE47-43A2-B779-875778B9413E}"/>
                  </a:ext>
                </a:extLst>
              </p:cNvPr>
              <p:cNvSpPr/>
              <p:nvPr/>
            </p:nvSpPr>
            <p:spPr>
              <a:xfrm>
                <a:off x="4844031" y="3234969"/>
                <a:ext cx="2122465" cy="1045467"/>
              </a:xfrm>
              <a:custGeom>
                <a:avLst/>
                <a:gdLst>
                  <a:gd name="connsiteX0" fmla="*/ 0 w 5076825"/>
                  <a:gd name="connsiteY0" fmla="*/ 1838325 h 1838325"/>
                  <a:gd name="connsiteX1" fmla="*/ 200025 w 5076825"/>
                  <a:gd name="connsiteY1" fmla="*/ 914400 h 1838325"/>
                  <a:gd name="connsiteX2" fmla="*/ 590550 w 5076825"/>
                  <a:gd name="connsiteY2" fmla="*/ 304800 h 1838325"/>
                  <a:gd name="connsiteX3" fmla="*/ 1295400 w 5076825"/>
                  <a:gd name="connsiteY3" fmla="*/ 95250 h 1838325"/>
                  <a:gd name="connsiteX4" fmla="*/ 2876550 w 5076825"/>
                  <a:gd name="connsiteY4" fmla="*/ 47625 h 1838325"/>
                  <a:gd name="connsiteX5" fmla="*/ 5076825 w 5076825"/>
                  <a:gd name="connsiteY5" fmla="*/ 0 h 183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6825" h="1838325">
                    <a:moveTo>
                      <a:pt x="0" y="1838325"/>
                    </a:moveTo>
                    <a:cubicBezTo>
                      <a:pt x="50800" y="1504156"/>
                      <a:pt x="101600" y="1169987"/>
                      <a:pt x="200025" y="914400"/>
                    </a:cubicBezTo>
                    <a:cubicBezTo>
                      <a:pt x="298450" y="658813"/>
                      <a:pt x="407988" y="441325"/>
                      <a:pt x="590550" y="304800"/>
                    </a:cubicBezTo>
                    <a:cubicBezTo>
                      <a:pt x="773112" y="168275"/>
                      <a:pt x="914400" y="138112"/>
                      <a:pt x="1295400" y="95250"/>
                    </a:cubicBezTo>
                    <a:cubicBezTo>
                      <a:pt x="1676400" y="52388"/>
                      <a:pt x="2876550" y="47625"/>
                      <a:pt x="2876550" y="47625"/>
                    </a:cubicBezTo>
                    <a:lnTo>
                      <a:pt x="5076825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238DD4E8-32F9-44CB-9627-3481C6551A8E}"/>
                  </a:ext>
                </a:extLst>
              </p:cNvPr>
              <p:cNvSpPr/>
              <p:nvPr/>
            </p:nvSpPr>
            <p:spPr>
              <a:xfrm>
                <a:off x="5836727" y="3430894"/>
                <a:ext cx="45719" cy="501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9D1DE136-68F2-4075-8A4E-E0FCF33BA115}"/>
                  </a:ext>
                </a:extLst>
              </p:cNvPr>
              <p:cNvSpPr/>
              <p:nvPr/>
            </p:nvSpPr>
            <p:spPr>
              <a:xfrm>
                <a:off x="3179602" y="3422501"/>
                <a:ext cx="45719" cy="5012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C9D74E10-CC8A-4077-9BAB-5DE2CA35C937}"/>
                  </a:ext>
                </a:extLst>
              </p:cNvPr>
              <p:cNvCxnSpPr>
                <a:cxnSpLocks/>
                <a:stCxn id="134" idx="4"/>
              </p:cNvCxnSpPr>
              <p:nvPr/>
            </p:nvCxnSpPr>
            <p:spPr>
              <a:xfrm>
                <a:off x="3202461" y="3472623"/>
                <a:ext cx="4236" cy="124442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2439F843-93F0-4E87-AAAE-4F45E510D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705" y="3265126"/>
                <a:ext cx="0" cy="13957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349BF2C7-FC74-4261-843B-CAC62FC02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2295" y="3623725"/>
                <a:ext cx="0" cy="99957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A17386B-494E-4737-A2B8-063D3DDB0178}"/>
                  </a:ext>
                </a:extLst>
              </p:cNvPr>
              <p:cNvCxnSpPr>
                <a:stCxn id="121" idx="4"/>
                <a:endCxn id="121" idx="4"/>
              </p:cNvCxnSpPr>
              <p:nvPr/>
            </p:nvCxnSpPr>
            <p:spPr>
              <a:xfrm>
                <a:off x="3241385" y="331804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29051D43-327B-497A-A608-E1A758E036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5172" y="3267113"/>
                <a:ext cx="2374102" cy="18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0059B305-6872-46D7-9C02-19D1F7A6E80E}"/>
                  </a:ext>
                </a:extLst>
              </p:cNvPr>
              <p:cNvCxnSpPr>
                <a:cxnSpLocks/>
                <a:stCxn id="130" idx="2"/>
                <a:endCxn id="134" idx="6"/>
              </p:cNvCxnSpPr>
              <p:nvPr/>
            </p:nvCxnSpPr>
            <p:spPr>
              <a:xfrm flipH="1" flipV="1">
                <a:off x="3225321" y="3447562"/>
                <a:ext cx="2611406" cy="839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A14D13DE-8BA0-485E-B4BD-4392227CB76B}"/>
                  </a:ext>
                </a:extLst>
              </p:cNvPr>
              <p:cNvCxnSpPr>
                <a:cxnSpLocks/>
                <a:endCxn id="126" idx="4"/>
              </p:cNvCxnSpPr>
              <p:nvPr/>
            </p:nvCxnSpPr>
            <p:spPr>
              <a:xfrm>
                <a:off x="3153705" y="3634509"/>
                <a:ext cx="2901560" cy="612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00AF44CD-B6B0-4007-B260-52861BCCD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9274" y="3224869"/>
                <a:ext cx="0" cy="13957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5AA07DBF-BFA3-444C-8883-E0A40BAD68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9542" y="3545012"/>
                <a:ext cx="4091" cy="10788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グループ化 225">
                <a:extLst>
                  <a:ext uri="{FF2B5EF4-FFF2-40B4-BE49-F238E27FC236}">
                    <a16:creationId xmlns:a16="http://schemas.microsoft.com/office/drawing/2014/main" id="{BFB77EF8-3E98-4669-B5BC-BDB684FED7B6}"/>
                  </a:ext>
                </a:extLst>
              </p:cNvPr>
              <p:cNvGrpSpPr/>
              <p:nvPr/>
            </p:nvGrpSpPr>
            <p:grpSpPr>
              <a:xfrm>
                <a:off x="3405094" y="3265126"/>
                <a:ext cx="113578" cy="371134"/>
                <a:chOff x="3311525" y="3264174"/>
                <a:chExt cx="301151" cy="371134"/>
              </a:xfrm>
            </p:grpSpPr>
            <p:sp>
              <p:nvSpPr>
                <p:cNvPr id="227" name="円弧 226">
                  <a:extLst>
                    <a:ext uri="{FF2B5EF4-FFF2-40B4-BE49-F238E27FC236}">
                      <a16:creationId xmlns:a16="http://schemas.microsoft.com/office/drawing/2014/main" id="{76022FB1-1352-4649-975F-7D5C047A89B4}"/>
                    </a:ext>
                  </a:extLst>
                </p:cNvPr>
                <p:cNvSpPr/>
                <p:nvPr/>
              </p:nvSpPr>
              <p:spPr>
                <a:xfrm>
                  <a:off x="3311525" y="3267113"/>
                  <a:ext cx="150981" cy="368195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8" name="円弧 227">
                  <a:extLst>
                    <a:ext uri="{FF2B5EF4-FFF2-40B4-BE49-F238E27FC236}">
                      <a16:creationId xmlns:a16="http://schemas.microsoft.com/office/drawing/2014/main" id="{7A839DDD-855C-4E61-BFDC-2317FAF169FB}"/>
                    </a:ext>
                  </a:extLst>
                </p:cNvPr>
                <p:cNvSpPr/>
                <p:nvPr/>
              </p:nvSpPr>
              <p:spPr>
                <a:xfrm flipV="1">
                  <a:off x="3461695" y="3264174"/>
                  <a:ext cx="150981" cy="368194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2" name="グループ化 231">
                <a:extLst>
                  <a:ext uri="{FF2B5EF4-FFF2-40B4-BE49-F238E27FC236}">
                    <a16:creationId xmlns:a16="http://schemas.microsoft.com/office/drawing/2014/main" id="{ACEADBC4-4D51-44C0-8D60-C265A9152FBA}"/>
                  </a:ext>
                </a:extLst>
              </p:cNvPr>
              <p:cNvGrpSpPr/>
              <p:nvPr/>
            </p:nvGrpSpPr>
            <p:grpSpPr>
              <a:xfrm rot="5400000" flipV="1">
                <a:off x="3149560" y="4477222"/>
                <a:ext cx="113578" cy="88107"/>
                <a:chOff x="3311525" y="3264174"/>
                <a:chExt cx="301151" cy="371134"/>
              </a:xfrm>
            </p:grpSpPr>
            <p:sp>
              <p:nvSpPr>
                <p:cNvPr id="233" name="円弧 232">
                  <a:extLst>
                    <a:ext uri="{FF2B5EF4-FFF2-40B4-BE49-F238E27FC236}">
                      <a16:creationId xmlns:a16="http://schemas.microsoft.com/office/drawing/2014/main" id="{A79CD0AB-7194-49BF-BF0A-0DA36F555FCE}"/>
                    </a:ext>
                  </a:extLst>
                </p:cNvPr>
                <p:cNvSpPr/>
                <p:nvPr/>
              </p:nvSpPr>
              <p:spPr>
                <a:xfrm>
                  <a:off x="3311525" y="3267113"/>
                  <a:ext cx="150981" cy="368195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円弧 233">
                  <a:extLst>
                    <a:ext uri="{FF2B5EF4-FFF2-40B4-BE49-F238E27FC236}">
                      <a16:creationId xmlns:a16="http://schemas.microsoft.com/office/drawing/2014/main" id="{FE3B7570-7937-40AA-867B-0EBE06C82F0E}"/>
                    </a:ext>
                  </a:extLst>
                </p:cNvPr>
                <p:cNvSpPr/>
                <p:nvPr/>
              </p:nvSpPr>
              <p:spPr>
                <a:xfrm flipV="1">
                  <a:off x="3461695" y="3264174"/>
                  <a:ext cx="150981" cy="368194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5" name="グループ化 234">
                <a:extLst>
                  <a:ext uri="{FF2B5EF4-FFF2-40B4-BE49-F238E27FC236}">
                    <a16:creationId xmlns:a16="http://schemas.microsoft.com/office/drawing/2014/main" id="{E5ED8F29-E552-49AB-9D1A-20E8D503F6DA}"/>
                  </a:ext>
                </a:extLst>
              </p:cNvPr>
              <p:cNvGrpSpPr/>
              <p:nvPr/>
            </p:nvGrpSpPr>
            <p:grpSpPr>
              <a:xfrm rot="16200000" flipV="1">
                <a:off x="5794664" y="4284853"/>
                <a:ext cx="113578" cy="444359"/>
                <a:chOff x="3311525" y="3264174"/>
                <a:chExt cx="301151" cy="371134"/>
              </a:xfrm>
            </p:grpSpPr>
            <p:sp>
              <p:nvSpPr>
                <p:cNvPr id="236" name="円弧 235">
                  <a:extLst>
                    <a:ext uri="{FF2B5EF4-FFF2-40B4-BE49-F238E27FC236}">
                      <a16:creationId xmlns:a16="http://schemas.microsoft.com/office/drawing/2014/main" id="{E8E04E86-BB17-4ED4-9BB0-1A3E60672505}"/>
                    </a:ext>
                  </a:extLst>
                </p:cNvPr>
                <p:cNvSpPr/>
                <p:nvPr/>
              </p:nvSpPr>
              <p:spPr>
                <a:xfrm>
                  <a:off x="3311525" y="3267113"/>
                  <a:ext cx="150981" cy="368195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円弧 236">
                  <a:extLst>
                    <a:ext uri="{FF2B5EF4-FFF2-40B4-BE49-F238E27FC236}">
                      <a16:creationId xmlns:a16="http://schemas.microsoft.com/office/drawing/2014/main" id="{91360C54-4195-4D23-84BE-2559F7F0F683}"/>
                    </a:ext>
                  </a:extLst>
                </p:cNvPr>
                <p:cNvSpPr/>
                <p:nvPr/>
              </p:nvSpPr>
              <p:spPr>
                <a:xfrm flipV="1">
                  <a:off x="3461695" y="3264174"/>
                  <a:ext cx="150981" cy="368194"/>
                </a:xfrm>
                <a:prstGeom prst="arc">
                  <a:avLst>
                    <a:gd name="adj1" fmla="val 10855447"/>
                    <a:gd name="adj2" fmla="val 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0E1C7BB2-81FC-4F56-9394-D4AF6182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8473" y="3366161"/>
                <a:ext cx="0" cy="141433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60C58F57-1D32-4424-8E58-20AEC31EF286}"/>
              </a:ext>
            </a:extLst>
          </p:cNvPr>
          <p:cNvSpPr txBox="1"/>
          <p:nvPr/>
        </p:nvSpPr>
        <p:spPr>
          <a:xfrm>
            <a:off x="7887426" y="5873645"/>
            <a:ext cx="180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kumimoji="1" lang="ja-JP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8B461-3D29-4137-AF5F-24EE05A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ja-JP" altLang="en-US" dirty="0"/>
              <a:t>原理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A0CC6EC-EA88-43F0-B9FD-E075E9498041}"/>
              </a:ext>
            </a:extLst>
          </p:cNvPr>
          <p:cNvGrpSpPr/>
          <p:nvPr/>
        </p:nvGrpSpPr>
        <p:grpSpPr>
          <a:xfrm>
            <a:off x="2734176" y="1690688"/>
            <a:ext cx="6723647" cy="3988217"/>
            <a:chOff x="2530642" y="1690688"/>
            <a:chExt cx="7511716" cy="45426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33FB7A2-0066-493A-9EAB-422E8B77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642" y="1690688"/>
              <a:ext cx="7511716" cy="4142490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D2C28B6-02E0-4068-AD15-14454CAF9D5E}"/>
                </a:ext>
              </a:extLst>
            </p:cNvPr>
            <p:cNvSpPr txBox="1"/>
            <p:nvPr/>
          </p:nvSpPr>
          <p:spPr>
            <a:xfrm>
              <a:off x="4307432" y="5833178"/>
              <a:ext cx="3958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図 </a:t>
              </a:r>
              <a:r>
                <a:rPr lang="en-US" altLang="ja-JP" sz="2000" dirty="0"/>
                <a:t>: </a:t>
              </a:r>
              <a:r>
                <a:rPr lang="ja-JP" altLang="en-US" sz="2000" dirty="0"/>
                <a:t>実験資料より</a:t>
              </a:r>
              <a:r>
                <a:rPr lang="en-US" altLang="ja-JP" sz="2000" dirty="0"/>
                <a:t>FET</a:t>
              </a:r>
              <a:r>
                <a:rPr lang="ja-JP" altLang="en-US" sz="2000" dirty="0"/>
                <a:t>の増幅回路</a:t>
              </a:r>
              <a:endParaRPr lang="en-US" altLang="ja-JP" sz="2000" dirty="0"/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B3EEF23-284C-4601-8BF5-B0198319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4A12F8-B4A3-4BDF-A93C-299C17EE76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64775" y="1499387"/>
                <a:ext cx="11498888" cy="435133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=4.7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=12[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/>
                  <a:t>で回路を組む</a:t>
                </a:r>
                <a:r>
                  <a:rPr lang="en-US" altLang="ja-JP" sz="2400" dirty="0"/>
                  <a:t>. </a:t>
                </a:r>
                <a:endParaRPr lang="en-US" altLang="ja-JP" sz="2400" b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=50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𝑘𝐻𝑧</m:t>
                        </m:r>
                      </m:e>
                    </m:d>
                  </m:oMath>
                </a14:m>
                <a:r>
                  <a:rPr lang="ja-JP" altLang="en-US" sz="2400" dirty="0"/>
                  <a:t> として電圧利得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ja-JP" altLang="en-US" sz="2400" dirty="0"/>
                  <a:t>と位相差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400" dirty="0"/>
                  <a:t>を求める</a:t>
                </a:r>
                <a:r>
                  <a:rPr lang="en-US" altLang="ja-JP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=100, 200, 500, 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4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10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40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100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200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500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ja-JP" altLang="en-US" sz="2400" dirty="0"/>
                  <a:t>にて電圧利得</a:t>
                </a:r>
                <a:r>
                  <a:rPr lang="en-US" altLang="ja-JP" sz="2400" dirty="0"/>
                  <a:t>, </a:t>
                </a:r>
                <a:r>
                  <a:rPr lang="ja-JP" altLang="en-US" sz="2400" dirty="0"/>
                  <a:t>位相差を求め</a:t>
                </a:r>
                <a:r>
                  <a:rPr lang="en-US" altLang="ja-JP" sz="2400" dirty="0"/>
                  <a:t>, </a:t>
                </a:r>
                <a:r>
                  <a:rPr lang="ja-JP" altLang="en-US" sz="2400" dirty="0"/>
                  <a:t>グラフ化する</a:t>
                </a:r>
                <a:r>
                  <a:rPr lang="en-US" altLang="ja-JP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lvl="1" indent="0">
                  <a:buNone/>
                </a:pPr>
                <a:r>
                  <a:rPr lang="en-US" altLang="ja-JP" sz="2400" dirty="0"/>
                  <a:t>	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4A12F8-B4A3-4BDF-A93C-299C17EE7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64775" y="1499387"/>
                <a:ext cx="11498888" cy="4351338"/>
              </a:xfrm>
              <a:blipFill>
                <a:blip r:embed="rId3"/>
                <a:stretch>
                  <a:fillRect l="-795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1C88A7AA-3742-409B-A93D-7E6575C3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実験手順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7A77BF-89B4-4F57-B143-E8C9BEC91896}"/>
              </a:ext>
            </a:extLst>
          </p:cNvPr>
          <p:cNvGrpSpPr/>
          <p:nvPr/>
        </p:nvGrpSpPr>
        <p:grpSpPr>
          <a:xfrm>
            <a:off x="6096000" y="3324017"/>
            <a:ext cx="5377750" cy="2807369"/>
            <a:chOff x="2530642" y="1690688"/>
            <a:chExt cx="7511716" cy="487732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900B800-6215-4556-A37E-B155C1B3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642" y="1690688"/>
              <a:ext cx="7511716" cy="414249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F41C2DB-2732-444F-80DC-342E51F8B7C1}"/>
                </a:ext>
              </a:extLst>
            </p:cNvPr>
            <p:cNvSpPr txBox="1"/>
            <p:nvPr/>
          </p:nvSpPr>
          <p:spPr>
            <a:xfrm>
              <a:off x="3359536" y="6054955"/>
              <a:ext cx="5853928" cy="51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図 </a:t>
              </a:r>
              <a:r>
                <a:rPr lang="en-US" altLang="ja-JP" sz="2000" dirty="0"/>
                <a:t>: </a:t>
              </a:r>
              <a:r>
                <a:rPr lang="ja-JP" altLang="en-US" sz="2000" dirty="0"/>
                <a:t>実験資料より</a:t>
              </a:r>
              <a:r>
                <a:rPr lang="en-US" altLang="ja-JP" sz="2000" dirty="0"/>
                <a:t>FET</a:t>
              </a:r>
              <a:r>
                <a:rPr lang="ja-JP" altLang="en-US" sz="2000" dirty="0"/>
                <a:t>の増幅回路</a:t>
              </a:r>
              <a:endParaRPr lang="en-US" altLang="ja-JP" sz="20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DCABED-6621-4CC3-9034-9CA31733142A}"/>
              </a:ext>
            </a:extLst>
          </p:cNvPr>
          <p:cNvGrpSpPr/>
          <p:nvPr/>
        </p:nvGrpSpPr>
        <p:grpSpPr>
          <a:xfrm>
            <a:off x="1188916" y="3979258"/>
            <a:ext cx="4282943" cy="1379355"/>
            <a:chOff x="1223144" y="4186754"/>
            <a:chExt cx="4282943" cy="1379355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E41798E5-9CC4-490B-920F-3F34C7EA2893}"/>
                </a:ext>
              </a:extLst>
            </p:cNvPr>
            <p:cNvSpPr/>
            <p:nvPr/>
          </p:nvSpPr>
          <p:spPr>
            <a:xfrm>
              <a:off x="1223144" y="4186754"/>
              <a:ext cx="4214487" cy="137935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FA60C72-7F13-4AC6-888F-7849A63BD301}"/>
                    </a:ext>
                  </a:extLst>
                </p:cNvPr>
                <p:cNvSpPr txBox="1"/>
                <p:nvPr/>
              </p:nvSpPr>
              <p:spPr>
                <a:xfrm>
                  <a:off x="1291600" y="4458113"/>
                  <a:ext cx="4214487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=20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 |</m:t>
                        </m:r>
                      </m:oMath>
                    </m:oMathPara>
                  </a14:m>
                  <a:endParaRPr lang="en-US" altLang="ja-JP" sz="24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360×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m:rPr>
                          <m:lit/>
                        </m:rP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ja-JP" sz="2400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  <a:p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FA60C72-7F13-4AC6-888F-7849A63BD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600" y="4458113"/>
                  <a:ext cx="4214487" cy="1107996"/>
                </a:xfrm>
                <a:prstGeom prst="rect">
                  <a:avLst/>
                </a:prstGeom>
                <a:blipFill>
                  <a:blip r:embed="rId5"/>
                  <a:stretch>
                    <a:fillRect l="-43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8D5866-1505-41F9-9E22-B96157FA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9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0272-71DB-49DB-A4DC-B1DAD39A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F2D5E-1F4F-4F7C-9D62-1D3679B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B6119-1C2D-4F4A-B773-36039E8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ワイド画面</PresentationFormat>
  <Paragraphs>50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Cambria Math</vt:lpstr>
      <vt:lpstr>Times New Roman</vt:lpstr>
      <vt:lpstr>Office テーマ</vt:lpstr>
      <vt:lpstr>デザインプロジェクトⅠ トランジスタ増幅回路</vt:lpstr>
      <vt:lpstr>実験目的</vt:lpstr>
      <vt:lpstr>実験原理・FETの静特性</vt:lpstr>
      <vt:lpstr>実験原理</vt:lpstr>
      <vt:lpstr>実験手順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デザインプロジェクトⅠ トランジスタ増幅回路</dc:title>
  <dc:creator>saito yohei</dc:creator>
  <cp:lastModifiedBy>saito yohei</cp:lastModifiedBy>
  <cp:revision>25</cp:revision>
  <dcterms:created xsi:type="dcterms:W3CDTF">2018-07-23T04:03:39Z</dcterms:created>
  <dcterms:modified xsi:type="dcterms:W3CDTF">2018-07-23T13:25:32Z</dcterms:modified>
</cp:coreProperties>
</file>