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5"/>
  </p:notesMasterIdLst>
  <p:sldIdLst>
    <p:sldId id="367" r:id="rId5"/>
    <p:sldId id="368" r:id="rId6"/>
    <p:sldId id="369" r:id="rId7"/>
    <p:sldId id="370" r:id="rId8"/>
    <p:sldId id="372" r:id="rId9"/>
    <p:sldId id="373" r:id="rId10"/>
    <p:sldId id="375" r:id="rId11"/>
    <p:sldId id="378" r:id="rId12"/>
    <p:sldId id="376" r:id="rId13"/>
    <p:sldId id="377" r:id="rId14"/>
    <p:sldId id="379" r:id="rId15"/>
    <p:sldId id="380" r:id="rId16"/>
    <p:sldId id="381" r:id="rId17"/>
    <p:sldId id="382" r:id="rId18"/>
    <p:sldId id="383" r:id="rId19"/>
    <p:sldId id="384" r:id="rId20"/>
    <p:sldId id="385" r:id="rId21"/>
    <p:sldId id="386" r:id="rId22"/>
    <p:sldId id="387" r:id="rId23"/>
    <p:sldId id="34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p:scale>
          <a:sx n="158" d="100"/>
          <a:sy n="158" d="100"/>
        </p:scale>
        <p:origin x="-264" y="216"/>
      </p:cViewPr>
      <p:guideLst>
        <p:guide orient="horz" pos="588"/>
        <p:guide orient="horz" pos="852"/>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20</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pPr/>
              <a:t>15-01-2025</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mailto:patrapalliyohitha@gmail.com" TargetMode="External"/><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mailto:nsmlmanjusha@gmail.com" TargetMode="External"/><Relationship Id="rId4" Type="http://schemas.openxmlformats.org/officeDocument/2006/relationships/image" Target="../media/image3.png"/><Relationship Id="rId9" Type="http://schemas.openxmlformats.org/officeDocument/2006/relationships/hyperlink" Target="mailto:nikhitharayudu961@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074977" y="1056284"/>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311965" y="2312364"/>
            <a:ext cx="6520068" cy="2585323"/>
          </a:xfrm>
          <a:prstGeom prst="rect">
            <a:avLst/>
          </a:prstGeom>
          <a:noFill/>
        </p:spPr>
        <p:txBody>
          <a:bodyPr wrap="square">
            <a:spAutoFit/>
          </a:bodyPr>
          <a:lstStyle/>
          <a:p>
            <a:pPr algn="ctr"/>
            <a:r>
              <a:rPr lang="en-US" sz="2800" dirty="0" smtClean="0"/>
              <a:t>LUNG CANCER </a:t>
            </a:r>
            <a:r>
              <a:rPr lang="en-US" sz="2800" dirty="0"/>
              <a:t>PREDICTION</a:t>
            </a:r>
            <a:endParaRPr lang="en-US" dirty="0"/>
          </a:p>
          <a:p>
            <a:endParaRPr lang="en-US" sz="1400" dirty="0"/>
          </a:p>
          <a:p>
            <a:r>
              <a:rPr lang="en-US" sz="1400" dirty="0"/>
              <a:t>Team :  	                                                      Guide : Saomya Chaudhury</a:t>
            </a:r>
          </a:p>
          <a:p>
            <a:r>
              <a:rPr lang="en-US" sz="1100" dirty="0" err="1" smtClean="0"/>
              <a:t>P.Yohitha</a:t>
            </a:r>
            <a:r>
              <a:rPr lang="en-US" sz="1100" dirty="0" smtClean="0"/>
              <a:t>- </a:t>
            </a:r>
            <a:r>
              <a:rPr lang="en-US" sz="1100" dirty="0" smtClean="0">
                <a:hlinkClick r:id="rId8"/>
              </a:rPr>
              <a:t>patrapalliyohitha@gmail.com</a:t>
            </a:r>
            <a:r>
              <a:rPr lang="en-US" sz="1100" dirty="0" smtClean="0"/>
              <a:t>                           </a:t>
            </a:r>
            <a:r>
              <a:rPr lang="en-US" sz="1100" dirty="0"/>
              <a:t>Master Trainer, Edunet Foundation.     </a:t>
            </a:r>
          </a:p>
          <a:p>
            <a:r>
              <a:rPr lang="en-US" sz="1100" dirty="0" err="1" smtClean="0"/>
              <a:t>R.Nikitha</a:t>
            </a:r>
            <a:r>
              <a:rPr lang="en-US" sz="1100" dirty="0" smtClean="0"/>
              <a:t>- </a:t>
            </a:r>
            <a:r>
              <a:rPr lang="en-US" sz="1100" dirty="0" smtClean="0">
                <a:hlinkClick r:id="rId9"/>
              </a:rPr>
              <a:t>nikhitharayudu961@gmail.com</a:t>
            </a:r>
            <a:endParaRPr lang="en-US" sz="1100" dirty="0" smtClean="0"/>
          </a:p>
          <a:p>
            <a:r>
              <a:rPr lang="en-US" sz="1100" dirty="0" smtClean="0"/>
              <a:t>N.SML </a:t>
            </a:r>
            <a:r>
              <a:rPr lang="en-US" sz="1100" dirty="0" err="1" smtClean="0"/>
              <a:t>Manjusha</a:t>
            </a:r>
            <a:r>
              <a:rPr lang="en-US" sz="1100" dirty="0" smtClean="0"/>
              <a:t>- </a:t>
            </a:r>
            <a:r>
              <a:rPr lang="en-US" sz="1100" dirty="0" smtClean="0">
                <a:hlinkClick r:id="rId10"/>
              </a:rPr>
              <a:t>nsmlmanjusha@gmail.com</a:t>
            </a:r>
            <a:r>
              <a:rPr lang="en-US" sz="1100" dirty="0" smtClean="0"/>
              <a:t>   </a:t>
            </a:r>
            <a:endParaRPr lang="en-US" sz="1400" dirty="0"/>
          </a:p>
          <a:p>
            <a:pPr algn="ctr"/>
            <a:endParaRPr lang="en-US" dirty="0"/>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61B95055-6F51-91DA-2F55-59F1BE32C4E7}"/>
              </a:ext>
            </a:extLst>
          </p:cNvPr>
          <p:cNvSpPr txBox="1"/>
          <p:nvPr/>
        </p:nvSpPr>
        <p:spPr>
          <a:xfrm>
            <a:off x="311700" y="1017725"/>
            <a:ext cx="8520600" cy="3539430"/>
          </a:xfrm>
          <a:prstGeom prst="rect">
            <a:avLst/>
          </a:prstGeom>
          <a:noFill/>
        </p:spPr>
        <p:txBody>
          <a:bodyPr wrap="square">
            <a:spAutoFit/>
          </a:bodyPr>
          <a:lstStyle/>
          <a:p>
            <a:r>
              <a:rPr lang="en-US" sz="1600" dirty="0" smtClean="0"/>
              <a:t>The lung cancer prediction model offers potential to: </a:t>
            </a:r>
          </a:p>
          <a:p>
            <a:pPr>
              <a:buFont typeface="Arial" pitchFamily="34" charset="0"/>
              <a:buChar char="•"/>
            </a:pPr>
            <a:r>
              <a:rPr lang="en-US" sz="1600" dirty="0" smtClean="0"/>
              <a:t>Enhance early detection through personalized risk assessments, enabling proactive healthcare interventions. </a:t>
            </a:r>
          </a:p>
          <a:p>
            <a:pPr>
              <a:buFont typeface="Arial" pitchFamily="34" charset="0"/>
              <a:buChar char="•"/>
            </a:pPr>
            <a:r>
              <a:rPr lang="en-US" sz="1600" dirty="0" smtClean="0"/>
              <a:t>Optimize healthcare resources by identifying high-risk individuals and prioritizing screening and treatment. </a:t>
            </a:r>
          </a:p>
          <a:p>
            <a:pPr>
              <a:buFont typeface="Arial" pitchFamily="34" charset="0"/>
              <a:buChar char="•"/>
            </a:pPr>
            <a:r>
              <a:rPr lang="en-US" sz="1600" dirty="0" smtClean="0"/>
              <a:t>Support precision medicine by providing tailored treatment recommendations based on individual risk profiles and health conditions. </a:t>
            </a:r>
          </a:p>
          <a:p>
            <a:pPr>
              <a:buFont typeface="Arial" pitchFamily="34" charset="0"/>
              <a:buChar char="•"/>
            </a:pPr>
            <a:r>
              <a:rPr lang="en-US" sz="1600" dirty="0" smtClean="0"/>
              <a:t>Advocate for public health policies focused on prevention, smoking cessation, and environmental exposure reduction. </a:t>
            </a:r>
          </a:p>
          <a:p>
            <a:pPr>
              <a:buFont typeface="Arial" pitchFamily="34" charset="0"/>
              <a:buChar char="•"/>
            </a:pPr>
            <a:r>
              <a:rPr lang="en-US" sz="1600" dirty="0" smtClean="0"/>
              <a:t>Foster ongoing research into the genetic, environmental, and lifestyle factors contributing to lung cancer risk, leading to novel therapeutic approaches. </a:t>
            </a:r>
            <a:endParaRPr lang="en-US" sz="1600" smtClean="0"/>
          </a:p>
          <a:p>
            <a:pPr>
              <a:buFont typeface="Arial" pitchFamily="34" charset="0"/>
              <a:buChar char="•"/>
            </a:pPr>
            <a:r>
              <a:rPr lang="en-US" sz="1600" smtClean="0"/>
              <a:t>By </a:t>
            </a:r>
            <a:r>
              <a:rPr lang="en-US" sz="1600" dirty="0" smtClean="0"/>
              <a:t>leveraging the power of machine learning, this model not only empowers healthcare professionals to make informed decisions but also contributes to global efforts in reducing lung cancer mortality and improving public health outcomes.</a:t>
            </a:r>
            <a:endParaRPr lang="en-US" sz="1600" dirty="0"/>
          </a:p>
        </p:txBody>
      </p:sp>
    </p:spTree>
    <p:extLst>
      <p:ext uri="{BB962C8B-B14F-4D97-AF65-F5344CB8AC3E}">
        <p14:creationId xmlns:p14="http://schemas.microsoft.com/office/powerpoint/2010/main" val="705114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153" y="751974"/>
            <a:ext cx="4355431" cy="3050005"/>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5311942" y="776039"/>
            <a:ext cx="3404936" cy="3170099"/>
          </a:xfrm>
          <a:prstGeom prst="rect">
            <a:avLst/>
          </a:prstGeom>
          <a:noFill/>
        </p:spPr>
        <p:txBody>
          <a:bodyPr wrap="square" rtlCol="0">
            <a:spAutoFit/>
          </a:bodyPr>
          <a:lstStyle/>
          <a:p>
            <a:r>
              <a:rPr lang="en-US" sz="1000" b="1" dirty="0" smtClean="0"/>
              <a:t>1.Gender </a:t>
            </a:r>
            <a:r>
              <a:rPr lang="en-US" sz="1000" b="1" dirty="0"/>
              <a:t>Distribution</a:t>
            </a:r>
          </a:p>
          <a:p>
            <a:r>
              <a:rPr lang="en-US" sz="1000" b="1" dirty="0"/>
              <a:t>Objective</a:t>
            </a:r>
            <a:r>
              <a:rPr lang="en-US" sz="1000" dirty="0"/>
              <a:t>: To understand the distribution of gender in the dataset.</a:t>
            </a:r>
          </a:p>
          <a:p>
            <a:r>
              <a:rPr lang="en-US" sz="1000" b="1" dirty="0"/>
              <a:t>Visualization</a:t>
            </a:r>
            <a:r>
              <a:rPr lang="en-US" sz="1000" dirty="0"/>
              <a:t>: Bar chart displaying the count of each gender category (e.g., Male, Female).</a:t>
            </a:r>
          </a:p>
          <a:p>
            <a:r>
              <a:rPr lang="en-US" sz="1000" b="1" dirty="0"/>
              <a:t>Insights</a:t>
            </a:r>
            <a:r>
              <a:rPr lang="en-US" sz="1000" dirty="0"/>
              <a:t>:</a:t>
            </a:r>
          </a:p>
          <a:p>
            <a:r>
              <a:rPr lang="en-US" sz="1000" dirty="0"/>
              <a:t>Helps identify any gender imbalance in the dataset.</a:t>
            </a:r>
          </a:p>
          <a:p>
            <a:r>
              <a:rPr lang="en-US" sz="1000" dirty="0"/>
              <a:t>Useful for analyzing gender-specific trends in lung cancer prediction.</a:t>
            </a:r>
          </a:p>
          <a:p>
            <a:r>
              <a:rPr lang="en-US" sz="1000" b="1" dirty="0"/>
              <a:t>2. Smoking Status</a:t>
            </a:r>
          </a:p>
          <a:p>
            <a:r>
              <a:rPr lang="en-US" sz="1000" b="1" dirty="0"/>
              <a:t>Objective:</a:t>
            </a:r>
            <a:r>
              <a:rPr lang="en-US" sz="1000" dirty="0"/>
              <a:t> To examine the proportion of individuals who smoke.</a:t>
            </a:r>
          </a:p>
          <a:p>
            <a:r>
              <a:rPr lang="en-US" sz="1000" b="1" dirty="0"/>
              <a:t>Visualization</a:t>
            </a:r>
            <a:r>
              <a:rPr lang="en-US" sz="1000" dirty="0"/>
              <a:t>: Bar chart showing the count of smokers and non-smokers.</a:t>
            </a:r>
          </a:p>
          <a:p>
            <a:r>
              <a:rPr lang="en-US" sz="1000" dirty="0"/>
              <a:t>Insights:</a:t>
            </a:r>
          </a:p>
          <a:p>
            <a:r>
              <a:rPr lang="en-US" sz="1000" dirty="0"/>
              <a:t>Highlights the prevalence of smoking in the population.</a:t>
            </a:r>
          </a:p>
          <a:p>
            <a:r>
              <a:rPr lang="en-US" sz="1000" dirty="0"/>
              <a:t>Useful for assessing the impact of smoking as a risk factor for lung cancer.</a:t>
            </a:r>
          </a:p>
          <a:p>
            <a:r>
              <a:rPr lang="en-US" sz="1000" dirty="0"/>
              <a:t>Can reveal if smoking is a significant variable in the dataset.</a:t>
            </a:r>
            <a:endParaRPr lang="en-IN" sz="1000" dirty="0"/>
          </a:p>
        </p:txBody>
      </p:sp>
    </p:spTree>
    <p:extLst>
      <p:ext uri="{BB962C8B-B14F-4D97-AF65-F5344CB8AC3E}">
        <p14:creationId xmlns:p14="http://schemas.microsoft.com/office/powerpoint/2010/main" val="93475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32" y="794084"/>
            <a:ext cx="4120815" cy="3296653"/>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354053" y="992605"/>
            <a:ext cx="3260558" cy="2893100"/>
          </a:xfrm>
          <a:prstGeom prst="rect">
            <a:avLst/>
          </a:prstGeom>
          <a:noFill/>
        </p:spPr>
        <p:txBody>
          <a:bodyPr wrap="square" rtlCol="0">
            <a:spAutoFit/>
          </a:bodyPr>
          <a:lstStyle/>
          <a:p>
            <a:r>
              <a:rPr lang="en-US" b="1" dirty="0"/>
              <a:t>Median</a:t>
            </a:r>
            <a:r>
              <a:rPr lang="en-US" dirty="0"/>
              <a:t>: The central line in each box shows the typical value for each column</a:t>
            </a:r>
            <a:r>
              <a:rPr lang="en-US" dirty="0" smtClean="0"/>
              <a:t>.</a:t>
            </a:r>
          </a:p>
          <a:p>
            <a:r>
              <a:rPr lang="en-US" b="1" dirty="0" smtClean="0"/>
              <a:t>Spread</a:t>
            </a:r>
            <a:r>
              <a:rPr lang="en-US" dirty="0"/>
              <a:t>: The box (IQR) shows the middle 50% of values; longer boxes mean more variability</a:t>
            </a:r>
            <a:r>
              <a:rPr lang="en-US" dirty="0" smtClean="0"/>
              <a:t>.</a:t>
            </a:r>
          </a:p>
          <a:p>
            <a:r>
              <a:rPr lang="en-US" b="1" dirty="0" smtClean="0"/>
              <a:t>Outliers</a:t>
            </a:r>
            <a:r>
              <a:rPr lang="en-US" dirty="0"/>
              <a:t>: Points outside the whiskers indicate rare cases or potential data issues</a:t>
            </a:r>
            <a:r>
              <a:rPr lang="en-US" dirty="0" smtClean="0"/>
              <a:t>.</a:t>
            </a:r>
          </a:p>
          <a:p>
            <a:r>
              <a:rPr lang="en-US" b="1" dirty="0" smtClean="0"/>
              <a:t>Comparison</a:t>
            </a:r>
            <a:r>
              <a:rPr lang="en-US" dirty="0"/>
              <a:t>: Boxplots help compare ranges and variability across columns; scaling may be needed for machine learning.</a:t>
            </a:r>
            <a:endParaRPr lang="en-IN" dirty="0"/>
          </a:p>
        </p:txBody>
      </p:sp>
    </p:spTree>
    <p:extLst>
      <p:ext uri="{BB962C8B-B14F-4D97-AF65-F5344CB8AC3E}">
        <p14:creationId xmlns:p14="http://schemas.microsoft.com/office/powerpoint/2010/main" val="239570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1421" y="884321"/>
            <a:ext cx="4535905" cy="3122195"/>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787189" y="974558"/>
            <a:ext cx="2923674" cy="3323987"/>
          </a:xfrm>
          <a:prstGeom prst="rect">
            <a:avLst/>
          </a:prstGeom>
          <a:noFill/>
        </p:spPr>
        <p:txBody>
          <a:bodyPr wrap="square" rtlCol="0">
            <a:spAutoFit/>
          </a:bodyPr>
          <a:lstStyle/>
          <a:p>
            <a:r>
              <a:rPr lang="en-US" b="1" dirty="0"/>
              <a:t>Age Distribution</a:t>
            </a:r>
            <a:r>
              <a:rPr lang="en-US" dirty="0"/>
              <a:t>: The histogram shows how ages are spread, with KDE peaks highlighting common age ranges.</a:t>
            </a:r>
          </a:p>
          <a:p>
            <a:r>
              <a:rPr lang="en-US" b="1" dirty="0"/>
              <a:t>Frequency</a:t>
            </a:r>
            <a:r>
              <a:rPr lang="en-US" dirty="0"/>
              <a:t>: Bar heights indicate the count of individuals in each age range.</a:t>
            </a:r>
          </a:p>
          <a:p>
            <a:r>
              <a:rPr lang="en-US" b="1" dirty="0"/>
              <a:t>Trends</a:t>
            </a:r>
            <a:r>
              <a:rPr lang="en-US" dirty="0"/>
              <a:t>: The KDE curve </a:t>
            </a:r>
            <a:r>
              <a:rPr lang="en-US" dirty="0" err="1"/>
              <a:t>smooths</a:t>
            </a:r>
            <a:r>
              <a:rPr lang="en-US" dirty="0"/>
              <a:t> the data, showing patterns like normality, </a:t>
            </a:r>
            <a:r>
              <a:rPr lang="en-US" dirty="0" err="1"/>
              <a:t>skewness</a:t>
            </a:r>
            <a:r>
              <a:rPr lang="en-US" dirty="0"/>
              <a:t>, or multiple peaks.</a:t>
            </a:r>
          </a:p>
          <a:p>
            <a:r>
              <a:rPr lang="en-US" b="1" dirty="0"/>
              <a:t>Insights</a:t>
            </a:r>
            <a:r>
              <a:rPr lang="en-US" dirty="0"/>
              <a:t>: Helps identify age groups most at risk or for further segmentation</a:t>
            </a:r>
            <a:r>
              <a:rPr lang="en-US" dirty="0" smtClean="0"/>
              <a:t>.</a:t>
            </a:r>
            <a:endParaRPr lang="en-US" dirty="0"/>
          </a:p>
          <a:p>
            <a:endParaRPr lang="en-IN" dirty="0"/>
          </a:p>
        </p:txBody>
      </p:sp>
    </p:spTree>
    <p:extLst>
      <p:ext uri="{BB962C8B-B14F-4D97-AF65-F5344CB8AC3E}">
        <p14:creationId xmlns:p14="http://schemas.microsoft.com/office/powerpoint/2010/main" val="92932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7595" y="920416"/>
            <a:ext cx="4072689" cy="312821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287879" y="1022684"/>
            <a:ext cx="3302668" cy="3970318"/>
          </a:xfrm>
          <a:prstGeom prst="rect">
            <a:avLst/>
          </a:prstGeom>
          <a:noFill/>
        </p:spPr>
        <p:txBody>
          <a:bodyPr wrap="square" rtlCol="0">
            <a:spAutoFit/>
          </a:bodyPr>
          <a:lstStyle/>
          <a:p>
            <a:r>
              <a:rPr lang="en-US" sz="1050" b="1" dirty="0"/>
              <a:t>Wheezing Distribution</a:t>
            </a:r>
          </a:p>
          <a:p>
            <a:r>
              <a:rPr lang="en-US" sz="1050" b="1" dirty="0"/>
              <a:t>Insights</a:t>
            </a:r>
            <a:r>
              <a:rPr lang="en-US" sz="1050" dirty="0"/>
              <a:t>:</a:t>
            </a:r>
          </a:p>
          <a:p>
            <a:pPr lvl="1"/>
            <a:r>
              <a:rPr lang="en-US" sz="1050" dirty="0"/>
              <a:t>Shows how many individuals experience wheezing.</a:t>
            </a:r>
          </a:p>
          <a:p>
            <a:pPr lvl="1"/>
            <a:r>
              <a:rPr lang="en-US" sz="1050" dirty="0"/>
              <a:t>High wheezing frequency (1 = Yes) may indicate respiratory issues.</a:t>
            </a:r>
          </a:p>
          <a:p>
            <a:pPr lvl="1"/>
            <a:r>
              <a:rPr lang="en-US" sz="1050" dirty="0"/>
              <a:t>The KDE curve </a:t>
            </a:r>
            <a:r>
              <a:rPr lang="en-US" sz="1050" dirty="0" err="1"/>
              <a:t>smooths</a:t>
            </a:r>
            <a:r>
              <a:rPr lang="en-US" sz="1050" dirty="0"/>
              <a:t> the trend for better analysis.</a:t>
            </a:r>
          </a:p>
          <a:p>
            <a:r>
              <a:rPr lang="en-US" sz="1050" b="1" dirty="0"/>
              <a:t>Suggestions</a:t>
            </a:r>
            <a:r>
              <a:rPr lang="en-US" sz="1050" dirty="0"/>
              <a:t>:</a:t>
            </a:r>
          </a:p>
          <a:p>
            <a:pPr lvl="1"/>
            <a:r>
              <a:rPr lang="en-US" sz="1050" dirty="0"/>
              <a:t>Study links between wheezing and symptoms like COUGHING or SHORTNESS_OF_BREATH.</a:t>
            </a:r>
          </a:p>
          <a:p>
            <a:pPr lvl="1"/>
            <a:r>
              <a:rPr lang="en-US" sz="1050" dirty="0"/>
              <a:t>Investigate its correlation with LUNG_CANCER.</a:t>
            </a:r>
          </a:p>
          <a:p>
            <a:r>
              <a:rPr lang="en-US" sz="1050" b="1" dirty="0"/>
              <a:t>Chest Pain Distribution</a:t>
            </a:r>
          </a:p>
          <a:p>
            <a:r>
              <a:rPr lang="en-US" sz="1050" b="1" dirty="0"/>
              <a:t>Insights</a:t>
            </a:r>
            <a:r>
              <a:rPr lang="en-US" sz="1050" dirty="0"/>
              <a:t>:</a:t>
            </a:r>
          </a:p>
          <a:p>
            <a:pPr lvl="1"/>
            <a:r>
              <a:rPr lang="en-US" sz="1050" dirty="0"/>
              <a:t>Displays how many individuals report chest pain.</a:t>
            </a:r>
          </a:p>
          <a:p>
            <a:pPr lvl="1"/>
            <a:r>
              <a:rPr lang="en-US" sz="1050" dirty="0"/>
              <a:t>High chest pain frequency (1 = Yes) might point to severe conditions.</a:t>
            </a:r>
          </a:p>
          <a:p>
            <a:pPr lvl="1"/>
            <a:r>
              <a:rPr lang="en-US" sz="1050" dirty="0"/>
              <a:t>The KDE curve highlights patterns in chest pain occurrence.</a:t>
            </a:r>
          </a:p>
          <a:p>
            <a:r>
              <a:rPr lang="en-US" sz="1050" b="1" dirty="0"/>
              <a:t>Suggestions</a:t>
            </a:r>
            <a:r>
              <a:rPr lang="en-US" sz="1050" dirty="0"/>
              <a:t>:</a:t>
            </a:r>
          </a:p>
          <a:p>
            <a:pPr lvl="1"/>
            <a:r>
              <a:rPr lang="en-US" sz="1050" dirty="0"/>
              <a:t>Compare chest pain across age groups or genders.</a:t>
            </a:r>
          </a:p>
          <a:p>
            <a:pPr lvl="1"/>
            <a:r>
              <a:rPr lang="en-US" sz="1050" dirty="0"/>
              <a:t>Analyze its combined effect with variables like SMOKING or ANXIETY for lung cancer prediction.</a:t>
            </a:r>
          </a:p>
          <a:p>
            <a:r>
              <a:rPr lang="en-US" sz="1050" dirty="0"/>
              <a:t>4o</a:t>
            </a:r>
          </a:p>
          <a:p>
            <a:endParaRPr lang="en-IN" sz="1050" dirty="0"/>
          </a:p>
        </p:txBody>
      </p:sp>
    </p:spTree>
    <p:extLst>
      <p:ext uri="{BB962C8B-B14F-4D97-AF65-F5344CB8AC3E}">
        <p14:creationId xmlns:p14="http://schemas.microsoft.com/office/powerpoint/2010/main" val="609728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389" y="776037"/>
            <a:ext cx="4259179" cy="3074068"/>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336005" y="776037"/>
            <a:ext cx="3031958" cy="3816429"/>
          </a:xfrm>
          <a:prstGeom prst="rect">
            <a:avLst/>
          </a:prstGeom>
          <a:noFill/>
        </p:spPr>
        <p:txBody>
          <a:bodyPr wrap="square" rtlCol="0">
            <a:spAutoFit/>
          </a:bodyPr>
          <a:lstStyle/>
          <a:p>
            <a:r>
              <a:rPr lang="en-US" sz="1100" b="1" dirty="0"/>
              <a:t>Correlation </a:t>
            </a:r>
            <a:r>
              <a:rPr lang="en-US" sz="1100" b="1" dirty="0" err="1"/>
              <a:t>Heatmap</a:t>
            </a:r>
            <a:r>
              <a:rPr lang="en-US" sz="1100" b="1" dirty="0"/>
              <a:t> Insights</a:t>
            </a:r>
          </a:p>
          <a:p>
            <a:r>
              <a:rPr lang="en-US" sz="1100" b="1" dirty="0"/>
              <a:t>Positive Correlation</a:t>
            </a:r>
            <a:r>
              <a:rPr lang="en-US" sz="1100" dirty="0"/>
              <a:t>: Closer to +1 means both variables increase together.</a:t>
            </a:r>
          </a:p>
          <a:p>
            <a:r>
              <a:rPr lang="en-US" sz="1100" b="1" dirty="0"/>
              <a:t>Negative Correlation</a:t>
            </a:r>
            <a:r>
              <a:rPr lang="en-US" sz="1100" dirty="0"/>
              <a:t>: Closer to -1 means one variable increases as the other decreases.</a:t>
            </a:r>
          </a:p>
          <a:p>
            <a:r>
              <a:rPr lang="en-US" sz="1100" b="1" dirty="0"/>
              <a:t>No Correlation</a:t>
            </a:r>
            <a:r>
              <a:rPr lang="en-US" sz="1100" dirty="0"/>
              <a:t>: Values near 0 mean no strong relationship.</a:t>
            </a:r>
          </a:p>
          <a:p>
            <a:r>
              <a:rPr lang="en-US" sz="1100" b="1" dirty="0"/>
              <a:t>Key Relationships</a:t>
            </a:r>
          </a:p>
          <a:p>
            <a:r>
              <a:rPr lang="en-US" sz="1100" b="1" dirty="0"/>
              <a:t>Age</a:t>
            </a:r>
            <a:r>
              <a:rPr lang="en-US" sz="1100" dirty="0"/>
              <a:t>: Check if AGE correlates with factors like FATIGUE or CHRONIC_DISEASE for age-related trends.</a:t>
            </a:r>
          </a:p>
          <a:p>
            <a:r>
              <a:rPr lang="en-US" sz="1100" b="1" dirty="0"/>
              <a:t>Smoking and Chronic Disease</a:t>
            </a:r>
            <a:r>
              <a:rPr lang="en-US" sz="1100" dirty="0"/>
              <a:t>: A positive correlation may indicate smoking’s impact on long-term health.</a:t>
            </a:r>
          </a:p>
          <a:p>
            <a:r>
              <a:rPr lang="en-US" sz="1100" b="1" dirty="0"/>
              <a:t>Anxiety and Fatigue</a:t>
            </a:r>
            <a:r>
              <a:rPr lang="en-US" sz="1100" dirty="0"/>
              <a:t>: A positive correlation might show anxiety contributing to fatigue, linking mental and physical health.</a:t>
            </a:r>
          </a:p>
          <a:p>
            <a:r>
              <a:rPr lang="en-US" sz="1100" b="1" dirty="0"/>
              <a:t>Overall Trends</a:t>
            </a:r>
            <a:r>
              <a:rPr lang="en-US" sz="1100" dirty="0"/>
              <a:t>: Strong correlations highlight key relationships; weak ones suggest independence between variables.</a:t>
            </a:r>
          </a:p>
          <a:p>
            <a:endParaRPr lang="en-IN" sz="1100" dirty="0"/>
          </a:p>
        </p:txBody>
      </p:sp>
    </p:spTree>
    <p:extLst>
      <p:ext uri="{BB962C8B-B14F-4D97-AF65-F5344CB8AC3E}">
        <p14:creationId xmlns:p14="http://schemas.microsoft.com/office/powerpoint/2010/main" val="348429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2211" y="920416"/>
            <a:ext cx="4072689" cy="3086100"/>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408195" y="1088858"/>
            <a:ext cx="3429000" cy="2462213"/>
          </a:xfrm>
          <a:prstGeom prst="rect">
            <a:avLst/>
          </a:prstGeom>
          <a:noFill/>
        </p:spPr>
        <p:txBody>
          <a:bodyPr wrap="square" rtlCol="0">
            <a:spAutoFit/>
          </a:bodyPr>
          <a:lstStyle/>
          <a:p>
            <a:r>
              <a:rPr lang="en-US" sz="1100" b="1" dirty="0"/>
              <a:t>Age </a:t>
            </a:r>
            <a:r>
              <a:rPr lang="en-US" sz="1100" b="1" dirty="0" err="1"/>
              <a:t>vs</a:t>
            </a:r>
            <a:r>
              <a:rPr lang="en-US" sz="1100" b="1" dirty="0"/>
              <a:t> Smoking Status Insights</a:t>
            </a:r>
          </a:p>
          <a:p>
            <a:r>
              <a:rPr lang="en-US" sz="1100" b="1" dirty="0"/>
              <a:t>Age and Smoking Trend</a:t>
            </a:r>
            <a:r>
              <a:rPr lang="en-US" sz="1100" dirty="0"/>
              <a:t>:</a:t>
            </a:r>
          </a:p>
          <a:p>
            <a:pPr lvl="1"/>
            <a:r>
              <a:rPr lang="en-US" sz="1100" dirty="0"/>
              <a:t>Shows how smoking behavior changes with age.</a:t>
            </a:r>
          </a:p>
          <a:p>
            <a:pPr lvl="1"/>
            <a:r>
              <a:rPr lang="en-US" sz="1100" dirty="0"/>
              <a:t>Younger individuals may smoke less, while older individuals may smoke more—or vice versa.</a:t>
            </a:r>
          </a:p>
          <a:p>
            <a:r>
              <a:rPr lang="en-US" sz="1100" b="1" dirty="0"/>
              <a:t>Smoking Prevalence</a:t>
            </a:r>
            <a:r>
              <a:rPr lang="en-US" sz="1100" dirty="0"/>
              <a:t>:</a:t>
            </a:r>
          </a:p>
          <a:p>
            <a:pPr lvl="1"/>
            <a:r>
              <a:rPr lang="en-US" sz="1100" dirty="0"/>
              <a:t>An increasing trend with age suggests smoking is a key factor in lung cancer risk.</a:t>
            </a:r>
          </a:p>
          <a:p>
            <a:pPr lvl="1"/>
            <a:r>
              <a:rPr lang="en-US" sz="1100" dirty="0"/>
              <a:t>A decreasing trend may indicate more quitting with age.</a:t>
            </a:r>
          </a:p>
          <a:p>
            <a:r>
              <a:rPr lang="en-US" sz="1100" b="1" dirty="0"/>
              <a:t>Lung Cancer Prediction</a:t>
            </a:r>
            <a:r>
              <a:rPr lang="en-US" sz="1100" dirty="0"/>
              <a:t>:</a:t>
            </a:r>
          </a:p>
          <a:p>
            <a:pPr lvl="1"/>
            <a:r>
              <a:rPr lang="en-US" sz="1100" dirty="0"/>
              <a:t>Patterns help predict lung cancer risk based on age and smoking history.</a:t>
            </a:r>
          </a:p>
          <a:p>
            <a:endParaRPr lang="en-IN" sz="1100" dirty="0"/>
          </a:p>
        </p:txBody>
      </p:sp>
    </p:spTree>
    <p:extLst>
      <p:ext uri="{BB962C8B-B14F-4D97-AF65-F5344CB8AC3E}">
        <p14:creationId xmlns:p14="http://schemas.microsoft.com/office/powerpoint/2010/main" val="362478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9547" y="866274"/>
            <a:ext cx="4211053" cy="3194384"/>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305926" y="1034716"/>
            <a:ext cx="2953753" cy="2800767"/>
          </a:xfrm>
          <a:prstGeom prst="rect">
            <a:avLst/>
          </a:prstGeom>
          <a:noFill/>
        </p:spPr>
        <p:txBody>
          <a:bodyPr wrap="square" rtlCol="0">
            <a:spAutoFit/>
          </a:bodyPr>
          <a:lstStyle/>
          <a:p>
            <a:r>
              <a:rPr lang="en-US" sz="1100" b="1" dirty="0"/>
              <a:t>Anxiety </a:t>
            </a:r>
            <a:r>
              <a:rPr lang="en-US" sz="1100" b="1" dirty="0" err="1"/>
              <a:t>vs</a:t>
            </a:r>
            <a:r>
              <a:rPr lang="en-US" sz="1100" b="1" dirty="0"/>
              <a:t> Fatigue Insights by Gender</a:t>
            </a:r>
          </a:p>
          <a:p>
            <a:r>
              <a:rPr lang="en-US" sz="1100" b="1" dirty="0"/>
              <a:t>Anxiety and Fatigue Relationship</a:t>
            </a:r>
            <a:r>
              <a:rPr lang="en-US" sz="1100" dirty="0"/>
              <a:t>:</a:t>
            </a:r>
          </a:p>
          <a:p>
            <a:pPr lvl="1"/>
            <a:r>
              <a:rPr lang="en-US" sz="1100" dirty="0"/>
              <a:t>A positive correlation means higher anxiety often coincides with higher fatigue.</a:t>
            </a:r>
          </a:p>
          <a:p>
            <a:r>
              <a:rPr lang="en-US" sz="1100" b="1" dirty="0"/>
              <a:t>Gender-Based Differences</a:t>
            </a:r>
            <a:r>
              <a:rPr lang="en-US" sz="1100" dirty="0"/>
              <a:t>:</a:t>
            </a:r>
          </a:p>
          <a:p>
            <a:pPr lvl="1"/>
            <a:r>
              <a:rPr lang="en-US" sz="1100" dirty="0"/>
              <a:t>Color-coded points reveal differences in anxiety and fatigue levels between males and females.</a:t>
            </a:r>
          </a:p>
          <a:p>
            <a:r>
              <a:rPr lang="en-US" sz="1100" b="1" dirty="0"/>
              <a:t>Clusters</a:t>
            </a:r>
            <a:r>
              <a:rPr lang="en-US" sz="1100" dirty="0"/>
              <a:t>:</a:t>
            </a:r>
          </a:p>
          <a:p>
            <a:pPr lvl="1"/>
            <a:r>
              <a:rPr lang="en-US" sz="1100" dirty="0"/>
              <a:t>Tight clusters suggest consistent anxiety and fatigue levels; scattered points indicate varied experiences.</a:t>
            </a:r>
          </a:p>
          <a:p>
            <a:r>
              <a:rPr lang="en-US" sz="1100" b="1" dirty="0"/>
              <a:t>Outliers</a:t>
            </a:r>
            <a:r>
              <a:rPr lang="en-US" sz="1100" dirty="0"/>
              <a:t>:</a:t>
            </a:r>
          </a:p>
          <a:p>
            <a:pPr lvl="1"/>
            <a:r>
              <a:rPr lang="en-US" sz="1100" dirty="0"/>
              <a:t>Unusual points may represent individuals with extreme anxiety or fatigue levels.</a:t>
            </a:r>
          </a:p>
          <a:p>
            <a:endParaRPr lang="en-IN" sz="1100" dirty="0"/>
          </a:p>
        </p:txBody>
      </p:sp>
    </p:spTree>
    <p:extLst>
      <p:ext uri="{BB962C8B-B14F-4D97-AF65-F5344CB8AC3E}">
        <p14:creationId xmlns:p14="http://schemas.microsoft.com/office/powerpoint/2010/main" val="221572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232" y="902368"/>
            <a:ext cx="4427621" cy="3236495"/>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516479" y="1149016"/>
            <a:ext cx="2568742" cy="2800767"/>
          </a:xfrm>
          <a:prstGeom prst="rect">
            <a:avLst/>
          </a:prstGeom>
          <a:noFill/>
        </p:spPr>
        <p:txBody>
          <a:bodyPr wrap="square" rtlCol="0">
            <a:spAutoFit/>
          </a:bodyPr>
          <a:lstStyle/>
          <a:p>
            <a:r>
              <a:rPr lang="en-US" sz="1100" b="1" dirty="0"/>
              <a:t>Visualization Description</a:t>
            </a:r>
          </a:p>
          <a:p>
            <a:r>
              <a:rPr lang="en-US" sz="1100" b="1" dirty="0"/>
              <a:t>Objective</a:t>
            </a:r>
            <a:r>
              <a:rPr lang="en-US" sz="1100" dirty="0"/>
              <a:t>: To explore the relationship between AGE and SMOKING while categorizing the data by the presence of CHRONIC_DISEASE.</a:t>
            </a:r>
          </a:p>
          <a:p>
            <a:r>
              <a:rPr lang="en-US" sz="1100" b="1" dirty="0"/>
              <a:t>Visualization</a:t>
            </a:r>
            <a:r>
              <a:rPr lang="en-US" sz="1100" dirty="0"/>
              <a:t>: A scatter plot where:</a:t>
            </a:r>
          </a:p>
          <a:p>
            <a:pPr lvl="1"/>
            <a:r>
              <a:rPr lang="en-US" sz="1100" b="1" dirty="0"/>
              <a:t>X-axis</a:t>
            </a:r>
            <a:r>
              <a:rPr lang="en-US" sz="1100" dirty="0"/>
              <a:t> represents AGE.</a:t>
            </a:r>
          </a:p>
          <a:p>
            <a:pPr lvl="1"/>
            <a:r>
              <a:rPr lang="en-US" sz="1100" b="1" dirty="0"/>
              <a:t>Y-axis</a:t>
            </a:r>
            <a:r>
              <a:rPr lang="en-US" sz="1100" dirty="0"/>
              <a:t> represents SMOKING (coded typically as 0 for non-smoker, 1 for smoker).</a:t>
            </a:r>
          </a:p>
          <a:p>
            <a:pPr lvl="1"/>
            <a:r>
              <a:rPr lang="en-US" sz="1100" dirty="0"/>
              <a:t>Data points are colored by CHRONIC_DISEASE using the cool palette to visually differentiate between those with and without chronic disease.</a:t>
            </a:r>
          </a:p>
          <a:p>
            <a:endParaRPr lang="en-IN" sz="1100" dirty="0"/>
          </a:p>
        </p:txBody>
      </p:sp>
    </p:spTree>
    <p:extLst>
      <p:ext uri="{BB962C8B-B14F-4D97-AF65-F5344CB8AC3E}">
        <p14:creationId xmlns:p14="http://schemas.microsoft.com/office/powerpoint/2010/main" val="3833083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532" y="794084"/>
            <a:ext cx="4193005" cy="3092116"/>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5360068" y="1118937"/>
            <a:ext cx="2911643" cy="2123658"/>
          </a:xfrm>
          <a:prstGeom prst="rect">
            <a:avLst/>
          </a:prstGeom>
          <a:noFill/>
        </p:spPr>
        <p:txBody>
          <a:bodyPr wrap="square" rtlCol="0">
            <a:spAutoFit/>
          </a:bodyPr>
          <a:lstStyle/>
          <a:p>
            <a:r>
              <a:rPr lang="en-US" sz="1100" dirty="0"/>
              <a:t>This horizontal bar chart visualizes the average values of </a:t>
            </a:r>
            <a:r>
              <a:rPr lang="en-US" sz="1100" b="1" dirty="0"/>
              <a:t>AGE</a:t>
            </a:r>
            <a:r>
              <a:rPr lang="en-US" sz="1100" dirty="0"/>
              <a:t>, </a:t>
            </a:r>
            <a:r>
              <a:rPr lang="en-US" sz="1100" b="1" dirty="0"/>
              <a:t>YELLOW_FINGERS</a:t>
            </a:r>
            <a:r>
              <a:rPr lang="en-US" sz="1100" dirty="0"/>
              <a:t>, and </a:t>
            </a:r>
            <a:r>
              <a:rPr lang="en-US" sz="1100" b="1" dirty="0"/>
              <a:t>PEER_PRESSURE</a:t>
            </a:r>
            <a:r>
              <a:rPr lang="en-US" sz="1100" dirty="0"/>
              <a:t> for smokers and non-smokers. Each bar represents the mean of the respective variable, grouped by smoking status. The chart highlights differences in these factors between smokers and non-smokers, helping to identify trends such as whether peer pressure or yellow fingers are more associated with smoking habits.</a:t>
            </a:r>
            <a:endParaRPr lang="en-IN" sz="1100" dirty="0"/>
          </a:p>
        </p:txBody>
      </p:sp>
    </p:spTree>
    <p:extLst>
      <p:ext uri="{BB962C8B-B14F-4D97-AF65-F5344CB8AC3E}">
        <p14:creationId xmlns:p14="http://schemas.microsoft.com/office/powerpoint/2010/main" val="159175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4393929E-D71A-3F8E-346B-33FD93DC2461}"/>
              </a:ext>
            </a:extLst>
          </p:cNvPr>
          <p:cNvSpPr txBox="1"/>
          <p:nvPr/>
        </p:nvSpPr>
        <p:spPr>
          <a:xfrm>
            <a:off x="311698" y="1150620"/>
            <a:ext cx="8520600" cy="3139321"/>
          </a:xfrm>
          <a:prstGeom prst="rect">
            <a:avLst/>
          </a:prstGeom>
          <a:noFill/>
        </p:spPr>
        <p:txBody>
          <a:bodyPr wrap="square">
            <a:spAutoFit/>
          </a:bodyPr>
          <a:lstStyle/>
          <a:p>
            <a:pPr fontAlgn="ctr"/>
            <a:r>
              <a:rPr lang="en-US" sz="1800" dirty="0" smtClean="0"/>
              <a:t>This study presents the development of a machine learning model that predicts the risk of lung cancer by analyzing various health factors, including lifestyle choices, medical history, and symptoms. The model aims to address challenges in early diagnosis, treatment planning, and personalized care by providing accurate and timely predictions of lung cancer risk. Additionally, the system empowers healthcare professionals with actionable insights, promotes preventative health practices, mitigates risks associated with smoking, age, and chronic diseases, and supports research and innovation in oncology. Ultimately, the model serves as a critical tool for fostering early detection, improving patient outcomes, and enhancing healthcare efficiency in the fight against lung cancer.</a:t>
            </a:r>
            <a:br>
              <a:rPr lang="en-US" sz="1800" dirty="0" smtClean="0"/>
            </a:br>
            <a:endParaRPr lang="en-IN" sz="1800"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4012A141-788A-30E6-FB97-03F4E07E70A0}"/>
              </a:ext>
            </a:extLst>
          </p:cNvPr>
          <p:cNvSpPr txBox="1"/>
          <p:nvPr/>
        </p:nvSpPr>
        <p:spPr>
          <a:xfrm>
            <a:off x="411480" y="1135380"/>
            <a:ext cx="8260080" cy="2031325"/>
          </a:xfrm>
          <a:prstGeom prst="rect">
            <a:avLst/>
          </a:prstGeom>
          <a:noFill/>
        </p:spPr>
        <p:txBody>
          <a:bodyPr wrap="square">
            <a:spAutoFit/>
          </a:bodyPr>
          <a:lstStyle/>
          <a:p>
            <a:pPr algn="just"/>
            <a:r>
              <a:rPr lang="en-US" sz="1800" dirty="0" smtClean="0"/>
              <a:t>In the face of increasing health risks, resource constraints in healthcare, and growing demands for early detection and treatment, how can we accurately predict the risk of lung cancer for different individuals based on historical health data and environmental factors? Furthermore, how can such predictions help stakeholders—healthcare providers, policymakers, and researchers—optimize resource allocation, improve early diagnosis, and implement personalized treatment strategies to address real-time challenges in healthcare?</a:t>
            </a:r>
            <a:endParaRPr lang="en-IN" sz="1800"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97F10C5A-EDC6-679E-9F5F-B61F23635BC0}"/>
              </a:ext>
            </a:extLst>
          </p:cNvPr>
          <p:cNvSpPr txBox="1"/>
          <p:nvPr/>
        </p:nvSpPr>
        <p:spPr>
          <a:xfrm>
            <a:off x="181629" y="1215619"/>
            <a:ext cx="8596080" cy="5293757"/>
          </a:xfrm>
          <a:prstGeom prst="rect">
            <a:avLst/>
          </a:prstGeom>
          <a:noFill/>
        </p:spPr>
        <p:txBody>
          <a:bodyPr wrap="square">
            <a:spAutoFit/>
          </a:bodyPr>
          <a:lstStyle/>
          <a:p>
            <a:pPr algn="just"/>
            <a:r>
              <a:rPr lang="en-US" sz="1600" dirty="0" smtClean="0"/>
              <a:t>To address the problem of accurately predicting the risk of lung cancer and enabling better healthcare decision-making, a machine learning model is proposed. The model leverages historical health data, environmental factors, and lifestyle information to predict the likelihood of lung cancer using algorithms like Random Forest, Decision Tree, and others. It provides actionable insights for healthcare professionals, policymakers, and researchers, promoting early detection, personalized treatment plans, and improved patient outcomes. </a:t>
            </a:r>
            <a:br>
              <a:rPr lang="en-US" sz="1600" dirty="0" smtClean="0"/>
            </a:br>
            <a:endParaRPr lang="en-US" sz="1600" dirty="0" smtClean="0"/>
          </a:p>
          <a:p>
            <a:pPr fontAlgn="ctr"/>
            <a:r>
              <a:rPr lang="en-US" sz="1800" b="1" dirty="0" smtClean="0"/>
              <a:t>Practical Applications: </a:t>
            </a:r>
            <a:endParaRPr lang="en-US" sz="1600" b="1" dirty="0" smtClean="0"/>
          </a:p>
          <a:p>
            <a:pPr fontAlgn="ctr"/>
            <a:r>
              <a:rPr lang="en-US" sz="1600" b="1" dirty="0" smtClean="0"/>
              <a:t>Healthcare Providers</a:t>
            </a:r>
            <a:r>
              <a:rPr lang="en-US" sz="1600" dirty="0" smtClean="0"/>
              <a:t>: Identify high-risk individuals, recommend targeted screening programs, and optimize resource allocation for early diagnosis and personalized treatment. </a:t>
            </a:r>
            <a:r>
              <a:rPr lang="en-US" sz="1600" b="1" dirty="0" smtClean="0"/>
              <a:t>Policymakers</a:t>
            </a:r>
            <a:r>
              <a:rPr lang="en-US" sz="1600" dirty="0" smtClean="0"/>
              <a:t>: Forecast lung cancer trends, allocate healthcare resources effectively, and develop policies to reduce risk factors like smoking and pollution. </a:t>
            </a:r>
          </a:p>
          <a:p>
            <a:pPr fontAlgn="ctr"/>
            <a:r>
              <a:rPr lang="en-US" sz="1600" dirty="0" smtClean="0"/>
              <a:t>R</a:t>
            </a:r>
            <a:r>
              <a:rPr lang="en-US" sz="1600" b="1" dirty="0" smtClean="0"/>
              <a:t>esearchers</a:t>
            </a:r>
            <a:r>
              <a:rPr lang="en-US" sz="1600" dirty="0" smtClean="0"/>
              <a:t>: Study the impact of environmental factors, lifestyle choices, and genetics on lung cancer development to drive innovations in prevention, diagnosis, and treatment. </a:t>
            </a:r>
            <a:r>
              <a:rPr lang="en-US" sz="1600" b="1" dirty="0" smtClean="0"/>
              <a:t>Patients</a:t>
            </a:r>
            <a:r>
              <a:rPr lang="en-US" sz="1600" dirty="0" smtClean="0"/>
              <a:t>: Access predictive tools to assess their individual risk, enabling them to take preventive measures or seek early medical intervention.</a:t>
            </a:r>
          </a:p>
          <a:p>
            <a:r>
              <a:rPr lang="en-US" sz="1600" dirty="0" smtClean="0"/>
              <a:t></a:t>
            </a:r>
          </a:p>
          <a:p>
            <a:r>
              <a:rPr lang="en-US" sz="1600" dirty="0" smtClean="0"/>
              <a:t></a:t>
            </a:r>
            <a:br>
              <a:rPr lang="en-US" sz="1600" dirty="0" smtClean="0"/>
            </a:br>
            <a:endParaRPr lang="en-US" sz="1600" dirty="0" smtClean="0"/>
          </a:p>
          <a:p>
            <a:pPr algn="just"/>
            <a:endParaRPr lang="en-US" sz="1600" dirty="0" smtClean="0"/>
          </a:p>
          <a:p>
            <a:pPr algn="just"/>
            <a:endParaRPr lang="en-IN" sz="1800" dirty="0"/>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4" name="Picture 3">
            <a:extLst>
              <a:ext uri="{FF2B5EF4-FFF2-40B4-BE49-F238E27FC236}">
                <a16:creationId xmlns:a16="http://schemas.microsoft.com/office/drawing/2014/main" xmlns="" id="{3F971211-42FE-9BA6-79E3-CAADA25C3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140" y="1815489"/>
            <a:ext cx="4257602" cy="1883362"/>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830179" y="1173079"/>
            <a:ext cx="7742321" cy="3386889"/>
          </a:xfrm>
          <a:prstGeom prst="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7968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B6A9F3CC-AB4B-D6F1-9346-AC2BB94FA663}"/>
              </a:ext>
            </a:extLst>
          </p:cNvPr>
          <p:cNvSpPr txBox="1">
            <a:spLocks/>
          </p:cNvSpPr>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1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BB544903-6EB0-5788-F629-FC9FA9EEBB80}"/>
              </a:ext>
            </a:extLst>
          </p:cNvPr>
          <p:cNvSpPr txBox="1"/>
          <p:nvPr/>
        </p:nvSpPr>
        <p:spPr>
          <a:xfrm>
            <a:off x="311700" y="960121"/>
            <a:ext cx="8672280" cy="2062103"/>
          </a:xfrm>
          <a:prstGeom prst="rect">
            <a:avLst/>
          </a:prstGeom>
          <a:noFill/>
        </p:spPr>
        <p:txBody>
          <a:bodyPr wrap="square">
            <a:spAutoFit/>
          </a:bodyPr>
          <a:lstStyle/>
          <a:p>
            <a:r>
              <a:rPr lang="en-US" sz="1600" dirty="0" smtClean="0"/>
              <a:t>This proposed solution leverages machine learning to develop a comprehensive lung cancer risk prediction system. By integrating health data, environmental factors, and lifestyle information, the model offers accurate predictions that address real-world healthcare challenges. It enables early detection, supports personalized treatment, and improves patient outcomes, contributing to more efficient healthcare systems. Ultimately, the model aims to advance cancer research, reduce healthcare disparities, and play a pivotal role in combating lung cancer globally, promoting better health outcomes and sustainability in healthcare practices.</a:t>
            </a:r>
            <a:endParaRPr lang="en-IN" sz="1600" dirty="0"/>
          </a:p>
        </p:txBody>
      </p:sp>
      <p:pic>
        <p:nvPicPr>
          <p:cNvPr id="8" name="Picture 7">
            <a:extLst>
              <a:ext uri="{FF2B5EF4-FFF2-40B4-BE49-F238E27FC236}">
                <a16:creationId xmlns:a16="http://schemas.microsoft.com/office/drawing/2014/main" xmlns="" id="{35D7C9DB-4A52-7620-DDE5-03858F9819E7}"/>
              </a:ext>
            </a:extLst>
          </p:cNvPr>
          <p:cNvPicPr>
            <a:picLocks noChangeAspect="1"/>
          </p:cNvPicPr>
          <p:nvPr/>
        </p:nvPicPr>
        <p:blipFill>
          <a:blip r:embed="rId2"/>
          <a:stretch>
            <a:fillRect/>
          </a:stretch>
        </p:blipFill>
        <p:spPr>
          <a:xfrm>
            <a:off x="3299460" y="2893325"/>
            <a:ext cx="1603625" cy="1611049"/>
          </a:xfrm>
          <a:prstGeom prst="rect">
            <a:avLst/>
          </a:prstGeom>
        </p:spPr>
      </p:pic>
    </p:spTree>
    <p:extLst>
      <p:ext uri="{BB962C8B-B14F-4D97-AF65-F5344CB8AC3E}">
        <p14:creationId xmlns:p14="http://schemas.microsoft.com/office/powerpoint/2010/main" val="21747845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openxmlformats.org/package/2006/metadata/core-properties"/>
    <ds:schemaRef ds:uri="http://purl.org/dc/dcmitype/"/>
    <ds:schemaRef ds:uri="http://schemas.microsoft.com/office/infopath/2007/PartnerControls"/>
    <ds:schemaRef ds:uri="94eeb56d-118c-48c3-937f-7f05817f7373"/>
    <ds:schemaRef ds:uri="fe56e3b0-34a1-4d6f-a501-a0b2b7006a18"/>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customXml/itemProps2.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555</TotalTime>
  <Words>1317</Words>
  <Application>Microsoft Office PowerPoint</Application>
  <PresentationFormat>On-screen Show (16:9)</PresentationFormat>
  <Paragraphs>121</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PowerPoint Presentation</vt:lpstr>
      <vt:lpstr>PowerPoint Presentation</vt:lpstr>
      <vt:lpstr>Abstract</vt:lpstr>
      <vt:lpstr>Problem Statement</vt:lpstr>
      <vt:lpstr>Proposed Solution</vt:lpstr>
      <vt:lpstr>System Architecture</vt:lpstr>
      <vt:lpstr>Live Demo of Project</vt:lpstr>
      <vt:lpstr>PowerPoint Presentation</vt:lpstr>
      <vt:lpstr>Conclusion</vt:lpstr>
      <vt:lpstr>Future Scope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RAGHAVENDRRA</cp:lastModifiedBy>
  <cp:revision>20</cp:revision>
  <dcterms:modified xsi:type="dcterms:W3CDTF">2025-01-15T16:08:59Z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