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Muli" panose="020B0604020202020204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769935-372C-43CF-B5BB-6B9882A96952}">
  <a:tblStyle styleId="{AE769935-372C-43CF-B5BB-6B9882A9695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69976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552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151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25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296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06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168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082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69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24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22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4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88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72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50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640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61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Georgia"/>
                <a:ea typeface="Georgia"/>
                <a:cs typeface="Georgia"/>
                <a:sym typeface="Georgia"/>
              </a:rPr>
              <a:t>‹N°›</a:t>
            </a:fld>
            <a:endParaRPr lang="en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‹N°›</a:t>
            </a:fld>
            <a:endParaRPr lang="en"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Conception 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</a:t>
            </a:r>
            <a:br>
              <a:rPr lang="en"/>
            </a:br>
            <a:r>
              <a:rPr lang="en"/>
              <a:t>Processor Scheduler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Scheduling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180" name="Shape 180"/>
          <p:cNvSpPr txBox="1"/>
          <p:nvPr/>
        </p:nvSpPr>
        <p:spPr>
          <a:xfrm>
            <a:off x="294082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Shortest-Job-First (SJF) Non-Préemptif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Choisi le processus ayant le nombre de rafale restante minimum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Un processus sélectionné ne peut pas être interrompu</a:t>
            </a:r>
          </a:p>
        </p:txBody>
      </p:sp>
      <p:grpSp>
        <p:nvGrpSpPr>
          <p:cNvPr id="181" name="Shape 181"/>
          <p:cNvGrpSpPr/>
          <p:nvPr/>
        </p:nvGrpSpPr>
        <p:grpSpPr>
          <a:xfrm>
            <a:off x="8107912" y="237870"/>
            <a:ext cx="578855" cy="632129"/>
            <a:chOff x="4630125" y="278900"/>
            <a:chExt cx="400675" cy="456675"/>
          </a:xfrm>
        </p:grpSpPr>
        <p:sp>
          <p:nvSpPr>
            <p:cNvPr id="182" name="Shape 182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186" name="Shape 186"/>
          <p:cNvGraphicFramePr/>
          <p:nvPr>
            <p:extLst>
              <p:ext uri="{D42A27DB-BD31-4B8C-83A1-F6EECF244321}">
                <p14:modId xmlns:p14="http://schemas.microsoft.com/office/powerpoint/2010/main" val="1210833525"/>
              </p:ext>
            </p:extLst>
          </p:nvPr>
        </p:nvGraphicFramePr>
        <p:xfrm>
          <a:off x="3901612" y="2471600"/>
          <a:ext cx="3862425" cy="1584840"/>
        </p:xfrm>
        <a:graphic>
          <a:graphicData uri="http://schemas.openxmlformats.org/drawingml/2006/table">
            <a:tbl>
              <a:tblPr>
                <a:noFill/>
                <a:tableStyleId>{AE769935-372C-43CF-B5BB-6B9882A96952}</a:tableStyleId>
              </a:tblPr>
              <a:tblGrid>
                <a:gridCol w="1287475"/>
                <a:gridCol w="1287475"/>
                <a:gridCol w="1287475"/>
              </a:tblGrid>
              <a:tr h="33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</a:rPr>
                        <a:t>Processus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</a:rPr>
                        <a:t>Arrivée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</a:rPr>
                        <a:t>Nb cylces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3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Shape 187"/>
          <p:cNvGraphicFramePr/>
          <p:nvPr/>
        </p:nvGraphicFramePr>
        <p:xfrm>
          <a:off x="3461787" y="4135250"/>
          <a:ext cx="4600600" cy="396210"/>
        </p:xfrm>
        <a:graphic>
          <a:graphicData uri="http://schemas.openxmlformats.org/drawingml/2006/table">
            <a:tbl>
              <a:tblPr>
                <a:noFill/>
                <a:tableStyleId>{AE769935-372C-43CF-B5BB-6B9882A96952}</a:tableStyleId>
              </a:tblPr>
              <a:tblGrid>
                <a:gridCol w="2819425"/>
                <a:gridCol w="537025"/>
                <a:gridCol w="1244150"/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</a:rPr>
                        <a:t>P1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P3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</a:rPr>
                        <a:t>P2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88" name="Shape 188"/>
          <p:cNvSpPr txBox="1"/>
          <p:nvPr/>
        </p:nvSpPr>
        <p:spPr>
          <a:xfrm>
            <a:off x="3275825" y="4455250"/>
            <a:ext cx="4972500" cy="29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0			</a:t>
            </a:r>
            <a:r>
              <a:rPr lang="en" dirty="0" smtClean="0">
                <a:solidFill>
                  <a:srgbClr val="FFFFFF"/>
                </a:solidFill>
              </a:rPr>
              <a:t>  7          8</a:t>
            </a:r>
            <a:r>
              <a:rPr lang="en" dirty="0">
                <a:solidFill>
                  <a:srgbClr val="FFFFFF"/>
                </a:solidFill>
              </a:rPr>
              <a:t>		12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Scheduling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195" name="Shape 195"/>
          <p:cNvSpPr txBox="1"/>
          <p:nvPr/>
        </p:nvSpPr>
        <p:spPr>
          <a:xfrm>
            <a:off x="294082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Shortest-Job-First (SJF) Préemptif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Choisi le processus ayant le nombre de rafale restante minimum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On calcule les rafales restantes et choisi le processus après chaque cycle</a:t>
            </a:r>
          </a:p>
        </p:txBody>
      </p:sp>
      <p:grpSp>
        <p:nvGrpSpPr>
          <p:cNvPr id="196" name="Shape 196"/>
          <p:cNvGrpSpPr/>
          <p:nvPr/>
        </p:nvGrpSpPr>
        <p:grpSpPr>
          <a:xfrm>
            <a:off x="8107912" y="237870"/>
            <a:ext cx="578855" cy="632129"/>
            <a:chOff x="4630125" y="278900"/>
            <a:chExt cx="400675" cy="456675"/>
          </a:xfrm>
        </p:grpSpPr>
        <p:sp>
          <p:nvSpPr>
            <p:cNvPr id="197" name="Shape 19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201" name="Shape 201"/>
          <p:cNvGraphicFramePr/>
          <p:nvPr>
            <p:extLst>
              <p:ext uri="{D42A27DB-BD31-4B8C-83A1-F6EECF244321}">
                <p14:modId xmlns:p14="http://schemas.microsoft.com/office/powerpoint/2010/main" val="3080216728"/>
              </p:ext>
            </p:extLst>
          </p:nvPr>
        </p:nvGraphicFramePr>
        <p:xfrm>
          <a:off x="3901612" y="2471600"/>
          <a:ext cx="3862425" cy="1584840"/>
        </p:xfrm>
        <a:graphic>
          <a:graphicData uri="http://schemas.openxmlformats.org/drawingml/2006/table">
            <a:tbl>
              <a:tblPr>
                <a:noFill/>
                <a:tableStyleId>{AE769935-372C-43CF-B5BB-6B9882A96952}</a:tableStyleId>
              </a:tblPr>
              <a:tblGrid>
                <a:gridCol w="1287475"/>
                <a:gridCol w="1287475"/>
                <a:gridCol w="1287475"/>
              </a:tblGrid>
              <a:tr h="33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</a:rPr>
                        <a:t>Processus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Arrivée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</a:rPr>
                        <a:t>Nb cylces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3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" name="Shape 202"/>
          <p:cNvGraphicFramePr/>
          <p:nvPr/>
        </p:nvGraphicFramePr>
        <p:xfrm>
          <a:off x="3461787" y="4135250"/>
          <a:ext cx="4600550" cy="396210"/>
        </p:xfrm>
        <a:graphic>
          <a:graphicData uri="http://schemas.openxmlformats.org/drawingml/2006/table">
            <a:tbl>
              <a:tblPr>
                <a:noFill/>
                <a:tableStyleId>{AE769935-372C-43CF-B5BB-6B9882A96952}</a:tableStyleId>
              </a:tblPr>
              <a:tblGrid>
                <a:gridCol w="854250"/>
                <a:gridCol w="799775"/>
                <a:gridCol w="455750"/>
                <a:gridCol w="835300"/>
                <a:gridCol w="1655475"/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</a:rPr>
                        <a:t>P1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P2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</a:rPr>
                        <a:t>P3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P2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</a:rPr>
                        <a:t>P1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3" name="Shape 203"/>
          <p:cNvSpPr txBox="1"/>
          <p:nvPr/>
        </p:nvSpPr>
        <p:spPr>
          <a:xfrm>
            <a:off x="3275825" y="4455250"/>
            <a:ext cx="4972500" cy="29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0	</a:t>
            </a:r>
            <a:r>
              <a:rPr lang="en" dirty="0" smtClean="0">
                <a:solidFill>
                  <a:srgbClr val="FFFFFF"/>
                </a:solidFill>
              </a:rPr>
              <a:t>2              </a:t>
            </a:r>
            <a:r>
              <a:rPr lang="en" dirty="0">
                <a:solidFill>
                  <a:srgbClr val="FFFFFF"/>
                </a:solidFill>
              </a:rPr>
              <a:t>4	       5	</a:t>
            </a:r>
            <a:r>
              <a:rPr lang="en" dirty="0" smtClean="0">
                <a:solidFill>
                  <a:srgbClr val="FFFFFF"/>
                </a:solidFill>
              </a:rPr>
              <a:t>     </a:t>
            </a:r>
            <a:r>
              <a:rPr lang="en" dirty="0">
                <a:solidFill>
                  <a:srgbClr val="FFFFFF"/>
                </a:solidFill>
              </a:rPr>
              <a:t>7		12    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Scheduling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210" name="Shape 210"/>
          <p:cNvSpPr txBox="1"/>
          <p:nvPr/>
        </p:nvSpPr>
        <p:spPr>
          <a:xfrm>
            <a:off x="294082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Round Robin (RR)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Processus exécutés durant une tranche de temps définie. Puis, interruption et on le met à la fin de la  liste d’attente</a:t>
            </a:r>
          </a:p>
        </p:txBody>
      </p:sp>
      <p:grpSp>
        <p:nvGrpSpPr>
          <p:cNvPr id="211" name="Shape 211"/>
          <p:cNvGrpSpPr/>
          <p:nvPr/>
        </p:nvGrpSpPr>
        <p:grpSpPr>
          <a:xfrm>
            <a:off x="8107912" y="237870"/>
            <a:ext cx="578855" cy="632129"/>
            <a:chOff x="4630125" y="278900"/>
            <a:chExt cx="400675" cy="456675"/>
          </a:xfrm>
        </p:grpSpPr>
        <p:sp>
          <p:nvSpPr>
            <p:cNvPr id="212" name="Shape 212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216" name="Shape 216"/>
          <p:cNvGraphicFramePr/>
          <p:nvPr>
            <p:extLst>
              <p:ext uri="{D42A27DB-BD31-4B8C-83A1-F6EECF244321}">
                <p14:modId xmlns:p14="http://schemas.microsoft.com/office/powerpoint/2010/main" val="2988365270"/>
              </p:ext>
            </p:extLst>
          </p:nvPr>
        </p:nvGraphicFramePr>
        <p:xfrm>
          <a:off x="3830850" y="2528425"/>
          <a:ext cx="3862425" cy="1584840"/>
        </p:xfrm>
        <a:graphic>
          <a:graphicData uri="http://schemas.openxmlformats.org/drawingml/2006/table">
            <a:tbl>
              <a:tblPr>
                <a:noFill/>
                <a:tableStyleId>{AE769935-372C-43CF-B5BB-6B9882A96952}</a:tableStyleId>
              </a:tblPr>
              <a:tblGrid>
                <a:gridCol w="1287475"/>
                <a:gridCol w="1287475"/>
                <a:gridCol w="1287475"/>
              </a:tblGrid>
              <a:tr h="33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</a:rPr>
                        <a:t>Processus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Arrivée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</a:rPr>
                        <a:t>Nb cylces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3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0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" name="Shape 217"/>
          <p:cNvGraphicFramePr/>
          <p:nvPr/>
        </p:nvGraphicFramePr>
        <p:xfrm>
          <a:off x="3461787" y="4229100"/>
          <a:ext cx="4600575" cy="396210"/>
        </p:xfrm>
        <a:graphic>
          <a:graphicData uri="http://schemas.openxmlformats.org/drawingml/2006/table">
            <a:tbl>
              <a:tblPr>
                <a:noFill/>
                <a:tableStyleId>{AE769935-372C-43CF-B5BB-6B9882A96952}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</a:rPr>
                        <a:t>P1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P2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</a:rPr>
                        <a:t>P3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P1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P3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P1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P3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218" name="Shape 218"/>
          <p:cNvSpPr txBox="1"/>
          <p:nvPr/>
        </p:nvSpPr>
        <p:spPr>
          <a:xfrm>
            <a:off x="3275825" y="4549100"/>
            <a:ext cx="5072400" cy="29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</a:rPr>
              <a:t>0           </a:t>
            </a:r>
            <a:r>
              <a:rPr lang="en" dirty="0" smtClean="0">
                <a:solidFill>
                  <a:srgbClr val="FFFFFF"/>
                </a:solidFill>
              </a:rPr>
              <a:t>20</a:t>
            </a:r>
            <a:r>
              <a:rPr lang="en" dirty="0">
                <a:solidFill>
                  <a:srgbClr val="FFFFFF"/>
                </a:solidFill>
              </a:rPr>
              <a:t>	</a:t>
            </a:r>
            <a:r>
              <a:rPr lang="en" dirty="0" smtClean="0">
                <a:solidFill>
                  <a:srgbClr val="FFFFFF"/>
                </a:solidFill>
              </a:rPr>
              <a:t>        37</a:t>
            </a:r>
            <a:r>
              <a:rPr lang="en" dirty="0">
                <a:solidFill>
                  <a:srgbClr val="FFFFFF"/>
                </a:solidFill>
              </a:rPr>
              <a:t>	   </a:t>
            </a:r>
            <a:r>
              <a:rPr lang="en" dirty="0" smtClean="0">
                <a:solidFill>
                  <a:srgbClr val="FFFFFF"/>
                </a:solidFill>
              </a:rPr>
              <a:t>57</a:t>
            </a:r>
            <a:r>
              <a:rPr lang="en" dirty="0">
                <a:solidFill>
                  <a:srgbClr val="FFFFFF"/>
                </a:solidFill>
              </a:rPr>
              <a:t> </a:t>
            </a:r>
            <a:r>
              <a:rPr lang="en" dirty="0" smtClean="0">
                <a:solidFill>
                  <a:srgbClr val="FFFFFF"/>
                </a:solidFill>
              </a:rPr>
              <a:t>         </a:t>
            </a:r>
            <a:r>
              <a:rPr lang="en" dirty="0" smtClean="0">
                <a:solidFill>
                  <a:srgbClr val="FFFFFF"/>
                </a:solidFill>
              </a:rPr>
              <a:t>77</a:t>
            </a:r>
            <a:r>
              <a:rPr lang="en" dirty="0">
                <a:solidFill>
                  <a:srgbClr val="FFFFFF"/>
                </a:solidFill>
              </a:rPr>
              <a:t> </a:t>
            </a:r>
            <a:r>
              <a:rPr lang="en" dirty="0" smtClean="0">
                <a:solidFill>
                  <a:srgbClr val="FFFFFF"/>
                </a:solidFill>
              </a:rPr>
              <a:t>        </a:t>
            </a:r>
            <a:r>
              <a:rPr lang="en" dirty="0" smtClean="0">
                <a:solidFill>
                  <a:srgbClr val="FFFFFF"/>
                </a:solidFill>
              </a:rPr>
              <a:t>97</a:t>
            </a:r>
            <a:r>
              <a:rPr lang="en" dirty="0">
                <a:solidFill>
                  <a:srgbClr val="FFFFFF"/>
                </a:solidFill>
              </a:rPr>
              <a:t>	     110	138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783450" y="2175925"/>
            <a:ext cx="2466900" cy="2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Quantum : 20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  <p:bldP spid="2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</a:t>
            </a:r>
            <a:br>
              <a:rPr lang="en"/>
            </a:br>
            <a:r>
              <a:rPr lang="en"/>
              <a:t>Démonstration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226" name="Shape 226"/>
          <p:cNvGrpSpPr/>
          <p:nvPr/>
        </p:nvGrpSpPr>
        <p:grpSpPr>
          <a:xfrm>
            <a:off x="4251635" y="3122560"/>
            <a:ext cx="640723" cy="629393"/>
            <a:chOff x="2583100" y="2973775"/>
            <a:chExt cx="461550" cy="437200"/>
          </a:xfrm>
        </p:grpSpPr>
        <p:sp>
          <p:nvSpPr>
            <p:cNvPr id="227" name="Shape 22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</a:t>
            </a:r>
            <a:br>
              <a:rPr lang="en"/>
            </a:br>
            <a:r>
              <a:rPr lang="en"/>
              <a:t>Conclusion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grpSp>
        <p:nvGrpSpPr>
          <p:cNvPr id="235" name="Shape 235"/>
          <p:cNvGrpSpPr/>
          <p:nvPr/>
        </p:nvGrpSpPr>
        <p:grpSpPr>
          <a:xfrm>
            <a:off x="4314086" y="3010040"/>
            <a:ext cx="515827" cy="761098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Conclusion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grpSp>
        <p:nvGrpSpPr>
          <p:cNvPr id="250" name="Shape 250"/>
          <p:cNvGrpSpPr/>
          <p:nvPr/>
        </p:nvGrpSpPr>
        <p:grpSpPr>
          <a:xfrm>
            <a:off x="8208008" y="247638"/>
            <a:ext cx="413355" cy="612569"/>
            <a:chOff x="6718575" y="2318625"/>
            <a:chExt cx="256950" cy="407375"/>
          </a:xfrm>
        </p:grpSpPr>
        <p:sp>
          <p:nvSpPr>
            <p:cNvPr id="251" name="Shape 25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9" name="Shape 259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chemeClr val="lt1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Fonctionnel avec 4 algorithmes</a:t>
            </a:r>
          </a:p>
          <a:p>
            <a:pPr marL="457200" lvl="0" indent="-342900" rtl="0">
              <a:spcBef>
                <a:spcPts val="600"/>
              </a:spcBef>
              <a:buClr>
                <a:schemeClr val="lt1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Code générique</a:t>
            </a: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Améliorations possibles :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Résoudres les différents bugs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Animer le déroulement du scheduling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Comparaison des algorithmes (Temps d’attente, moyenne du temps d’attente, etc.)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Afficher détail des processus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00B2FF"/>
                </a:solidFill>
              </a:rPr>
              <a:t>Merci !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4334100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Questions ?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Sommaire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Introduction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Fonctionnement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Scheduling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Démonstration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Conclusion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Question(s)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569400" y="4672925"/>
            <a:ext cx="57840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74" name="Shape 74"/>
          <p:cNvGrpSpPr/>
          <p:nvPr/>
        </p:nvGrpSpPr>
        <p:grpSpPr>
          <a:xfrm>
            <a:off x="8210910" y="247912"/>
            <a:ext cx="410463" cy="612001"/>
            <a:chOff x="590250" y="244200"/>
            <a:chExt cx="407975" cy="532175"/>
          </a:xfrm>
        </p:grpSpPr>
        <p:sp>
          <p:nvSpPr>
            <p:cNvPr id="75" name="Shape 7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2627880" y="4749850"/>
            <a:ext cx="64776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	</a:t>
            </a: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96" name="Shape 96"/>
          <p:cNvGrpSpPr/>
          <p:nvPr/>
        </p:nvGrpSpPr>
        <p:grpSpPr>
          <a:xfrm>
            <a:off x="4212694" y="3075517"/>
            <a:ext cx="718625" cy="638165"/>
            <a:chOff x="4556450" y="4963575"/>
            <a:chExt cx="548025" cy="498100"/>
          </a:xfrm>
        </p:grpSpPr>
        <p:sp>
          <p:nvSpPr>
            <p:cNvPr id="97" name="Shape 9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Introduction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108" name="Shape 108"/>
          <p:cNvGrpSpPr/>
          <p:nvPr/>
        </p:nvGrpSpPr>
        <p:grpSpPr>
          <a:xfrm>
            <a:off x="7838144" y="234842"/>
            <a:ext cx="718625" cy="638165"/>
            <a:chOff x="4556450" y="4963575"/>
            <a:chExt cx="548025" cy="498100"/>
          </a:xfrm>
        </p:grpSpPr>
        <p:sp>
          <p:nvSpPr>
            <p:cNvPr id="109" name="Shape 10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4" name="Shape 114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Problème</a:t>
            </a:r>
            <a:r>
              <a:rPr lang="en" sz="1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: comprendre les composants de base d’un système linux =&gt; Scheduling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But</a:t>
            </a:r>
            <a:r>
              <a:rPr lang="en" sz="1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: aider les 1ères à la </a:t>
            </a:r>
            <a:r>
              <a:rPr lang="en" sz="18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comprendre matière</a:t>
            </a:r>
            <a:endParaRPr lang="en" sz="18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Moyen</a:t>
            </a:r>
            <a:r>
              <a:rPr lang="en" sz="1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: Logiciel de simulation d’un Scheduling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5300" y="2349782"/>
            <a:ext cx="3573525" cy="20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849200" y="2216230"/>
            <a:ext cx="3825743" cy="269308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Fonctionnement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123" name="Shape 123"/>
          <p:cNvGrpSpPr/>
          <p:nvPr/>
        </p:nvGrpSpPr>
        <p:grpSpPr>
          <a:xfrm>
            <a:off x="4127526" y="3055514"/>
            <a:ext cx="888935" cy="620299"/>
            <a:chOff x="5247525" y="3007275"/>
            <a:chExt cx="517575" cy="384825"/>
          </a:xfrm>
        </p:grpSpPr>
        <p:sp>
          <p:nvSpPr>
            <p:cNvPr id="124" name="Shape 12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Fonctionnement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32" name="Shape 132"/>
          <p:cNvGrpSpPr/>
          <p:nvPr/>
        </p:nvGrpSpPr>
        <p:grpSpPr>
          <a:xfrm>
            <a:off x="7790710" y="257416"/>
            <a:ext cx="766062" cy="593015"/>
            <a:chOff x="5247525" y="3007275"/>
            <a:chExt cx="517575" cy="384825"/>
          </a:xfrm>
        </p:grpSpPr>
        <p:sp>
          <p:nvSpPr>
            <p:cNvPr id="133" name="Shape 1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5" name="Shape 135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chemeClr val="lt1"/>
              </a:buClr>
              <a:buSzPct val="100000"/>
              <a:buFont typeface="Muli"/>
              <a:buChar char="●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Choisir un type d’ordonnanceur dans la liste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SJF Préemptif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SJF Non-Préemptif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FCFS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Round Robin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Créer des processus en leur attribuant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Un nom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Une arrivée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Un nombre de rafale(s)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Une couleur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Supprimer des processus créer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Afficher le déroulement du scheduling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</a:t>
            </a:r>
            <a:br>
              <a:rPr lang="en"/>
            </a:br>
            <a:r>
              <a:rPr lang="en"/>
              <a:t>Scheduling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142" name="Shape 142"/>
          <p:cNvGrpSpPr/>
          <p:nvPr/>
        </p:nvGrpSpPr>
        <p:grpSpPr>
          <a:xfrm>
            <a:off x="4218946" y="3013526"/>
            <a:ext cx="706109" cy="849278"/>
            <a:chOff x="4630125" y="278900"/>
            <a:chExt cx="400675" cy="456675"/>
          </a:xfrm>
        </p:grpSpPr>
        <p:sp>
          <p:nvSpPr>
            <p:cNvPr id="143" name="Shape 143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Scheduling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153" name="Shape 153"/>
          <p:cNvSpPr txBox="1"/>
          <p:nvPr/>
        </p:nvSpPr>
        <p:spPr>
          <a:xfrm>
            <a:off x="294082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Ordonnanceur CPU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Choisit le processus à allouer au CPU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Commute les états des processus (Waiting, Running, Ready, Finish)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Processus 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Etat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Arrivée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Nombre de cycle</a:t>
            </a:r>
          </a:p>
        </p:txBody>
      </p:sp>
      <p:grpSp>
        <p:nvGrpSpPr>
          <p:cNvPr id="154" name="Shape 154"/>
          <p:cNvGrpSpPr/>
          <p:nvPr/>
        </p:nvGrpSpPr>
        <p:grpSpPr>
          <a:xfrm>
            <a:off x="8107912" y="237870"/>
            <a:ext cx="578855" cy="632129"/>
            <a:chOff x="4630125" y="278900"/>
            <a:chExt cx="400675" cy="456675"/>
          </a:xfrm>
        </p:grpSpPr>
        <p:sp>
          <p:nvSpPr>
            <p:cNvPr id="155" name="Shape 155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Scheduling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165" name="Shape 165"/>
          <p:cNvSpPr txBox="1"/>
          <p:nvPr/>
        </p:nvSpPr>
        <p:spPr>
          <a:xfrm>
            <a:off x="2860546" y="800974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First-Come, First-Served (FCFS)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Processus exécutés dans l’ordre d’arrivé</a:t>
            </a:r>
          </a:p>
        </p:txBody>
      </p:sp>
      <p:grpSp>
        <p:nvGrpSpPr>
          <p:cNvPr id="166" name="Shape 166"/>
          <p:cNvGrpSpPr/>
          <p:nvPr/>
        </p:nvGrpSpPr>
        <p:grpSpPr>
          <a:xfrm>
            <a:off x="8107912" y="237870"/>
            <a:ext cx="578855" cy="632129"/>
            <a:chOff x="4630125" y="278900"/>
            <a:chExt cx="400675" cy="456675"/>
          </a:xfrm>
        </p:grpSpPr>
        <p:sp>
          <p:nvSpPr>
            <p:cNvPr id="167" name="Shape 16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171" name="Shape 171"/>
          <p:cNvGraphicFramePr/>
          <p:nvPr>
            <p:extLst>
              <p:ext uri="{D42A27DB-BD31-4B8C-83A1-F6EECF244321}">
                <p14:modId xmlns:p14="http://schemas.microsoft.com/office/powerpoint/2010/main" val="837641886"/>
              </p:ext>
            </p:extLst>
          </p:nvPr>
        </p:nvGraphicFramePr>
        <p:xfrm>
          <a:off x="3830862" y="1735875"/>
          <a:ext cx="3862425" cy="1584840"/>
        </p:xfrm>
        <a:graphic>
          <a:graphicData uri="http://schemas.openxmlformats.org/drawingml/2006/table">
            <a:tbl>
              <a:tblPr>
                <a:noFill/>
                <a:tableStyleId>{AE769935-372C-43CF-B5BB-6B9882A96952}</a:tableStyleId>
              </a:tblPr>
              <a:tblGrid>
                <a:gridCol w="1287475"/>
                <a:gridCol w="1287475"/>
                <a:gridCol w="1287475"/>
              </a:tblGrid>
              <a:tr h="3309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</a:rPr>
                        <a:t>Processus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</a:rPr>
                        <a:t>Arrivée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</a:rPr>
                        <a:t>Nb cylces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309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9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09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Shape 187"/>
          <p:cNvGraphicFramePr/>
          <p:nvPr>
            <p:extLst>
              <p:ext uri="{D42A27DB-BD31-4B8C-83A1-F6EECF244321}">
                <p14:modId xmlns:p14="http://schemas.microsoft.com/office/powerpoint/2010/main" val="2487817494"/>
              </p:ext>
            </p:extLst>
          </p:nvPr>
        </p:nvGraphicFramePr>
        <p:xfrm>
          <a:off x="3507312" y="3760244"/>
          <a:ext cx="4600600" cy="396210"/>
        </p:xfrm>
        <a:graphic>
          <a:graphicData uri="http://schemas.openxmlformats.org/drawingml/2006/table">
            <a:tbl>
              <a:tblPr>
                <a:noFill/>
                <a:tableStyleId>{AE769935-372C-43CF-B5BB-6B9882A96952}</a:tableStyleId>
              </a:tblPr>
              <a:tblGrid>
                <a:gridCol w="3355712"/>
                <a:gridCol w="612950"/>
                <a:gridCol w="631938"/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</a:rPr>
                        <a:t>P1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rgbClr val="666666"/>
                          </a:solidFill>
                        </a:rPr>
                        <a:t>P2</a:t>
                      </a:r>
                      <a:endParaRPr lang="en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rgbClr val="666666"/>
                          </a:solidFill>
                        </a:rPr>
                        <a:t>P3</a:t>
                      </a:r>
                      <a:endParaRPr lang="en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Shape 188"/>
          <p:cNvSpPr txBox="1"/>
          <p:nvPr/>
        </p:nvSpPr>
        <p:spPr>
          <a:xfrm>
            <a:off x="3321350" y="4080244"/>
            <a:ext cx="4972500" cy="29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</a:rPr>
              <a:t>0</a:t>
            </a:r>
            <a:r>
              <a:rPr lang="en" dirty="0">
                <a:solidFill>
                  <a:srgbClr val="FFFFFF"/>
                </a:solidFill>
              </a:rPr>
              <a:t>		       	  </a:t>
            </a:r>
            <a:r>
              <a:rPr lang="en" dirty="0">
                <a:solidFill>
                  <a:srgbClr val="FFFFFF"/>
                </a:solidFill>
              </a:rPr>
              <a:t> </a:t>
            </a:r>
            <a:r>
              <a:rPr lang="en" dirty="0" smtClean="0">
                <a:solidFill>
                  <a:srgbClr val="FFFFFF"/>
                </a:solidFill>
              </a:rPr>
              <a:t>         24</a:t>
            </a:r>
            <a:r>
              <a:rPr lang="en" dirty="0" smtClean="0">
                <a:solidFill>
                  <a:srgbClr val="FFFFFF"/>
                </a:solidFill>
              </a:rPr>
              <a:t>        27	30</a:t>
            </a:r>
            <a:endParaRPr lang="en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365</Words>
  <Application>Microsoft Office PowerPoint</Application>
  <PresentationFormat>Affichage à l'écran (16:9)</PresentationFormat>
  <Paragraphs>153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Georgia</vt:lpstr>
      <vt:lpstr>Muli</vt:lpstr>
      <vt:lpstr>Banquo template</vt:lpstr>
      <vt:lpstr>Conception OS - Processor Scheduler</vt:lpstr>
      <vt:lpstr>Sommaire</vt:lpstr>
      <vt:lpstr>1. Introduction</vt:lpstr>
      <vt:lpstr>1. Introduction</vt:lpstr>
      <vt:lpstr>2. Fonctionnement</vt:lpstr>
      <vt:lpstr>2. Fonctionnement</vt:lpstr>
      <vt:lpstr>3. Scheduling</vt:lpstr>
      <vt:lpstr>3. Scheduling</vt:lpstr>
      <vt:lpstr>3. Scheduling</vt:lpstr>
      <vt:lpstr>3. Scheduling</vt:lpstr>
      <vt:lpstr>3. Scheduling</vt:lpstr>
      <vt:lpstr>3. Scheduling</vt:lpstr>
      <vt:lpstr>4. Démonstration</vt:lpstr>
      <vt:lpstr>5.  Conclusion</vt:lpstr>
      <vt:lpstr>5. Conclusion</vt:lpstr>
      <vt:lpstr>Merci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OS - Processor Scheduler</dc:title>
  <cp:lastModifiedBy>Assunçao Jeshon</cp:lastModifiedBy>
  <cp:revision>7</cp:revision>
  <dcterms:modified xsi:type="dcterms:W3CDTF">2016-05-11T08:02:26Z</dcterms:modified>
</cp:coreProperties>
</file>