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260" r:id="rId3"/>
    <p:sldId id="261"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09" r:id="rId55"/>
    <p:sldId id="312" r:id="rId56"/>
    <p:sldId id="313" r:id="rId57"/>
    <p:sldId id="314" r:id="rId58"/>
    <p:sldId id="258"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14C"/>
    <a:srgbClr val="399AB5"/>
    <a:srgbClr val="008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8957" autoAdjust="0"/>
  </p:normalViewPr>
  <p:slideViewPr>
    <p:cSldViewPr>
      <p:cViewPr>
        <p:scale>
          <a:sx n="100" d="100"/>
          <a:sy n="100" d="100"/>
        </p:scale>
        <p:origin x="-576" y="25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2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362C48-0BE5-4B30-9140-ECC922D5E687}" type="datetimeFigureOut">
              <a:rPr lang="zh-CN" altLang="en-US" smtClean="0"/>
              <a:pPr/>
              <a:t>2012/9/5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CCA96A-931E-4B90-BFC4-15CFEE0F7430}" type="slidenum">
              <a:rPr lang="zh-CN" altLang="en-US" smtClean="0"/>
              <a:pPr/>
              <a:t>‹#›</a:t>
            </a:fld>
            <a:endParaRPr lang="zh-CN" altLang="en-US"/>
          </a:p>
        </p:txBody>
      </p:sp>
    </p:spTree>
    <p:extLst>
      <p:ext uri="{BB962C8B-B14F-4D97-AF65-F5344CB8AC3E}">
        <p14:creationId xmlns:p14="http://schemas.microsoft.com/office/powerpoint/2010/main" val="2126729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CF2F4F-46F7-4479-9D6F-CA1F50B1EABB}" type="datetimeFigureOut">
              <a:rPr lang="zh-CN" altLang="en-US" smtClean="0"/>
              <a:t>2012/9/5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0EEB0-AE21-4CFD-865A-69C7479CAD1A}" type="slidenum">
              <a:rPr lang="zh-CN" altLang="en-US" smtClean="0"/>
              <a:t>‹#›</a:t>
            </a:fld>
            <a:endParaRPr lang="zh-CN" altLang="en-US"/>
          </a:p>
        </p:txBody>
      </p:sp>
    </p:spTree>
    <p:extLst>
      <p:ext uri="{BB962C8B-B14F-4D97-AF65-F5344CB8AC3E}">
        <p14:creationId xmlns:p14="http://schemas.microsoft.com/office/powerpoint/2010/main" val="387716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800" b="0" dirty="0" smtClean="0">
                <a:effectLst/>
              </a:rPr>
              <a:t>一个</a:t>
            </a:r>
            <a:r>
              <a:rPr lang="en-US" altLang="zh-CN" sz="2800" b="0" dirty="0" smtClean="0">
                <a:effectLst/>
              </a:rPr>
              <a:t>Oracle</a:t>
            </a:r>
            <a:r>
              <a:rPr lang="zh-CN" altLang="en-US" sz="2800" b="0" dirty="0" smtClean="0">
                <a:effectLst/>
              </a:rPr>
              <a:t>实例：</a:t>
            </a:r>
          </a:p>
          <a:p>
            <a:pPr lvl="1">
              <a:buFontTx/>
              <a:buChar char="•"/>
            </a:pPr>
            <a:r>
              <a:rPr lang="zh-CN" altLang="en-US" b="0" dirty="0" smtClean="0">
                <a:effectLst/>
              </a:rPr>
              <a:t>是一种访问</a:t>
            </a:r>
            <a:r>
              <a:rPr lang="en-US" altLang="zh-CN" b="0" dirty="0" smtClean="0">
                <a:effectLst/>
              </a:rPr>
              <a:t>Oracle</a:t>
            </a:r>
            <a:r>
              <a:rPr lang="zh-CN" altLang="en-US" b="0" dirty="0" smtClean="0">
                <a:effectLst/>
              </a:rPr>
              <a:t>数据库的方法</a:t>
            </a:r>
          </a:p>
          <a:p>
            <a:pPr lvl="1">
              <a:buFontTx/>
              <a:buChar char="•"/>
            </a:pPr>
            <a:r>
              <a:rPr lang="zh-CN" altLang="en-US" b="0" dirty="0" smtClean="0">
                <a:effectLst/>
              </a:rPr>
              <a:t>一个实例只能用于访问一个数据库</a:t>
            </a:r>
          </a:p>
          <a:p>
            <a:pPr lvl="1">
              <a:buFontTx/>
              <a:buChar char="•"/>
            </a:pPr>
            <a:r>
              <a:rPr lang="zh-CN" altLang="en-US" b="0" dirty="0" smtClean="0">
                <a:effectLst/>
              </a:rPr>
              <a:t>由内存和后台进程组成</a:t>
            </a:r>
          </a:p>
          <a:p>
            <a:endParaRPr lang="en-US" altLang="zh-CN" dirty="0" smtClean="0"/>
          </a:p>
          <a:p>
            <a:pPr>
              <a:defRPr/>
            </a:pPr>
            <a:r>
              <a:rPr lang="zh-CN" altLang="en-US" dirty="0" smtClean="0">
                <a:effectLst/>
              </a:rPr>
              <a:t>一个</a:t>
            </a:r>
            <a:r>
              <a:rPr lang="en-US" altLang="zh-CN" dirty="0" smtClean="0">
                <a:effectLst/>
              </a:rPr>
              <a:t>Oracle</a:t>
            </a:r>
            <a:r>
              <a:rPr lang="zh-CN" altLang="en-US" dirty="0" smtClean="0">
                <a:effectLst/>
              </a:rPr>
              <a:t>数据库：</a:t>
            </a:r>
          </a:p>
          <a:p>
            <a:pPr lvl="1">
              <a:defRPr/>
            </a:pPr>
            <a:r>
              <a:rPr lang="zh-CN" altLang="en-US" dirty="0" smtClean="0">
                <a:effectLst/>
              </a:rPr>
              <a:t>可以看成是一个数据存储的单元</a:t>
            </a:r>
          </a:p>
          <a:p>
            <a:pPr lvl="1">
              <a:defRPr/>
            </a:pPr>
            <a:r>
              <a:rPr lang="zh-CN" altLang="en-US" dirty="0" smtClean="0">
                <a:effectLst/>
              </a:rPr>
              <a:t>主要由三种类型文件组成</a:t>
            </a:r>
            <a:r>
              <a:rPr lang="en-US" altLang="zh-CN" dirty="0" smtClean="0">
                <a:effectLst/>
              </a:rPr>
              <a:t>(</a:t>
            </a:r>
            <a:r>
              <a:rPr lang="zh-CN" altLang="en-US" dirty="0" smtClean="0">
                <a:effectLst/>
              </a:rPr>
              <a:t>数据文件、日志文件、控制文件</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4</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800" b="0" dirty="0" smtClean="0">
                <a:effectLst/>
              </a:rPr>
              <a:t>一个</a:t>
            </a:r>
            <a:r>
              <a:rPr lang="en-US" altLang="zh-CN" sz="2800" b="0" dirty="0" smtClean="0">
                <a:effectLst/>
              </a:rPr>
              <a:t>Oracle</a:t>
            </a:r>
            <a:r>
              <a:rPr lang="zh-CN" altLang="en-US" sz="2800" b="0" dirty="0" smtClean="0">
                <a:effectLst/>
              </a:rPr>
              <a:t>实例：</a:t>
            </a:r>
          </a:p>
          <a:p>
            <a:pPr lvl="1">
              <a:buFontTx/>
              <a:buChar char="•"/>
            </a:pPr>
            <a:r>
              <a:rPr lang="zh-CN" altLang="en-US" b="0" dirty="0" smtClean="0">
                <a:effectLst/>
              </a:rPr>
              <a:t>是一种访问</a:t>
            </a:r>
            <a:r>
              <a:rPr lang="en-US" altLang="zh-CN" b="0" dirty="0" smtClean="0">
                <a:effectLst/>
              </a:rPr>
              <a:t>Oracle</a:t>
            </a:r>
            <a:r>
              <a:rPr lang="zh-CN" altLang="en-US" b="0" dirty="0" smtClean="0">
                <a:effectLst/>
              </a:rPr>
              <a:t>数据库的方法</a:t>
            </a:r>
          </a:p>
          <a:p>
            <a:pPr lvl="1">
              <a:buFontTx/>
              <a:buChar char="•"/>
            </a:pPr>
            <a:r>
              <a:rPr lang="zh-CN" altLang="en-US" b="0" dirty="0" smtClean="0">
                <a:effectLst/>
              </a:rPr>
              <a:t>一个实例只能用于访问一个数据库</a:t>
            </a:r>
          </a:p>
          <a:p>
            <a:pPr lvl="1">
              <a:buFontTx/>
              <a:buChar char="•"/>
            </a:pPr>
            <a:r>
              <a:rPr lang="zh-CN" altLang="en-US" b="0" dirty="0" smtClean="0">
                <a:effectLst/>
              </a:rPr>
              <a:t>由内存和后台进程组成</a:t>
            </a:r>
          </a:p>
          <a:p>
            <a:endParaRPr lang="en-US" altLang="zh-CN" dirty="0" smtClean="0"/>
          </a:p>
          <a:p>
            <a:pPr>
              <a:defRPr/>
            </a:pPr>
            <a:r>
              <a:rPr lang="zh-CN" altLang="en-US" dirty="0" smtClean="0">
                <a:effectLst/>
              </a:rPr>
              <a:t>一个</a:t>
            </a:r>
            <a:r>
              <a:rPr lang="en-US" altLang="zh-CN" dirty="0" smtClean="0">
                <a:effectLst/>
              </a:rPr>
              <a:t>Oracle</a:t>
            </a:r>
            <a:r>
              <a:rPr lang="zh-CN" altLang="en-US" dirty="0" smtClean="0">
                <a:effectLst/>
              </a:rPr>
              <a:t>数据库：</a:t>
            </a:r>
          </a:p>
          <a:p>
            <a:pPr lvl="1">
              <a:defRPr/>
            </a:pPr>
            <a:r>
              <a:rPr lang="zh-CN" altLang="en-US" dirty="0" smtClean="0">
                <a:effectLst/>
              </a:rPr>
              <a:t>可以看成是一个数据存储的单元</a:t>
            </a:r>
          </a:p>
          <a:p>
            <a:pPr lvl="1">
              <a:defRPr/>
            </a:pPr>
            <a:r>
              <a:rPr lang="zh-CN" altLang="en-US" dirty="0" smtClean="0">
                <a:effectLst/>
              </a:rPr>
              <a:t>主要由三种类型文件组成</a:t>
            </a:r>
            <a:r>
              <a:rPr lang="en-US" altLang="zh-CN" dirty="0" smtClean="0">
                <a:effectLst/>
              </a:rPr>
              <a:t>(</a:t>
            </a:r>
            <a:r>
              <a:rPr lang="zh-CN" altLang="en-US" dirty="0" smtClean="0">
                <a:effectLst/>
              </a:rPr>
              <a:t>数据文件、日志文件、控制文件</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6</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800" b="0" dirty="0" smtClean="0">
                <a:effectLst/>
              </a:rPr>
              <a:t>一个</a:t>
            </a:r>
            <a:r>
              <a:rPr lang="en-US" altLang="zh-CN" sz="2800" b="0" dirty="0" smtClean="0">
                <a:effectLst/>
              </a:rPr>
              <a:t>Oracle</a:t>
            </a:r>
            <a:r>
              <a:rPr lang="zh-CN" altLang="en-US" sz="2800" b="0" dirty="0" smtClean="0">
                <a:effectLst/>
              </a:rPr>
              <a:t>实例：</a:t>
            </a:r>
          </a:p>
          <a:p>
            <a:pPr lvl="1">
              <a:buFontTx/>
              <a:buChar char="•"/>
            </a:pPr>
            <a:r>
              <a:rPr lang="zh-CN" altLang="en-US" b="0" dirty="0" smtClean="0">
                <a:effectLst/>
              </a:rPr>
              <a:t>是一种访问</a:t>
            </a:r>
            <a:r>
              <a:rPr lang="en-US" altLang="zh-CN" b="0" dirty="0" smtClean="0">
                <a:effectLst/>
              </a:rPr>
              <a:t>Oracle</a:t>
            </a:r>
            <a:r>
              <a:rPr lang="zh-CN" altLang="en-US" b="0" dirty="0" smtClean="0">
                <a:effectLst/>
              </a:rPr>
              <a:t>数据库的方法</a:t>
            </a:r>
          </a:p>
          <a:p>
            <a:pPr lvl="1">
              <a:buFontTx/>
              <a:buChar char="•"/>
            </a:pPr>
            <a:r>
              <a:rPr lang="zh-CN" altLang="en-US" b="0" dirty="0" smtClean="0">
                <a:effectLst/>
              </a:rPr>
              <a:t>一个实例只能用于访问一个数据库</a:t>
            </a:r>
          </a:p>
          <a:p>
            <a:pPr lvl="1">
              <a:buFontTx/>
              <a:buChar char="•"/>
            </a:pPr>
            <a:r>
              <a:rPr lang="zh-CN" altLang="en-US" b="0" dirty="0" smtClean="0">
                <a:effectLst/>
              </a:rPr>
              <a:t>由内存和后台进程组成</a:t>
            </a:r>
          </a:p>
          <a:p>
            <a:endParaRPr lang="en-US" altLang="zh-CN" dirty="0" smtClean="0"/>
          </a:p>
          <a:p>
            <a:pPr>
              <a:defRPr/>
            </a:pPr>
            <a:r>
              <a:rPr lang="zh-CN" altLang="en-US" dirty="0" smtClean="0">
                <a:effectLst/>
              </a:rPr>
              <a:t>一个</a:t>
            </a:r>
            <a:r>
              <a:rPr lang="en-US" altLang="zh-CN" dirty="0" smtClean="0">
                <a:effectLst/>
              </a:rPr>
              <a:t>Oracle</a:t>
            </a:r>
            <a:r>
              <a:rPr lang="zh-CN" altLang="en-US" dirty="0" smtClean="0">
                <a:effectLst/>
              </a:rPr>
              <a:t>数据库：</a:t>
            </a:r>
          </a:p>
          <a:p>
            <a:pPr lvl="1">
              <a:defRPr/>
            </a:pPr>
            <a:r>
              <a:rPr lang="zh-CN" altLang="en-US" dirty="0" smtClean="0">
                <a:effectLst/>
              </a:rPr>
              <a:t>可以看成是一个数据存储的单元</a:t>
            </a:r>
          </a:p>
          <a:p>
            <a:pPr lvl="1">
              <a:defRPr/>
            </a:pPr>
            <a:r>
              <a:rPr lang="zh-CN" altLang="en-US" dirty="0" smtClean="0">
                <a:effectLst/>
              </a:rPr>
              <a:t>主要由三种类型文件组成</a:t>
            </a:r>
            <a:r>
              <a:rPr lang="en-US" altLang="zh-CN" dirty="0" smtClean="0">
                <a:effectLst/>
              </a:rPr>
              <a:t>(</a:t>
            </a:r>
            <a:r>
              <a:rPr lang="zh-CN" altLang="en-US" dirty="0" smtClean="0">
                <a:effectLst/>
              </a:rPr>
              <a:t>数据文件、日志文件、控制文件</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7</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800" b="0" dirty="0" smtClean="0">
                <a:effectLst/>
              </a:rPr>
              <a:t>一个</a:t>
            </a:r>
            <a:r>
              <a:rPr lang="en-US" altLang="zh-CN" sz="2800" b="0" dirty="0" smtClean="0">
                <a:effectLst/>
              </a:rPr>
              <a:t>Oracle</a:t>
            </a:r>
            <a:r>
              <a:rPr lang="zh-CN" altLang="en-US" sz="2800" b="0" dirty="0" smtClean="0">
                <a:effectLst/>
              </a:rPr>
              <a:t>实例：</a:t>
            </a:r>
          </a:p>
          <a:p>
            <a:pPr lvl="1">
              <a:buFontTx/>
              <a:buChar char="•"/>
            </a:pPr>
            <a:r>
              <a:rPr lang="zh-CN" altLang="en-US" b="0" dirty="0" smtClean="0">
                <a:effectLst/>
              </a:rPr>
              <a:t>是一种访问</a:t>
            </a:r>
            <a:r>
              <a:rPr lang="en-US" altLang="zh-CN" b="0" dirty="0" smtClean="0">
                <a:effectLst/>
              </a:rPr>
              <a:t>Oracle</a:t>
            </a:r>
            <a:r>
              <a:rPr lang="zh-CN" altLang="en-US" b="0" dirty="0" smtClean="0">
                <a:effectLst/>
              </a:rPr>
              <a:t>数据库的方法</a:t>
            </a:r>
          </a:p>
          <a:p>
            <a:pPr lvl="1">
              <a:buFontTx/>
              <a:buChar char="•"/>
            </a:pPr>
            <a:r>
              <a:rPr lang="zh-CN" altLang="en-US" b="0" dirty="0" smtClean="0">
                <a:effectLst/>
              </a:rPr>
              <a:t>一个实例只能用于访问一个数据库</a:t>
            </a:r>
          </a:p>
          <a:p>
            <a:pPr lvl="1">
              <a:buFontTx/>
              <a:buChar char="•"/>
            </a:pPr>
            <a:r>
              <a:rPr lang="zh-CN" altLang="en-US" b="0" dirty="0" smtClean="0">
                <a:effectLst/>
              </a:rPr>
              <a:t>由内存和后台进程组成</a:t>
            </a:r>
          </a:p>
          <a:p>
            <a:endParaRPr lang="en-US" altLang="zh-CN" dirty="0" smtClean="0"/>
          </a:p>
          <a:p>
            <a:pPr>
              <a:defRPr/>
            </a:pPr>
            <a:r>
              <a:rPr lang="zh-CN" altLang="en-US" dirty="0" smtClean="0">
                <a:effectLst/>
              </a:rPr>
              <a:t>一个</a:t>
            </a:r>
            <a:r>
              <a:rPr lang="en-US" altLang="zh-CN" dirty="0" smtClean="0">
                <a:effectLst/>
              </a:rPr>
              <a:t>Oracle</a:t>
            </a:r>
            <a:r>
              <a:rPr lang="zh-CN" altLang="en-US" dirty="0" smtClean="0">
                <a:effectLst/>
              </a:rPr>
              <a:t>数据库：</a:t>
            </a:r>
          </a:p>
          <a:p>
            <a:pPr lvl="1">
              <a:defRPr/>
            </a:pPr>
            <a:r>
              <a:rPr lang="zh-CN" altLang="en-US" dirty="0" smtClean="0">
                <a:effectLst/>
              </a:rPr>
              <a:t>可以看成是一个数据存储的单元</a:t>
            </a:r>
          </a:p>
          <a:p>
            <a:pPr lvl="1">
              <a:defRPr/>
            </a:pPr>
            <a:r>
              <a:rPr lang="zh-CN" altLang="en-US" dirty="0" smtClean="0">
                <a:effectLst/>
              </a:rPr>
              <a:t>主要由三种类型文件组成</a:t>
            </a:r>
            <a:r>
              <a:rPr lang="en-US" altLang="zh-CN" dirty="0" smtClean="0">
                <a:effectLst/>
              </a:rPr>
              <a:t>(</a:t>
            </a:r>
            <a:r>
              <a:rPr lang="zh-CN" altLang="en-US" dirty="0" smtClean="0">
                <a:effectLst/>
              </a:rPr>
              <a:t>数据文件、日志文件、控制文件</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8</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Sql</a:t>
            </a:r>
            <a:r>
              <a:rPr lang="en-US" altLang="zh-CN" dirty="0" smtClean="0"/>
              <a:t>&gt;startup</a:t>
            </a:r>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9</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en-US" altLang="zh-CN" sz="2800" b="0" dirty="0" err="1" smtClean="0">
                <a:effectLst/>
              </a:rPr>
              <a:t>Sql</a:t>
            </a:r>
            <a:r>
              <a:rPr lang="en-US" altLang="zh-CN" sz="2800" b="0" dirty="0" smtClean="0">
                <a:effectLst/>
              </a:rPr>
              <a:t>&gt;shutdown immediate</a:t>
            </a:r>
            <a:endParaRPr lang="zh-CN" altLang="en-US" sz="2800" b="0" dirty="0" smtClean="0">
              <a:effectLst/>
            </a:endParaRPr>
          </a:p>
        </p:txBody>
      </p:sp>
      <p:sp>
        <p:nvSpPr>
          <p:cNvPr id="4" name="灯片编号占位符 3"/>
          <p:cNvSpPr>
            <a:spLocks noGrp="1"/>
          </p:cNvSpPr>
          <p:nvPr>
            <p:ph type="sldNum" sz="quarter" idx="10"/>
          </p:nvPr>
        </p:nvSpPr>
        <p:spPr/>
        <p:txBody>
          <a:bodyPr/>
          <a:lstStyle/>
          <a:p>
            <a:fld id="{ACD0EEB0-AE21-4CFD-865A-69C7479CAD1A}" type="slidenum">
              <a:rPr lang="zh-CN" altLang="en-US" smtClean="0"/>
              <a:t>10</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itchFamily="2" charset="2"/>
              <a:buNone/>
            </a:pPr>
            <a:r>
              <a:rPr lang="zh-CN" altLang="en-US" sz="2800" b="0" dirty="0" smtClean="0">
                <a:effectLst/>
              </a:rPr>
              <a:t>一个</a:t>
            </a:r>
            <a:r>
              <a:rPr lang="en-US" altLang="zh-CN" sz="2800" b="0" dirty="0" smtClean="0">
                <a:effectLst/>
              </a:rPr>
              <a:t>Oracle</a:t>
            </a:r>
            <a:r>
              <a:rPr lang="zh-CN" altLang="en-US" sz="2800" b="0" dirty="0" smtClean="0">
                <a:effectLst/>
              </a:rPr>
              <a:t>实例：</a:t>
            </a:r>
          </a:p>
          <a:p>
            <a:pPr lvl="1">
              <a:buFontTx/>
              <a:buChar char="•"/>
            </a:pPr>
            <a:r>
              <a:rPr lang="zh-CN" altLang="en-US" b="0" dirty="0" smtClean="0">
                <a:effectLst/>
              </a:rPr>
              <a:t>是一种访问</a:t>
            </a:r>
            <a:r>
              <a:rPr lang="en-US" altLang="zh-CN" b="0" dirty="0" smtClean="0">
                <a:effectLst/>
              </a:rPr>
              <a:t>Oracle</a:t>
            </a:r>
            <a:r>
              <a:rPr lang="zh-CN" altLang="en-US" b="0" dirty="0" smtClean="0">
                <a:effectLst/>
              </a:rPr>
              <a:t>数据库的方法</a:t>
            </a:r>
          </a:p>
          <a:p>
            <a:pPr lvl="1">
              <a:buFontTx/>
              <a:buChar char="•"/>
            </a:pPr>
            <a:r>
              <a:rPr lang="zh-CN" altLang="en-US" b="0" dirty="0" smtClean="0">
                <a:effectLst/>
              </a:rPr>
              <a:t>一个实例只能用于访问一个数据库</a:t>
            </a:r>
          </a:p>
          <a:p>
            <a:pPr lvl="1">
              <a:buFontTx/>
              <a:buChar char="•"/>
            </a:pPr>
            <a:r>
              <a:rPr lang="zh-CN" altLang="en-US" b="0" dirty="0" smtClean="0">
                <a:effectLst/>
              </a:rPr>
              <a:t>由内存和后台进程组成</a:t>
            </a:r>
          </a:p>
          <a:p>
            <a:endParaRPr lang="en-US" altLang="zh-CN" dirty="0" smtClean="0"/>
          </a:p>
          <a:p>
            <a:pPr>
              <a:defRPr/>
            </a:pPr>
            <a:r>
              <a:rPr lang="zh-CN" altLang="en-US" dirty="0" smtClean="0">
                <a:effectLst/>
              </a:rPr>
              <a:t>一个</a:t>
            </a:r>
            <a:r>
              <a:rPr lang="en-US" altLang="zh-CN" dirty="0" smtClean="0">
                <a:effectLst/>
              </a:rPr>
              <a:t>Oracle</a:t>
            </a:r>
            <a:r>
              <a:rPr lang="zh-CN" altLang="en-US" dirty="0" smtClean="0">
                <a:effectLst/>
              </a:rPr>
              <a:t>数据库：</a:t>
            </a:r>
          </a:p>
          <a:p>
            <a:pPr lvl="1">
              <a:defRPr/>
            </a:pPr>
            <a:r>
              <a:rPr lang="zh-CN" altLang="en-US" dirty="0" smtClean="0">
                <a:effectLst/>
              </a:rPr>
              <a:t>可以看成是一个数据存储的单元</a:t>
            </a:r>
          </a:p>
          <a:p>
            <a:pPr lvl="1">
              <a:defRPr/>
            </a:pPr>
            <a:r>
              <a:rPr lang="zh-CN" altLang="en-US" dirty="0" smtClean="0">
                <a:effectLst/>
              </a:rPr>
              <a:t>主要由三种类型文件组成</a:t>
            </a:r>
            <a:r>
              <a:rPr lang="en-US" altLang="zh-CN" dirty="0" smtClean="0">
                <a:effectLst/>
              </a:rPr>
              <a:t>(</a:t>
            </a:r>
            <a:r>
              <a:rPr lang="zh-CN" altLang="en-US" dirty="0" smtClean="0">
                <a:effectLst/>
              </a:rPr>
              <a:t>数据文件、日志文件、控制文件</a:t>
            </a:r>
            <a:r>
              <a:rPr lang="en-US" altLang="zh-CN" dirty="0" smtClean="0">
                <a:effectLst/>
              </a:rPr>
              <a:t>)</a:t>
            </a:r>
          </a:p>
          <a:p>
            <a:endParaRPr lang="zh-CN" altLang="en-US" dirty="0"/>
          </a:p>
        </p:txBody>
      </p:sp>
      <p:sp>
        <p:nvSpPr>
          <p:cNvPr id="4" name="灯片编号占位符 3"/>
          <p:cNvSpPr>
            <a:spLocks noGrp="1"/>
          </p:cNvSpPr>
          <p:nvPr>
            <p:ph type="sldNum" sz="quarter" idx="10"/>
          </p:nvPr>
        </p:nvSpPr>
        <p:spPr/>
        <p:txBody>
          <a:bodyPr/>
          <a:lstStyle/>
          <a:p>
            <a:fld id="{ACD0EEB0-AE21-4CFD-865A-69C7479CAD1A}" type="slidenum">
              <a:rPr lang="zh-CN" altLang="en-US" smtClean="0"/>
              <a:t>12</a:t>
            </a:fld>
            <a:endParaRPr lang="zh-CN" altLang="en-US"/>
          </a:p>
        </p:txBody>
      </p:sp>
    </p:spTree>
    <p:extLst>
      <p:ext uri="{BB962C8B-B14F-4D97-AF65-F5344CB8AC3E}">
        <p14:creationId xmlns:p14="http://schemas.microsoft.com/office/powerpoint/2010/main" val="2565022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627784" y="1886967"/>
            <a:ext cx="6480720" cy="1470025"/>
          </a:xfrm>
        </p:spPr>
        <p:txBody>
          <a:bodyPr>
            <a:normAutofit/>
          </a:bodyPr>
          <a:lstStyle>
            <a:lvl1pPr algn="ctr">
              <a:defRPr sz="3600" b="1">
                <a:solidFill>
                  <a:schemeClr val="bg1"/>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627784" y="3071391"/>
            <a:ext cx="6472808" cy="792088"/>
          </a:xfrm>
        </p:spPr>
        <p:txBody>
          <a:bodyPr>
            <a:normAutofit/>
          </a:bodyPr>
          <a:lstStyle>
            <a:lvl1pPr marL="0" indent="0" algn="ctr">
              <a:buNone/>
              <a:defRPr sz="2800" b="1">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1B31C1C-E18B-4998-B388-582B5A88D833}" type="datetimeFigureOut">
              <a:rPr lang="zh-CN" altLang="en-US" smtClean="0"/>
              <a:pPr/>
              <a:t>2012/9/5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E61273-DC7E-43C4-8A7B-B573C75E519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chemeClr val="accent5">
                  <a:lumMod val="75000"/>
                </a:schemeClr>
              </a:buClr>
              <a:defRPr/>
            </a:lvl1pPr>
            <a:lvl2pPr>
              <a:buClr>
                <a:schemeClr val="accent5">
                  <a:lumMod val="75000"/>
                </a:schemeClr>
              </a:buClr>
              <a:defRPr/>
            </a:lvl2pPr>
            <a:lvl3pPr>
              <a:buClr>
                <a:schemeClr val="accent5">
                  <a:lumMod val="75000"/>
                </a:schemeClr>
              </a:buClr>
              <a:defRPr/>
            </a:lvl3pPr>
            <a:lvl4pPr>
              <a:buClr>
                <a:schemeClr val="accent5">
                  <a:lumMod val="75000"/>
                </a:schemeClr>
              </a:buClr>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日期占位符 3"/>
          <p:cNvSpPr>
            <a:spLocks noGrp="1"/>
          </p:cNvSpPr>
          <p:nvPr>
            <p:ph type="dt" sz="half" idx="10"/>
          </p:nvPr>
        </p:nvSpPr>
        <p:spPr/>
        <p:txBody>
          <a:bodyPr/>
          <a:lstStyle/>
          <a:p>
            <a:fld id="{51B31C1C-E18B-4998-B388-582B5A88D833}" type="datetimeFigureOut">
              <a:rPr lang="zh-CN" altLang="en-US" smtClean="0"/>
              <a:pPr/>
              <a:t>2012/9/5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542856" y="6356350"/>
            <a:ext cx="2133600" cy="365125"/>
          </a:xfrm>
        </p:spPr>
        <p:txBody>
          <a:bodyPr/>
          <a:lstStyle/>
          <a:p>
            <a:fld id="{1FE61273-DC7E-43C4-8A7B-B573C75E5197}" type="slidenum">
              <a:rPr lang="zh-CN" altLang="en-US" smtClean="0"/>
              <a:pPr/>
              <a:t>‹#›</a:t>
            </a:fld>
            <a:endParaRPr lang="zh-CN" altLang="en-US"/>
          </a:p>
        </p:txBody>
      </p:sp>
      <p:sp>
        <p:nvSpPr>
          <p:cNvPr id="8" name="标题占位符 1"/>
          <p:cNvSpPr>
            <a:spLocks noGrp="1"/>
          </p:cNvSpPr>
          <p:nvPr>
            <p:ph type="title"/>
          </p:nvPr>
        </p:nvSpPr>
        <p:spPr>
          <a:xfrm>
            <a:off x="179512" y="188640"/>
            <a:ext cx="8050088" cy="720080"/>
          </a:xfrm>
          <a:prstGeom prst="rect">
            <a:avLst/>
          </a:prstGeom>
        </p:spPr>
        <p:txBody>
          <a:bodyPr vert="horz" lIns="91440" tIns="45720" rIns="91440" bIns="45720" rtlCol="0" anchor="ctr">
            <a:normAutofit/>
          </a:bodyPr>
          <a:lstStyle>
            <a:lvl1pPr>
              <a:defRPr>
                <a:solidFill>
                  <a:srgbClr val="18414C"/>
                </a:solidFill>
              </a:defRPr>
            </a:lvl1pPr>
          </a:lstStyle>
          <a:p>
            <a:r>
              <a:rPr lang="zh-CN" altLang="en-US" dirty="0"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79512" y="188640"/>
            <a:ext cx="8050088" cy="72008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1124743"/>
            <a:ext cx="8784976" cy="4824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31C1C-E18B-4998-B388-582B5A88D833}" type="datetimeFigureOut">
              <a:rPr lang="zh-CN" altLang="en-US" smtClean="0"/>
              <a:pPr/>
              <a:t>2012/9/5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273-DC7E-43C4-8A7B-B573C75E5197}" type="slidenum">
              <a:rPr lang="zh-CN" altLang="en-US" smtClean="0"/>
              <a:pPr/>
              <a:t>‹#›</a:t>
            </a:fld>
            <a:endParaRPr lang="zh-CN" altLang="en-US"/>
          </a:p>
        </p:txBody>
      </p:sp>
      <p:pic>
        <p:nvPicPr>
          <p:cNvPr id="8" name="Picture 4" descr="D:\工作文件夹\2011年\0406 nine ppt模板\logo.png"/>
          <p:cNvPicPr>
            <a:picLocks noChangeAspect="1" noChangeArrowheads="1"/>
          </p:cNvPicPr>
          <p:nvPr userDrawn="1"/>
        </p:nvPicPr>
        <p:blipFill>
          <a:blip r:embed="rId5" cstate="print"/>
          <a:srcRect/>
          <a:stretch>
            <a:fillRect/>
          </a:stretch>
        </p:blipFill>
        <p:spPr bwMode="auto">
          <a:xfrm>
            <a:off x="7321835" y="188640"/>
            <a:ext cx="1618371" cy="427900"/>
          </a:xfrm>
          <a:prstGeom prst="rect">
            <a:avLst/>
          </a:prstGeom>
          <a:noFill/>
        </p:spPr>
      </p:pic>
      <p:pic>
        <p:nvPicPr>
          <p:cNvPr id="12" name="Picture 3" descr="D:\工作文件夹\2011年\0406 nine ppt模板\绿色导语.png"/>
          <p:cNvPicPr>
            <a:picLocks noChangeAspect="1" noChangeArrowheads="1"/>
          </p:cNvPicPr>
          <p:nvPr userDrawn="1"/>
        </p:nvPicPr>
        <p:blipFill>
          <a:blip r:embed="rId6" cstate="print"/>
          <a:srcRect/>
          <a:stretch>
            <a:fillRect/>
          </a:stretch>
        </p:blipFill>
        <p:spPr bwMode="auto">
          <a:xfrm>
            <a:off x="6588224" y="6453336"/>
            <a:ext cx="2351982" cy="22581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spcBef>
          <a:spcPct val="0"/>
        </a:spcBef>
        <a:buNone/>
        <a:defRPr sz="32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35696" y="908720"/>
            <a:ext cx="6840760" cy="1470025"/>
          </a:xfrm>
        </p:spPr>
        <p:txBody>
          <a:bodyPr>
            <a:normAutofit/>
          </a:bodyPr>
          <a:lstStyle/>
          <a:p>
            <a:pPr algn="ctr"/>
            <a:r>
              <a:rPr lang="en-US" altLang="zh-CN" sz="4000" dirty="0" smtClean="0">
                <a:solidFill>
                  <a:schemeClr val="accent5">
                    <a:lumMod val="50000"/>
                  </a:schemeClr>
                </a:solidFill>
              </a:rPr>
              <a:t>Oracle</a:t>
            </a:r>
            <a:r>
              <a:rPr lang="zh-CN" altLang="en-US" sz="4000" dirty="0" smtClean="0">
                <a:solidFill>
                  <a:schemeClr val="accent5">
                    <a:lumMod val="50000"/>
                  </a:schemeClr>
                </a:solidFill>
              </a:rPr>
              <a:t>数据库系统管理培训</a:t>
            </a:r>
            <a:endParaRPr lang="zh-CN" altLang="en-US" sz="4000" dirty="0">
              <a:solidFill>
                <a:schemeClr val="accent5">
                  <a:lumMod val="50000"/>
                </a:schemeClr>
              </a:solidFill>
            </a:endParaRPr>
          </a:p>
        </p:txBody>
      </p:sp>
      <p:sp>
        <p:nvSpPr>
          <p:cNvPr id="3" name="副标题 2"/>
          <p:cNvSpPr>
            <a:spLocks noGrp="1"/>
          </p:cNvSpPr>
          <p:nvPr>
            <p:ph type="subTitle" idx="1"/>
          </p:nvPr>
        </p:nvSpPr>
        <p:spPr>
          <a:xfrm>
            <a:off x="2843501" y="3501008"/>
            <a:ext cx="6113206" cy="792088"/>
          </a:xfrm>
        </p:spPr>
        <p:txBody>
          <a:bodyPr/>
          <a:lstStyle/>
          <a:p>
            <a:r>
              <a:rPr lang="zh-CN" altLang="en-US" b="0" dirty="0" smtClean="0">
                <a:solidFill>
                  <a:schemeClr val="tx1">
                    <a:lumMod val="50000"/>
                    <a:lumOff val="50000"/>
                  </a:schemeClr>
                </a:solidFill>
              </a:rPr>
              <a:t>运维部 张景雄</a:t>
            </a:r>
            <a:endParaRPr lang="zh-CN" altLang="en-US" b="0" dirty="0">
              <a:solidFill>
                <a:schemeClr val="tx1">
                  <a:lumMod val="50000"/>
                  <a:lumOff val="50000"/>
                </a:schemeClr>
              </a:solidFill>
            </a:endParaRPr>
          </a:p>
        </p:txBody>
      </p:sp>
      <p:pic>
        <p:nvPicPr>
          <p:cNvPr id="1026" name="Picture 2" descr="D:\工作文件夹\2011年\0406 nine ppt模板\nine.png"/>
          <p:cNvPicPr>
            <a:picLocks noChangeAspect="1" noChangeArrowheads="1"/>
          </p:cNvPicPr>
          <p:nvPr/>
        </p:nvPicPr>
        <p:blipFill>
          <a:blip r:embed="rId3" cstate="print"/>
          <a:srcRect/>
          <a:stretch>
            <a:fillRect/>
          </a:stretch>
        </p:blipFill>
        <p:spPr bwMode="auto">
          <a:xfrm>
            <a:off x="538918" y="2708920"/>
            <a:ext cx="2160874" cy="1152128"/>
          </a:xfrm>
          <a:prstGeom prst="rect">
            <a:avLst/>
          </a:prstGeom>
          <a:noFill/>
        </p:spPr>
      </p:pic>
      <p:sp>
        <p:nvSpPr>
          <p:cNvPr id="9" name="副标题 2"/>
          <p:cNvSpPr txBox="1">
            <a:spLocks/>
          </p:cNvSpPr>
          <p:nvPr/>
        </p:nvSpPr>
        <p:spPr>
          <a:xfrm>
            <a:off x="1979712" y="4513337"/>
            <a:ext cx="5213698" cy="79208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50000"/>
              </a:lnSpc>
              <a:spcBef>
                <a:spcPts val="600"/>
              </a:spcBef>
              <a:spcAft>
                <a:spcPts val="600"/>
              </a:spcAft>
              <a:buClr>
                <a:schemeClr val="accent3">
                  <a:lumMod val="50000"/>
                </a:schemeClr>
              </a:buClr>
              <a:buSzTx/>
              <a:buFont typeface="Wingdings" pitchFamily="2" charset="2"/>
              <a:buNone/>
              <a:tabLst/>
              <a:defRPr/>
            </a:pPr>
            <a:endParaRPr kumimoji="0" lang="zh-CN" altLang="en-US" sz="2800" b="0" i="0" u="none" strike="noStrike" kern="1200" cap="none" spc="0" normalizeH="0" baseline="0" noProof="0" dirty="0">
              <a:ln>
                <a:noFill/>
              </a:ln>
              <a:solidFill>
                <a:schemeClr val="tx1">
                  <a:lumMod val="50000"/>
                  <a:lumOff val="50000"/>
                </a:schemeClr>
              </a:solidFill>
              <a:effectLst/>
              <a:uLnTx/>
              <a:uFillTx/>
              <a:latin typeface="黑体" pitchFamily="49" charset="-122"/>
              <a:ea typeface="黑体" pitchFamily="49" charset="-122"/>
              <a:cs typeface="+mn-cs"/>
            </a:endParaRPr>
          </a:p>
        </p:txBody>
      </p:sp>
      <p:sp>
        <p:nvSpPr>
          <p:cNvPr id="6" name="副标题 2"/>
          <p:cNvSpPr txBox="1">
            <a:spLocks/>
          </p:cNvSpPr>
          <p:nvPr/>
        </p:nvSpPr>
        <p:spPr>
          <a:xfrm>
            <a:off x="2843808" y="4149080"/>
            <a:ext cx="6113206" cy="792088"/>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600"/>
              </a:spcBef>
              <a:spcAft>
                <a:spcPts val="600"/>
              </a:spcAft>
              <a:buClr>
                <a:schemeClr val="accent3">
                  <a:lumMod val="50000"/>
                </a:schemeClr>
              </a:buClr>
              <a:buFont typeface="Wingdings" pitchFamily="2" charset="2"/>
              <a:buNone/>
              <a:defRPr sz="2800" b="1" kern="1200">
                <a:solidFill>
                  <a:schemeClr val="bg1">
                    <a:lumMod val="50000"/>
                  </a:schemeClr>
                </a:solidFill>
                <a:latin typeface="黑体" pitchFamily="49" charset="-122"/>
                <a:ea typeface="黑体" pitchFamily="49" charset="-122"/>
                <a:cs typeface="+mn-cs"/>
              </a:defRPr>
            </a:lvl1pPr>
            <a:lvl2pPr marL="457200" indent="0" algn="ctr" defTabSz="914400" rtl="0" eaLnBrk="1" latinLnBrk="0" hangingPunct="1">
              <a:lnSpc>
                <a:spcPct val="150000"/>
              </a:lnSpc>
              <a:spcBef>
                <a:spcPts val="600"/>
              </a:spcBef>
              <a:spcAft>
                <a:spcPts val="600"/>
              </a:spcAft>
              <a:buClr>
                <a:schemeClr val="accent3">
                  <a:lumMod val="50000"/>
                </a:schemeClr>
              </a:buClr>
              <a:buFont typeface="Wingdings" pitchFamily="2" charset="2"/>
              <a:buNone/>
              <a:defRPr sz="2400" b="1" kern="1200">
                <a:solidFill>
                  <a:schemeClr val="tx1">
                    <a:tint val="75000"/>
                  </a:schemeClr>
                </a:solidFill>
                <a:latin typeface="黑体" pitchFamily="49" charset="-122"/>
                <a:ea typeface="黑体" pitchFamily="49" charset="-122"/>
                <a:cs typeface="+mn-cs"/>
              </a:defRPr>
            </a:lvl2pPr>
            <a:lvl3pPr marL="914400" indent="0" algn="ctr" defTabSz="914400" rtl="0" eaLnBrk="1" latinLnBrk="0" hangingPunct="1">
              <a:lnSpc>
                <a:spcPct val="150000"/>
              </a:lnSpc>
              <a:spcBef>
                <a:spcPts val="600"/>
              </a:spcBef>
              <a:spcAft>
                <a:spcPts val="600"/>
              </a:spcAft>
              <a:buClr>
                <a:schemeClr val="accent3">
                  <a:lumMod val="50000"/>
                </a:schemeClr>
              </a:buClr>
              <a:buFont typeface="Wingdings" pitchFamily="2" charset="2"/>
              <a:buNone/>
              <a:defRPr sz="2000" b="1" kern="1200">
                <a:solidFill>
                  <a:schemeClr val="tx1">
                    <a:tint val="75000"/>
                  </a:schemeClr>
                </a:solidFill>
                <a:latin typeface="黑体" pitchFamily="49" charset="-122"/>
                <a:ea typeface="黑体" pitchFamily="49" charset="-122"/>
                <a:cs typeface="+mn-cs"/>
              </a:defRPr>
            </a:lvl3pPr>
            <a:lvl4pPr marL="1371600" indent="0" algn="ctr" defTabSz="914400" rtl="0" eaLnBrk="1" latinLnBrk="0" hangingPunct="1">
              <a:lnSpc>
                <a:spcPct val="150000"/>
              </a:lnSpc>
              <a:spcBef>
                <a:spcPts val="600"/>
              </a:spcBef>
              <a:spcAft>
                <a:spcPts val="600"/>
              </a:spcAft>
              <a:buClr>
                <a:schemeClr val="accent3">
                  <a:lumMod val="50000"/>
                </a:schemeClr>
              </a:buClr>
              <a:buFont typeface="Wingdings" pitchFamily="2" charset="2"/>
              <a:buNone/>
              <a:defRPr sz="1600" b="1" kern="1200">
                <a:solidFill>
                  <a:schemeClr val="tx1">
                    <a:tint val="75000"/>
                  </a:schemeClr>
                </a:solidFill>
                <a:latin typeface="黑体" pitchFamily="49" charset="-122"/>
                <a:ea typeface="黑体" pitchFamily="49" charset="-122"/>
                <a:cs typeface="+mn-cs"/>
              </a:defRPr>
            </a:lvl4pPr>
            <a:lvl5pPr marL="1828800" indent="0" algn="ctr" defTabSz="914400" rtl="0" eaLnBrk="1" latinLnBrk="0" hangingPunct="1">
              <a:lnSpc>
                <a:spcPct val="150000"/>
              </a:lnSpc>
              <a:spcBef>
                <a:spcPts val="600"/>
              </a:spcBef>
              <a:spcAft>
                <a:spcPts val="600"/>
              </a:spcAft>
              <a:buClr>
                <a:schemeClr val="accent3">
                  <a:lumMod val="50000"/>
                </a:schemeClr>
              </a:buClr>
              <a:buFont typeface="Wingdings" pitchFamily="2" charset="2"/>
              <a:buNone/>
              <a:defRPr sz="1200" b="1" kern="1200">
                <a:solidFill>
                  <a:schemeClr val="tx1">
                    <a:tint val="75000"/>
                  </a:schemeClr>
                </a:solidFill>
                <a:latin typeface="黑体" pitchFamily="49" charset="-122"/>
                <a:ea typeface="黑体" pitchFamily="49"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b="0" dirty="0" smtClean="0">
                <a:solidFill>
                  <a:schemeClr val="tx1">
                    <a:lumMod val="50000"/>
                    <a:lumOff val="50000"/>
                  </a:schemeClr>
                </a:solidFill>
              </a:rPr>
              <a:t>2012-09-06</a:t>
            </a:r>
            <a:endParaRPr lang="zh-CN" altLang="en-US" b="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latin typeface="Courier New" pitchFamily="49" charset="0"/>
              </a:rPr>
              <a:t>关闭数据库</a:t>
            </a:r>
            <a:endParaRPr lang="en-US" altLang="zh-CN" dirty="0">
              <a:latin typeface="Courier New" pitchFamily="49" charset="0"/>
            </a:endParaRPr>
          </a:p>
        </p:txBody>
      </p:sp>
      <p:sp>
        <p:nvSpPr>
          <p:cNvPr id="21" name="Rectangle 3"/>
          <p:cNvSpPr>
            <a:spLocks noChangeArrowheads="1"/>
          </p:cNvSpPr>
          <p:nvPr/>
        </p:nvSpPr>
        <p:spPr bwMode="blackWhite">
          <a:xfrm>
            <a:off x="5492750" y="1336675"/>
            <a:ext cx="622300" cy="2500313"/>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lnSpc>
                <a:spcPct val="125000"/>
              </a:lnSpc>
              <a:spcBef>
                <a:spcPct val="60000"/>
              </a:spcBef>
              <a:buClrTx/>
              <a:buFontTx/>
              <a:buNone/>
            </a:pPr>
            <a:r>
              <a:rPr kumimoji="1" lang="en-US" altLang="zh-CN">
                <a:solidFill>
                  <a:srgbClr val="000000"/>
                </a:solidFill>
                <a:ea typeface="宋体" charset="-122"/>
              </a:rPr>
              <a:t>A</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p:txBody>
      </p:sp>
      <p:sp>
        <p:nvSpPr>
          <p:cNvPr id="22" name="Rectangle 4"/>
          <p:cNvSpPr>
            <a:spLocks noChangeArrowheads="1"/>
          </p:cNvSpPr>
          <p:nvPr/>
        </p:nvSpPr>
        <p:spPr bwMode="blackWhite">
          <a:xfrm>
            <a:off x="6716713" y="1341438"/>
            <a:ext cx="622300" cy="25003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lnSpc>
                <a:spcPct val="125000"/>
              </a:lnSpc>
              <a:spcBef>
                <a:spcPct val="60000"/>
              </a:spcBef>
              <a:buClrTx/>
              <a:buFontTx/>
              <a:buNone/>
            </a:pPr>
            <a:r>
              <a:rPr kumimoji="1" lang="en-US" altLang="zh-CN">
                <a:solidFill>
                  <a:srgbClr val="000000"/>
                </a:solidFill>
                <a:ea typeface="宋体" charset="-122"/>
              </a:rPr>
              <a:t>T</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o</a:t>
            </a:r>
          </a:p>
          <a:p>
            <a:pPr eaLnBrk="0" hangingPunct="0">
              <a:lnSpc>
                <a:spcPct val="125000"/>
              </a:lnSpc>
              <a:spcBef>
                <a:spcPct val="60000"/>
              </a:spcBef>
              <a:buClrTx/>
              <a:buFontTx/>
              <a:buNone/>
            </a:pPr>
            <a:r>
              <a:rPr kumimoji="1" lang="en-US" altLang="zh-CN">
                <a:solidFill>
                  <a:srgbClr val="000000"/>
                </a:solidFill>
                <a:ea typeface="宋体" charset="-122"/>
              </a:rPr>
              <a:t>o</a:t>
            </a:r>
          </a:p>
        </p:txBody>
      </p:sp>
      <p:sp>
        <p:nvSpPr>
          <p:cNvPr id="23" name="Rectangle 5"/>
          <p:cNvSpPr>
            <a:spLocks noChangeArrowheads="1"/>
          </p:cNvSpPr>
          <p:nvPr/>
        </p:nvSpPr>
        <p:spPr bwMode="blackWhite">
          <a:xfrm>
            <a:off x="6107113" y="1341438"/>
            <a:ext cx="622300" cy="25003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lnSpc>
                <a:spcPct val="125000"/>
              </a:lnSpc>
              <a:spcBef>
                <a:spcPct val="60000"/>
              </a:spcBef>
              <a:buClrTx/>
              <a:buFontTx/>
              <a:buNone/>
            </a:pPr>
            <a:r>
              <a:rPr kumimoji="1" lang="en-US" altLang="zh-CN">
                <a:solidFill>
                  <a:srgbClr val="000000"/>
                </a:solidFill>
                <a:ea typeface="宋体" charset="-122"/>
              </a:rPr>
              <a:t>I</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o</a:t>
            </a:r>
          </a:p>
        </p:txBody>
      </p:sp>
      <p:sp>
        <p:nvSpPr>
          <p:cNvPr id="24" name="Rectangle 6"/>
          <p:cNvSpPr>
            <a:spLocks noChangeArrowheads="1"/>
          </p:cNvSpPr>
          <p:nvPr/>
        </p:nvSpPr>
        <p:spPr bwMode="blackWhite">
          <a:xfrm>
            <a:off x="1165225" y="1341438"/>
            <a:ext cx="4338638" cy="25003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eaLnBrk="0" hangingPunct="0">
              <a:lnSpc>
                <a:spcPct val="125000"/>
              </a:lnSpc>
              <a:spcBef>
                <a:spcPct val="60000"/>
              </a:spcBef>
              <a:buClrTx/>
              <a:buFontTx/>
              <a:buNone/>
            </a:pPr>
            <a:r>
              <a:rPr kumimoji="1" lang="en-US" altLang="zh-CN">
                <a:solidFill>
                  <a:srgbClr val="000000"/>
                </a:solidFill>
                <a:ea typeface="宋体" charset="-122"/>
              </a:rPr>
              <a:t>Shutdown </a:t>
            </a:r>
            <a:r>
              <a:rPr kumimoji="1" lang="zh-CN" altLang="en-US">
                <a:solidFill>
                  <a:srgbClr val="000000"/>
                </a:solidFill>
                <a:ea typeface="宋体" charset="-122"/>
              </a:rPr>
              <a:t>模式</a:t>
            </a:r>
          </a:p>
          <a:p>
            <a:pPr algn="l" eaLnBrk="0" hangingPunct="0">
              <a:lnSpc>
                <a:spcPct val="125000"/>
              </a:lnSpc>
              <a:spcBef>
                <a:spcPct val="60000"/>
              </a:spcBef>
              <a:buClrTx/>
              <a:buFontTx/>
              <a:buNone/>
            </a:pPr>
            <a:r>
              <a:rPr kumimoji="1" lang="zh-CN" altLang="en-US">
                <a:solidFill>
                  <a:srgbClr val="000000"/>
                </a:solidFill>
                <a:ea typeface="宋体" charset="-122"/>
              </a:rPr>
              <a:t>允许新连接</a:t>
            </a:r>
          </a:p>
          <a:p>
            <a:pPr algn="l" eaLnBrk="0" hangingPunct="0">
              <a:lnSpc>
                <a:spcPct val="125000"/>
              </a:lnSpc>
              <a:spcBef>
                <a:spcPct val="60000"/>
              </a:spcBef>
              <a:buClrTx/>
              <a:buFontTx/>
              <a:buNone/>
            </a:pPr>
            <a:r>
              <a:rPr kumimoji="1" lang="zh-CN" altLang="en-US">
                <a:solidFill>
                  <a:srgbClr val="000000"/>
                </a:solidFill>
                <a:ea typeface="宋体" charset="-122"/>
              </a:rPr>
              <a:t>等待，直到当前会话结束</a:t>
            </a:r>
          </a:p>
          <a:p>
            <a:pPr algn="l" eaLnBrk="0" hangingPunct="0">
              <a:lnSpc>
                <a:spcPct val="125000"/>
              </a:lnSpc>
              <a:spcBef>
                <a:spcPct val="60000"/>
              </a:spcBef>
              <a:buClrTx/>
              <a:buFontTx/>
              <a:buNone/>
            </a:pPr>
            <a:r>
              <a:rPr kumimoji="1" lang="zh-CN" altLang="en-US">
                <a:solidFill>
                  <a:srgbClr val="000000"/>
                </a:solidFill>
                <a:ea typeface="宋体" charset="-122"/>
              </a:rPr>
              <a:t>等待，直到当前事务结束</a:t>
            </a:r>
          </a:p>
          <a:p>
            <a:pPr algn="l" eaLnBrk="0" hangingPunct="0">
              <a:lnSpc>
                <a:spcPct val="125000"/>
              </a:lnSpc>
              <a:spcBef>
                <a:spcPct val="60000"/>
              </a:spcBef>
              <a:buClrTx/>
              <a:buFontTx/>
              <a:buNone/>
            </a:pPr>
            <a:r>
              <a:rPr kumimoji="1" lang="zh-CN" altLang="en-US">
                <a:solidFill>
                  <a:srgbClr val="000000"/>
                </a:solidFill>
                <a:ea typeface="宋体" charset="-122"/>
              </a:rPr>
              <a:t>强制检查点，并关闭文件</a:t>
            </a:r>
          </a:p>
        </p:txBody>
      </p:sp>
      <p:sp>
        <p:nvSpPr>
          <p:cNvPr id="25" name="Rectangle 7"/>
          <p:cNvSpPr>
            <a:spLocks noChangeArrowheads="1"/>
          </p:cNvSpPr>
          <p:nvPr/>
        </p:nvSpPr>
        <p:spPr bwMode="blackWhite">
          <a:xfrm>
            <a:off x="7326313" y="1341438"/>
            <a:ext cx="622300" cy="2500312"/>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lnSpc>
                <a:spcPct val="125000"/>
              </a:lnSpc>
              <a:spcBef>
                <a:spcPct val="60000"/>
              </a:spcBef>
              <a:buClrTx/>
              <a:buFontTx/>
              <a:buNone/>
            </a:pPr>
            <a:r>
              <a:rPr kumimoji="1" lang="en-US" altLang="zh-CN">
                <a:solidFill>
                  <a:srgbClr val="000000"/>
                </a:solidFill>
                <a:ea typeface="宋体" charset="-122"/>
              </a:rPr>
              <a:t>N</a:t>
            </a:r>
          </a:p>
          <a:p>
            <a:pPr eaLnBrk="0" hangingPunct="0">
              <a:lnSpc>
                <a:spcPct val="125000"/>
              </a:lnSpc>
              <a:spcBef>
                <a:spcPct val="60000"/>
              </a:spcBef>
              <a:buClrTx/>
              <a:buFontTx/>
              <a:buNone/>
            </a:pPr>
            <a:r>
              <a:rPr kumimoji="1" lang="en-US" altLang="zh-CN">
                <a:solidFill>
                  <a:srgbClr val="000000"/>
                </a:solidFill>
                <a:ea typeface="宋体" charset="-122"/>
              </a:rPr>
              <a:t>x</a:t>
            </a:r>
          </a:p>
          <a:p>
            <a:pPr eaLnBrk="0" hangingPunct="0">
              <a:lnSpc>
                <a:spcPct val="125000"/>
              </a:lnSpc>
              <a:spcBef>
                <a:spcPct val="60000"/>
              </a:spcBef>
              <a:buClrTx/>
              <a:buFontTx/>
              <a:buNone/>
            </a:pPr>
            <a:r>
              <a:rPr kumimoji="1" lang="en-US" altLang="zh-CN">
                <a:solidFill>
                  <a:srgbClr val="000000"/>
                </a:solidFill>
                <a:ea typeface="宋体" charset="-122"/>
              </a:rPr>
              <a:t>o</a:t>
            </a:r>
          </a:p>
          <a:p>
            <a:pPr eaLnBrk="0" hangingPunct="0">
              <a:lnSpc>
                <a:spcPct val="125000"/>
              </a:lnSpc>
              <a:spcBef>
                <a:spcPct val="60000"/>
              </a:spcBef>
              <a:buClrTx/>
              <a:buFontTx/>
              <a:buNone/>
            </a:pPr>
            <a:r>
              <a:rPr kumimoji="1" lang="en-US" altLang="zh-CN">
                <a:solidFill>
                  <a:srgbClr val="000000"/>
                </a:solidFill>
                <a:ea typeface="宋体" charset="-122"/>
              </a:rPr>
              <a:t>o</a:t>
            </a:r>
          </a:p>
          <a:p>
            <a:pPr eaLnBrk="0" hangingPunct="0">
              <a:lnSpc>
                <a:spcPct val="125000"/>
              </a:lnSpc>
              <a:spcBef>
                <a:spcPct val="60000"/>
              </a:spcBef>
              <a:buClrTx/>
              <a:buFontTx/>
              <a:buNone/>
            </a:pPr>
            <a:r>
              <a:rPr kumimoji="1" lang="en-US" altLang="zh-CN">
                <a:solidFill>
                  <a:srgbClr val="000000"/>
                </a:solidFill>
                <a:ea typeface="宋体" charset="-122"/>
              </a:rPr>
              <a:t>o</a:t>
            </a:r>
          </a:p>
        </p:txBody>
      </p:sp>
      <p:sp>
        <p:nvSpPr>
          <p:cNvPr id="26" name="Line 8"/>
          <p:cNvSpPr>
            <a:spLocks noChangeShapeType="1"/>
          </p:cNvSpPr>
          <p:nvPr/>
        </p:nvSpPr>
        <p:spPr bwMode="blackWhite">
          <a:xfrm>
            <a:off x="1177925" y="1847850"/>
            <a:ext cx="6775450" cy="0"/>
          </a:xfrm>
          <a:prstGeom prst="line">
            <a:avLst/>
          </a:prstGeom>
          <a:noFill/>
          <a:ln w="762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9"/>
          <p:cNvSpPr>
            <a:spLocks noChangeShapeType="1"/>
          </p:cNvSpPr>
          <p:nvPr/>
        </p:nvSpPr>
        <p:spPr bwMode="blackWhite">
          <a:xfrm>
            <a:off x="1193800" y="2357438"/>
            <a:ext cx="6762750" cy="0"/>
          </a:xfrm>
          <a:prstGeom prst="line">
            <a:avLst/>
          </a:prstGeom>
          <a:noFill/>
          <a:ln w="508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0"/>
          <p:cNvSpPr>
            <a:spLocks noChangeShapeType="1"/>
          </p:cNvSpPr>
          <p:nvPr/>
        </p:nvSpPr>
        <p:spPr bwMode="blackWhite">
          <a:xfrm>
            <a:off x="1189038" y="2846388"/>
            <a:ext cx="6762750" cy="0"/>
          </a:xfrm>
          <a:prstGeom prst="line">
            <a:avLst/>
          </a:prstGeom>
          <a:noFill/>
          <a:ln w="508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1"/>
          <p:cNvSpPr>
            <a:spLocks noChangeShapeType="1"/>
          </p:cNvSpPr>
          <p:nvPr/>
        </p:nvSpPr>
        <p:spPr bwMode="blackWhite">
          <a:xfrm>
            <a:off x="1189038" y="3365500"/>
            <a:ext cx="6762750" cy="0"/>
          </a:xfrm>
          <a:prstGeom prst="line">
            <a:avLst/>
          </a:prstGeom>
          <a:noFill/>
          <a:ln w="508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12"/>
          <p:cNvSpPr>
            <a:spLocks noChangeArrowheads="1"/>
          </p:cNvSpPr>
          <p:nvPr/>
        </p:nvSpPr>
        <p:spPr bwMode="auto">
          <a:xfrm>
            <a:off x="1238250" y="4005263"/>
            <a:ext cx="61118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822325" eaLnBrk="0" hangingPunct="0">
              <a:spcBef>
                <a:spcPct val="50000"/>
              </a:spcBef>
              <a:buClrTx/>
              <a:buFontTx/>
              <a:buNone/>
            </a:pPr>
            <a:r>
              <a:rPr kumimoji="1" lang="zh-CN" altLang="en-US" sz="2400">
                <a:ea typeface="宋体" charset="-122"/>
              </a:rPr>
              <a:t>关闭模式：</a:t>
            </a:r>
            <a:r>
              <a:rPr kumimoji="1" lang="zh-CN" altLang="en-US">
                <a:ea typeface="宋体" charset="-122"/>
              </a:rPr>
              <a:t>	</a:t>
            </a:r>
          </a:p>
          <a:p>
            <a:pPr algn="l" defTabSz="822325" eaLnBrk="0" hangingPunct="0">
              <a:spcBef>
                <a:spcPct val="0"/>
              </a:spcBef>
              <a:buFontTx/>
              <a:buChar char="•"/>
            </a:pPr>
            <a:r>
              <a:rPr kumimoji="1" lang="en-US" altLang="zh-CN" sz="2100">
                <a:latin typeface="Courier New" pitchFamily="49" charset="0"/>
                <a:ea typeface="宋体" charset="-122"/>
              </a:rPr>
              <a:t> NORMAL</a:t>
            </a:r>
          </a:p>
          <a:p>
            <a:pPr algn="l" defTabSz="822325" eaLnBrk="0" hangingPunct="0">
              <a:spcBef>
                <a:spcPct val="0"/>
              </a:spcBef>
              <a:buFontTx/>
              <a:buChar char="•"/>
            </a:pPr>
            <a:r>
              <a:rPr kumimoji="1" lang="en-US" altLang="zh-CN" sz="2100">
                <a:latin typeface="Courier New" pitchFamily="49" charset="0"/>
                <a:ea typeface="宋体" charset="-122"/>
              </a:rPr>
              <a:t> TRANSACTIONAL</a:t>
            </a:r>
          </a:p>
          <a:p>
            <a:pPr algn="l" defTabSz="822325" eaLnBrk="0" hangingPunct="0">
              <a:spcBef>
                <a:spcPct val="0"/>
              </a:spcBef>
              <a:buFontTx/>
              <a:buChar char="•"/>
            </a:pPr>
            <a:r>
              <a:rPr kumimoji="1" lang="en-US" altLang="zh-CN" sz="2100">
                <a:latin typeface="Courier New" pitchFamily="49" charset="0"/>
                <a:ea typeface="宋体" charset="-122"/>
              </a:rPr>
              <a:t> IMMEDIATE</a:t>
            </a:r>
          </a:p>
          <a:p>
            <a:pPr algn="l" defTabSz="822325" eaLnBrk="0" hangingPunct="0">
              <a:spcBef>
                <a:spcPct val="0"/>
              </a:spcBef>
              <a:buFontTx/>
              <a:buChar char="•"/>
            </a:pPr>
            <a:r>
              <a:rPr kumimoji="1" lang="en-US" altLang="zh-CN" sz="2100">
                <a:latin typeface="Courier New" pitchFamily="49" charset="0"/>
                <a:ea typeface="宋体" charset="-122"/>
              </a:rPr>
              <a:t> ABORT</a:t>
            </a:r>
          </a:p>
        </p:txBody>
      </p:sp>
      <p:sp>
        <p:nvSpPr>
          <p:cNvPr id="31" name="Rectangle 13"/>
          <p:cNvSpPr>
            <a:spLocks noChangeArrowheads="1"/>
          </p:cNvSpPr>
          <p:nvPr/>
        </p:nvSpPr>
        <p:spPr bwMode="auto">
          <a:xfrm>
            <a:off x="6034088" y="48926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kumimoji="1" lang="en-US" altLang="zh-CN">
                <a:solidFill>
                  <a:srgbClr val="000000"/>
                </a:solidFill>
                <a:ea typeface="宋体" charset="-122"/>
              </a:rPr>
              <a:t>YES</a:t>
            </a:r>
          </a:p>
        </p:txBody>
      </p:sp>
      <p:sp>
        <p:nvSpPr>
          <p:cNvPr id="32" name="Rectangle 14"/>
          <p:cNvSpPr>
            <a:spLocks noChangeArrowheads="1"/>
          </p:cNvSpPr>
          <p:nvPr/>
        </p:nvSpPr>
        <p:spPr bwMode="auto">
          <a:xfrm>
            <a:off x="6046788" y="4462463"/>
            <a:ext cx="52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kumimoji="1" lang="en-US" altLang="zh-CN">
                <a:solidFill>
                  <a:srgbClr val="000000"/>
                </a:solidFill>
                <a:ea typeface="宋体" charset="-122"/>
              </a:rPr>
              <a:t>NO</a:t>
            </a:r>
          </a:p>
        </p:txBody>
      </p:sp>
      <p:sp>
        <p:nvSpPr>
          <p:cNvPr id="33" name="Rectangle 15"/>
          <p:cNvSpPr>
            <a:spLocks noChangeArrowheads="1"/>
          </p:cNvSpPr>
          <p:nvPr/>
        </p:nvSpPr>
        <p:spPr bwMode="blackWhite">
          <a:xfrm>
            <a:off x="5341938" y="4437063"/>
            <a:ext cx="622300" cy="777875"/>
          </a:xfrm>
          <a:prstGeom prst="rect">
            <a:avLst/>
          </a:prstGeom>
          <a:gradFill rotWithShape="0">
            <a:gsLst>
              <a:gs pos="0">
                <a:srgbClr val="CCECFF">
                  <a:gamma/>
                  <a:shade val="89804"/>
                  <a:invGamma/>
                </a:srgbClr>
              </a:gs>
              <a:gs pos="50000">
                <a:srgbClr val="CCECFF"/>
              </a:gs>
              <a:gs pos="100000">
                <a:srgbClr val="CCECFF">
                  <a:gamma/>
                  <a:shade val="89804"/>
                  <a:invGamma/>
                </a:srgbClr>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50000"/>
              </a:spcBef>
              <a:buClrTx/>
              <a:buFontTx/>
              <a:buNone/>
            </a:pPr>
            <a:r>
              <a:rPr kumimoji="1" lang="en-US" altLang="zh-CN">
                <a:solidFill>
                  <a:srgbClr val="000000"/>
                </a:solidFill>
                <a:ea typeface="宋体" charset="-122"/>
              </a:rPr>
              <a:t>x</a:t>
            </a:r>
          </a:p>
          <a:p>
            <a:pPr eaLnBrk="0" hangingPunct="0">
              <a:spcBef>
                <a:spcPct val="50000"/>
              </a:spcBef>
              <a:buClrTx/>
              <a:buFontTx/>
              <a:buNone/>
            </a:pPr>
            <a:r>
              <a:rPr kumimoji="1" lang="en-US" altLang="zh-CN">
                <a:solidFill>
                  <a:srgbClr val="000000"/>
                </a:solidFill>
                <a:ea typeface="宋体" charset="-122"/>
              </a:rPr>
              <a:t>o</a:t>
            </a:r>
          </a:p>
        </p:txBody>
      </p:sp>
      <p:sp>
        <p:nvSpPr>
          <p:cNvPr id="34" name="Line 16"/>
          <p:cNvSpPr>
            <a:spLocks noChangeShapeType="1"/>
          </p:cNvSpPr>
          <p:nvPr/>
        </p:nvSpPr>
        <p:spPr bwMode="auto">
          <a:xfrm flipH="1">
            <a:off x="5367338" y="4821238"/>
            <a:ext cx="577850" cy="0"/>
          </a:xfrm>
          <a:prstGeom prst="line">
            <a:avLst/>
          </a:prstGeom>
          <a:noFill/>
          <a:ln w="508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742607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工作文件夹\2011年\0406 nine ppt模板\隔页副本.jpg"/>
          <p:cNvPicPr>
            <a:picLocks noChangeAspect="1" noChangeArrowheads="1"/>
          </p:cNvPicPr>
          <p:nvPr/>
        </p:nvPicPr>
        <p:blipFill>
          <a:blip r:embed="rId2" cstate="print"/>
          <a:srcRect/>
          <a:stretch>
            <a:fillRect/>
          </a:stretch>
        </p:blipFill>
        <p:spPr bwMode="auto">
          <a:xfrm>
            <a:off x="-1" y="0"/>
            <a:ext cx="9149379" cy="6858000"/>
          </a:xfrm>
          <a:prstGeom prst="rect">
            <a:avLst/>
          </a:prstGeom>
          <a:noFill/>
        </p:spPr>
      </p:pic>
      <p:sp>
        <p:nvSpPr>
          <p:cNvPr id="4" name="Rectangle 25"/>
          <p:cNvSpPr>
            <a:spLocks noChangeArrowheads="1"/>
          </p:cNvSpPr>
          <p:nvPr/>
        </p:nvSpPr>
        <p:spPr bwMode="auto">
          <a:xfrm>
            <a:off x="0" y="0"/>
            <a:ext cx="101600" cy="6858000"/>
          </a:xfrm>
          <a:prstGeom prst="rect">
            <a:avLst/>
          </a:prstGeom>
          <a:solidFill>
            <a:srgbClr val="008080"/>
          </a:solidFill>
          <a:ln w="9525" algn="ctr">
            <a:noFill/>
            <a:miter lim="800000"/>
            <a:headEnd/>
            <a:tailEnd/>
          </a:ln>
          <a:effectLst/>
        </p:spPr>
        <p:txBody>
          <a:bodyPr wrap="none" anchor="ctr"/>
          <a:lstStyle/>
          <a:p>
            <a:endParaRPr lang="zh-CN" altLang="zh-CN" sz="3600">
              <a:solidFill>
                <a:srgbClr val="336600"/>
              </a:solidFill>
              <a:ea typeface="黑体" pitchFamily="49" charset="-122"/>
            </a:endParaRPr>
          </a:p>
        </p:txBody>
      </p:sp>
      <p:sp>
        <p:nvSpPr>
          <p:cNvPr id="7" name="AutoShape 5"/>
          <p:cNvSpPr>
            <a:spLocks noChangeArrowheads="1"/>
          </p:cNvSpPr>
          <p:nvPr/>
        </p:nvSpPr>
        <p:spPr bwMode="gray">
          <a:xfrm>
            <a:off x="2267744" y="2897439"/>
            <a:ext cx="6876256" cy="720080"/>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600" b="1" dirty="0" smtClean="0">
              <a:ea typeface="黑体" pitchFamily="49" charset="-122"/>
            </a:endParaRPr>
          </a:p>
        </p:txBody>
      </p:sp>
      <p:pic>
        <p:nvPicPr>
          <p:cNvPr id="3" name="Picture 2" descr="C:\Users\yumingchuan\Desktop\小花.png"/>
          <p:cNvPicPr>
            <a:picLocks noChangeAspect="1" noChangeArrowheads="1"/>
          </p:cNvPicPr>
          <p:nvPr/>
        </p:nvPicPr>
        <p:blipFill>
          <a:blip r:embed="rId3" cstate="print"/>
          <a:srcRect/>
          <a:stretch>
            <a:fillRect/>
          </a:stretch>
        </p:blipFill>
        <p:spPr bwMode="auto">
          <a:xfrm>
            <a:off x="2496371" y="3035908"/>
            <a:ext cx="443143" cy="443143"/>
          </a:xfrm>
          <a:prstGeom prst="rect">
            <a:avLst/>
          </a:prstGeom>
          <a:noFill/>
        </p:spPr>
      </p:pic>
      <p:sp>
        <p:nvSpPr>
          <p:cNvPr id="8" name="TextBox 7"/>
          <p:cNvSpPr txBox="1"/>
          <p:nvPr/>
        </p:nvSpPr>
        <p:spPr>
          <a:xfrm>
            <a:off x="2938728" y="2934314"/>
            <a:ext cx="3701783" cy="646331"/>
          </a:xfrm>
          <a:prstGeom prst="rect">
            <a:avLst/>
          </a:prstGeom>
          <a:noFill/>
        </p:spPr>
        <p:txBody>
          <a:bodyPr wrap="none" rtlCol="0">
            <a:spAutoFit/>
          </a:bodyPr>
          <a:lstStyle/>
          <a:p>
            <a:r>
              <a:rPr lang="en-US" altLang="zh-CN" sz="3600" dirty="0" smtClean="0">
                <a:ea typeface="黑体" pitchFamily="49" charset="-122"/>
              </a:rPr>
              <a:t>Oracle</a:t>
            </a:r>
            <a:r>
              <a:rPr lang="zh-CN" altLang="en-US" sz="3600" dirty="0">
                <a:ea typeface="黑体" pitchFamily="49" charset="-122"/>
              </a:rPr>
              <a:t>数据库</a:t>
            </a:r>
            <a:r>
              <a:rPr lang="zh-CN" altLang="en-US" sz="3600" dirty="0" smtClean="0">
                <a:ea typeface="黑体" pitchFamily="49" charset="-122"/>
              </a:rPr>
              <a:t>管理</a:t>
            </a:r>
            <a:endParaRPr lang="en-US" altLang="zh-CN" sz="3600" dirty="0" smtClean="0">
              <a:ea typeface="黑体" pitchFamily="49" charset="-122"/>
            </a:endParaRPr>
          </a:p>
        </p:txBody>
      </p:sp>
      <p:pic>
        <p:nvPicPr>
          <p:cNvPr id="3074" name="Picture 2" descr="D:\工作文件夹\2011年\0406 nine ppt模板\green logo.png"/>
          <p:cNvPicPr>
            <a:picLocks noChangeAspect="1" noChangeArrowheads="1"/>
          </p:cNvPicPr>
          <p:nvPr/>
        </p:nvPicPr>
        <p:blipFill>
          <a:blip r:embed="rId4" cstate="print"/>
          <a:srcRect/>
          <a:stretch>
            <a:fillRect/>
          </a:stretch>
        </p:blipFill>
        <p:spPr bwMode="auto">
          <a:xfrm>
            <a:off x="7456041" y="6093296"/>
            <a:ext cx="1508447" cy="589886"/>
          </a:xfrm>
          <a:prstGeom prst="rect">
            <a:avLst/>
          </a:prstGeom>
          <a:noFill/>
        </p:spPr>
      </p:pic>
    </p:spTree>
    <p:extLst>
      <p:ext uri="{BB962C8B-B14F-4D97-AF65-F5344CB8AC3E}">
        <p14:creationId xmlns:p14="http://schemas.microsoft.com/office/powerpoint/2010/main" val="2698952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Oracle</a:t>
            </a:r>
            <a:r>
              <a:rPr lang="zh-CN" altLang="en-US" dirty="0" smtClean="0"/>
              <a:t>数据库</a:t>
            </a:r>
            <a:endParaRPr lang="zh-CN" altLang="en-US" dirty="0"/>
          </a:p>
        </p:txBody>
      </p:sp>
      <p:grpSp>
        <p:nvGrpSpPr>
          <p:cNvPr id="38" name="Group 5"/>
          <p:cNvGrpSpPr>
            <a:grpSpLocks/>
          </p:cNvGrpSpPr>
          <p:nvPr/>
        </p:nvGrpSpPr>
        <p:grpSpPr bwMode="auto">
          <a:xfrm>
            <a:off x="1674813" y="2669307"/>
            <a:ext cx="1219200" cy="838200"/>
            <a:chOff x="720" y="3168"/>
            <a:chExt cx="768" cy="528"/>
          </a:xfrm>
        </p:grpSpPr>
        <p:grpSp>
          <p:nvGrpSpPr>
            <p:cNvPr id="39" name="Group 6"/>
            <p:cNvGrpSpPr>
              <a:grpSpLocks/>
            </p:cNvGrpSpPr>
            <p:nvPr/>
          </p:nvGrpSpPr>
          <p:grpSpPr bwMode="auto">
            <a:xfrm>
              <a:off x="720" y="3168"/>
              <a:ext cx="768" cy="528"/>
              <a:chOff x="288" y="2982"/>
              <a:chExt cx="532" cy="412"/>
            </a:xfrm>
          </p:grpSpPr>
          <p:sp>
            <p:nvSpPr>
              <p:cNvPr id="41"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Rectangle 10"/>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a:solidFill>
                    <a:srgbClr val="00B050"/>
                  </a:solidFill>
                </a:rPr>
                <a:t>Password</a:t>
              </a:r>
            </a:p>
            <a:p>
              <a:pPr algn="ctr" defTabSz="1428750" eaLnBrk="0" hangingPunct="0"/>
              <a:r>
                <a:rPr lang="en-US" altLang="zh-CN" sz="1400" b="1">
                  <a:solidFill>
                    <a:srgbClr val="00B050"/>
                  </a:solidFill>
                </a:rPr>
                <a:t>file</a:t>
              </a:r>
            </a:p>
          </p:txBody>
        </p:sp>
      </p:grpSp>
      <p:sp>
        <p:nvSpPr>
          <p:cNvPr id="44" name="Rectangle 31"/>
          <p:cNvSpPr>
            <a:spLocks noChangeArrowheads="1"/>
          </p:cNvSpPr>
          <p:nvPr/>
        </p:nvSpPr>
        <p:spPr bwMode="blackWhite">
          <a:xfrm>
            <a:off x="3046413" y="1916832"/>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endParaRPr lang="zh-CN" altLang="zh-CN" b="1">
              <a:solidFill>
                <a:srgbClr val="FF0000"/>
              </a:solidFill>
            </a:endParaRPr>
          </a:p>
        </p:txBody>
      </p:sp>
      <p:grpSp>
        <p:nvGrpSpPr>
          <p:cNvPr id="45" name="Group 32"/>
          <p:cNvGrpSpPr>
            <a:grpSpLocks/>
          </p:cNvGrpSpPr>
          <p:nvPr/>
        </p:nvGrpSpPr>
        <p:grpSpPr bwMode="auto">
          <a:xfrm>
            <a:off x="4324350" y="2516907"/>
            <a:ext cx="912813" cy="654050"/>
            <a:chOff x="1070" y="1910"/>
            <a:chExt cx="532" cy="412"/>
          </a:xfrm>
        </p:grpSpPr>
        <p:sp>
          <p:nvSpPr>
            <p:cNvPr id="46"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Oval 3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36"/>
          <p:cNvGrpSpPr>
            <a:grpSpLocks/>
          </p:cNvGrpSpPr>
          <p:nvPr/>
        </p:nvGrpSpPr>
        <p:grpSpPr bwMode="auto">
          <a:xfrm>
            <a:off x="4324350" y="1964457"/>
            <a:ext cx="912813" cy="654050"/>
            <a:chOff x="1070" y="1910"/>
            <a:chExt cx="532" cy="412"/>
          </a:xfrm>
        </p:grpSpPr>
        <p:sp>
          <p:nvSpPr>
            <p:cNvPr id="50"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3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Group 40"/>
          <p:cNvGrpSpPr>
            <a:grpSpLocks/>
          </p:cNvGrpSpPr>
          <p:nvPr/>
        </p:nvGrpSpPr>
        <p:grpSpPr bwMode="auto">
          <a:xfrm>
            <a:off x="3198813" y="3043957"/>
            <a:ext cx="990600" cy="654050"/>
            <a:chOff x="1070" y="1910"/>
            <a:chExt cx="532" cy="412"/>
          </a:xfrm>
        </p:grpSpPr>
        <p:sp>
          <p:nvSpPr>
            <p:cNvPr id="54" name="Rectangle 4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Oval 4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4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 name="Group 44"/>
          <p:cNvGrpSpPr>
            <a:grpSpLocks/>
          </p:cNvGrpSpPr>
          <p:nvPr/>
        </p:nvGrpSpPr>
        <p:grpSpPr bwMode="auto">
          <a:xfrm>
            <a:off x="3198813" y="2508970"/>
            <a:ext cx="990600" cy="654050"/>
            <a:chOff x="1070" y="1910"/>
            <a:chExt cx="532" cy="412"/>
          </a:xfrm>
        </p:grpSpPr>
        <p:sp>
          <p:nvSpPr>
            <p:cNvPr id="58" name="Rectangle 4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Oval 4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Oval 4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48"/>
          <p:cNvGrpSpPr>
            <a:grpSpLocks/>
          </p:cNvGrpSpPr>
          <p:nvPr/>
        </p:nvGrpSpPr>
        <p:grpSpPr bwMode="auto">
          <a:xfrm>
            <a:off x="3200400" y="1964457"/>
            <a:ext cx="989013" cy="654050"/>
            <a:chOff x="1070" y="1910"/>
            <a:chExt cx="532" cy="412"/>
          </a:xfrm>
        </p:grpSpPr>
        <p:sp>
          <p:nvSpPr>
            <p:cNvPr id="62"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 name="Rectangle 52"/>
          <p:cNvSpPr>
            <a:spLocks noChangeArrowheads="1"/>
          </p:cNvSpPr>
          <p:nvPr/>
        </p:nvSpPr>
        <p:spPr bwMode="auto">
          <a:xfrm>
            <a:off x="4195763" y="2169245"/>
            <a:ext cx="1169987" cy="26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Control files</a:t>
            </a:r>
          </a:p>
        </p:txBody>
      </p:sp>
      <p:sp>
        <p:nvSpPr>
          <p:cNvPr id="66" name="Rectangle 53"/>
          <p:cNvSpPr>
            <a:spLocks noChangeArrowheads="1"/>
          </p:cNvSpPr>
          <p:nvPr/>
        </p:nvSpPr>
        <p:spPr bwMode="auto">
          <a:xfrm>
            <a:off x="3084513" y="220734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Data</a:t>
            </a:r>
          </a:p>
          <a:p>
            <a:pPr algn="ctr" defTabSz="1041400" eaLnBrk="0" hangingPunct="0">
              <a:lnSpc>
                <a:spcPct val="70000"/>
              </a:lnSpc>
              <a:spcBef>
                <a:spcPct val="50000"/>
              </a:spcBef>
            </a:pPr>
            <a:r>
              <a:rPr lang="en-US" altLang="zh-CN" sz="1400" b="1" dirty="0">
                <a:solidFill>
                  <a:srgbClr val="FF0000"/>
                </a:solidFill>
              </a:rPr>
              <a:t>files</a:t>
            </a:r>
            <a:r>
              <a:rPr lang="en-US" altLang="zh-CN" sz="1400" b="1" dirty="0">
                <a:solidFill>
                  <a:schemeClr val="bg2"/>
                </a:solidFill>
              </a:rPr>
              <a:t> </a:t>
            </a:r>
          </a:p>
        </p:txBody>
      </p:sp>
      <p:sp>
        <p:nvSpPr>
          <p:cNvPr id="67" name="Rectangle 54"/>
          <p:cNvSpPr>
            <a:spLocks noChangeArrowheads="1"/>
          </p:cNvSpPr>
          <p:nvPr/>
        </p:nvSpPr>
        <p:spPr bwMode="auto">
          <a:xfrm>
            <a:off x="5080000" y="3364632"/>
            <a:ext cx="124777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b="1">
                <a:solidFill>
                  <a:schemeClr val="bg2"/>
                </a:solidFill>
              </a:rPr>
              <a:t>Database</a:t>
            </a:r>
          </a:p>
        </p:txBody>
      </p:sp>
      <p:grpSp>
        <p:nvGrpSpPr>
          <p:cNvPr id="68" name="Group 55"/>
          <p:cNvGrpSpPr>
            <a:grpSpLocks/>
          </p:cNvGrpSpPr>
          <p:nvPr/>
        </p:nvGrpSpPr>
        <p:grpSpPr bwMode="auto">
          <a:xfrm>
            <a:off x="5351463" y="2510557"/>
            <a:ext cx="912812" cy="654050"/>
            <a:chOff x="1070" y="1910"/>
            <a:chExt cx="532" cy="412"/>
          </a:xfrm>
        </p:grpSpPr>
        <p:sp>
          <p:nvSpPr>
            <p:cNvPr id="69" name="Rectangle 5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Oval 57"/>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5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60"/>
          <p:cNvGrpSpPr>
            <a:grpSpLocks/>
          </p:cNvGrpSpPr>
          <p:nvPr/>
        </p:nvGrpSpPr>
        <p:grpSpPr bwMode="auto">
          <a:xfrm>
            <a:off x="5351463" y="1993032"/>
            <a:ext cx="912812" cy="654050"/>
            <a:chOff x="1070" y="1910"/>
            <a:chExt cx="532" cy="412"/>
          </a:xfrm>
        </p:grpSpPr>
        <p:sp>
          <p:nvSpPr>
            <p:cNvPr id="73" name="Rectangle 6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6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6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Rectangle 64"/>
          <p:cNvSpPr>
            <a:spLocks noChangeArrowheads="1"/>
          </p:cNvSpPr>
          <p:nvPr/>
        </p:nvSpPr>
        <p:spPr bwMode="auto">
          <a:xfrm>
            <a:off x="5332413" y="2212107"/>
            <a:ext cx="1042987" cy="4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Redo Log files</a:t>
            </a:r>
          </a:p>
        </p:txBody>
      </p:sp>
      <p:grpSp>
        <p:nvGrpSpPr>
          <p:cNvPr id="77" name="Group 67"/>
          <p:cNvGrpSpPr>
            <a:grpSpLocks/>
          </p:cNvGrpSpPr>
          <p:nvPr/>
        </p:nvGrpSpPr>
        <p:grpSpPr bwMode="auto">
          <a:xfrm>
            <a:off x="1663700" y="1983507"/>
            <a:ext cx="1219200" cy="838200"/>
            <a:chOff x="288" y="2982"/>
            <a:chExt cx="532" cy="412"/>
          </a:xfrm>
        </p:grpSpPr>
        <p:sp>
          <p:nvSpPr>
            <p:cNvPr id="78" name="Rectangle 6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Oval 6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7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 name="Rectangle 71"/>
          <p:cNvSpPr>
            <a:spLocks noChangeArrowheads="1"/>
          </p:cNvSpPr>
          <p:nvPr/>
        </p:nvSpPr>
        <p:spPr bwMode="auto">
          <a:xfrm>
            <a:off x="1719767" y="2288307"/>
            <a:ext cx="1011816"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dirty="0">
                <a:solidFill>
                  <a:srgbClr val="00B050"/>
                </a:solidFill>
              </a:rPr>
              <a:t>Parameter</a:t>
            </a:r>
          </a:p>
          <a:p>
            <a:pPr algn="ctr" defTabSz="1428750" eaLnBrk="0" hangingPunct="0"/>
            <a:r>
              <a:rPr lang="en-US" altLang="zh-CN" sz="1400" b="1" dirty="0">
                <a:solidFill>
                  <a:srgbClr val="00B050"/>
                </a:solidFill>
              </a:rPr>
              <a:t>file</a:t>
            </a:r>
          </a:p>
        </p:txBody>
      </p:sp>
      <p:grpSp>
        <p:nvGrpSpPr>
          <p:cNvPr id="82" name="Group 72"/>
          <p:cNvGrpSpPr>
            <a:grpSpLocks/>
          </p:cNvGrpSpPr>
          <p:nvPr/>
        </p:nvGrpSpPr>
        <p:grpSpPr bwMode="auto">
          <a:xfrm>
            <a:off x="6623050" y="2059707"/>
            <a:ext cx="1219200" cy="838200"/>
            <a:chOff x="288" y="2982"/>
            <a:chExt cx="532" cy="412"/>
          </a:xfrm>
        </p:grpSpPr>
        <p:sp>
          <p:nvSpPr>
            <p:cNvPr id="83"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 name="Rectangle 76"/>
          <p:cNvSpPr>
            <a:spLocks noChangeArrowheads="1"/>
          </p:cNvSpPr>
          <p:nvPr/>
        </p:nvSpPr>
        <p:spPr bwMode="auto">
          <a:xfrm>
            <a:off x="6758759" y="2364507"/>
            <a:ext cx="930319"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dirty="0">
                <a:solidFill>
                  <a:srgbClr val="FF0000"/>
                </a:solidFill>
              </a:rPr>
              <a:t>Archived </a:t>
            </a:r>
          </a:p>
          <a:p>
            <a:pPr algn="ctr" defTabSz="1428750" eaLnBrk="0" hangingPunct="0"/>
            <a:r>
              <a:rPr lang="en-US" altLang="zh-CN" sz="1400" b="1" dirty="0">
                <a:solidFill>
                  <a:srgbClr val="FF0000"/>
                </a:solidFill>
              </a:rPr>
              <a:t>Log files</a:t>
            </a:r>
          </a:p>
        </p:txBody>
      </p:sp>
      <p:sp>
        <p:nvSpPr>
          <p:cNvPr id="2" name="矩形 1"/>
          <p:cNvSpPr/>
          <p:nvPr/>
        </p:nvSpPr>
        <p:spPr>
          <a:xfrm>
            <a:off x="2286000" y="4244895"/>
            <a:ext cx="4572000" cy="1200329"/>
          </a:xfrm>
          <a:prstGeom prst="rect">
            <a:avLst/>
          </a:prstGeom>
        </p:spPr>
        <p:txBody>
          <a:bodyPr>
            <a:spAutoFit/>
          </a:bodyPr>
          <a:lstStyle/>
          <a:p>
            <a:pPr>
              <a:defRPr/>
            </a:pPr>
            <a:r>
              <a:rPr lang="zh-CN" altLang="en-US" dirty="0"/>
              <a:t>一个</a:t>
            </a:r>
            <a:r>
              <a:rPr lang="en-US" altLang="zh-CN" dirty="0"/>
              <a:t>Oracle</a:t>
            </a:r>
            <a:r>
              <a:rPr lang="zh-CN" altLang="en-US" dirty="0"/>
              <a:t>数据库：</a:t>
            </a:r>
          </a:p>
          <a:p>
            <a:pPr lvl="1">
              <a:defRPr/>
            </a:pPr>
            <a:r>
              <a:rPr lang="zh-CN" altLang="en-US" dirty="0"/>
              <a:t>可以看成是一个数据存储的单元</a:t>
            </a:r>
          </a:p>
          <a:p>
            <a:pPr lvl="1">
              <a:defRPr/>
            </a:pPr>
            <a:r>
              <a:rPr lang="zh-CN" altLang="en-US" dirty="0"/>
              <a:t>主要由三种类型文件</a:t>
            </a:r>
            <a:r>
              <a:rPr lang="zh-CN" altLang="en-US" dirty="0" smtClean="0"/>
              <a:t>组成：</a:t>
            </a:r>
            <a:endParaRPr lang="en-US" altLang="zh-CN" dirty="0" smtClean="0"/>
          </a:p>
          <a:p>
            <a:pPr lvl="1">
              <a:defRPr/>
            </a:pPr>
            <a:r>
              <a:rPr lang="zh-CN" altLang="en-US" dirty="0" smtClean="0"/>
              <a:t>数据</a:t>
            </a:r>
            <a:r>
              <a:rPr lang="zh-CN" altLang="en-US" dirty="0"/>
              <a:t>文件、日志文件、控制</a:t>
            </a:r>
            <a:r>
              <a:rPr lang="zh-CN" altLang="en-US" dirty="0" smtClean="0"/>
              <a:t>文件</a:t>
            </a:r>
            <a:endParaRPr lang="en-US" altLang="zh-CN" dirty="0"/>
          </a:p>
        </p:txBody>
      </p:sp>
    </p:spTree>
    <p:extLst>
      <p:ext uri="{BB962C8B-B14F-4D97-AF65-F5344CB8AC3E}">
        <p14:creationId xmlns:p14="http://schemas.microsoft.com/office/powerpoint/2010/main" val="1433998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6513" y="-90265"/>
            <a:ext cx="8229601" cy="114300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rgbClr val="18414C"/>
                </a:solidFill>
                <a:latin typeface="微软雅黑" pitchFamily="34" charset="-122"/>
                <a:ea typeface="微软雅黑" pitchFamily="34" charset="-122"/>
                <a:cs typeface="+mj-cs"/>
              </a:defRPr>
            </a:lvl1pPr>
          </a:lstStyle>
          <a:p>
            <a:r>
              <a:rPr lang="zh-CN" altLang="en-US" dirty="0" smtClean="0"/>
              <a:t>数据库存储体系</a:t>
            </a:r>
            <a:endParaRPr lang="zh-CN" altLang="en-US" dirty="0"/>
          </a:p>
        </p:txBody>
      </p:sp>
      <p:sp>
        <p:nvSpPr>
          <p:cNvPr id="5" name="Freeform 4"/>
          <p:cNvSpPr>
            <a:spLocks/>
          </p:cNvSpPr>
          <p:nvPr/>
        </p:nvSpPr>
        <p:spPr bwMode="auto">
          <a:xfrm>
            <a:off x="3717925" y="4489450"/>
            <a:ext cx="92075" cy="180975"/>
          </a:xfrm>
          <a:custGeom>
            <a:avLst/>
            <a:gdLst>
              <a:gd name="T0" fmla="*/ 0 w 58"/>
              <a:gd name="T1" fmla="*/ 0 h 114"/>
              <a:gd name="T2" fmla="*/ 57 w 58"/>
              <a:gd name="T3" fmla="*/ 56 h 114"/>
              <a:gd name="T4" fmla="*/ 0 w 58"/>
              <a:gd name="T5" fmla="*/ 113 h 114"/>
            </a:gdLst>
            <a:ahLst/>
            <a:cxnLst>
              <a:cxn ang="0">
                <a:pos x="T0" y="T1"/>
              </a:cxn>
              <a:cxn ang="0">
                <a:pos x="T2" y="T3"/>
              </a:cxn>
              <a:cxn ang="0">
                <a:pos x="T4" y="T5"/>
              </a:cxn>
            </a:cxnLst>
            <a:rect l="0" t="0" r="r" b="b"/>
            <a:pathLst>
              <a:path w="58" h="114">
                <a:moveTo>
                  <a:pt x="0" y="0"/>
                </a:moveTo>
                <a:lnTo>
                  <a:pt x="57" y="56"/>
                </a:lnTo>
                <a:lnTo>
                  <a:pt x="0" y="113"/>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5"/>
          <p:cNvSpPr>
            <a:spLocks/>
          </p:cNvSpPr>
          <p:nvPr/>
        </p:nvSpPr>
        <p:spPr bwMode="auto">
          <a:xfrm>
            <a:off x="3717925" y="2773363"/>
            <a:ext cx="2522538" cy="1819275"/>
          </a:xfrm>
          <a:custGeom>
            <a:avLst/>
            <a:gdLst>
              <a:gd name="T0" fmla="*/ 0 w 1589"/>
              <a:gd name="T1" fmla="*/ 1145 h 1146"/>
              <a:gd name="T2" fmla="*/ 766 w 1589"/>
              <a:gd name="T3" fmla="*/ 1145 h 1146"/>
              <a:gd name="T4" fmla="*/ 1588 w 1589"/>
              <a:gd name="T5" fmla="*/ 1145 h 1146"/>
              <a:gd name="T6" fmla="*/ 1588 w 1589"/>
              <a:gd name="T7" fmla="*/ 0 h 1146"/>
            </a:gdLst>
            <a:ahLst/>
            <a:cxnLst>
              <a:cxn ang="0">
                <a:pos x="T0" y="T1"/>
              </a:cxn>
              <a:cxn ang="0">
                <a:pos x="T2" y="T3"/>
              </a:cxn>
              <a:cxn ang="0">
                <a:pos x="T4" y="T5"/>
              </a:cxn>
              <a:cxn ang="0">
                <a:pos x="T6" y="T7"/>
              </a:cxn>
            </a:cxnLst>
            <a:rect l="0" t="0" r="r" b="b"/>
            <a:pathLst>
              <a:path w="1589" h="1146">
                <a:moveTo>
                  <a:pt x="0" y="1145"/>
                </a:moveTo>
                <a:lnTo>
                  <a:pt x="766" y="1145"/>
                </a:lnTo>
                <a:lnTo>
                  <a:pt x="1588" y="1145"/>
                </a:lnTo>
                <a:lnTo>
                  <a:pt x="1588" y="0"/>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6"/>
          <p:cNvSpPr>
            <a:spLocks/>
          </p:cNvSpPr>
          <p:nvPr/>
        </p:nvSpPr>
        <p:spPr bwMode="auto">
          <a:xfrm>
            <a:off x="2784475" y="3113088"/>
            <a:ext cx="180975" cy="90487"/>
          </a:xfrm>
          <a:custGeom>
            <a:avLst/>
            <a:gdLst>
              <a:gd name="T0" fmla="*/ 0 w 114"/>
              <a:gd name="T1" fmla="*/ 56 h 57"/>
              <a:gd name="T2" fmla="*/ 56 w 114"/>
              <a:gd name="T3" fmla="*/ 0 h 57"/>
              <a:gd name="T4" fmla="*/ 113 w 114"/>
              <a:gd name="T5" fmla="*/ 56 h 57"/>
            </a:gdLst>
            <a:ahLst/>
            <a:cxnLst>
              <a:cxn ang="0">
                <a:pos x="T0" y="T1"/>
              </a:cxn>
              <a:cxn ang="0">
                <a:pos x="T2" y="T3"/>
              </a:cxn>
              <a:cxn ang="0">
                <a:pos x="T4" y="T5"/>
              </a:cxn>
            </a:cxnLst>
            <a:rect l="0" t="0" r="r" b="b"/>
            <a:pathLst>
              <a:path w="114" h="57">
                <a:moveTo>
                  <a:pt x="0" y="56"/>
                </a:moveTo>
                <a:lnTo>
                  <a:pt x="56" y="0"/>
                </a:lnTo>
                <a:lnTo>
                  <a:pt x="113" y="56"/>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7"/>
          <p:cNvSpPr>
            <a:spLocks/>
          </p:cNvSpPr>
          <p:nvPr/>
        </p:nvSpPr>
        <p:spPr bwMode="auto">
          <a:xfrm>
            <a:off x="5726113" y="2503488"/>
            <a:ext cx="92075" cy="180975"/>
          </a:xfrm>
          <a:custGeom>
            <a:avLst/>
            <a:gdLst>
              <a:gd name="T0" fmla="*/ 57 w 58"/>
              <a:gd name="T1" fmla="*/ 0 h 114"/>
              <a:gd name="T2" fmla="*/ 0 w 58"/>
              <a:gd name="T3" fmla="*/ 57 h 114"/>
              <a:gd name="T4" fmla="*/ 57 w 58"/>
              <a:gd name="T5" fmla="*/ 113 h 114"/>
            </a:gdLst>
            <a:ahLst/>
            <a:cxnLst>
              <a:cxn ang="0">
                <a:pos x="T0" y="T1"/>
              </a:cxn>
              <a:cxn ang="0">
                <a:pos x="T2" y="T3"/>
              </a:cxn>
              <a:cxn ang="0">
                <a:pos x="T4" y="T5"/>
              </a:cxn>
            </a:cxnLst>
            <a:rect l="0" t="0" r="r" b="b"/>
            <a:pathLst>
              <a:path w="58" h="114">
                <a:moveTo>
                  <a:pt x="57" y="0"/>
                </a:moveTo>
                <a:lnTo>
                  <a:pt x="0" y="57"/>
                </a:lnTo>
                <a:lnTo>
                  <a:pt x="57" y="113"/>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8"/>
          <p:cNvSpPr>
            <a:spLocks/>
          </p:cNvSpPr>
          <p:nvPr/>
        </p:nvSpPr>
        <p:spPr bwMode="auto">
          <a:xfrm>
            <a:off x="2778125" y="4106863"/>
            <a:ext cx="180975" cy="92075"/>
          </a:xfrm>
          <a:custGeom>
            <a:avLst/>
            <a:gdLst>
              <a:gd name="T0" fmla="*/ 0 w 114"/>
              <a:gd name="T1" fmla="*/ 57 h 58"/>
              <a:gd name="T2" fmla="*/ 56 w 114"/>
              <a:gd name="T3" fmla="*/ 0 h 58"/>
              <a:gd name="T4" fmla="*/ 113 w 114"/>
              <a:gd name="T5" fmla="*/ 57 h 58"/>
            </a:gdLst>
            <a:ahLst/>
            <a:cxnLst>
              <a:cxn ang="0">
                <a:pos x="T0" y="T1"/>
              </a:cxn>
              <a:cxn ang="0">
                <a:pos x="T2" y="T3"/>
              </a:cxn>
              <a:cxn ang="0">
                <a:pos x="T4" y="T5"/>
              </a:cxn>
            </a:cxnLst>
            <a:rect l="0" t="0" r="r" b="b"/>
            <a:pathLst>
              <a:path w="114" h="58">
                <a:moveTo>
                  <a:pt x="0" y="57"/>
                </a:moveTo>
                <a:lnTo>
                  <a:pt x="56" y="0"/>
                </a:lnTo>
                <a:lnTo>
                  <a:pt x="113" y="57"/>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9"/>
          <p:cNvSpPr>
            <a:spLocks/>
          </p:cNvSpPr>
          <p:nvPr/>
        </p:nvSpPr>
        <p:spPr bwMode="auto">
          <a:xfrm>
            <a:off x="2763838" y="5114925"/>
            <a:ext cx="180975" cy="92075"/>
          </a:xfrm>
          <a:custGeom>
            <a:avLst/>
            <a:gdLst>
              <a:gd name="T0" fmla="*/ 0 w 114"/>
              <a:gd name="T1" fmla="*/ 57 h 58"/>
              <a:gd name="T2" fmla="*/ 56 w 114"/>
              <a:gd name="T3" fmla="*/ 0 h 58"/>
              <a:gd name="T4" fmla="*/ 113 w 114"/>
              <a:gd name="T5" fmla="*/ 57 h 58"/>
            </a:gdLst>
            <a:ahLst/>
            <a:cxnLst>
              <a:cxn ang="0">
                <a:pos x="T0" y="T1"/>
              </a:cxn>
              <a:cxn ang="0">
                <a:pos x="T2" y="T3"/>
              </a:cxn>
              <a:cxn ang="0">
                <a:pos x="T4" y="T5"/>
              </a:cxn>
            </a:cxnLst>
            <a:rect l="0" t="0" r="r" b="b"/>
            <a:pathLst>
              <a:path w="114" h="58">
                <a:moveTo>
                  <a:pt x="0" y="57"/>
                </a:moveTo>
                <a:lnTo>
                  <a:pt x="56" y="0"/>
                </a:lnTo>
                <a:lnTo>
                  <a:pt x="113" y="57"/>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0"/>
          <p:cNvSpPr>
            <a:spLocks/>
          </p:cNvSpPr>
          <p:nvPr/>
        </p:nvSpPr>
        <p:spPr bwMode="auto">
          <a:xfrm>
            <a:off x="5724525" y="5580063"/>
            <a:ext cx="92075" cy="180975"/>
          </a:xfrm>
          <a:custGeom>
            <a:avLst/>
            <a:gdLst>
              <a:gd name="T0" fmla="*/ 57 w 58"/>
              <a:gd name="T1" fmla="*/ 0 h 114"/>
              <a:gd name="T2" fmla="*/ 0 w 58"/>
              <a:gd name="T3" fmla="*/ 56 h 114"/>
              <a:gd name="T4" fmla="*/ 57 w 58"/>
              <a:gd name="T5" fmla="*/ 113 h 114"/>
            </a:gdLst>
            <a:ahLst/>
            <a:cxnLst>
              <a:cxn ang="0">
                <a:pos x="T0" y="T1"/>
              </a:cxn>
              <a:cxn ang="0">
                <a:pos x="T2" y="T3"/>
              </a:cxn>
              <a:cxn ang="0">
                <a:pos x="T4" y="T5"/>
              </a:cxn>
            </a:cxnLst>
            <a:rect l="0" t="0" r="r" b="b"/>
            <a:pathLst>
              <a:path w="58" h="114">
                <a:moveTo>
                  <a:pt x="57" y="0"/>
                </a:moveTo>
                <a:lnTo>
                  <a:pt x="0" y="56"/>
                </a:lnTo>
                <a:lnTo>
                  <a:pt x="57" y="113"/>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1"/>
          <p:cNvSpPr>
            <a:spLocks/>
          </p:cNvSpPr>
          <p:nvPr/>
        </p:nvSpPr>
        <p:spPr bwMode="auto">
          <a:xfrm>
            <a:off x="2786063" y="2106613"/>
            <a:ext cx="180975" cy="90487"/>
          </a:xfrm>
          <a:custGeom>
            <a:avLst/>
            <a:gdLst>
              <a:gd name="T0" fmla="*/ 0 w 114"/>
              <a:gd name="T1" fmla="*/ 56 h 57"/>
              <a:gd name="T2" fmla="*/ 56 w 114"/>
              <a:gd name="T3" fmla="*/ 0 h 57"/>
              <a:gd name="T4" fmla="*/ 113 w 114"/>
              <a:gd name="T5" fmla="*/ 56 h 57"/>
            </a:gdLst>
            <a:ahLst/>
            <a:cxnLst>
              <a:cxn ang="0">
                <a:pos x="T0" y="T1"/>
              </a:cxn>
              <a:cxn ang="0">
                <a:pos x="T2" y="T3"/>
              </a:cxn>
              <a:cxn ang="0">
                <a:pos x="T4" y="T5"/>
              </a:cxn>
            </a:cxnLst>
            <a:rect l="0" t="0" r="r" b="b"/>
            <a:pathLst>
              <a:path w="114" h="57">
                <a:moveTo>
                  <a:pt x="0" y="56"/>
                </a:moveTo>
                <a:lnTo>
                  <a:pt x="56" y="0"/>
                </a:lnTo>
                <a:lnTo>
                  <a:pt x="113" y="56"/>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2"/>
          <p:cNvSpPr>
            <a:spLocks noChangeShapeType="1"/>
          </p:cNvSpPr>
          <p:nvPr/>
        </p:nvSpPr>
        <p:spPr bwMode="auto">
          <a:xfrm>
            <a:off x="3635375" y="5668963"/>
            <a:ext cx="2874963"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a:off x="3635375" y="2606675"/>
            <a:ext cx="2874963"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a:off x="6662738" y="2505075"/>
            <a:ext cx="0" cy="269398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5"/>
          <p:cNvSpPr>
            <a:spLocks/>
          </p:cNvSpPr>
          <p:nvPr/>
        </p:nvSpPr>
        <p:spPr bwMode="auto">
          <a:xfrm>
            <a:off x="2873375" y="1608138"/>
            <a:ext cx="1588" cy="3592512"/>
          </a:xfrm>
          <a:custGeom>
            <a:avLst/>
            <a:gdLst>
              <a:gd name="T0" fmla="*/ 0 w 1"/>
              <a:gd name="T1" fmla="*/ 0 h 2263"/>
              <a:gd name="T2" fmla="*/ 0 w 1"/>
              <a:gd name="T3" fmla="*/ 169 h 2263"/>
              <a:gd name="T4" fmla="*/ 0 w 1"/>
              <a:gd name="T5" fmla="*/ 2262 h 2263"/>
            </a:gdLst>
            <a:ahLst/>
            <a:cxnLst>
              <a:cxn ang="0">
                <a:pos x="T0" y="T1"/>
              </a:cxn>
              <a:cxn ang="0">
                <a:pos x="T2" y="T3"/>
              </a:cxn>
              <a:cxn ang="0">
                <a:pos x="T4" y="T5"/>
              </a:cxn>
            </a:cxnLst>
            <a:rect l="0" t="0" r="r" b="b"/>
            <a:pathLst>
              <a:path w="1" h="2263">
                <a:moveTo>
                  <a:pt x="0" y="0"/>
                </a:moveTo>
                <a:lnTo>
                  <a:pt x="0" y="169"/>
                </a:lnTo>
                <a:lnTo>
                  <a:pt x="0" y="2262"/>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6"/>
          <p:cNvSpPr>
            <a:spLocks/>
          </p:cNvSpPr>
          <p:nvPr/>
        </p:nvSpPr>
        <p:spPr bwMode="blackWhite">
          <a:xfrm>
            <a:off x="2033588" y="10350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18" name="Rectangle 17"/>
          <p:cNvSpPr>
            <a:spLocks noChangeArrowheads="1"/>
          </p:cNvSpPr>
          <p:nvPr/>
        </p:nvSpPr>
        <p:spPr bwMode="auto">
          <a:xfrm>
            <a:off x="2325803" y="1311275"/>
            <a:ext cx="107927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Database</a:t>
            </a:r>
          </a:p>
        </p:txBody>
      </p:sp>
      <p:sp>
        <p:nvSpPr>
          <p:cNvPr id="19" name="Freeform 18"/>
          <p:cNvSpPr>
            <a:spLocks/>
          </p:cNvSpPr>
          <p:nvPr/>
        </p:nvSpPr>
        <p:spPr bwMode="auto">
          <a:xfrm>
            <a:off x="6573838" y="5084763"/>
            <a:ext cx="180975" cy="92075"/>
          </a:xfrm>
          <a:custGeom>
            <a:avLst/>
            <a:gdLst>
              <a:gd name="T0" fmla="*/ 0 w 114"/>
              <a:gd name="T1" fmla="*/ 57 h 58"/>
              <a:gd name="T2" fmla="*/ 57 w 114"/>
              <a:gd name="T3" fmla="*/ 0 h 58"/>
              <a:gd name="T4" fmla="*/ 113 w 114"/>
              <a:gd name="T5" fmla="*/ 57 h 58"/>
            </a:gdLst>
            <a:ahLst/>
            <a:cxnLst>
              <a:cxn ang="0">
                <a:pos x="T0" y="T1"/>
              </a:cxn>
              <a:cxn ang="0">
                <a:pos x="T2" y="T3"/>
              </a:cxn>
              <a:cxn ang="0">
                <a:pos x="T4" y="T5"/>
              </a:cxn>
            </a:cxnLst>
            <a:rect l="0" t="0" r="r" b="b"/>
            <a:pathLst>
              <a:path w="114" h="58">
                <a:moveTo>
                  <a:pt x="0" y="57"/>
                </a:moveTo>
                <a:lnTo>
                  <a:pt x="57" y="0"/>
                </a:lnTo>
                <a:lnTo>
                  <a:pt x="113" y="57"/>
                </a:lnTo>
              </a:path>
            </a:pathLst>
          </a:custGeom>
          <a:noFill/>
          <a:ln w="25400" cap="rnd"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9"/>
          <p:cNvSpPr>
            <a:spLocks noChangeShapeType="1"/>
          </p:cNvSpPr>
          <p:nvPr/>
        </p:nvSpPr>
        <p:spPr bwMode="auto">
          <a:xfrm>
            <a:off x="4733925" y="1073150"/>
            <a:ext cx="0" cy="5029200"/>
          </a:xfrm>
          <a:prstGeom prst="line">
            <a:avLst/>
          </a:prstGeom>
          <a:noFill/>
          <a:ln w="50800">
            <a:solidFill>
              <a:schemeClr val="hlink"/>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20"/>
          <p:cNvSpPr>
            <a:spLocks noChangeArrowheads="1"/>
          </p:cNvSpPr>
          <p:nvPr/>
        </p:nvSpPr>
        <p:spPr bwMode="auto">
          <a:xfrm>
            <a:off x="946150" y="3460750"/>
            <a:ext cx="9842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346075" eaLnBrk="0" hangingPunct="0">
              <a:lnSpc>
                <a:spcPct val="85000"/>
              </a:lnSpc>
              <a:spcBef>
                <a:spcPct val="35000"/>
              </a:spcBef>
              <a:tabLst>
                <a:tab pos="571500" algn="l"/>
              </a:tabLst>
            </a:pPr>
            <a:r>
              <a:rPr lang="en-US" altLang="zh-CN" b="1">
                <a:solidFill>
                  <a:schemeClr val="tx2"/>
                </a:solidFill>
              </a:rPr>
              <a:t>Logical</a:t>
            </a:r>
          </a:p>
        </p:txBody>
      </p:sp>
      <p:sp>
        <p:nvSpPr>
          <p:cNvPr id="22" name="Rectangle 21"/>
          <p:cNvSpPr>
            <a:spLocks noChangeArrowheads="1"/>
          </p:cNvSpPr>
          <p:nvPr/>
        </p:nvSpPr>
        <p:spPr bwMode="auto">
          <a:xfrm>
            <a:off x="6918325" y="3460750"/>
            <a:ext cx="111125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346075" eaLnBrk="0" hangingPunct="0">
              <a:lnSpc>
                <a:spcPct val="85000"/>
              </a:lnSpc>
              <a:spcBef>
                <a:spcPct val="35000"/>
              </a:spcBef>
              <a:tabLst>
                <a:tab pos="571500" algn="l"/>
              </a:tabLst>
            </a:pPr>
            <a:r>
              <a:rPr lang="en-US" altLang="zh-CN" b="1">
                <a:solidFill>
                  <a:schemeClr val="tx2"/>
                </a:solidFill>
              </a:rPr>
              <a:t>Physical</a:t>
            </a:r>
          </a:p>
        </p:txBody>
      </p:sp>
      <p:sp>
        <p:nvSpPr>
          <p:cNvPr id="23" name="Freeform 22"/>
          <p:cNvSpPr>
            <a:spLocks/>
          </p:cNvSpPr>
          <p:nvPr/>
        </p:nvSpPr>
        <p:spPr bwMode="blackWhite">
          <a:xfrm>
            <a:off x="2033588" y="22034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24" name="Freeform 23"/>
          <p:cNvSpPr>
            <a:spLocks/>
          </p:cNvSpPr>
          <p:nvPr/>
        </p:nvSpPr>
        <p:spPr bwMode="blackWhite">
          <a:xfrm>
            <a:off x="2033588" y="32067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4"/>
          <p:cNvSpPr>
            <a:spLocks/>
          </p:cNvSpPr>
          <p:nvPr/>
        </p:nvSpPr>
        <p:spPr bwMode="blackWhite">
          <a:xfrm>
            <a:off x="2033588" y="42100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5"/>
          <p:cNvSpPr>
            <a:spLocks/>
          </p:cNvSpPr>
          <p:nvPr/>
        </p:nvSpPr>
        <p:spPr bwMode="blackWhite">
          <a:xfrm>
            <a:off x="2033588" y="52133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6"/>
          <p:cNvSpPr>
            <a:spLocks/>
          </p:cNvSpPr>
          <p:nvPr/>
        </p:nvSpPr>
        <p:spPr bwMode="blackWhite">
          <a:xfrm>
            <a:off x="5818188" y="22415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7"/>
          <p:cNvSpPr>
            <a:spLocks/>
          </p:cNvSpPr>
          <p:nvPr/>
        </p:nvSpPr>
        <p:spPr bwMode="blackWhite">
          <a:xfrm>
            <a:off x="5818188" y="5213350"/>
            <a:ext cx="1692275" cy="792163"/>
          </a:xfrm>
          <a:custGeom>
            <a:avLst/>
            <a:gdLst>
              <a:gd name="T0" fmla="*/ 932 w 1066"/>
              <a:gd name="T1" fmla="*/ 498 h 499"/>
              <a:gd name="T2" fmla="*/ 955 w 1066"/>
              <a:gd name="T3" fmla="*/ 495 h 499"/>
              <a:gd name="T4" fmla="*/ 979 w 1066"/>
              <a:gd name="T5" fmla="*/ 487 h 499"/>
              <a:gd name="T6" fmla="*/ 999 w 1066"/>
              <a:gd name="T7" fmla="*/ 476 h 499"/>
              <a:gd name="T8" fmla="*/ 1017 w 1066"/>
              <a:gd name="T9" fmla="*/ 458 h 499"/>
              <a:gd name="T10" fmla="*/ 1035 w 1066"/>
              <a:gd name="T11" fmla="*/ 439 h 499"/>
              <a:gd name="T12" fmla="*/ 1047 w 1066"/>
              <a:gd name="T13" fmla="*/ 415 h 499"/>
              <a:gd name="T14" fmla="*/ 1057 w 1066"/>
              <a:gd name="T15" fmla="*/ 388 h 499"/>
              <a:gd name="T16" fmla="*/ 1062 w 1066"/>
              <a:gd name="T17" fmla="*/ 360 h 499"/>
              <a:gd name="T18" fmla="*/ 1065 w 1066"/>
              <a:gd name="T19" fmla="*/ 332 h 499"/>
              <a:gd name="T20" fmla="*/ 1065 w 1066"/>
              <a:gd name="T21" fmla="*/ 165 h 499"/>
              <a:gd name="T22" fmla="*/ 1062 w 1066"/>
              <a:gd name="T23" fmla="*/ 137 h 499"/>
              <a:gd name="T24" fmla="*/ 1057 w 1066"/>
              <a:gd name="T25" fmla="*/ 109 h 499"/>
              <a:gd name="T26" fmla="*/ 1047 w 1066"/>
              <a:gd name="T27" fmla="*/ 83 h 499"/>
              <a:gd name="T28" fmla="*/ 1035 w 1066"/>
              <a:gd name="T29" fmla="*/ 60 h 499"/>
              <a:gd name="T30" fmla="*/ 1017 w 1066"/>
              <a:gd name="T31" fmla="*/ 39 h 499"/>
              <a:gd name="T32" fmla="*/ 999 w 1066"/>
              <a:gd name="T33" fmla="*/ 21 h 499"/>
              <a:gd name="T34" fmla="*/ 979 w 1066"/>
              <a:gd name="T35" fmla="*/ 10 h 499"/>
              <a:gd name="T36" fmla="*/ 955 w 1066"/>
              <a:gd name="T37" fmla="*/ 2 h 499"/>
              <a:gd name="T38" fmla="*/ 932 w 1066"/>
              <a:gd name="T39" fmla="*/ 0 h 499"/>
              <a:gd name="T40" fmla="*/ 132 w 1066"/>
              <a:gd name="T41" fmla="*/ 0 h 499"/>
              <a:gd name="T42" fmla="*/ 110 w 1066"/>
              <a:gd name="T43" fmla="*/ 2 h 499"/>
              <a:gd name="T44" fmla="*/ 88 w 1066"/>
              <a:gd name="T45" fmla="*/ 10 h 499"/>
              <a:gd name="T46" fmla="*/ 67 w 1066"/>
              <a:gd name="T47" fmla="*/ 21 h 499"/>
              <a:gd name="T48" fmla="*/ 48 w 1066"/>
              <a:gd name="T49" fmla="*/ 39 h 499"/>
              <a:gd name="T50" fmla="*/ 31 w 1066"/>
              <a:gd name="T51" fmla="*/ 60 h 499"/>
              <a:gd name="T52" fmla="*/ 17 w 1066"/>
              <a:gd name="T53" fmla="*/ 83 h 499"/>
              <a:gd name="T54" fmla="*/ 8 w 1066"/>
              <a:gd name="T55" fmla="*/ 109 h 499"/>
              <a:gd name="T56" fmla="*/ 2 w 1066"/>
              <a:gd name="T57" fmla="*/ 137 h 499"/>
              <a:gd name="T58" fmla="*/ 0 w 1066"/>
              <a:gd name="T59" fmla="*/ 165 h 499"/>
              <a:gd name="T60" fmla="*/ 0 w 1066"/>
              <a:gd name="T61" fmla="*/ 332 h 499"/>
              <a:gd name="T62" fmla="*/ 2 w 1066"/>
              <a:gd name="T63" fmla="*/ 360 h 499"/>
              <a:gd name="T64" fmla="*/ 8 w 1066"/>
              <a:gd name="T65" fmla="*/ 388 h 499"/>
              <a:gd name="T66" fmla="*/ 17 w 1066"/>
              <a:gd name="T67" fmla="*/ 415 h 499"/>
              <a:gd name="T68" fmla="*/ 31 w 1066"/>
              <a:gd name="T69" fmla="*/ 439 h 499"/>
              <a:gd name="T70" fmla="*/ 48 w 1066"/>
              <a:gd name="T71" fmla="*/ 458 h 499"/>
              <a:gd name="T72" fmla="*/ 67 w 1066"/>
              <a:gd name="T73" fmla="*/ 476 h 499"/>
              <a:gd name="T74" fmla="*/ 88 w 1066"/>
              <a:gd name="T75" fmla="*/ 487 h 499"/>
              <a:gd name="T76" fmla="*/ 110 w 1066"/>
              <a:gd name="T77" fmla="*/ 495 h 499"/>
              <a:gd name="T78" fmla="*/ 132 w 1066"/>
              <a:gd name="T79" fmla="*/ 498 h 499"/>
              <a:gd name="T80" fmla="*/ 932 w 1066"/>
              <a:gd name="T81" fmla="*/ 498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6" h="499">
                <a:moveTo>
                  <a:pt x="932" y="498"/>
                </a:moveTo>
                <a:lnTo>
                  <a:pt x="955" y="495"/>
                </a:lnTo>
                <a:lnTo>
                  <a:pt x="979" y="487"/>
                </a:lnTo>
                <a:lnTo>
                  <a:pt x="999" y="476"/>
                </a:lnTo>
                <a:lnTo>
                  <a:pt x="1017" y="458"/>
                </a:lnTo>
                <a:lnTo>
                  <a:pt x="1035" y="439"/>
                </a:lnTo>
                <a:lnTo>
                  <a:pt x="1047" y="415"/>
                </a:lnTo>
                <a:lnTo>
                  <a:pt x="1057" y="388"/>
                </a:lnTo>
                <a:lnTo>
                  <a:pt x="1062" y="360"/>
                </a:lnTo>
                <a:lnTo>
                  <a:pt x="1065" y="332"/>
                </a:lnTo>
                <a:lnTo>
                  <a:pt x="1065" y="165"/>
                </a:lnTo>
                <a:lnTo>
                  <a:pt x="1062" y="137"/>
                </a:lnTo>
                <a:lnTo>
                  <a:pt x="1057" y="109"/>
                </a:lnTo>
                <a:lnTo>
                  <a:pt x="1047" y="83"/>
                </a:lnTo>
                <a:lnTo>
                  <a:pt x="1035" y="60"/>
                </a:lnTo>
                <a:lnTo>
                  <a:pt x="1017" y="39"/>
                </a:lnTo>
                <a:lnTo>
                  <a:pt x="999" y="21"/>
                </a:lnTo>
                <a:lnTo>
                  <a:pt x="979" y="10"/>
                </a:lnTo>
                <a:lnTo>
                  <a:pt x="955" y="2"/>
                </a:lnTo>
                <a:lnTo>
                  <a:pt x="932" y="0"/>
                </a:lnTo>
                <a:lnTo>
                  <a:pt x="132" y="0"/>
                </a:lnTo>
                <a:lnTo>
                  <a:pt x="110" y="2"/>
                </a:lnTo>
                <a:lnTo>
                  <a:pt x="88" y="10"/>
                </a:lnTo>
                <a:lnTo>
                  <a:pt x="67" y="21"/>
                </a:lnTo>
                <a:lnTo>
                  <a:pt x="48" y="39"/>
                </a:lnTo>
                <a:lnTo>
                  <a:pt x="31" y="60"/>
                </a:lnTo>
                <a:lnTo>
                  <a:pt x="17" y="83"/>
                </a:lnTo>
                <a:lnTo>
                  <a:pt x="8" y="109"/>
                </a:lnTo>
                <a:lnTo>
                  <a:pt x="2" y="137"/>
                </a:lnTo>
                <a:lnTo>
                  <a:pt x="0" y="165"/>
                </a:lnTo>
                <a:lnTo>
                  <a:pt x="0" y="332"/>
                </a:lnTo>
                <a:lnTo>
                  <a:pt x="2" y="360"/>
                </a:lnTo>
                <a:lnTo>
                  <a:pt x="8" y="388"/>
                </a:lnTo>
                <a:lnTo>
                  <a:pt x="17" y="415"/>
                </a:lnTo>
                <a:lnTo>
                  <a:pt x="31" y="439"/>
                </a:lnTo>
                <a:lnTo>
                  <a:pt x="48" y="458"/>
                </a:lnTo>
                <a:lnTo>
                  <a:pt x="67" y="476"/>
                </a:lnTo>
                <a:lnTo>
                  <a:pt x="88" y="487"/>
                </a:lnTo>
                <a:lnTo>
                  <a:pt x="110" y="495"/>
                </a:lnTo>
                <a:lnTo>
                  <a:pt x="132" y="498"/>
                </a:lnTo>
                <a:lnTo>
                  <a:pt x="932" y="498"/>
                </a:lnTo>
              </a:path>
            </a:pathLst>
          </a:custGeom>
          <a:gradFill rotWithShape="0">
            <a:gsLst>
              <a:gs pos="0">
                <a:srgbClr val="F8F8D3">
                  <a:gamma/>
                  <a:shade val="89804"/>
                  <a:invGamma/>
                </a:srgbClr>
              </a:gs>
              <a:gs pos="50000">
                <a:srgbClr val="F8F8D3"/>
              </a:gs>
              <a:gs pos="100000">
                <a:srgbClr val="F8F8D3">
                  <a:gamma/>
                  <a:shade val="89804"/>
                  <a:invGamma/>
                </a:srgbClr>
              </a:gs>
            </a:gsLst>
            <a:lin ang="18900000" scaled="1"/>
          </a:gra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Rectangle 28"/>
          <p:cNvSpPr>
            <a:spLocks noChangeArrowheads="1"/>
          </p:cNvSpPr>
          <p:nvPr/>
        </p:nvSpPr>
        <p:spPr bwMode="auto">
          <a:xfrm>
            <a:off x="2265663" y="2449513"/>
            <a:ext cx="123129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err="1">
                <a:solidFill>
                  <a:srgbClr val="FF0000"/>
                </a:solidFill>
              </a:rPr>
              <a:t>Tablespace</a:t>
            </a:r>
            <a:endParaRPr lang="en-US" altLang="zh-CN" b="1" dirty="0">
              <a:solidFill>
                <a:srgbClr val="FF0000"/>
              </a:solidFill>
            </a:endParaRPr>
          </a:p>
        </p:txBody>
      </p:sp>
      <p:sp>
        <p:nvSpPr>
          <p:cNvPr id="30" name="Rectangle 29"/>
          <p:cNvSpPr>
            <a:spLocks noChangeArrowheads="1"/>
          </p:cNvSpPr>
          <p:nvPr/>
        </p:nvSpPr>
        <p:spPr bwMode="auto">
          <a:xfrm>
            <a:off x="6188624" y="2459038"/>
            <a:ext cx="98950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Data file</a:t>
            </a:r>
          </a:p>
        </p:txBody>
      </p:sp>
      <p:sp>
        <p:nvSpPr>
          <p:cNvPr id="31" name="Rectangle 30"/>
          <p:cNvSpPr>
            <a:spLocks noChangeArrowheads="1"/>
          </p:cNvSpPr>
          <p:nvPr/>
        </p:nvSpPr>
        <p:spPr bwMode="auto">
          <a:xfrm>
            <a:off x="6200639" y="5453063"/>
            <a:ext cx="101309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OS block</a:t>
            </a:r>
          </a:p>
        </p:txBody>
      </p:sp>
      <p:sp>
        <p:nvSpPr>
          <p:cNvPr id="32" name="Rectangle 31"/>
          <p:cNvSpPr>
            <a:spLocks noChangeArrowheads="1"/>
          </p:cNvSpPr>
          <p:nvPr/>
        </p:nvSpPr>
        <p:spPr bwMode="auto">
          <a:xfrm>
            <a:off x="2437042" y="5281613"/>
            <a:ext cx="79964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Oracle</a:t>
            </a:r>
            <a:br>
              <a:rPr lang="en-US" altLang="zh-CN" b="1" dirty="0">
                <a:solidFill>
                  <a:srgbClr val="FF0000"/>
                </a:solidFill>
              </a:rPr>
            </a:br>
            <a:r>
              <a:rPr lang="en-US" altLang="zh-CN" b="1" dirty="0">
                <a:solidFill>
                  <a:srgbClr val="FF0000"/>
                </a:solidFill>
              </a:rPr>
              <a:t> block</a:t>
            </a:r>
          </a:p>
        </p:txBody>
      </p:sp>
      <p:sp>
        <p:nvSpPr>
          <p:cNvPr id="33" name="Rectangle 32"/>
          <p:cNvSpPr>
            <a:spLocks noChangeArrowheads="1"/>
          </p:cNvSpPr>
          <p:nvPr/>
        </p:nvSpPr>
        <p:spPr bwMode="auto">
          <a:xfrm>
            <a:off x="2321785" y="3467100"/>
            <a:ext cx="102380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Segment</a:t>
            </a:r>
          </a:p>
        </p:txBody>
      </p:sp>
      <p:sp>
        <p:nvSpPr>
          <p:cNvPr id="34" name="Rectangle 33"/>
          <p:cNvSpPr>
            <a:spLocks noChangeArrowheads="1"/>
          </p:cNvSpPr>
          <p:nvPr/>
        </p:nvSpPr>
        <p:spPr bwMode="auto">
          <a:xfrm>
            <a:off x="2483816" y="4454525"/>
            <a:ext cx="79816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b="1" dirty="0">
                <a:solidFill>
                  <a:srgbClr val="FF0000"/>
                </a:solidFill>
              </a:rPr>
              <a:t>Extent</a:t>
            </a:r>
          </a:p>
        </p:txBody>
      </p:sp>
    </p:spTree>
    <p:extLst>
      <p:ext uri="{BB962C8B-B14F-4D97-AF65-F5344CB8AC3E}">
        <p14:creationId xmlns:p14="http://schemas.microsoft.com/office/powerpoint/2010/main" val="267281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表空间和数据文件</a:t>
            </a:r>
            <a:endParaRPr lang="zh-CN" altLang="en-US" dirty="0"/>
          </a:p>
        </p:txBody>
      </p:sp>
      <p:grpSp>
        <p:nvGrpSpPr>
          <p:cNvPr id="4" name="Group 2"/>
          <p:cNvGrpSpPr>
            <a:grpSpLocks/>
          </p:cNvGrpSpPr>
          <p:nvPr/>
        </p:nvGrpSpPr>
        <p:grpSpPr bwMode="auto">
          <a:xfrm>
            <a:off x="2141538" y="3657600"/>
            <a:ext cx="2362200" cy="1828800"/>
            <a:chOff x="288" y="2982"/>
            <a:chExt cx="532" cy="412"/>
          </a:xfrm>
        </p:grpSpPr>
        <p:sp>
          <p:nvSpPr>
            <p:cNvPr id="5" name="Rectangle 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6"/>
          <p:cNvGrpSpPr>
            <a:grpSpLocks/>
          </p:cNvGrpSpPr>
          <p:nvPr/>
        </p:nvGrpSpPr>
        <p:grpSpPr bwMode="auto">
          <a:xfrm>
            <a:off x="4838700" y="3657600"/>
            <a:ext cx="2362200" cy="1828800"/>
            <a:chOff x="288" y="2982"/>
            <a:chExt cx="532" cy="412"/>
          </a:xfrm>
        </p:grpSpPr>
        <p:sp>
          <p:nvSpPr>
            <p:cNvPr id="9"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Rectangle 11"/>
          <p:cNvSpPr>
            <a:spLocks noChangeArrowheads="1"/>
          </p:cNvSpPr>
          <p:nvPr/>
        </p:nvSpPr>
        <p:spPr bwMode="auto">
          <a:xfrm>
            <a:off x="838200" y="1828800"/>
            <a:ext cx="737235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marL="742950" lvl="1" indent="-285750" algn="l">
              <a:buClrTx/>
              <a:buSzPct val="75000"/>
              <a:buFont typeface="Arial" charset="0"/>
              <a:buBlip>
                <a:blip r:embed="rId2"/>
              </a:buBlip>
            </a:pPr>
            <a:r>
              <a:rPr lang="zh-CN" altLang="en-US" sz="2400" b="0" dirty="0">
                <a:latin typeface="华文细黑" pitchFamily="2" charset="-122"/>
              </a:rPr>
              <a:t>表空间包含一个或多个数据文件</a:t>
            </a:r>
            <a:endParaRPr lang="en-US" altLang="zh-CN" sz="2400" b="0" dirty="0">
              <a:latin typeface="华文细黑" pitchFamily="2" charset="-122"/>
            </a:endParaRPr>
          </a:p>
          <a:p>
            <a:pPr marL="742950" lvl="1" indent="-285750" algn="l">
              <a:buClrTx/>
              <a:buSzPct val="75000"/>
              <a:buFont typeface="Arial" charset="0"/>
              <a:buBlip>
                <a:blip r:embed="rId2"/>
              </a:buBlip>
            </a:pPr>
            <a:r>
              <a:rPr lang="zh-CN" altLang="en-US" sz="2400" b="0" dirty="0">
                <a:latin typeface="华文细黑" pitchFamily="2" charset="-122"/>
              </a:rPr>
              <a:t>数据文件只能属于一个表空间</a:t>
            </a:r>
            <a:endParaRPr lang="en-US" altLang="zh-CN" sz="2400" b="0" dirty="0">
              <a:latin typeface="华文细黑" pitchFamily="2" charset="-122"/>
            </a:endParaRPr>
          </a:p>
          <a:p>
            <a:pPr marL="742950" lvl="1" indent="-285750" algn="l">
              <a:buClrTx/>
              <a:buSzPct val="75000"/>
              <a:buFont typeface="Arial" charset="0"/>
              <a:buBlip>
                <a:blip r:embed="rId2"/>
              </a:buBlip>
            </a:pPr>
            <a:r>
              <a:rPr lang="zh-CN" altLang="en-US" sz="2400" b="0" dirty="0">
                <a:latin typeface="华文细黑" pitchFamily="2" charset="-122"/>
              </a:rPr>
              <a:t>数据段(</a:t>
            </a:r>
            <a:r>
              <a:rPr lang="en-US" altLang="zh-CN" sz="2400" b="0" dirty="0">
                <a:latin typeface="华文细黑" pitchFamily="2" charset="-122"/>
              </a:rPr>
              <a:t>Segment) </a:t>
            </a:r>
            <a:r>
              <a:rPr lang="zh-CN" altLang="en-US" sz="2400" b="0" dirty="0">
                <a:latin typeface="华文细黑" pitchFamily="2" charset="-122"/>
              </a:rPr>
              <a:t>可以在同一表空间内跨越数据文件</a:t>
            </a:r>
            <a:endParaRPr lang="en-US" altLang="zh-CN" sz="2400" b="0" dirty="0">
              <a:latin typeface="华文细黑" pitchFamily="2" charset="-122"/>
            </a:endParaRPr>
          </a:p>
        </p:txBody>
      </p:sp>
      <p:sp>
        <p:nvSpPr>
          <p:cNvPr id="14" name="Line 12"/>
          <p:cNvSpPr>
            <a:spLocks noChangeShapeType="1"/>
          </p:cNvSpPr>
          <p:nvPr/>
        </p:nvSpPr>
        <p:spPr bwMode="auto">
          <a:xfrm>
            <a:off x="2057400" y="6172200"/>
            <a:ext cx="52578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2057400" y="3505200"/>
            <a:ext cx="52578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flipV="1">
            <a:off x="2057400" y="3505200"/>
            <a:ext cx="0" cy="26670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flipV="1">
            <a:off x="7315200" y="3505200"/>
            <a:ext cx="0" cy="26670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16"/>
          <p:cNvSpPr>
            <a:spLocks noChangeArrowheads="1"/>
          </p:cNvSpPr>
          <p:nvPr/>
        </p:nvSpPr>
        <p:spPr bwMode="auto">
          <a:xfrm>
            <a:off x="3489325" y="5805488"/>
            <a:ext cx="2378075" cy="29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spcBef>
                <a:spcPct val="0"/>
              </a:spcBef>
              <a:buClrTx/>
              <a:buFontTx/>
              <a:buNone/>
            </a:pPr>
            <a:r>
              <a:rPr lang="zh-CN" altLang="en-US" dirty="0">
                <a:latin typeface="Courier New" pitchFamily="49" charset="0"/>
              </a:rPr>
              <a:t>表</a:t>
            </a:r>
            <a:r>
              <a:rPr lang="zh-CN" altLang="en-US" dirty="0" smtClean="0">
                <a:latin typeface="Courier New" pitchFamily="49" charset="0"/>
              </a:rPr>
              <a:t>空间</a:t>
            </a:r>
            <a:r>
              <a:rPr lang="en-US" altLang="zh-CN" dirty="0">
                <a:latin typeface="Courier New" pitchFamily="49" charset="0"/>
              </a:rPr>
              <a:t>TBS_BOSS</a:t>
            </a:r>
            <a:endParaRPr lang="en-US" altLang="zh-CN" dirty="0"/>
          </a:p>
        </p:txBody>
      </p:sp>
      <p:sp>
        <p:nvSpPr>
          <p:cNvPr id="19" name="Rectangle 17"/>
          <p:cNvSpPr>
            <a:spLocks noChangeArrowheads="1"/>
          </p:cNvSpPr>
          <p:nvPr/>
        </p:nvSpPr>
        <p:spPr bwMode="auto">
          <a:xfrm>
            <a:off x="2133600" y="4648200"/>
            <a:ext cx="2378075" cy="29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algn="ctr" defTabSz="369888" eaLnBrk="0" hangingPunct="0">
              <a:lnSpc>
                <a:spcPct val="85000"/>
              </a:lnSpc>
              <a:spcBef>
                <a:spcPct val="0"/>
              </a:spcBef>
              <a:buClrTx/>
              <a:buFontTx/>
              <a:buNone/>
            </a:pPr>
            <a:r>
              <a:rPr lang="en-US" altLang="zh-CN" dirty="0"/>
              <a:t>Data file 1</a:t>
            </a:r>
          </a:p>
        </p:txBody>
      </p:sp>
      <p:sp>
        <p:nvSpPr>
          <p:cNvPr id="20" name="Rectangle 18"/>
          <p:cNvSpPr>
            <a:spLocks noChangeArrowheads="1"/>
          </p:cNvSpPr>
          <p:nvPr/>
        </p:nvSpPr>
        <p:spPr bwMode="auto">
          <a:xfrm>
            <a:off x="4830763" y="4648200"/>
            <a:ext cx="2378075" cy="295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algn="ctr" defTabSz="369888" eaLnBrk="0" hangingPunct="0">
              <a:lnSpc>
                <a:spcPct val="85000"/>
              </a:lnSpc>
              <a:spcBef>
                <a:spcPct val="0"/>
              </a:spcBef>
              <a:buClrTx/>
              <a:buFontTx/>
              <a:buNone/>
            </a:pPr>
            <a:r>
              <a:rPr lang="en-US" altLang="zh-CN" dirty="0"/>
              <a:t>Data file 2</a:t>
            </a:r>
          </a:p>
        </p:txBody>
      </p:sp>
    </p:spTree>
    <p:extLst>
      <p:ext uri="{BB962C8B-B14F-4D97-AF65-F5344CB8AC3E}">
        <p14:creationId xmlns:p14="http://schemas.microsoft.com/office/powerpoint/2010/main" val="3075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数据库中预置的表空间</a:t>
            </a:r>
          </a:p>
        </p:txBody>
      </p:sp>
      <p:sp>
        <p:nvSpPr>
          <p:cNvPr id="4" name="Rectangle 3"/>
          <p:cNvSpPr txBox="1">
            <a:spLocks/>
          </p:cNvSpPr>
          <p:nvPr/>
        </p:nvSpPr>
        <p:spPr>
          <a:xfrm>
            <a:off x="863600" y="1816100"/>
            <a:ext cx="7366000" cy="2971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smtClean="0">
                <a:latin typeface="Courier New" pitchFamily="49" charset="0"/>
              </a:rPr>
              <a:t>SYSTEM</a:t>
            </a:r>
            <a:r>
              <a:rPr lang="en-US" altLang="zh-CN" smtClean="0"/>
              <a:t>: </a:t>
            </a:r>
            <a:r>
              <a:rPr lang="zh-CN" altLang="en-US" smtClean="0"/>
              <a:t>系统表空间, 包含数据字典数据及其他管理数据</a:t>
            </a:r>
            <a:endParaRPr lang="en-US" altLang="zh-CN" smtClean="0"/>
          </a:p>
          <a:p>
            <a:pPr lvl="1"/>
            <a:r>
              <a:rPr lang="en-US" altLang="zh-CN" smtClean="0">
                <a:latin typeface="Courier New" pitchFamily="49" charset="0"/>
              </a:rPr>
              <a:t>SYSAUX</a:t>
            </a:r>
            <a:r>
              <a:rPr lang="en-US" altLang="zh-CN" smtClean="0"/>
              <a:t>: </a:t>
            </a:r>
            <a:r>
              <a:rPr lang="zh-CN" altLang="en-US" smtClean="0"/>
              <a:t>辅助表空间, </a:t>
            </a:r>
            <a:r>
              <a:rPr lang="en-US" altLang="zh-CN" smtClean="0">
                <a:latin typeface="Courier New" pitchFamily="49" charset="0"/>
              </a:rPr>
              <a:t>SYSTEM</a:t>
            </a:r>
            <a:r>
              <a:rPr lang="en-US" altLang="zh-CN" smtClean="0"/>
              <a:t> </a:t>
            </a:r>
            <a:r>
              <a:rPr lang="zh-CN" altLang="en-US" smtClean="0"/>
              <a:t>表空间的辅助表空间(10</a:t>
            </a:r>
            <a:r>
              <a:rPr lang="en-US" altLang="zh-CN" smtClean="0"/>
              <a:t>g)</a:t>
            </a:r>
          </a:p>
          <a:p>
            <a:pPr lvl="1"/>
            <a:r>
              <a:rPr lang="en-US" altLang="zh-CN" smtClean="0">
                <a:latin typeface="Courier New" pitchFamily="49" charset="0"/>
              </a:rPr>
              <a:t>TEMP</a:t>
            </a:r>
            <a:r>
              <a:rPr lang="en-US" altLang="zh-CN" smtClean="0"/>
              <a:t>: </a:t>
            </a:r>
            <a:r>
              <a:rPr lang="zh-CN" altLang="en-US" smtClean="0"/>
              <a:t>临时表空间, 存放临时数据</a:t>
            </a:r>
            <a:endParaRPr lang="en-US" altLang="zh-CN" smtClean="0"/>
          </a:p>
          <a:p>
            <a:pPr lvl="1"/>
            <a:r>
              <a:rPr lang="en-US" altLang="zh-CN" smtClean="0">
                <a:latin typeface="Courier New" pitchFamily="49" charset="0"/>
              </a:rPr>
              <a:t>UNDOTBS1</a:t>
            </a:r>
            <a:r>
              <a:rPr lang="en-US" altLang="zh-CN" smtClean="0"/>
              <a:t>: </a:t>
            </a:r>
            <a:r>
              <a:rPr lang="zh-CN" altLang="en-US" smtClean="0"/>
              <a:t>回滚表空间, 包含回滚信息</a:t>
            </a:r>
            <a:endParaRPr lang="en-US" altLang="zh-CN" smtClean="0"/>
          </a:p>
          <a:p>
            <a:pPr lvl="1"/>
            <a:r>
              <a:rPr lang="en-US" altLang="zh-CN" smtClean="0">
                <a:latin typeface="Courier New" pitchFamily="49" charset="0"/>
              </a:rPr>
              <a:t>USERS</a:t>
            </a:r>
            <a:r>
              <a:rPr lang="en-US" altLang="zh-CN" smtClean="0"/>
              <a:t>: </a:t>
            </a:r>
            <a:r>
              <a:rPr lang="zh-CN" altLang="en-US" smtClean="0"/>
              <a:t>用户表空间, 10</a:t>
            </a:r>
            <a:r>
              <a:rPr lang="en-US" altLang="zh-CN" smtClean="0"/>
              <a:t>g</a:t>
            </a:r>
            <a:r>
              <a:rPr lang="zh-CN" altLang="en-US" smtClean="0"/>
              <a:t>中作为非系统用户的默认表空间</a:t>
            </a:r>
            <a:endParaRPr lang="en-US" altLang="zh-CN" dirty="0" smtClean="0"/>
          </a:p>
        </p:txBody>
      </p:sp>
    </p:spTree>
    <p:extLst>
      <p:ext uri="{BB962C8B-B14F-4D97-AF65-F5344CB8AC3E}">
        <p14:creationId xmlns:p14="http://schemas.microsoft.com/office/powerpoint/2010/main" val="413208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数据库存储扩展</a:t>
            </a:r>
            <a:endParaRPr lang="zh-CN" altLang="en-US" dirty="0"/>
          </a:p>
        </p:txBody>
      </p:sp>
      <p:sp>
        <p:nvSpPr>
          <p:cNvPr id="4" name="Rectangle 3"/>
          <p:cNvSpPr txBox="1">
            <a:spLocks/>
          </p:cNvSpPr>
          <p:nvPr/>
        </p:nvSpPr>
        <p:spPr>
          <a:xfrm>
            <a:off x="755576" y="1052736"/>
            <a:ext cx="7776864" cy="5328592"/>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3800" dirty="0" smtClean="0"/>
              <a:t>可以通过如下方法扩大你的数据库:</a:t>
            </a:r>
            <a:endParaRPr lang="en-US" altLang="zh-CN" sz="3800" dirty="0" smtClean="0"/>
          </a:p>
          <a:p>
            <a:pPr lvl="1"/>
            <a:r>
              <a:rPr lang="zh-CN" altLang="en-US" sz="3400" dirty="0" smtClean="0"/>
              <a:t>创建新的表空间</a:t>
            </a:r>
            <a:endParaRPr lang="en-US" altLang="zh-CN" sz="3400" dirty="0" smtClean="0"/>
          </a:p>
          <a:p>
            <a:pPr marL="457200" lvl="1" indent="0">
              <a:buNone/>
            </a:pPr>
            <a:r>
              <a:rPr lang="en-US" altLang="zh-CN" dirty="0" smtClean="0">
                <a:solidFill>
                  <a:srgbClr val="FF0000"/>
                </a:solidFill>
              </a:rPr>
              <a:t>Create </a:t>
            </a:r>
            <a:r>
              <a:rPr lang="en-US" altLang="zh-CN" dirty="0" err="1" smtClean="0">
                <a:solidFill>
                  <a:srgbClr val="FF0000"/>
                </a:solidFill>
              </a:rPr>
              <a:t>tablespace</a:t>
            </a:r>
            <a:r>
              <a:rPr lang="en-US" altLang="zh-CN" dirty="0" smtClean="0">
                <a:solidFill>
                  <a:srgbClr val="FF0000"/>
                </a:solidFill>
              </a:rPr>
              <a:t> </a:t>
            </a:r>
            <a:r>
              <a:rPr lang="en-US" altLang="zh-CN" dirty="0" err="1" smtClean="0">
                <a:solidFill>
                  <a:srgbClr val="FF0000"/>
                </a:solidFill>
              </a:rPr>
              <a:t>tbs_boss</a:t>
            </a:r>
            <a:r>
              <a:rPr lang="en-US" altLang="zh-CN" dirty="0" smtClean="0">
                <a:solidFill>
                  <a:srgbClr val="FF0000"/>
                </a:solidFill>
              </a:rPr>
              <a:t> </a:t>
            </a:r>
            <a:r>
              <a:rPr lang="en-US" altLang="zh-CN" dirty="0" err="1" smtClean="0">
                <a:solidFill>
                  <a:srgbClr val="FF0000"/>
                </a:solidFill>
              </a:rPr>
              <a:t>datafile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/boss/tbs_boss01.dbf’ size 5000m;</a:t>
            </a:r>
          </a:p>
          <a:p>
            <a:pPr marL="457200" lvl="1" indent="0">
              <a:buNone/>
            </a:pPr>
            <a:r>
              <a:rPr lang="en-US" altLang="zh-CN" dirty="0" smtClean="0">
                <a:solidFill>
                  <a:srgbClr val="FF0000"/>
                </a:solidFill>
              </a:rPr>
              <a:t>Create undo </a:t>
            </a:r>
            <a:r>
              <a:rPr lang="en-US" altLang="zh-CN" dirty="0" err="1" smtClean="0">
                <a:solidFill>
                  <a:srgbClr val="FF0000"/>
                </a:solidFill>
              </a:rPr>
              <a:t>tablespace</a:t>
            </a:r>
            <a:r>
              <a:rPr lang="en-US" altLang="zh-CN" dirty="0" smtClean="0">
                <a:solidFill>
                  <a:srgbClr val="FF0000"/>
                </a:solidFill>
              </a:rPr>
              <a:t> undotbs2 </a:t>
            </a:r>
            <a:r>
              <a:rPr lang="en-US" altLang="zh-CN" dirty="0" err="1" smtClean="0">
                <a:solidFill>
                  <a:srgbClr val="FF0000"/>
                </a:solidFill>
              </a:rPr>
              <a:t>datafile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/boss/undotbs02.dbf’ size 5000m;</a:t>
            </a:r>
          </a:p>
          <a:p>
            <a:pPr marL="457200" lvl="1" indent="0">
              <a:buNone/>
            </a:pPr>
            <a:r>
              <a:rPr lang="en-US" altLang="zh-CN" dirty="0" smtClean="0">
                <a:solidFill>
                  <a:srgbClr val="FF0000"/>
                </a:solidFill>
              </a:rPr>
              <a:t>Create temporary </a:t>
            </a:r>
            <a:r>
              <a:rPr lang="en-US" altLang="zh-CN" dirty="0" err="1" smtClean="0">
                <a:solidFill>
                  <a:srgbClr val="FF0000"/>
                </a:solidFill>
              </a:rPr>
              <a:t>tablespace</a:t>
            </a:r>
            <a:r>
              <a:rPr lang="en-US" altLang="zh-CN" dirty="0" smtClean="0">
                <a:solidFill>
                  <a:srgbClr val="FF0000"/>
                </a:solidFill>
              </a:rPr>
              <a:t> temp2 </a:t>
            </a:r>
            <a:r>
              <a:rPr lang="en-US" altLang="zh-CN" dirty="0" err="1" smtClean="0">
                <a:solidFill>
                  <a:srgbClr val="FF0000"/>
                </a:solidFill>
              </a:rPr>
              <a:t>tempfile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/boss/temp02.dbf’ size 5000m;</a:t>
            </a:r>
          </a:p>
          <a:p>
            <a:pPr lvl="1"/>
            <a:r>
              <a:rPr lang="zh-CN" altLang="en-US" sz="3400" dirty="0"/>
              <a:t>在已有表空间内增加数据文件</a:t>
            </a:r>
            <a:endParaRPr lang="en-US" altLang="zh-CN" sz="3400" dirty="0"/>
          </a:p>
          <a:p>
            <a:pPr marL="457200" lvl="1" indent="0">
              <a:buNone/>
            </a:pPr>
            <a:r>
              <a:rPr lang="en-US" altLang="zh-CN" dirty="0" smtClean="0">
                <a:solidFill>
                  <a:srgbClr val="FF0000"/>
                </a:solidFill>
              </a:rPr>
              <a:t>Alter </a:t>
            </a:r>
            <a:r>
              <a:rPr lang="en-US" altLang="zh-CN" dirty="0" err="1" smtClean="0">
                <a:solidFill>
                  <a:srgbClr val="FF0000"/>
                </a:solidFill>
              </a:rPr>
              <a:t>tablespace</a:t>
            </a:r>
            <a:r>
              <a:rPr lang="en-US" altLang="zh-CN" dirty="0" smtClean="0">
                <a:solidFill>
                  <a:srgbClr val="FF0000"/>
                </a:solidFill>
              </a:rPr>
              <a:t> </a:t>
            </a:r>
            <a:r>
              <a:rPr lang="en-US" altLang="zh-CN" dirty="0" err="1" smtClean="0">
                <a:solidFill>
                  <a:srgbClr val="FF0000"/>
                </a:solidFill>
              </a:rPr>
              <a:t>tbs_boss</a:t>
            </a:r>
            <a:r>
              <a:rPr lang="en-US" altLang="zh-CN" dirty="0" smtClean="0">
                <a:solidFill>
                  <a:srgbClr val="FF0000"/>
                </a:solidFill>
              </a:rPr>
              <a:t> add </a:t>
            </a:r>
            <a:r>
              <a:rPr lang="en-US" altLang="zh-CN" dirty="0" err="1" smtClean="0">
                <a:solidFill>
                  <a:srgbClr val="FF0000"/>
                </a:solidFill>
              </a:rPr>
              <a:t>datafile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/boss/tbs_boss02.dbf’ size 5000m;</a:t>
            </a:r>
          </a:p>
          <a:p>
            <a:pPr marL="457200" lvl="1" indent="0">
              <a:buNone/>
            </a:pPr>
            <a:r>
              <a:rPr lang="en-US" altLang="zh-CN" dirty="0" smtClean="0">
                <a:solidFill>
                  <a:srgbClr val="FF0000"/>
                </a:solidFill>
              </a:rPr>
              <a:t>Alter </a:t>
            </a:r>
            <a:r>
              <a:rPr lang="en-US" altLang="zh-CN" dirty="0" err="1" smtClean="0">
                <a:solidFill>
                  <a:srgbClr val="FF0000"/>
                </a:solidFill>
              </a:rPr>
              <a:t>tablespace</a:t>
            </a:r>
            <a:r>
              <a:rPr lang="en-US" altLang="zh-CN" dirty="0" smtClean="0">
                <a:solidFill>
                  <a:srgbClr val="FF0000"/>
                </a:solidFill>
              </a:rPr>
              <a:t> temp2 add </a:t>
            </a:r>
            <a:r>
              <a:rPr lang="en-US" altLang="zh-CN" dirty="0" err="1" smtClean="0">
                <a:solidFill>
                  <a:srgbClr val="FF0000"/>
                </a:solidFill>
              </a:rPr>
              <a:t>tempfile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/boss/temp03.dbf’ size 5000m;</a:t>
            </a:r>
          </a:p>
          <a:p>
            <a:pPr lvl="1"/>
            <a:r>
              <a:rPr lang="zh-CN" altLang="en-US" sz="3400" dirty="0" smtClean="0"/>
              <a:t>扩大数据文件大小</a:t>
            </a:r>
            <a:endParaRPr lang="en-US" altLang="zh-CN" sz="3400" dirty="0" smtClean="0"/>
          </a:p>
          <a:p>
            <a:pPr marL="457200" lvl="1" indent="0">
              <a:buNone/>
            </a:pPr>
            <a:r>
              <a:rPr lang="en-US" altLang="zh-CN" dirty="0" smtClean="0">
                <a:solidFill>
                  <a:srgbClr val="FF0000"/>
                </a:solidFill>
              </a:rPr>
              <a:t>Alter database </a:t>
            </a:r>
            <a:r>
              <a:rPr lang="en-US" altLang="zh-CN" dirty="0" err="1" smtClean="0">
                <a:solidFill>
                  <a:srgbClr val="FF0000"/>
                </a:solidFill>
              </a:rPr>
              <a:t>datafile</a:t>
            </a:r>
            <a:r>
              <a:rPr lang="en-US" altLang="zh-CN" dirty="0" smtClean="0">
                <a:solidFill>
                  <a:srgbClr val="FF0000"/>
                </a:solidFill>
              </a:rPr>
              <a:t> ‘/</a:t>
            </a:r>
            <a:r>
              <a:rPr lang="en-US" altLang="zh-CN" dirty="0">
                <a:solidFill>
                  <a:srgbClr val="FF0000"/>
                </a:solidFill>
              </a:rPr>
              <a:t>oracle/app/</a:t>
            </a:r>
            <a:r>
              <a:rPr lang="en-US" altLang="zh-CN" dirty="0" err="1">
                <a:solidFill>
                  <a:srgbClr val="FF0000"/>
                </a:solidFill>
              </a:rPr>
              <a:t>oradata</a:t>
            </a:r>
            <a:r>
              <a:rPr lang="en-US" altLang="zh-CN" dirty="0">
                <a:solidFill>
                  <a:srgbClr val="FF0000"/>
                </a:solidFill>
              </a:rPr>
              <a:t>/boss/tbs_boss01.dbf’ </a:t>
            </a:r>
            <a:r>
              <a:rPr lang="en-US" altLang="zh-CN" dirty="0" smtClean="0">
                <a:solidFill>
                  <a:srgbClr val="FF0000"/>
                </a:solidFill>
              </a:rPr>
              <a:t>resize 10000m;</a:t>
            </a:r>
          </a:p>
          <a:p>
            <a:pPr marL="457200" lvl="1" indent="0">
              <a:buNone/>
            </a:pPr>
            <a:r>
              <a:rPr lang="en-US" altLang="zh-CN" dirty="0" smtClean="0">
                <a:solidFill>
                  <a:srgbClr val="FF0000"/>
                </a:solidFill>
              </a:rPr>
              <a:t>Alter database </a:t>
            </a:r>
            <a:r>
              <a:rPr lang="en-US" altLang="zh-CN" dirty="0" err="1" smtClean="0">
                <a:solidFill>
                  <a:srgbClr val="FF0000"/>
                </a:solidFill>
              </a:rPr>
              <a:t>tempfile</a:t>
            </a:r>
            <a:r>
              <a:rPr lang="en-US" altLang="zh-CN" dirty="0" smtClean="0">
                <a:solidFill>
                  <a:srgbClr val="FF0000"/>
                </a:solidFill>
              </a:rPr>
              <a:t>  ‘/oracle/app/</a:t>
            </a:r>
            <a:r>
              <a:rPr lang="en-US" altLang="zh-CN" dirty="0" err="1" smtClean="0">
                <a:solidFill>
                  <a:srgbClr val="FF0000"/>
                </a:solidFill>
              </a:rPr>
              <a:t>oradata</a:t>
            </a:r>
            <a:r>
              <a:rPr lang="en-US" altLang="zh-CN" dirty="0" smtClean="0">
                <a:solidFill>
                  <a:srgbClr val="FF0000"/>
                </a:solidFill>
              </a:rPr>
              <a:t>/boss/temp02.dbf’ resize 10000m;</a:t>
            </a:r>
          </a:p>
          <a:p>
            <a:pPr lvl="1"/>
            <a:r>
              <a:rPr lang="zh-CN" altLang="en-US" sz="3400" dirty="0" smtClean="0"/>
              <a:t>使数据文件大小动态扩展</a:t>
            </a:r>
            <a:endParaRPr lang="en-US" altLang="zh-CN" sz="3400" dirty="0" smtClean="0"/>
          </a:p>
          <a:p>
            <a:pPr marL="457200" lvl="1" indent="0">
              <a:buNone/>
            </a:pPr>
            <a:r>
              <a:rPr lang="en-US" altLang="zh-CN" dirty="0" smtClean="0"/>
              <a:t>Alter</a:t>
            </a:r>
            <a:r>
              <a:rPr lang="en-US" altLang="zh-CN" dirty="0"/>
              <a:t> </a:t>
            </a:r>
            <a:r>
              <a:rPr lang="en-US" altLang="zh-CN" dirty="0" smtClean="0"/>
              <a:t>database </a:t>
            </a:r>
            <a:r>
              <a:rPr lang="en-US" altLang="zh-CN" dirty="0" err="1" smtClean="0"/>
              <a:t>datafile</a:t>
            </a:r>
            <a:r>
              <a:rPr lang="en-US" altLang="zh-CN" dirty="0" smtClean="0"/>
              <a:t> </a:t>
            </a:r>
            <a:r>
              <a:rPr lang="en-US" altLang="zh-CN" dirty="0" smtClean="0">
                <a:solidFill>
                  <a:srgbClr val="FF0000"/>
                </a:solidFill>
              </a:rPr>
              <a:t>‘/</a:t>
            </a:r>
            <a:r>
              <a:rPr lang="en-US" altLang="zh-CN" dirty="0">
                <a:solidFill>
                  <a:srgbClr val="FF0000"/>
                </a:solidFill>
              </a:rPr>
              <a:t>oracle/app/</a:t>
            </a:r>
            <a:r>
              <a:rPr lang="en-US" altLang="zh-CN" dirty="0" err="1">
                <a:solidFill>
                  <a:srgbClr val="FF0000"/>
                </a:solidFill>
              </a:rPr>
              <a:t>oradata</a:t>
            </a:r>
            <a:r>
              <a:rPr lang="en-US" altLang="zh-CN" dirty="0">
                <a:solidFill>
                  <a:srgbClr val="FF0000"/>
                </a:solidFill>
              </a:rPr>
              <a:t>/boss/tbs_boss02.dbf’ </a:t>
            </a:r>
            <a:r>
              <a:rPr lang="en-US" altLang="zh-CN" dirty="0" err="1" smtClean="0">
                <a:solidFill>
                  <a:srgbClr val="FF0000"/>
                </a:solidFill>
              </a:rPr>
              <a:t>autoextend</a:t>
            </a:r>
            <a:r>
              <a:rPr lang="en-US" altLang="zh-CN" dirty="0" smtClean="0">
                <a:solidFill>
                  <a:srgbClr val="FF0000"/>
                </a:solidFill>
              </a:rPr>
              <a:t> on;</a:t>
            </a:r>
          </a:p>
          <a:p>
            <a:pPr marL="457200" lvl="1" indent="0">
              <a:buNone/>
            </a:pPr>
            <a:r>
              <a:rPr lang="en-US" altLang="zh-CN" dirty="0" smtClean="0">
                <a:solidFill>
                  <a:srgbClr val="FF0000"/>
                </a:solidFill>
              </a:rPr>
              <a:t>Alter database </a:t>
            </a:r>
            <a:r>
              <a:rPr lang="en-US" altLang="zh-CN" dirty="0" err="1" smtClean="0">
                <a:solidFill>
                  <a:srgbClr val="FF0000"/>
                </a:solidFill>
              </a:rPr>
              <a:t>tempfile</a:t>
            </a:r>
            <a:r>
              <a:rPr lang="en-US" altLang="zh-CN" dirty="0" smtClean="0">
                <a:solidFill>
                  <a:srgbClr val="FF0000"/>
                </a:solidFill>
              </a:rPr>
              <a:t> </a:t>
            </a:r>
            <a:r>
              <a:rPr lang="en-US" altLang="zh-CN" dirty="0">
                <a:solidFill>
                  <a:srgbClr val="FF0000"/>
                </a:solidFill>
              </a:rPr>
              <a:t>‘/oracle/app/</a:t>
            </a:r>
            <a:r>
              <a:rPr lang="en-US" altLang="zh-CN" dirty="0" err="1">
                <a:solidFill>
                  <a:srgbClr val="FF0000"/>
                </a:solidFill>
              </a:rPr>
              <a:t>oradata</a:t>
            </a:r>
            <a:r>
              <a:rPr lang="en-US" altLang="zh-CN" dirty="0">
                <a:solidFill>
                  <a:srgbClr val="FF0000"/>
                </a:solidFill>
              </a:rPr>
              <a:t>/boss/temp02.dbf’ </a:t>
            </a:r>
            <a:r>
              <a:rPr lang="en-US" altLang="zh-CN" dirty="0" err="1" smtClean="0">
                <a:solidFill>
                  <a:srgbClr val="FF0000"/>
                </a:solidFill>
              </a:rPr>
              <a:t>autoextend</a:t>
            </a:r>
            <a:r>
              <a:rPr lang="en-US" altLang="zh-CN" dirty="0" smtClean="0">
                <a:solidFill>
                  <a:srgbClr val="FF0000"/>
                </a:solidFill>
              </a:rPr>
              <a:t> on;</a:t>
            </a:r>
            <a:endParaRPr lang="en-US" altLang="zh-CN" dirty="0" smtClean="0"/>
          </a:p>
        </p:txBody>
      </p:sp>
    </p:spTree>
    <p:extLst>
      <p:ext uri="{BB962C8B-B14F-4D97-AF65-F5344CB8AC3E}">
        <p14:creationId xmlns:p14="http://schemas.microsoft.com/office/powerpoint/2010/main" val="2877024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删除表空间</a:t>
            </a:r>
            <a:endParaRPr lang="zh-CN" altLang="en-US" dirty="0"/>
          </a:p>
        </p:txBody>
      </p:sp>
      <p:sp>
        <p:nvSpPr>
          <p:cNvPr id="5" name="Rectangle 5"/>
          <p:cNvSpPr>
            <a:spLocks noChangeArrowheads="1"/>
          </p:cNvSpPr>
          <p:nvPr/>
        </p:nvSpPr>
        <p:spPr bwMode="auto">
          <a:xfrm>
            <a:off x="1403350" y="1638300"/>
            <a:ext cx="65341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spcAft>
                <a:spcPct val="30000"/>
              </a:spcAft>
              <a:buFont typeface="Wingdings" pitchFamily="2" charset="2"/>
              <a:buChar char=""/>
              <a:tabLst>
                <a:tab pos="314325" algn="l"/>
              </a:tabLst>
            </a:pPr>
            <a:r>
              <a:rPr lang="zh-CN" altLang="en-US" sz="2200" dirty="0">
                <a:latin typeface="Courier New" pitchFamily="49" charset="0"/>
              </a:rPr>
              <a:t> 表空间中所有对象和数据都被删除</a:t>
            </a:r>
            <a:endParaRPr lang="en-US" altLang="zh-CN" sz="2200" dirty="0">
              <a:latin typeface="Courier New" pitchFamily="49" charset="0"/>
            </a:endParaRPr>
          </a:p>
          <a:p>
            <a:pPr algn="l" eaLnBrk="0" hangingPunct="0">
              <a:spcBef>
                <a:spcPct val="0"/>
              </a:spcBef>
              <a:spcAft>
                <a:spcPct val="30000"/>
              </a:spcAft>
              <a:buFont typeface="Wingdings" pitchFamily="2" charset="2"/>
              <a:buChar char=""/>
              <a:tabLst>
                <a:tab pos="314325" algn="l"/>
              </a:tabLst>
            </a:pPr>
            <a:r>
              <a:rPr lang="zh-CN" altLang="en-US" sz="2200" dirty="0">
                <a:latin typeface="Courier New" pitchFamily="49" charset="0"/>
              </a:rPr>
              <a:t> 加上</a:t>
            </a:r>
            <a:r>
              <a:rPr lang="en-US" altLang="zh-CN" sz="2200" dirty="0">
                <a:latin typeface="Courier New" pitchFamily="49" charset="0"/>
              </a:rPr>
              <a:t>AND DATAFILES</a:t>
            </a:r>
            <a:r>
              <a:rPr lang="zh-CN" altLang="en-US" sz="2200" dirty="0">
                <a:latin typeface="Courier New" pitchFamily="49" charset="0"/>
              </a:rPr>
              <a:t>子句选项的话</a:t>
            </a:r>
            <a:r>
              <a:rPr lang="en-US" altLang="zh-CN" sz="2200" dirty="0"/>
              <a:t>OS</a:t>
            </a:r>
            <a:r>
              <a:rPr lang="zh-CN" altLang="en-US" sz="2200" dirty="0">
                <a:latin typeface="Courier New" pitchFamily="49" charset="0"/>
              </a:rPr>
              <a:t>文件可以	一起删除</a:t>
            </a:r>
          </a:p>
        </p:txBody>
      </p:sp>
      <p:sp>
        <p:nvSpPr>
          <p:cNvPr id="6" name="Rectangle 6"/>
          <p:cNvSpPr>
            <a:spLocks noChangeArrowheads="1"/>
          </p:cNvSpPr>
          <p:nvPr/>
        </p:nvSpPr>
        <p:spPr bwMode="auto">
          <a:xfrm>
            <a:off x="1716088" y="3557588"/>
            <a:ext cx="6048375" cy="650875"/>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ClrTx/>
              <a:buFontTx/>
              <a:buNone/>
              <a:tabLst>
                <a:tab pos="450850" algn="l"/>
              </a:tabLst>
            </a:pPr>
            <a:r>
              <a:rPr lang="en-US" altLang="zh-CN" dirty="0">
                <a:latin typeface="Courier New" pitchFamily="49" charset="0"/>
              </a:rPr>
              <a:t>DROP TABLESPACE </a:t>
            </a:r>
            <a:r>
              <a:rPr lang="en-US" altLang="zh-CN" dirty="0" err="1" smtClean="0">
                <a:latin typeface="Courier New" pitchFamily="49" charset="0"/>
              </a:rPr>
              <a:t>tbs_boss</a:t>
            </a:r>
            <a:r>
              <a:rPr lang="en-US" altLang="zh-CN" dirty="0" smtClean="0">
                <a:latin typeface="Courier New" pitchFamily="49" charset="0"/>
              </a:rPr>
              <a:t>  </a:t>
            </a:r>
            <a:r>
              <a:rPr lang="en-US" altLang="zh-CN" dirty="0">
                <a:latin typeface="Courier New" pitchFamily="49" charset="0"/>
              </a:rPr>
              <a:t>INCLUDING CONTENTS AND DATAFILES;</a:t>
            </a:r>
          </a:p>
        </p:txBody>
      </p:sp>
    </p:spTree>
    <p:extLst>
      <p:ext uri="{BB962C8B-B14F-4D97-AF65-F5344CB8AC3E}">
        <p14:creationId xmlns:p14="http://schemas.microsoft.com/office/powerpoint/2010/main" val="334849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表空间使用率查询</a:t>
            </a:r>
            <a:endParaRPr lang="zh-CN" altLang="en-US" dirty="0"/>
          </a:p>
        </p:txBody>
      </p:sp>
      <p:sp>
        <p:nvSpPr>
          <p:cNvPr id="4" name="Rectangle 6"/>
          <p:cNvSpPr>
            <a:spLocks noChangeArrowheads="1"/>
          </p:cNvSpPr>
          <p:nvPr/>
        </p:nvSpPr>
        <p:spPr bwMode="auto">
          <a:xfrm>
            <a:off x="1219101" y="908720"/>
            <a:ext cx="6161211" cy="4770537"/>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0"/>
              </a:spcBef>
              <a:tabLst>
                <a:tab pos="450850" algn="l"/>
              </a:tabLst>
            </a:pPr>
            <a:r>
              <a:rPr lang="en-US" altLang="zh-CN" sz="800" dirty="0">
                <a:latin typeface="Courier New" pitchFamily="49" charset="0"/>
              </a:rPr>
              <a:t>SELECT t.*</a:t>
            </a:r>
          </a:p>
          <a:p>
            <a:pPr eaLnBrk="0" hangingPunct="0">
              <a:spcBef>
                <a:spcPct val="0"/>
              </a:spcBef>
              <a:tabLst>
                <a:tab pos="450850" algn="l"/>
              </a:tabLst>
            </a:pPr>
            <a:r>
              <a:rPr lang="en-US" altLang="zh-CN" sz="800" dirty="0">
                <a:latin typeface="Courier New" pitchFamily="49" charset="0"/>
              </a:rPr>
              <a:t>      ,CASE</a:t>
            </a:r>
          </a:p>
          <a:p>
            <a:pPr eaLnBrk="0" hangingPunct="0">
              <a:spcBef>
                <a:spcPct val="0"/>
              </a:spcBef>
              <a:tabLst>
                <a:tab pos="450850" algn="l"/>
              </a:tabLst>
            </a:pPr>
            <a:r>
              <a:rPr lang="en-US" altLang="zh-CN" sz="800" dirty="0">
                <a:latin typeface="Courier New" pitchFamily="49" charset="0"/>
              </a:rPr>
              <a:t>         WHEN "</a:t>
            </a:r>
            <a:r>
              <a:rPr lang="en-US" altLang="zh-CN" sz="800" dirty="0" err="1">
                <a:latin typeface="Courier New" pitchFamily="49" charset="0"/>
              </a:rPr>
              <a:t>used_rate</a:t>
            </a:r>
            <a:r>
              <a:rPr lang="en-US" altLang="zh-CN" sz="800" dirty="0">
                <a:latin typeface="Courier New" pitchFamily="49" charset="0"/>
              </a:rPr>
              <a:t>(%)" &gt;= 95 THEN</a:t>
            </a:r>
          </a:p>
          <a:p>
            <a:pPr eaLnBrk="0" hangingPunct="0">
              <a:spcBef>
                <a:spcPct val="0"/>
              </a:spcBef>
              <a:tabLst>
                <a:tab pos="450850" algn="l"/>
              </a:tabLst>
            </a:pPr>
            <a:r>
              <a:rPr lang="en-US" altLang="zh-CN" sz="800" dirty="0">
                <a:latin typeface="Courier New" pitchFamily="49" charset="0"/>
              </a:rPr>
              <a:t>          '** Serious'</a:t>
            </a:r>
          </a:p>
          <a:p>
            <a:pPr eaLnBrk="0" hangingPunct="0">
              <a:spcBef>
                <a:spcPct val="0"/>
              </a:spcBef>
              <a:tabLst>
                <a:tab pos="450850" algn="l"/>
              </a:tabLst>
            </a:pPr>
            <a:r>
              <a:rPr lang="en-US" altLang="zh-CN" sz="800" dirty="0">
                <a:latin typeface="Courier New" pitchFamily="49" charset="0"/>
              </a:rPr>
              <a:t>         WHEN "</a:t>
            </a:r>
            <a:r>
              <a:rPr lang="en-US" altLang="zh-CN" sz="800" dirty="0" err="1">
                <a:latin typeface="Courier New" pitchFamily="49" charset="0"/>
              </a:rPr>
              <a:t>used_rate</a:t>
            </a:r>
            <a:r>
              <a:rPr lang="en-US" altLang="zh-CN" sz="800" dirty="0">
                <a:latin typeface="Courier New" pitchFamily="49" charset="0"/>
              </a:rPr>
              <a:t>(%)" &gt;= 85 AND "</a:t>
            </a:r>
            <a:r>
              <a:rPr lang="en-US" altLang="zh-CN" sz="800" dirty="0" err="1">
                <a:latin typeface="Courier New" pitchFamily="49" charset="0"/>
              </a:rPr>
              <a:t>used_rate</a:t>
            </a:r>
            <a:r>
              <a:rPr lang="en-US" altLang="zh-CN" sz="800" dirty="0">
                <a:latin typeface="Courier New" pitchFamily="49" charset="0"/>
              </a:rPr>
              <a:t>(%)" &lt; 95 THEN</a:t>
            </a:r>
          </a:p>
          <a:p>
            <a:pPr eaLnBrk="0" hangingPunct="0">
              <a:spcBef>
                <a:spcPct val="0"/>
              </a:spcBef>
              <a:tabLst>
                <a:tab pos="450850" algn="l"/>
              </a:tabLst>
            </a:pPr>
            <a:r>
              <a:rPr lang="en-US" altLang="zh-CN" sz="800" dirty="0">
                <a:latin typeface="Courier New" pitchFamily="49" charset="0"/>
              </a:rPr>
              <a:t>          '-- </a:t>
            </a:r>
            <a:r>
              <a:rPr lang="en-US" altLang="zh-CN" sz="800" dirty="0" err="1">
                <a:latin typeface="Courier New" pitchFamily="49" charset="0"/>
              </a:rPr>
              <a:t>Alerm</a:t>
            </a:r>
            <a:r>
              <a:rPr lang="en-US" altLang="zh-CN" sz="800" dirty="0">
                <a:latin typeface="Courier New" pitchFamily="49" charset="0"/>
              </a:rPr>
              <a:t>--'</a:t>
            </a:r>
          </a:p>
          <a:p>
            <a:pPr eaLnBrk="0" hangingPunct="0">
              <a:spcBef>
                <a:spcPct val="0"/>
              </a:spcBef>
              <a:tabLst>
                <a:tab pos="450850" algn="l"/>
              </a:tabLst>
            </a:pPr>
            <a:r>
              <a:rPr lang="en-US" altLang="zh-CN" sz="800" dirty="0">
                <a:latin typeface="Courier New" pitchFamily="49" charset="0"/>
              </a:rPr>
              <a:t>         ELSE</a:t>
            </a:r>
          </a:p>
          <a:p>
            <a:pPr eaLnBrk="0" hangingPunct="0">
              <a:spcBef>
                <a:spcPct val="0"/>
              </a:spcBef>
              <a:tabLst>
                <a:tab pos="450850" algn="l"/>
              </a:tabLst>
            </a:pPr>
            <a:r>
              <a:rPr lang="en-US" altLang="zh-CN" sz="800" dirty="0">
                <a:latin typeface="Courier New" pitchFamily="49" charset="0"/>
              </a:rPr>
              <a:t>          'Normal'</a:t>
            </a:r>
          </a:p>
          <a:p>
            <a:pPr eaLnBrk="0" hangingPunct="0">
              <a:spcBef>
                <a:spcPct val="0"/>
              </a:spcBef>
              <a:tabLst>
                <a:tab pos="450850" algn="l"/>
              </a:tabLst>
            </a:pPr>
            <a:r>
              <a:rPr lang="en-US" altLang="zh-CN" sz="800" dirty="0">
                <a:latin typeface="Courier New" pitchFamily="49" charset="0"/>
              </a:rPr>
              <a:t>       END "space"</a:t>
            </a:r>
          </a:p>
          <a:p>
            <a:pPr eaLnBrk="0" hangingPunct="0">
              <a:spcBef>
                <a:spcPct val="0"/>
              </a:spcBef>
              <a:tabLst>
                <a:tab pos="450850" algn="l"/>
              </a:tabLst>
            </a:pPr>
            <a:r>
              <a:rPr lang="en-US" altLang="zh-CN" sz="800" dirty="0">
                <a:latin typeface="Courier New" pitchFamily="49" charset="0"/>
              </a:rPr>
              <a:t>  FROM (SELECT </a:t>
            </a:r>
            <a:r>
              <a:rPr lang="en-US" altLang="zh-CN" sz="800" dirty="0" err="1" smtClean="0">
                <a:latin typeface="Courier New" pitchFamily="49" charset="0"/>
              </a:rPr>
              <a:t>d.tablespace_name</a:t>
            </a:r>
            <a:r>
              <a:rPr lang="en-US" altLang="zh-CN" sz="800" dirty="0" smtClean="0">
                <a:latin typeface="Courier New" pitchFamily="49" charset="0"/>
              </a:rPr>
              <a:t> </a:t>
            </a:r>
            <a:r>
              <a:rPr lang="en-US" altLang="zh-CN" sz="800" dirty="0">
                <a:latin typeface="Courier New" pitchFamily="49" charset="0"/>
              </a:rPr>
              <a:t>,space "</a:t>
            </a:r>
            <a:r>
              <a:rPr lang="en-US" altLang="zh-CN" sz="800" dirty="0" err="1">
                <a:latin typeface="Courier New" pitchFamily="49" charset="0"/>
              </a:rPr>
              <a:t>sum_space</a:t>
            </a:r>
            <a:r>
              <a:rPr lang="en-US" altLang="zh-CN" sz="800" dirty="0">
                <a:latin typeface="Courier New" pitchFamily="49" charset="0"/>
              </a:rPr>
              <a:t>(m</a:t>
            </a:r>
            <a:r>
              <a:rPr lang="en-US" altLang="zh-CN" sz="800" dirty="0" smtClean="0">
                <a:latin typeface="Courier New" pitchFamily="49" charset="0"/>
              </a:rPr>
              <a:t>)",</a:t>
            </a:r>
            <a:r>
              <a:rPr lang="en-US" altLang="zh-CN" sz="800" dirty="0">
                <a:latin typeface="Courier New" pitchFamily="49" charset="0"/>
              </a:rPr>
              <a:t>blocks </a:t>
            </a:r>
            <a:r>
              <a:rPr lang="en-US" altLang="zh-CN" sz="800" dirty="0" err="1" smtClean="0">
                <a:latin typeface="Courier New" pitchFamily="49" charset="0"/>
              </a:rPr>
              <a:t>sum_blocks,space</a:t>
            </a:r>
            <a:r>
              <a:rPr lang="en-US" altLang="zh-CN" sz="800" dirty="0" smtClean="0">
                <a:latin typeface="Courier New" pitchFamily="49" charset="0"/>
              </a:rPr>
              <a:t> </a:t>
            </a:r>
            <a:r>
              <a:rPr lang="en-US" altLang="zh-CN" sz="800" dirty="0">
                <a:latin typeface="Courier New" pitchFamily="49" charset="0"/>
              </a:rPr>
              <a:t>- </a:t>
            </a:r>
            <a:r>
              <a:rPr lang="en-US" altLang="zh-CN" sz="800" dirty="0" err="1">
                <a:latin typeface="Courier New" pitchFamily="49" charset="0"/>
              </a:rPr>
              <a:t>nvl</a:t>
            </a:r>
            <a:r>
              <a:rPr lang="en-US" altLang="zh-CN" sz="800" dirty="0">
                <a:latin typeface="Courier New" pitchFamily="49" charset="0"/>
              </a:rPr>
              <a:t>(</a:t>
            </a:r>
            <a:r>
              <a:rPr lang="en-US" altLang="zh-CN" sz="800" dirty="0" err="1">
                <a:latin typeface="Courier New" pitchFamily="49" charset="0"/>
              </a:rPr>
              <a:t>free_space</a:t>
            </a:r>
            <a:r>
              <a:rPr lang="en-US" altLang="zh-CN" sz="800" dirty="0">
                <a:latin typeface="Courier New" pitchFamily="49" charset="0"/>
              </a:rPr>
              <a:t>, 0) "</a:t>
            </a:r>
            <a:r>
              <a:rPr lang="en-US" altLang="zh-CN" sz="800" dirty="0" err="1">
                <a:latin typeface="Courier New" pitchFamily="49" charset="0"/>
              </a:rPr>
              <a:t>used_space</a:t>
            </a:r>
            <a:r>
              <a:rPr lang="en-US" altLang="zh-CN" sz="800" dirty="0">
                <a:latin typeface="Courier New" pitchFamily="49" charset="0"/>
              </a:rPr>
              <a:t>(m</a:t>
            </a:r>
            <a:r>
              <a:rPr lang="en-US" altLang="zh-CN" sz="800" dirty="0" smtClean="0">
                <a:latin typeface="Courier New" pitchFamily="49" charset="0"/>
              </a:rPr>
              <a:t>)",</a:t>
            </a:r>
            <a:r>
              <a:rPr lang="en-US" altLang="zh-CN" sz="800" dirty="0">
                <a:latin typeface="Courier New" pitchFamily="49" charset="0"/>
              </a:rPr>
              <a:t>round((1 - </a:t>
            </a:r>
            <a:r>
              <a:rPr lang="en-US" altLang="zh-CN" sz="800" dirty="0" err="1">
                <a:latin typeface="Courier New" pitchFamily="49" charset="0"/>
              </a:rPr>
              <a:t>nvl</a:t>
            </a:r>
            <a:r>
              <a:rPr lang="en-US" altLang="zh-CN" sz="800" dirty="0">
                <a:latin typeface="Courier New" pitchFamily="49" charset="0"/>
              </a:rPr>
              <a:t>(</a:t>
            </a:r>
            <a:r>
              <a:rPr lang="en-US" altLang="zh-CN" sz="800" dirty="0" err="1">
                <a:latin typeface="Courier New" pitchFamily="49" charset="0"/>
              </a:rPr>
              <a:t>free_space</a:t>
            </a:r>
            <a:r>
              <a:rPr lang="en-US" altLang="zh-CN" sz="800" dirty="0">
                <a:latin typeface="Courier New" pitchFamily="49" charset="0"/>
              </a:rPr>
              <a:t>, 0) / space) * 100, 0) "</a:t>
            </a:r>
            <a:r>
              <a:rPr lang="en-US" altLang="zh-CN" sz="800" dirty="0" err="1">
                <a:latin typeface="Courier New" pitchFamily="49" charset="0"/>
              </a:rPr>
              <a:t>used_rate</a:t>
            </a:r>
            <a:r>
              <a:rPr lang="en-US" altLang="zh-CN" sz="800" dirty="0">
                <a:latin typeface="Courier New" pitchFamily="49" charset="0"/>
              </a:rPr>
              <a:t>(%)"</a:t>
            </a:r>
          </a:p>
          <a:p>
            <a:pPr eaLnBrk="0" hangingPunct="0">
              <a:spcBef>
                <a:spcPct val="0"/>
              </a:spcBef>
              <a:tabLst>
                <a:tab pos="450850" algn="l"/>
              </a:tabLst>
            </a:pPr>
            <a:r>
              <a:rPr lang="en-US" altLang="zh-CN" sz="800" dirty="0">
                <a:latin typeface="Courier New" pitchFamily="49" charset="0"/>
              </a:rPr>
              <a:t>               ,</a:t>
            </a:r>
            <a:r>
              <a:rPr lang="en-US" altLang="zh-CN" sz="800" dirty="0" err="1">
                <a:latin typeface="Courier New" pitchFamily="49" charset="0"/>
              </a:rPr>
              <a:t>free_space</a:t>
            </a:r>
            <a:r>
              <a:rPr lang="en-US" altLang="zh-CN" sz="800" dirty="0">
                <a:latin typeface="Courier New" pitchFamily="49" charset="0"/>
              </a:rPr>
              <a:t> "</a:t>
            </a:r>
            <a:r>
              <a:rPr lang="en-US" altLang="zh-CN" sz="800" dirty="0" err="1">
                <a:latin typeface="Courier New" pitchFamily="49" charset="0"/>
              </a:rPr>
              <a:t>free_space</a:t>
            </a:r>
            <a:r>
              <a:rPr lang="en-US" altLang="zh-CN" sz="800" dirty="0">
                <a:latin typeface="Courier New" pitchFamily="49" charset="0"/>
              </a:rPr>
              <a:t>(m)"</a:t>
            </a:r>
          </a:p>
          <a:p>
            <a:pPr eaLnBrk="0" hangingPunct="0">
              <a:spcBef>
                <a:spcPct val="0"/>
              </a:spcBef>
              <a:tabLst>
                <a:tab pos="450850" algn="l"/>
              </a:tabLst>
            </a:pPr>
            <a:r>
              <a:rPr lang="en-US" altLang="zh-CN" sz="800" dirty="0">
                <a:latin typeface="Courier New" pitchFamily="49" charset="0"/>
              </a:rPr>
              <a:t>          FROM (SELECT </a:t>
            </a:r>
            <a:r>
              <a:rPr lang="en-US" altLang="zh-CN" sz="800" dirty="0" err="1">
                <a:latin typeface="Courier New" pitchFamily="49" charset="0"/>
              </a:rPr>
              <a:t>tablespace_name</a:t>
            </a:r>
            <a:endParaRPr lang="en-US" altLang="zh-CN" sz="800" dirty="0">
              <a:latin typeface="Courier New" pitchFamily="49" charset="0"/>
            </a:endParaRPr>
          </a:p>
          <a:p>
            <a:pPr eaLnBrk="0" hangingPunct="0">
              <a:spcBef>
                <a:spcPct val="0"/>
              </a:spcBef>
              <a:tabLst>
                <a:tab pos="450850" algn="l"/>
              </a:tabLst>
            </a:pPr>
            <a:r>
              <a:rPr lang="en-US" altLang="zh-CN" sz="800" dirty="0">
                <a:latin typeface="Courier New" pitchFamily="49" charset="0"/>
              </a:rPr>
              <a:t>                      ,round(SUM(bytes) / (1024 * 1024), 0) </a:t>
            </a:r>
            <a:r>
              <a:rPr lang="en-US" altLang="zh-CN" sz="800" dirty="0" err="1" smtClean="0">
                <a:latin typeface="Courier New" pitchFamily="49" charset="0"/>
              </a:rPr>
              <a:t>space,SUM</a:t>
            </a:r>
            <a:r>
              <a:rPr lang="en-US" altLang="zh-CN" sz="800" dirty="0" smtClean="0">
                <a:latin typeface="Courier New" pitchFamily="49" charset="0"/>
              </a:rPr>
              <a:t>(blocks</a:t>
            </a:r>
            <a:r>
              <a:rPr lang="en-US" altLang="zh-CN" sz="800" dirty="0">
                <a:latin typeface="Courier New" pitchFamily="49" charset="0"/>
              </a:rPr>
              <a:t>) blocks</a:t>
            </a:r>
          </a:p>
          <a:p>
            <a:pPr eaLnBrk="0" hangingPunct="0">
              <a:spcBef>
                <a:spcPct val="0"/>
              </a:spcBef>
              <a:tabLst>
                <a:tab pos="450850" algn="l"/>
              </a:tabLst>
            </a:pPr>
            <a:r>
              <a:rPr lang="en-US" altLang="zh-CN" sz="800" dirty="0">
                <a:latin typeface="Courier New" pitchFamily="49" charset="0"/>
              </a:rPr>
              <a:t>                  FROM </a:t>
            </a:r>
            <a:r>
              <a:rPr lang="en-US" altLang="zh-CN" sz="800" dirty="0" err="1">
                <a:latin typeface="Courier New" pitchFamily="49" charset="0"/>
              </a:rPr>
              <a:t>dba_data_files</a:t>
            </a:r>
            <a:endParaRPr lang="en-US" altLang="zh-CN" sz="800" dirty="0">
              <a:latin typeface="Courier New" pitchFamily="49" charset="0"/>
            </a:endParaRPr>
          </a:p>
          <a:p>
            <a:pPr eaLnBrk="0" hangingPunct="0">
              <a:spcBef>
                <a:spcPct val="0"/>
              </a:spcBef>
              <a:tabLst>
                <a:tab pos="450850" algn="l"/>
              </a:tabLst>
            </a:pPr>
            <a:r>
              <a:rPr lang="en-US" altLang="zh-CN" sz="800" dirty="0">
                <a:latin typeface="Courier New" pitchFamily="49" charset="0"/>
              </a:rPr>
              <a:t>                 GROUP BY </a:t>
            </a:r>
            <a:r>
              <a:rPr lang="en-US" altLang="zh-CN" sz="800" dirty="0" err="1">
                <a:latin typeface="Courier New" pitchFamily="49" charset="0"/>
              </a:rPr>
              <a:t>tablespace_name</a:t>
            </a:r>
            <a:r>
              <a:rPr lang="en-US" altLang="zh-CN" sz="800" dirty="0">
                <a:latin typeface="Courier New" pitchFamily="49" charset="0"/>
              </a:rPr>
              <a:t>) d</a:t>
            </a:r>
          </a:p>
          <a:p>
            <a:pPr eaLnBrk="0" hangingPunct="0">
              <a:spcBef>
                <a:spcPct val="0"/>
              </a:spcBef>
              <a:tabLst>
                <a:tab pos="450850" algn="l"/>
              </a:tabLst>
            </a:pPr>
            <a:r>
              <a:rPr lang="en-US" altLang="zh-CN" sz="800" dirty="0">
                <a:latin typeface="Courier New" pitchFamily="49" charset="0"/>
              </a:rPr>
              <a:t>              ,(SELECT </a:t>
            </a:r>
            <a:r>
              <a:rPr lang="en-US" altLang="zh-CN" sz="800" dirty="0" err="1" smtClean="0">
                <a:latin typeface="Courier New" pitchFamily="49" charset="0"/>
              </a:rPr>
              <a:t>tablespace_name,round</a:t>
            </a:r>
            <a:r>
              <a:rPr lang="en-US" altLang="zh-CN" sz="800" dirty="0" smtClean="0">
                <a:latin typeface="Courier New" pitchFamily="49" charset="0"/>
              </a:rPr>
              <a:t>(SUM(bytes</a:t>
            </a:r>
            <a:r>
              <a:rPr lang="en-US" altLang="zh-CN" sz="800" dirty="0">
                <a:latin typeface="Courier New" pitchFamily="49" charset="0"/>
              </a:rPr>
              <a:t>) / (1024 * 1024), 0) </a:t>
            </a:r>
            <a:r>
              <a:rPr lang="en-US" altLang="zh-CN" sz="800" dirty="0" err="1">
                <a:latin typeface="Courier New" pitchFamily="49" charset="0"/>
              </a:rPr>
              <a:t>free_space</a:t>
            </a:r>
            <a:endParaRPr lang="en-US" altLang="zh-CN" sz="800" dirty="0">
              <a:latin typeface="Courier New" pitchFamily="49" charset="0"/>
            </a:endParaRPr>
          </a:p>
          <a:p>
            <a:pPr eaLnBrk="0" hangingPunct="0">
              <a:spcBef>
                <a:spcPct val="0"/>
              </a:spcBef>
              <a:tabLst>
                <a:tab pos="450850" algn="l"/>
              </a:tabLst>
            </a:pPr>
            <a:r>
              <a:rPr lang="en-US" altLang="zh-CN" sz="800" dirty="0">
                <a:latin typeface="Courier New" pitchFamily="49" charset="0"/>
              </a:rPr>
              <a:t>                  FROM </a:t>
            </a:r>
            <a:r>
              <a:rPr lang="en-US" altLang="zh-CN" sz="800" dirty="0" err="1">
                <a:latin typeface="Courier New" pitchFamily="49" charset="0"/>
              </a:rPr>
              <a:t>dba_free_space</a:t>
            </a:r>
            <a:endParaRPr lang="en-US" altLang="zh-CN" sz="800" dirty="0">
              <a:latin typeface="Courier New" pitchFamily="49" charset="0"/>
            </a:endParaRPr>
          </a:p>
          <a:p>
            <a:pPr eaLnBrk="0" hangingPunct="0">
              <a:spcBef>
                <a:spcPct val="0"/>
              </a:spcBef>
              <a:tabLst>
                <a:tab pos="450850" algn="l"/>
              </a:tabLst>
            </a:pPr>
            <a:r>
              <a:rPr lang="en-US" altLang="zh-CN" sz="800" dirty="0">
                <a:latin typeface="Courier New" pitchFamily="49" charset="0"/>
              </a:rPr>
              <a:t>                 GROUP BY </a:t>
            </a:r>
            <a:r>
              <a:rPr lang="en-US" altLang="zh-CN" sz="800" dirty="0" err="1">
                <a:latin typeface="Courier New" pitchFamily="49" charset="0"/>
              </a:rPr>
              <a:t>tablespace_name</a:t>
            </a:r>
            <a:r>
              <a:rPr lang="en-US" altLang="zh-CN" sz="800" dirty="0">
                <a:latin typeface="Courier New" pitchFamily="49" charset="0"/>
              </a:rPr>
              <a:t>) f</a:t>
            </a:r>
          </a:p>
          <a:p>
            <a:pPr eaLnBrk="0" hangingPunct="0">
              <a:spcBef>
                <a:spcPct val="0"/>
              </a:spcBef>
              <a:tabLst>
                <a:tab pos="450850" algn="l"/>
              </a:tabLst>
            </a:pPr>
            <a:r>
              <a:rPr lang="en-US" altLang="zh-CN" sz="800" dirty="0">
                <a:latin typeface="Courier New" pitchFamily="49" charset="0"/>
              </a:rPr>
              <a:t>         WHERE </a:t>
            </a:r>
            <a:r>
              <a:rPr lang="en-US" altLang="zh-CN" sz="800" dirty="0" err="1">
                <a:latin typeface="Courier New" pitchFamily="49" charset="0"/>
              </a:rPr>
              <a:t>d.tablespace_name</a:t>
            </a:r>
            <a:r>
              <a:rPr lang="en-US" altLang="zh-CN" sz="800" dirty="0">
                <a:latin typeface="Courier New" pitchFamily="49" charset="0"/>
              </a:rPr>
              <a:t> = </a:t>
            </a:r>
            <a:r>
              <a:rPr lang="en-US" altLang="zh-CN" sz="800" dirty="0" err="1">
                <a:latin typeface="Courier New" pitchFamily="49" charset="0"/>
              </a:rPr>
              <a:t>f.tablespace_name</a:t>
            </a:r>
            <a:r>
              <a:rPr lang="en-US" altLang="zh-CN" sz="800" dirty="0">
                <a:latin typeface="Courier New" pitchFamily="49" charset="0"/>
              </a:rPr>
              <a:t>(+)</a:t>
            </a:r>
          </a:p>
          <a:p>
            <a:pPr eaLnBrk="0" hangingPunct="0">
              <a:spcBef>
                <a:spcPct val="0"/>
              </a:spcBef>
              <a:tabLst>
                <a:tab pos="450850" algn="l"/>
              </a:tabLst>
            </a:pPr>
            <a:r>
              <a:rPr lang="en-US" altLang="zh-CN" sz="800" dirty="0">
                <a:latin typeface="Courier New" pitchFamily="49" charset="0"/>
              </a:rPr>
              <a:t>        UNION ALL --if have </a:t>
            </a:r>
            <a:r>
              <a:rPr lang="en-US" altLang="zh-CN" sz="800" dirty="0" err="1">
                <a:latin typeface="Courier New" pitchFamily="49" charset="0"/>
              </a:rPr>
              <a:t>tempfile</a:t>
            </a:r>
            <a:endParaRPr lang="en-US" altLang="zh-CN" sz="800" dirty="0">
              <a:latin typeface="Courier New" pitchFamily="49" charset="0"/>
            </a:endParaRPr>
          </a:p>
          <a:p>
            <a:pPr eaLnBrk="0" hangingPunct="0">
              <a:spcBef>
                <a:spcPct val="0"/>
              </a:spcBef>
              <a:tabLst>
                <a:tab pos="450850" algn="l"/>
              </a:tabLst>
            </a:pPr>
            <a:r>
              <a:rPr lang="en-US" altLang="zh-CN" sz="800" dirty="0">
                <a:latin typeface="Courier New" pitchFamily="49" charset="0"/>
              </a:rPr>
              <a:t>        SELECT </a:t>
            </a:r>
            <a:r>
              <a:rPr lang="en-US" altLang="zh-CN" sz="800" dirty="0" smtClean="0">
                <a:latin typeface="Courier New" pitchFamily="49" charset="0"/>
              </a:rPr>
              <a:t>D.TABLESPACE_NAME,SPACE </a:t>
            </a:r>
            <a:r>
              <a:rPr lang="en-US" altLang="zh-CN" sz="800" dirty="0">
                <a:latin typeface="Courier New" pitchFamily="49" charset="0"/>
              </a:rPr>
              <a:t>"SUM_SPACE(M</a:t>
            </a:r>
            <a:r>
              <a:rPr lang="en-US" altLang="zh-CN" sz="800" dirty="0" smtClean="0">
                <a:latin typeface="Courier New" pitchFamily="49" charset="0"/>
              </a:rPr>
              <a:t>)",</a:t>
            </a:r>
            <a:r>
              <a:rPr lang="en-US" altLang="zh-CN" sz="800" dirty="0">
                <a:latin typeface="Courier New" pitchFamily="49" charset="0"/>
              </a:rPr>
              <a:t>BLOCKS </a:t>
            </a:r>
            <a:r>
              <a:rPr lang="en-US" altLang="zh-CN" sz="800" dirty="0" smtClean="0">
                <a:latin typeface="Courier New" pitchFamily="49" charset="0"/>
              </a:rPr>
              <a:t>SUM_BLOCKS,USED_SPACE </a:t>
            </a:r>
            <a:r>
              <a:rPr lang="en-US" altLang="zh-CN" sz="800" dirty="0">
                <a:latin typeface="Courier New" pitchFamily="49" charset="0"/>
              </a:rPr>
              <a:t>"USED_SPACE(M)"</a:t>
            </a:r>
          </a:p>
          <a:p>
            <a:pPr eaLnBrk="0" hangingPunct="0">
              <a:spcBef>
                <a:spcPct val="0"/>
              </a:spcBef>
              <a:tabLst>
                <a:tab pos="450850" algn="l"/>
              </a:tabLst>
            </a:pPr>
            <a:r>
              <a:rPr lang="en-US" altLang="zh-CN" sz="800" dirty="0">
                <a:latin typeface="Courier New" pitchFamily="49" charset="0"/>
              </a:rPr>
              <a:t>               ,ROUND(NVL(USED_SPACE, 0) / SPACE * 100, 2) "USED_RATE(%)"</a:t>
            </a:r>
          </a:p>
          <a:p>
            <a:pPr eaLnBrk="0" hangingPunct="0">
              <a:spcBef>
                <a:spcPct val="0"/>
              </a:spcBef>
              <a:tabLst>
                <a:tab pos="450850" algn="l"/>
              </a:tabLst>
            </a:pPr>
            <a:r>
              <a:rPr lang="en-US" altLang="zh-CN" sz="800" dirty="0">
                <a:latin typeface="Courier New" pitchFamily="49" charset="0"/>
              </a:rPr>
              <a:t>               ,NVL(FREE_SPACE, 0) "FREE_SPACE(M)"</a:t>
            </a:r>
          </a:p>
          <a:p>
            <a:pPr eaLnBrk="0" hangingPunct="0">
              <a:spcBef>
                <a:spcPct val="0"/>
              </a:spcBef>
              <a:tabLst>
                <a:tab pos="450850" algn="l"/>
              </a:tabLst>
            </a:pPr>
            <a:r>
              <a:rPr lang="en-US" altLang="zh-CN" sz="800" dirty="0">
                <a:latin typeface="Courier New" pitchFamily="49" charset="0"/>
              </a:rPr>
              <a:t>          FROM (SELECT </a:t>
            </a:r>
            <a:r>
              <a:rPr lang="en-US" altLang="zh-CN" sz="800" dirty="0" smtClean="0">
                <a:latin typeface="Courier New" pitchFamily="49" charset="0"/>
              </a:rPr>
              <a:t>TABLESPACE_NAME,ROUND(SUM(BYTES</a:t>
            </a:r>
            <a:r>
              <a:rPr lang="en-US" altLang="zh-CN" sz="800" dirty="0">
                <a:latin typeface="Courier New" pitchFamily="49" charset="0"/>
              </a:rPr>
              <a:t>) / (1024 * 1024), 2) </a:t>
            </a:r>
            <a:r>
              <a:rPr lang="en-US" altLang="zh-CN" sz="800" dirty="0" smtClean="0">
                <a:latin typeface="Courier New" pitchFamily="49" charset="0"/>
              </a:rPr>
              <a:t>SPACE                    </a:t>
            </a:r>
            <a:r>
              <a:rPr lang="en-US" altLang="zh-CN" sz="800" dirty="0">
                <a:latin typeface="Courier New" pitchFamily="49" charset="0"/>
              </a:rPr>
              <a:t>,SUM(BLOCKS) BLOCKS</a:t>
            </a:r>
          </a:p>
          <a:p>
            <a:pPr eaLnBrk="0" hangingPunct="0">
              <a:spcBef>
                <a:spcPct val="0"/>
              </a:spcBef>
              <a:tabLst>
                <a:tab pos="450850" algn="l"/>
              </a:tabLst>
            </a:pPr>
            <a:r>
              <a:rPr lang="en-US" altLang="zh-CN" sz="800" dirty="0">
                <a:latin typeface="Courier New" pitchFamily="49" charset="0"/>
              </a:rPr>
              <a:t>                  FROM DBA_TEMP_FILES</a:t>
            </a:r>
          </a:p>
          <a:p>
            <a:pPr eaLnBrk="0" hangingPunct="0">
              <a:spcBef>
                <a:spcPct val="0"/>
              </a:spcBef>
              <a:tabLst>
                <a:tab pos="450850" algn="l"/>
              </a:tabLst>
            </a:pPr>
            <a:r>
              <a:rPr lang="en-US" altLang="zh-CN" sz="800" dirty="0">
                <a:latin typeface="Courier New" pitchFamily="49" charset="0"/>
              </a:rPr>
              <a:t>                 GROUP BY TABLESPACE_NAME) D</a:t>
            </a:r>
          </a:p>
          <a:p>
            <a:pPr eaLnBrk="0" hangingPunct="0">
              <a:spcBef>
                <a:spcPct val="0"/>
              </a:spcBef>
              <a:tabLst>
                <a:tab pos="450850" algn="l"/>
              </a:tabLst>
            </a:pPr>
            <a:r>
              <a:rPr lang="en-US" altLang="zh-CN" sz="800" dirty="0">
                <a:latin typeface="Courier New" pitchFamily="49" charset="0"/>
              </a:rPr>
              <a:t>              ,(SELECT </a:t>
            </a:r>
            <a:r>
              <a:rPr lang="en-US" altLang="zh-CN" sz="800" dirty="0" smtClean="0">
                <a:latin typeface="Courier New" pitchFamily="49" charset="0"/>
              </a:rPr>
              <a:t>TABLESPACE_NAME,ROUND(SUM(BYTES_USED</a:t>
            </a:r>
            <a:r>
              <a:rPr lang="en-US" altLang="zh-CN" sz="800" dirty="0">
                <a:latin typeface="Courier New" pitchFamily="49" charset="0"/>
              </a:rPr>
              <a:t>) / (1024 * 1024), 2) USED_SPACE</a:t>
            </a:r>
          </a:p>
          <a:p>
            <a:pPr eaLnBrk="0" hangingPunct="0">
              <a:spcBef>
                <a:spcPct val="0"/>
              </a:spcBef>
              <a:tabLst>
                <a:tab pos="450850" algn="l"/>
              </a:tabLst>
            </a:pPr>
            <a:r>
              <a:rPr lang="en-US" altLang="zh-CN" sz="800" dirty="0">
                <a:latin typeface="Courier New" pitchFamily="49" charset="0"/>
              </a:rPr>
              <a:t>                      ,ROUND(SUM(BYTES_FREE) / (1024 * 1024), 2) FREE_SPACE</a:t>
            </a:r>
          </a:p>
          <a:p>
            <a:pPr eaLnBrk="0" hangingPunct="0">
              <a:spcBef>
                <a:spcPct val="0"/>
              </a:spcBef>
              <a:tabLst>
                <a:tab pos="450850" algn="l"/>
              </a:tabLst>
            </a:pPr>
            <a:r>
              <a:rPr lang="en-US" altLang="zh-CN" sz="800" dirty="0">
                <a:latin typeface="Courier New" pitchFamily="49" charset="0"/>
              </a:rPr>
              <a:t>                  FROM V$TEMP_SPACE_HEADER</a:t>
            </a:r>
          </a:p>
          <a:p>
            <a:pPr eaLnBrk="0" hangingPunct="0">
              <a:spcBef>
                <a:spcPct val="0"/>
              </a:spcBef>
              <a:tabLst>
                <a:tab pos="450850" algn="l"/>
              </a:tabLst>
            </a:pPr>
            <a:r>
              <a:rPr lang="en-US" altLang="zh-CN" sz="800" dirty="0">
                <a:latin typeface="Courier New" pitchFamily="49" charset="0"/>
              </a:rPr>
              <a:t>                 GROUP BY TABLESPACE_NAME) F</a:t>
            </a:r>
          </a:p>
          <a:p>
            <a:pPr eaLnBrk="0" hangingPunct="0">
              <a:spcBef>
                <a:spcPct val="0"/>
              </a:spcBef>
              <a:tabLst>
                <a:tab pos="450850" algn="l"/>
              </a:tabLst>
            </a:pPr>
            <a:r>
              <a:rPr lang="en-US" altLang="zh-CN" sz="800" dirty="0">
                <a:latin typeface="Courier New" pitchFamily="49" charset="0"/>
              </a:rPr>
              <a:t>         WHERE D.TABLESPACE_NAME = F.TABLESPACE_NAME(+)) t</a:t>
            </a:r>
          </a:p>
          <a:p>
            <a:pPr eaLnBrk="0" hangingPunct="0">
              <a:spcBef>
                <a:spcPct val="0"/>
              </a:spcBef>
              <a:tabLst>
                <a:tab pos="450850" algn="l"/>
              </a:tabLst>
            </a:pPr>
            <a:r>
              <a:rPr lang="en-US" altLang="zh-CN" sz="800" dirty="0">
                <a:latin typeface="Courier New" pitchFamily="49" charset="0"/>
              </a:rPr>
              <a:t> ORDER BY "</a:t>
            </a:r>
            <a:r>
              <a:rPr lang="en-US" altLang="zh-CN" sz="800" dirty="0" err="1">
                <a:latin typeface="Courier New" pitchFamily="49" charset="0"/>
              </a:rPr>
              <a:t>used_rate</a:t>
            </a:r>
            <a:r>
              <a:rPr lang="en-US" altLang="zh-CN" sz="800" dirty="0">
                <a:latin typeface="Courier New" pitchFamily="49" charset="0"/>
              </a:rPr>
              <a:t>(%)" DESC;</a:t>
            </a:r>
          </a:p>
          <a:p>
            <a:pPr eaLnBrk="0" hangingPunct="0">
              <a:spcBef>
                <a:spcPct val="0"/>
              </a:spcBef>
              <a:tabLst>
                <a:tab pos="450850" algn="l"/>
              </a:tabLst>
            </a:pP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Tree>
    <p:extLst>
      <p:ext uri="{BB962C8B-B14F-4D97-AF65-F5344CB8AC3E}">
        <p14:creationId xmlns:p14="http://schemas.microsoft.com/office/powerpoint/2010/main" val="304123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用户和权限概览</a:t>
            </a:r>
            <a:endParaRPr lang="zh-CN" altLang="en-US" dirty="0"/>
          </a:p>
        </p:txBody>
      </p:sp>
      <p:sp>
        <p:nvSpPr>
          <p:cNvPr id="5" name="Line 3"/>
          <p:cNvSpPr>
            <a:spLocks noChangeShapeType="1"/>
          </p:cNvSpPr>
          <p:nvPr/>
        </p:nvSpPr>
        <p:spPr bwMode="auto">
          <a:xfrm>
            <a:off x="4114800" y="3276600"/>
            <a:ext cx="12192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
          <p:cNvSpPr>
            <a:spLocks noChangeShapeType="1"/>
          </p:cNvSpPr>
          <p:nvPr/>
        </p:nvSpPr>
        <p:spPr bwMode="auto">
          <a:xfrm>
            <a:off x="4114800" y="4495800"/>
            <a:ext cx="12192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p:cNvSpPr>
            <a:spLocks noChangeShapeType="1"/>
          </p:cNvSpPr>
          <p:nvPr/>
        </p:nvSpPr>
        <p:spPr bwMode="auto">
          <a:xfrm>
            <a:off x="4113213" y="3313113"/>
            <a:ext cx="1587" cy="1182687"/>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p:cNvSpPr>
            <a:spLocks noChangeShapeType="1"/>
          </p:cNvSpPr>
          <p:nvPr/>
        </p:nvSpPr>
        <p:spPr bwMode="auto">
          <a:xfrm>
            <a:off x="5410200" y="3276600"/>
            <a:ext cx="0" cy="1219200"/>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4116388" y="4876800"/>
            <a:ext cx="12192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4116388" y="6096000"/>
            <a:ext cx="1219200"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4114800" y="4913313"/>
            <a:ext cx="1588" cy="1182687"/>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5411788" y="4876800"/>
            <a:ext cx="0" cy="1219200"/>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 name="Picture 11" descr="peop039_g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828800" y="2647950"/>
            <a:ext cx="9366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descr="offic024_namet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970338" y="1455738"/>
            <a:ext cx="143986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3"/>
          <p:cNvSpPr>
            <a:spLocks noChangeArrowheads="1"/>
          </p:cNvSpPr>
          <p:nvPr/>
        </p:nvSpPr>
        <p:spPr bwMode="auto">
          <a:xfrm>
            <a:off x="5622925" y="2071688"/>
            <a:ext cx="19970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spcBef>
                <a:spcPct val="0"/>
              </a:spcBef>
              <a:buClrTx/>
              <a:buFontTx/>
              <a:buNone/>
            </a:pPr>
            <a:r>
              <a:rPr lang="zh-CN" altLang="en-US" dirty="0"/>
              <a:t>身份认证</a:t>
            </a:r>
            <a:endParaRPr lang="en-US" altLang="zh-CN" dirty="0"/>
          </a:p>
        </p:txBody>
      </p:sp>
      <p:sp>
        <p:nvSpPr>
          <p:cNvPr id="16" name="Rectangle 14"/>
          <p:cNvSpPr>
            <a:spLocks noChangeArrowheads="1"/>
          </p:cNvSpPr>
          <p:nvPr/>
        </p:nvSpPr>
        <p:spPr bwMode="auto">
          <a:xfrm>
            <a:off x="5622925" y="3595688"/>
            <a:ext cx="19970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spcBef>
                <a:spcPct val="0"/>
              </a:spcBef>
              <a:buClrTx/>
              <a:buFontTx/>
              <a:buNone/>
            </a:pPr>
            <a:r>
              <a:rPr lang="zh-CN" altLang="en-US"/>
              <a:t>默认表空间</a:t>
            </a:r>
            <a:endParaRPr lang="en-US" altLang="zh-CN"/>
          </a:p>
        </p:txBody>
      </p:sp>
      <p:sp>
        <p:nvSpPr>
          <p:cNvPr id="17" name="Rectangle 15"/>
          <p:cNvSpPr>
            <a:spLocks noChangeArrowheads="1"/>
          </p:cNvSpPr>
          <p:nvPr/>
        </p:nvSpPr>
        <p:spPr bwMode="auto">
          <a:xfrm>
            <a:off x="5638800" y="5181600"/>
            <a:ext cx="199707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spcBef>
                <a:spcPct val="0"/>
              </a:spcBef>
              <a:buClrTx/>
              <a:buFontTx/>
              <a:buNone/>
            </a:pPr>
            <a:r>
              <a:rPr lang="zh-CN" altLang="en-US"/>
              <a:t>临时表空间</a:t>
            </a:r>
            <a:endParaRPr lang="en-US" altLang="zh-CN"/>
          </a:p>
        </p:txBody>
      </p:sp>
      <p:sp>
        <p:nvSpPr>
          <p:cNvPr id="18" name="Rectangle 16"/>
          <p:cNvSpPr>
            <a:spLocks noChangeArrowheads="1"/>
          </p:cNvSpPr>
          <p:nvPr/>
        </p:nvSpPr>
        <p:spPr bwMode="auto">
          <a:xfrm>
            <a:off x="3771900" y="4191000"/>
            <a:ext cx="1997075" cy="30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algn="ctr" defTabSz="369888" eaLnBrk="0" hangingPunct="0">
              <a:lnSpc>
                <a:spcPct val="85000"/>
              </a:lnSpc>
              <a:spcBef>
                <a:spcPct val="0"/>
              </a:spcBef>
              <a:buClrTx/>
              <a:buFontTx/>
              <a:buNone/>
            </a:pPr>
            <a:r>
              <a:rPr lang="en-US" altLang="zh-CN" dirty="0">
                <a:latin typeface="Courier New" pitchFamily="49" charset="0"/>
              </a:rPr>
              <a:t>USERS</a:t>
            </a:r>
          </a:p>
        </p:txBody>
      </p:sp>
      <p:sp>
        <p:nvSpPr>
          <p:cNvPr id="19" name="Rectangle 17"/>
          <p:cNvSpPr>
            <a:spLocks noChangeArrowheads="1"/>
          </p:cNvSpPr>
          <p:nvPr/>
        </p:nvSpPr>
        <p:spPr bwMode="auto">
          <a:xfrm>
            <a:off x="3851920" y="5797551"/>
            <a:ext cx="1997075" cy="303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algn="ctr" defTabSz="369888" eaLnBrk="0" hangingPunct="0">
              <a:lnSpc>
                <a:spcPct val="85000"/>
              </a:lnSpc>
              <a:spcBef>
                <a:spcPct val="0"/>
              </a:spcBef>
              <a:buClrTx/>
              <a:buFontTx/>
              <a:buNone/>
            </a:pPr>
            <a:r>
              <a:rPr lang="en-US" altLang="zh-CN" dirty="0">
                <a:latin typeface="Courier New" pitchFamily="49" charset="0"/>
              </a:rPr>
              <a:t>TEMP</a:t>
            </a:r>
          </a:p>
        </p:txBody>
      </p:sp>
      <p:grpSp>
        <p:nvGrpSpPr>
          <p:cNvPr id="20" name="Group 18"/>
          <p:cNvGrpSpPr>
            <a:grpSpLocks/>
          </p:cNvGrpSpPr>
          <p:nvPr/>
        </p:nvGrpSpPr>
        <p:grpSpPr bwMode="auto">
          <a:xfrm>
            <a:off x="4348163" y="3429000"/>
            <a:ext cx="844550" cy="654050"/>
            <a:chOff x="288" y="2982"/>
            <a:chExt cx="532" cy="412"/>
          </a:xfrm>
        </p:grpSpPr>
        <p:sp>
          <p:nvSpPr>
            <p:cNvPr id="21" name="Rectangle 1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 name="Group 22"/>
          <p:cNvGrpSpPr>
            <a:grpSpLocks/>
          </p:cNvGrpSpPr>
          <p:nvPr/>
        </p:nvGrpSpPr>
        <p:grpSpPr bwMode="auto">
          <a:xfrm>
            <a:off x="4348163" y="5029200"/>
            <a:ext cx="844550" cy="654050"/>
            <a:chOff x="288" y="2982"/>
            <a:chExt cx="532" cy="412"/>
          </a:xfrm>
        </p:grpSpPr>
        <p:sp>
          <p:nvSpPr>
            <p:cNvPr id="25" name="Rectangle 2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72850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0" y="188640"/>
            <a:ext cx="8050088" cy="720080"/>
          </a:xfrm>
        </p:spPr>
        <p:txBody>
          <a:bodyPr/>
          <a:lstStyle/>
          <a:p>
            <a:r>
              <a:rPr lang="zh-CN" altLang="en-US" dirty="0" smtClean="0"/>
              <a:t>标题大纲</a:t>
            </a:r>
            <a:endParaRPr lang="zh-CN" altLang="en-US" dirty="0"/>
          </a:p>
        </p:txBody>
      </p:sp>
      <p:grpSp>
        <p:nvGrpSpPr>
          <p:cNvPr id="59" name="组合 58"/>
          <p:cNvGrpSpPr/>
          <p:nvPr/>
        </p:nvGrpSpPr>
        <p:grpSpPr>
          <a:xfrm>
            <a:off x="2123728" y="1412776"/>
            <a:ext cx="7020272" cy="576064"/>
            <a:chOff x="2123728" y="1648980"/>
            <a:chExt cx="7020272" cy="576064"/>
          </a:xfrm>
        </p:grpSpPr>
        <p:sp>
          <p:nvSpPr>
            <p:cNvPr id="17" name="AutoShape 5"/>
            <p:cNvSpPr>
              <a:spLocks noChangeArrowheads="1"/>
            </p:cNvSpPr>
            <p:nvPr/>
          </p:nvSpPr>
          <p:spPr bwMode="gray">
            <a:xfrm>
              <a:off x="2123728" y="1648980"/>
              <a:ext cx="7020272" cy="576064"/>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000" dirty="0" smtClean="0">
                <a:ea typeface="黑体" pitchFamily="49" charset="-122"/>
              </a:endParaRPr>
            </a:p>
          </p:txBody>
        </p:sp>
        <p:pic>
          <p:nvPicPr>
            <p:cNvPr id="1026" name="Picture 2" descr="C:\Users\yumingchuan\Desktop\小花.png"/>
            <p:cNvPicPr>
              <a:picLocks noChangeAspect="1" noChangeArrowheads="1"/>
            </p:cNvPicPr>
            <p:nvPr/>
          </p:nvPicPr>
          <p:blipFill>
            <a:blip r:embed="rId2" cstate="print"/>
            <a:srcRect/>
            <a:stretch>
              <a:fillRect/>
            </a:stretch>
          </p:blipFill>
          <p:spPr bwMode="auto">
            <a:xfrm>
              <a:off x="2269617" y="1757929"/>
              <a:ext cx="358167" cy="358167"/>
            </a:xfrm>
            <a:prstGeom prst="rect">
              <a:avLst/>
            </a:prstGeom>
            <a:noFill/>
          </p:spPr>
        </p:pic>
        <p:sp>
          <p:nvSpPr>
            <p:cNvPr id="15" name="TextBox 14"/>
            <p:cNvSpPr txBox="1"/>
            <p:nvPr/>
          </p:nvSpPr>
          <p:spPr>
            <a:xfrm>
              <a:off x="2702246" y="1660013"/>
              <a:ext cx="3884525" cy="553998"/>
            </a:xfrm>
            <a:prstGeom prst="rect">
              <a:avLst/>
            </a:prstGeom>
            <a:noFill/>
          </p:spPr>
          <p:txBody>
            <a:bodyPr wrap="none" rtlCol="0">
              <a:spAutoFit/>
            </a:bodyPr>
            <a:lstStyle/>
            <a:p>
              <a:r>
                <a:rPr lang="en-US" altLang="zh-CN" sz="3000" dirty="0" smtClean="0">
                  <a:ea typeface="黑体" pitchFamily="49" charset="-122"/>
                </a:rPr>
                <a:t>Oracle</a:t>
              </a:r>
              <a:r>
                <a:rPr lang="zh-CN" altLang="en-US" sz="3000" dirty="0" smtClean="0">
                  <a:ea typeface="黑体" pitchFamily="49" charset="-122"/>
                </a:rPr>
                <a:t>数据库架构介绍</a:t>
              </a:r>
              <a:endParaRPr lang="en-US" altLang="zh-CN" sz="3000" dirty="0" smtClean="0">
                <a:ea typeface="黑体" pitchFamily="49" charset="-122"/>
              </a:endParaRPr>
            </a:p>
          </p:txBody>
        </p:sp>
      </p:grpSp>
      <p:grpSp>
        <p:nvGrpSpPr>
          <p:cNvPr id="60" name="组合 59"/>
          <p:cNvGrpSpPr/>
          <p:nvPr/>
        </p:nvGrpSpPr>
        <p:grpSpPr>
          <a:xfrm>
            <a:off x="2123728" y="2348880"/>
            <a:ext cx="7020272" cy="576064"/>
            <a:chOff x="2123728" y="2698371"/>
            <a:chExt cx="7020272" cy="576064"/>
          </a:xfrm>
        </p:grpSpPr>
        <p:sp>
          <p:nvSpPr>
            <p:cNvPr id="42" name="AutoShape 5"/>
            <p:cNvSpPr>
              <a:spLocks noChangeArrowheads="1"/>
            </p:cNvSpPr>
            <p:nvPr/>
          </p:nvSpPr>
          <p:spPr bwMode="gray">
            <a:xfrm>
              <a:off x="2123728" y="2698371"/>
              <a:ext cx="7020272" cy="576064"/>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000" dirty="0" smtClean="0">
                <a:ea typeface="黑体" pitchFamily="49" charset="-122"/>
              </a:endParaRPr>
            </a:p>
          </p:txBody>
        </p:sp>
        <p:pic>
          <p:nvPicPr>
            <p:cNvPr id="43" name="Picture 2" descr="C:\Users\yumingchuan\Desktop\小花.png"/>
            <p:cNvPicPr>
              <a:picLocks noChangeAspect="1" noChangeArrowheads="1"/>
            </p:cNvPicPr>
            <p:nvPr/>
          </p:nvPicPr>
          <p:blipFill>
            <a:blip r:embed="rId2" cstate="print"/>
            <a:srcRect/>
            <a:stretch>
              <a:fillRect/>
            </a:stretch>
          </p:blipFill>
          <p:spPr bwMode="auto">
            <a:xfrm>
              <a:off x="2269617" y="2807320"/>
              <a:ext cx="358167" cy="358167"/>
            </a:xfrm>
            <a:prstGeom prst="rect">
              <a:avLst/>
            </a:prstGeom>
            <a:noFill/>
          </p:spPr>
        </p:pic>
        <p:sp>
          <p:nvSpPr>
            <p:cNvPr id="44" name="TextBox 43"/>
            <p:cNvSpPr txBox="1"/>
            <p:nvPr/>
          </p:nvSpPr>
          <p:spPr>
            <a:xfrm>
              <a:off x="2702246" y="2709404"/>
              <a:ext cx="2730363" cy="553998"/>
            </a:xfrm>
            <a:prstGeom prst="rect">
              <a:avLst/>
            </a:prstGeom>
            <a:noFill/>
          </p:spPr>
          <p:txBody>
            <a:bodyPr wrap="none" rtlCol="0">
              <a:spAutoFit/>
            </a:bodyPr>
            <a:lstStyle/>
            <a:p>
              <a:r>
                <a:rPr lang="en-US" altLang="zh-CN" sz="3000" dirty="0" smtClean="0">
                  <a:ea typeface="黑体" pitchFamily="49" charset="-122"/>
                </a:rPr>
                <a:t>Oracle</a:t>
              </a:r>
              <a:r>
                <a:rPr lang="zh-CN" altLang="en-US" sz="3000" dirty="0" smtClean="0">
                  <a:ea typeface="黑体" pitchFamily="49" charset="-122"/>
                </a:rPr>
                <a:t>实例管理</a:t>
              </a:r>
              <a:endParaRPr lang="en-US" altLang="zh-CN" sz="3000" dirty="0" smtClean="0">
                <a:ea typeface="黑体" pitchFamily="49" charset="-122"/>
              </a:endParaRPr>
            </a:p>
          </p:txBody>
        </p:sp>
      </p:grpSp>
      <p:grpSp>
        <p:nvGrpSpPr>
          <p:cNvPr id="61" name="组合 60"/>
          <p:cNvGrpSpPr/>
          <p:nvPr/>
        </p:nvGrpSpPr>
        <p:grpSpPr>
          <a:xfrm>
            <a:off x="2123728" y="3284984"/>
            <a:ext cx="7020272" cy="576064"/>
            <a:chOff x="2123728" y="3747762"/>
            <a:chExt cx="7020272" cy="576064"/>
          </a:xfrm>
        </p:grpSpPr>
        <p:sp>
          <p:nvSpPr>
            <p:cNvPr id="46" name="AutoShape 5"/>
            <p:cNvSpPr>
              <a:spLocks noChangeArrowheads="1"/>
            </p:cNvSpPr>
            <p:nvPr/>
          </p:nvSpPr>
          <p:spPr bwMode="gray">
            <a:xfrm>
              <a:off x="2123728" y="3747762"/>
              <a:ext cx="7020272" cy="576064"/>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000" dirty="0" smtClean="0">
                <a:ea typeface="黑体" pitchFamily="49" charset="-122"/>
              </a:endParaRPr>
            </a:p>
          </p:txBody>
        </p:sp>
        <p:pic>
          <p:nvPicPr>
            <p:cNvPr id="47" name="Picture 2" descr="C:\Users\yumingchuan\Desktop\小花.png"/>
            <p:cNvPicPr>
              <a:picLocks noChangeAspect="1" noChangeArrowheads="1"/>
            </p:cNvPicPr>
            <p:nvPr/>
          </p:nvPicPr>
          <p:blipFill>
            <a:blip r:embed="rId2" cstate="print"/>
            <a:srcRect/>
            <a:stretch>
              <a:fillRect/>
            </a:stretch>
          </p:blipFill>
          <p:spPr bwMode="auto">
            <a:xfrm>
              <a:off x="2269617" y="3856711"/>
              <a:ext cx="358167" cy="358167"/>
            </a:xfrm>
            <a:prstGeom prst="rect">
              <a:avLst/>
            </a:prstGeom>
            <a:noFill/>
          </p:spPr>
        </p:pic>
        <p:sp>
          <p:nvSpPr>
            <p:cNvPr id="48" name="TextBox 47"/>
            <p:cNvSpPr txBox="1"/>
            <p:nvPr/>
          </p:nvSpPr>
          <p:spPr>
            <a:xfrm>
              <a:off x="2702246" y="3758795"/>
              <a:ext cx="3115084" cy="553998"/>
            </a:xfrm>
            <a:prstGeom prst="rect">
              <a:avLst/>
            </a:prstGeom>
            <a:noFill/>
          </p:spPr>
          <p:txBody>
            <a:bodyPr wrap="none" rtlCol="0">
              <a:spAutoFit/>
            </a:bodyPr>
            <a:lstStyle/>
            <a:p>
              <a:r>
                <a:rPr lang="en-US" altLang="zh-CN" sz="3000" dirty="0" smtClean="0">
                  <a:ea typeface="黑体" pitchFamily="49" charset="-122"/>
                </a:rPr>
                <a:t>Oracle</a:t>
              </a:r>
              <a:r>
                <a:rPr lang="zh-CN" altLang="en-US" sz="3000" dirty="0" smtClean="0">
                  <a:ea typeface="黑体" pitchFamily="49" charset="-122"/>
                </a:rPr>
                <a:t>数据库管理</a:t>
              </a:r>
              <a:endParaRPr lang="en-US" altLang="zh-CN" sz="3000" dirty="0" smtClean="0">
                <a:ea typeface="黑体" pitchFamily="49" charset="-122"/>
              </a:endParaRPr>
            </a:p>
          </p:txBody>
        </p:sp>
      </p:grpSp>
      <p:grpSp>
        <p:nvGrpSpPr>
          <p:cNvPr id="62" name="组合 61"/>
          <p:cNvGrpSpPr/>
          <p:nvPr/>
        </p:nvGrpSpPr>
        <p:grpSpPr>
          <a:xfrm>
            <a:off x="2123728" y="4221088"/>
            <a:ext cx="7020272" cy="576064"/>
            <a:chOff x="2123728" y="4797152"/>
            <a:chExt cx="7020272" cy="576064"/>
          </a:xfrm>
        </p:grpSpPr>
        <p:sp>
          <p:nvSpPr>
            <p:cNvPr id="50" name="AutoShape 5"/>
            <p:cNvSpPr>
              <a:spLocks noChangeArrowheads="1"/>
            </p:cNvSpPr>
            <p:nvPr/>
          </p:nvSpPr>
          <p:spPr bwMode="gray">
            <a:xfrm>
              <a:off x="2123728" y="4797152"/>
              <a:ext cx="7020272" cy="576064"/>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000" dirty="0" smtClean="0">
                <a:ea typeface="黑体" pitchFamily="49" charset="-122"/>
              </a:endParaRPr>
            </a:p>
          </p:txBody>
        </p:sp>
        <p:pic>
          <p:nvPicPr>
            <p:cNvPr id="51" name="Picture 2" descr="C:\Users\yumingchuan\Desktop\小花.png"/>
            <p:cNvPicPr>
              <a:picLocks noChangeAspect="1" noChangeArrowheads="1"/>
            </p:cNvPicPr>
            <p:nvPr/>
          </p:nvPicPr>
          <p:blipFill>
            <a:blip r:embed="rId2" cstate="print"/>
            <a:srcRect/>
            <a:stretch>
              <a:fillRect/>
            </a:stretch>
          </p:blipFill>
          <p:spPr bwMode="auto">
            <a:xfrm>
              <a:off x="2269617" y="4906101"/>
              <a:ext cx="358167" cy="358167"/>
            </a:xfrm>
            <a:prstGeom prst="rect">
              <a:avLst/>
            </a:prstGeom>
            <a:noFill/>
          </p:spPr>
        </p:pic>
        <p:sp>
          <p:nvSpPr>
            <p:cNvPr id="52" name="TextBox 51"/>
            <p:cNvSpPr txBox="1"/>
            <p:nvPr/>
          </p:nvSpPr>
          <p:spPr>
            <a:xfrm>
              <a:off x="2702246" y="4808185"/>
              <a:ext cx="4269246" cy="553998"/>
            </a:xfrm>
            <a:prstGeom prst="rect">
              <a:avLst/>
            </a:prstGeom>
            <a:noFill/>
          </p:spPr>
          <p:txBody>
            <a:bodyPr wrap="none" rtlCol="0">
              <a:spAutoFit/>
            </a:bodyPr>
            <a:lstStyle/>
            <a:p>
              <a:r>
                <a:rPr lang="en-US" altLang="zh-CN" sz="3000" dirty="0" smtClean="0">
                  <a:ea typeface="黑体" pitchFamily="49" charset="-122"/>
                </a:rPr>
                <a:t>Oracle</a:t>
              </a:r>
              <a:r>
                <a:rPr lang="zh-CN" altLang="en-US" sz="3000" dirty="0" smtClean="0">
                  <a:ea typeface="黑体" pitchFamily="49" charset="-122"/>
                </a:rPr>
                <a:t>数据库备份和恢复</a:t>
              </a:r>
              <a:endParaRPr lang="en-US" altLang="zh-CN" sz="3000" dirty="0" smtClean="0">
                <a:ea typeface="黑体" pitchFamily="49" charset="-122"/>
              </a:endParaRPr>
            </a:p>
          </p:txBody>
        </p:sp>
      </p:grpSp>
      <p:grpSp>
        <p:nvGrpSpPr>
          <p:cNvPr id="20" name="组合 19"/>
          <p:cNvGrpSpPr/>
          <p:nvPr/>
        </p:nvGrpSpPr>
        <p:grpSpPr>
          <a:xfrm>
            <a:off x="2160240" y="5157192"/>
            <a:ext cx="7020272" cy="576064"/>
            <a:chOff x="2123728" y="4797152"/>
            <a:chExt cx="7020272" cy="576064"/>
          </a:xfrm>
        </p:grpSpPr>
        <p:sp>
          <p:nvSpPr>
            <p:cNvPr id="21" name="AutoShape 5"/>
            <p:cNvSpPr>
              <a:spLocks noChangeArrowheads="1"/>
            </p:cNvSpPr>
            <p:nvPr/>
          </p:nvSpPr>
          <p:spPr bwMode="gray">
            <a:xfrm>
              <a:off x="2123728" y="4797152"/>
              <a:ext cx="7020272" cy="576064"/>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000" dirty="0" smtClean="0">
                <a:ea typeface="黑体" pitchFamily="49" charset="-122"/>
              </a:endParaRPr>
            </a:p>
          </p:txBody>
        </p:sp>
        <p:pic>
          <p:nvPicPr>
            <p:cNvPr id="22" name="Picture 2" descr="C:\Users\yumingchuan\Desktop\小花.png"/>
            <p:cNvPicPr>
              <a:picLocks noChangeAspect="1" noChangeArrowheads="1"/>
            </p:cNvPicPr>
            <p:nvPr/>
          </p:nvPicPr>
          <p:blipFill>
            <a:blip r:embed="rId2" cstate="print"/>
            <a:srcRect/>
            <a:stretch>
              <a:fillRect/>
            </a:stretch>
          </p:blipFill>
          <p:spPr bwMode="auto">
            <a:xfrm>
              <a:off x="2269617" y="4906101"/>
              <a:ext cx="358167" cy="358167"/>
            </a:xfrm>
            <a:prstGeom prst="rect">
              <a:avLst/>
            </a:prstGeom>
            <a:noFill/>
          </p:spPr>
        </p:pic>
        <p:sp>
          <p:nvSpPr>
            <p:cNvPr id="23" name="TextBox 22"/>
            <p:cNvSpPr txBox="1"/>
            <p:nvPr/>
          </p:nvSpPr>
          <p:spPr>
            <a:xfrm>
              <a:off x="2702246" y="4808185"/>
              <a:ext cx="3115084" cy="553998"/>
            </a:xfrm>
            <a:prstGeom prst="rect">
              <a:avLst/>
            </a:prstGeom>
            <a:noFill/>
          </p:spPr>
          <p:txBody>
            <a:bodyPr wrap="none" rtlCol="0">
              <a:spAutoFit/>
            </a:bodyPr>
            <a:lstStyle/>
            <a:p>
              <a:r>
                <a:rPr lang="en-US" altLang="zh-CN" sz="3000" dirty="0" smtClean="0">
                  <a:ea typeface="黑体" pitchFamily="49" charset="-122"/>
                </a:rPr>
                <a:t>Oracle</a:t>
              </a:r>
              <a:r>
                <a:rPr lang="zh-CN" altLang="en-US" sz="3000" dirty="0" smtClean="0">
                  <a:ea typeface="黑体" pitchFamily="49" charset="-122"/>
                </a:rPr>
                <a:t>数据库监控</a:t>
              </a:r>
              <a:endParaRPr lang="en-US" altLang="zh-CN" sz="3000" dirty="0" smtClean="0">
                <a:ea typeface="黑体" pitchFamily="49"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Oracle</a:t>
            </a:r>
            <a:r>
              <a:rPr lang="zh-CN" altLang="en-US" dirty="0" smtClean="0"/>
              <a:t>预置的用户</a:t>
            </a:r>
            <a:endParaRPr lang="zh-CN" altLang="en-US" dirty="0"/>
          </a:p>
        </p:txBody>
      </p:sp>
      <p:sp>
        <p:nvSpPr>
          <p:cNvPr id="5" name="Rectangle 3"/>
          <p:cNvSpPr txBox="1">
            <a:spLocks/>
          </p:cNvSpPr>
          <p:nvPr/>
        </p:nvSpPr>
        <p:spPr>
          <a:xfrm>
            <a:off x="858838" y="1814512"/>
            <a:ext cx="7529586" cy="341468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下列用户由</a:t>
            </a:r>
            <a:r>
              <a:rPr lang="en-US" altLang="zh-CN" dirty="0" smtClean="0"/>
              <a:t>Oracle</a:t>
            </a:r>
            <a:r>
              <a:rPr lang="zh-CN" altLang="en-US" dirty="0" smtClean="0"/>
              <a:t>在数据库创建时建立</a:t>
            </a:r>
            <a:r>
              <a:rPr lang="en-US" altLang="zh-CN" dirty="0" smtClean="0"/>
              <a:t>:</a:t>
            </a:r>
          </a:p>
          <a:p>
            <a:pPr lvl="1"/>
            <a:r>
              <a:rPr lang="en-US" altLang="zh-CN" dirty="0" smtClean="0">
                <a:latin typeface="Courier New" pitchFamily="49" charset="0"/>
              </a:rPr>
              <a:t>SYS</a:t>
            </a:r>
            <a:r>
              <a:rPr lang="en-US" altLang="zh-CN" dirty="0" smtClean="0"/>
              <a:t>:     </a:t>
            </a:r>
            <a:r>
              <a:rPr lang="zh-CN" altLang="en-US" dirty="0" smtClean="0"/>
              <a:t>数据库管理员用户</a:t>
            </a:r>
            <a:endParaRPr lang="en-US" altLang="zh-CN" dirty="0" smtClean="0"/>
          </a:p>
          <a:p>
            <a:pPr lvl="1"/>
            <a:r>
              <a:rPr lang="en-US" altLang="zh-CN" dirty="0" smtClean="0">
                <a:latin typeface="Courier New" pitchFamily="49" charset="0"/>
              </a:rPr>
              <a:t>SYSTEM</a:t>
            </a:r>
            <a:r>
              <a:rPr lang="en-US" altLang="zh-CN" dirty="0" smtClean="0"/>
              <a:t>: </a:t>
            </a:r>
            <a:r>
              <a:rPr lang="zh-CN" altLang="en-US" dirty="0" smtClean="0"/>
              <a:t>数据库管理员用户</a:t>
            </a:r>
            <a:endParaRPr lang="en-US" altLang="zh-CN" dirty="0" smtClean="0"/>
          </a:p>
          <a:p>
            <a:pPr lvl="1"/>
            <a:r>
              <a:rPr lang="en-US" altLang="zh-CN" dirty="0" smtClean="0">
                <a:latin typeface="Courier New" pitchFamily="49" charset="0"/>
              </a:rPr>
              <a:t>SYSMAN</a:t>
            </a:r>
            <a:r>
              <a:rPr lang="en-US" altLang="zh-CN" dirty="0" smtClean="0"/>
              <a:t>: OEM</a:t>
            </a:r>
            <a:r>
              <a:rPr lang="zh-CN" altLang="en-US" dirty="0" smtClean="0"/>
              <a:t>管理用户</a:t>
            </a:r>
            <a:endParaRPr lang="en-US" altLang="zh-CN" dirty="0" smtClean="0"/>
          </a:p>
          <a:p>
            <a:pPr lvl="1"/>
            <a:r>
              <a:rPr lang="en-US" altLang="zh-CN" dirty="0" smtClean="0">
                <a:latin typeface="Courier New" pitchFamily="49" charset="0"/>
              </a:rPr>
              <a:t>DBSNMP</a:t>
            </a:r>
            <a:r>
              <a:rPr lang="en-US" altLang="zh-CN" dirty="0" smtClean="0"/>
              <a:t>: OEM</a:t>
            </a:r>
            <a:r>
              <a:rPr lang="zh-CN" altLang="en-US" dirty="0" smtClean="0"/>
              <a:t>代理用户</a:t>
            </a:r>
            <a:endParaRPr lang="en-US" altLang="zh-CN" dirty="0" smtClean="0"/>
          </a:p>
          <a:p>
            <a:pPr lvl="1"/>
            <a:r>
              <a:rPr lang="zh-CN" altLang="en-US" dirty="0" smtClean="0"/>
              <a:t>示例用户: </a:t>
            </a:r>
            <a:r>
              <a:rPr lang="en-US" altLang="zh-CN" dirty="0" smtClean="0">
                <a:latin typeface="Courier New" pitchFamily="49" charset="0"/>
              </a:rPr>
              <a:t>HR</a:t>
            </a:r>
            <a:r>
              <a:rPr lang="en-US" altLang="zh-CN" dirty="0" smtClean="0"/>
              <a:t>, </a:t>
            </a:r>
            <a:r>
              <a:rPr lang="en-US" altLang="zh-CN" dirty="0" smtClean="0">
                <a:latin typeface="Courier New" pitchFamily="49" charset="0"/>
              </a:rPr>
              <a:t>OE</a:t>
            </a:r>
            <a:r>
              <a:rPr lang="en-US" altLang="zh-CN" dirty="0" smtClean="0"/>
              <a:t>, </a:t>
            </a:r>
            <a:r>
              <a:rPr lang="en-US" altLang="zh-CN" dirty="0" smtClean="0">
                <a:latin typeface="Courier New" pitchFamily="49" charset="0"/>
              </a:rPr>
              <a:t>SH</a:t>
            </a:r>
            <a:r>
              <a:rPr lang="en-US" altLang="zh-CN" dirty="0" smtClean="0"/>
              <a:t>, and so on</a:t>
            </a:r>
          </a:p>
        </p:txBody>
      </p:sp>
    </p:spTree>
    <p:extLst>
      <p:ext uri="{BB962C8B-B14F-4D97-AF65-F5344CB8AC3E}">
        <p14:creationId xmlns:p14="http://schemas.microsoft.com/office/powerpoint/2010/main" val="377290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创建新用户</a:t>
            </a:r>
            <a:endParaRPr lang="zh-CN" altLang="en-US" dirty="0"/>
          </a:p>
        </p:txBody>
      </p:sp>
      <p:sp>
        <p:nvSpPr>
          <p:cNvPr id="4" name="Rectangle 5"/>
          <p:cNvSpPr>
            <a:spLocks noChangeArrowheads="1"/>
          </p:cNvSpPr>
          <p:nvPr/>
        </p:nvSpPr>
        <p:spPr bwMode="blackGray">
          <a:xfrm>
            <a:off x="704429" y="1268760"/>
            <a:ext cx="7272337" cy="682625"/>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defTabSz="400050" eaLnBrk="0" hangingPunct="0">
              <a:lnSpc>
                <a:spcPct val="115000"/>
              </a:lnSpc>
              <a:tabLst>
                <a:tab pos="400050" algn="r"/>
                <a:tab pos="673100" algn="l"/>
              </a:tabLst>
            </a:pPr>
            <a:r>
              <a:rPr lang="en-US" altLang="zh-CN" sz="1600" b="1" dirty="0">
                <a:solidFill>
                  <a:srgbClr val="FF0000"/>
                </a:solidFill>
                <a:latin typeface="Courier New" pitchFamily="49" charset="0"/>
              </a:rPr>
              <a:t>CREATE USER boss IDENTIFIED BY boss</a:t>
            </a:r>
          </a:p>
          <a:p>
            <a:pPr defTabSz="400050" eaLnBrk="0" hangingPunct="0">
              <a:lnSpc>
                <a:spcPct val="115000"/>
              </a:lnSpc>
              <a:tabLst>
                <a:tab pos="400050" algn="r"/>
                <a:tab pos="673100" algn="l"/>
              </a:tabLst>
            </a:pPr>
            <a:r>
              <a:rPr lang="en-US" altLang="zh-CN" sz="1600" b="1" dirty="0">
                <a:solidFill>
                  <a:srgbClr val="FF0000"/>
                </a:solidFill>
                <a:latin typeface="Courier New" pitchFamily="49" charset="0"/>
              </a:rPr>
              <a:t>DEFAULT TABLESPACE </a:t>
            </a:r>
            <a:r>
              <a:rPr lang="en-US" altLang="zh-CN" sz="1600" b="1" dirty="0" err="1" smtClean="0">
                <a:solidFill>
                  <a:srgbClr val="FF0000"/>
                </a:solidFill>
                <a:latin typeface="Courier New" pitchFamily="49" charset="0"/>
              </a:rPr>
              <a:t>tbs_boss</a:t>
            </a:r>
            <a:r>
              <a:rPr lang="en-US" altLang="zh-CN" sz="1600" b="1" dirty="0" smtClean="0">
                <a:solidFill>
                  <a:srgbClr val="FF0000"/>
                </a:solidFill>
                <a:latin typeface="Courier New" pitchFamily="49" charset="0"/>
              </a:rPr>
              <a:t> </a:t>
            </a:r>
            <a:r>
              <a:rPr lang="en-US" altLang="zh-CN" sz="1600" b="1" dirty="0">
                <a:solidFill>
                  <a:srgbClr val="FF0000"/>
                </a:solidFill>
                <a:latin typeface="Courier New" pitchFamily="49" charset="0"/>
              </a:rPr>
              <a:t>TEMPORARY TABLESPACE temp</a:t>
            </a:r>
            <a:r>
              <a:rPr lang="zh-CN" altLang="en-US" sz="1600" b="1" dirty="0">
                <a:solidFill>
                  <a:srgbClr val="FF0000"/>
                </a:solidFill>
                <a:latin typeface="Courier New" pitchFamily="49" charset="0"/>
              </a:rPr>
              <a:t>；</a:t>
            </a:r>
          </a:p>
        </p:txBody>
      </p:sp>
      <p:sp>
        <p:nvSpPr>
          <p:cNvPr id="5" name="Rectangle 5"/>
          <p:cNvSpPr>
            <a:spLocks noChangeArrowheads="1"/>
          </p:cNvSpPr>
          <p:nvPr/>
        </p:nvSpPr>
        <p:spPr bwMode="blackGray">
          <a:xfrm>
            <a:off x="684213" y="2276872"/>
            <a:ext cx="7272337" cy="366896"/>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defTabSz="400050" eaLnBrk="0" hangingPunct="0">
              <a:lnSpc>
                <a:spcPct val="115000"/>
              </a:lnSpc>
              <a:tabLst>
                <a:tab pos="400050" algn="r"/>
                <a:tab pos="673100" algn="l"/>
              </a:tabLst>
            </a:pPr>
            <a:r>
              <a:rPr lang="en-US" altLang="zh-CN" sz="1600" b="1" dirty="0" smtClean="0">
                <a:solidFill>
                  <a:srgbClr val="FF0000"/>
                </a:solidFill>
                <a:latin typeface="Courier New" pitchFamily="49" charset="0"/>
              </a:rPr>
              <a:t>Alter user boss quota unlimited on </a:t>
            </a:r>
            <a:r>
              <a:rPr lang="en-US" altLang="zh-CN" sz="1600" b="1" dirty="0" err="1" smtClean="0">
                <a:solidFill>
                  <a:srgbClr val="FF0000"/>
                </a:solidFill>
                <a:latin typeface="Courier New" pitchFamily="49" charset="0"/>
              </a:rPr>
              <a:t>tbs_boss</a:t>
            </a:r>
            <a:r>
              <a:rPr lang="en-US" altLang="zh-CN" sz="1600" b="1" dirty="0">
                <a:solidFill>
                  <a:srgbClr val="FF0000"/>
                </a:solidFill>
                <a:latin typeface="Courier New" pitchFamily="49" charset="0"/>
              </a:rPr>
              <a:t>;</a:t>
            </a:r>
            <a:endParaRPr lang="zh-CN" altLang="en-US" sz="1600" b="1" dirty="0">
              <a:solidFill>
                <a:srgbClr val="FF0000"/>
              </a:solidFill>
              <a:latin typeface="Courier New" pitchFamily="49" charset="0"/>
            </a:endParaRPr>
          </a:p>
        </p:txBody>
      </p:sp>
      <p:sp>
        <p:nvSpPr>
          <p:cNvPr id="6" name="Rectangle 5"/>
          <p:cNvSpPr>
            <a:spLocks noChangeArrowheads="1"/>
          </p:cNvSpPr>
          <p:nvPr/>
        </p:nvSpPr>
        <p:spPr bwMode="blackGray">
          <a:xfrm>
            <a:off x="683568" y="2990096"/>
            <a:ext cx="7272337" cy="366896"/>
          </a:xfrm>
          <a:prstGeom prst="rect">
            <a:avLst/>
          </a:prstGeom>
          <a:solidFill>
            <a:srgbClr val="DDDDDD"/>
          </a:solidFill>
          <a:ln w="28575">
            <a:solidFill>
              <a:schemeClr val="bg2"/>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defTabSz="400050" eaLnBrk="0" hangingPunct="0">
              <a:lnSpc>
                <a:spcPct val="115000"/>
              </a:lnSpc>
              <a:tabLst>
                <a:tab pos="400050" algn="r"/>
                <a:tab pos="673100" algn="l"/>
              </a:tabLst>
            </a:pPr>
            <a:r>
              <a:rPr lang="en-US" altLang="zh-CN" sz="1600" b="1" dirty="0" smtClean="0">
                <a:solidFill>
                  <a:srgbClr val="FF0000"/>
                </a:solidFill>
                <a:latin typeface="Courier New" pitchFamily="49" charset="0"/>
              </a:rPr>
              <a:t>Grant </a:t>
            </a:r>
            <a:r>
              <a:rPr lang="en-US" altLang="zh-CN" sz="1600" b="1" dirty="0" err="1" smtClean="0">
                <a:solidFill>
                  <a:srgbClr val="FF0000"/>
                </a:solidFill>
                <a:latin typeface="Courier New" pitchFamily="49" charset="0"/>
              </a:rPr>
              <a:t>connect,resource</a:t>
            </a:r>
            <a:r>
              <a:rPr lang="en-US" altLang="zh-CN" sz="1600" b="1" dirty="0" smtClean="0">
                <a:solidFill>
                  <a:srgbClr val="FF0000"/>
                </a:solidFill>
                <a:latin typeface="Courier New" pitchFamily="49" charset="0"/>
              </a:rPr>
              <a:t> to boss;</a:t>
            </a:r>
            <a:endParaRPr lang="zh-CN" altLang="en-US" sz="1600" b="1" dirty="0">
              <a:solidFill>
                <a:srgbClr val="FF0000"/>
              </a:solidFill>
              <a:latin typeface="Courier New" pitchFamily="49" charset="0"/>
            </a:endParaRPr>
          </a:p>
        </p:txBody>
      </p:sp>
    </p:spTree>
    <p:extLst>
      <p:ext uri="{BB962C8B-B14F-4D97-AF65-F5344CB8AC3E}">
        <p14:creationId xmlns:p14="http://schemas.microsoft.com/office/powerpoint/2010/main" val="362458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删除用户</a:t>
            </a:r>
            <a:endParaRPr lang="zh-CN" altLang="en-US" dirty="0"/>
          </a:p>
        </p:txBody>
      </p:sp>
      <p:sp>
        <p:nvSpPr>
          <p:cNvPr id="5" name="Rectangle 5"/>
          <p:cNvSpPr>
            <a:spLocks noChangeArrowheads="1"/>
          </p:cNvSpPr>
          <p:nvPr/>
        </p:nvSpPr>
        <p:spPr bwMode="auto">
          <a:xfrm>
            <a:off x="1403350" y="1557338"/>
            <a:ext cx="6335713" cy="403225"/>
          </a:xfrm>
          <a:prstGeom prst="rect">
            <a:avLst/>
          </a:prstGeom>
          <a:solidFill>
            <a:srgbClr val="E5E5E5"/>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pPr>
            <a:r>
              <a:rPr lang="en-US" altLang="zh-CN" dirty="0">
                <a:latin typeface="Courier New" pitchFamily="49" charset="0"/>
              </a:rPr>
              <a:t>DROP USER boss</a:t>
            </a:r>
            <a:r>
              <a:rPr lang="en-US" altLang="zh-CN" dirty="0" smtClean="0">
                <a:latin typeface="Courier New" pitchFamily="49" charset="0"/>
              </a:rPr>
              <a:t>;</a:t>
            </a:r>
            <a:endParaRPr lang="en-US" altLang="zh-CN" dirty="0">
              <a:latin typeface="Courier New" pitchFamily="49" charset="0"/>
            </a:endParaRPr>
          </a:p>
        </p:txBody>
      </p:sp>
      <p:sp>
        <p:nvSpPr>
          <p:cNvPr id="6" name="Rectangle 6"/>
          <p:cNvSpPr>
            <a:spLocks noChangeArrowheads="1"/>
          </p:cNvSpPr>
          <p:nvPr/>
        </p:nvSpPr>
        <p:spPr bwMode="auto">
          <a:xfrm>
            <a:off x="1258888" y="2205038"/>
            <a:ext cx="6697662" cy="357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Font typeface="Wingdings" pitchFamily="2" charset="2"/>
              <a:buChar char=""/>
              <a:tabLst>
                <a:tab pos="295275" algn="l"/>
              </a:tabLst>
            </a:pPr>
            <a:r>
              <a:rPr lang="zh-CN" altLang="en-US" sz="2200" dirty="0">
                <a:latin typeface="Courier New" pitchFamily="49" charset="0"/>
              </a:rPr>
              <a:t> 如果用户方案里含有对象，使用</a:t>
            </a:r>
            <a:r>
              <a:rPr lang="en-US" altLang="zh-CN" sz="2200" dirty="0">
                <a:latin typeface="Courier New" pitchFamily="49" charset="0"/>
              </a:rPr>
              <a:t>CASCADE</a:t>
            </a:r>
            <a:r>
              <a:rPr lang="zh-CN" altLang="en-US" sz="2200" dirty="0">
                <a:latin typeface="Courier New" pitchFamily="49" charset="0"/>
              </a:rPr>
              <a:t>子句删	除方案里的所有对象</a:t>
            </a:r>
          </a:p>
          <a:p>
            <a:pPr algn="l" eaLnBrk="0" hangingPunct="0">
              <a:lnSpc>
                <a:spcPct val="110000"/>
              </a:lnSpc>
              <a:spcBef>
                <a:spcPct val="0"/>
              </a:spcBef>
              <a:spcAft>
                <a:spcPct val="30000"/>
              </a:spcAft>
              <a:buFont typeface="Wingdings" pitchFamily="2" charset="2"/>
              <a:buChar char=""/>
              <a:tabLst>
                <a:tab pos="295275" algn="l"/>
              </a:tabLst>
            </a:pPr>
            <a:endParaRPr lang="zh-CN" altLang="en-US" sz="2200" dirty="0">
              <a:latin typeface="Courier New" pitchFamily="49" charset="0"/>
            </a:endParaRPr>
          </a:p>
          <a:p>
            <a:pPr algn="l" eaLnBrk="0" hangingPunct="0">
              <a:lnSpc>
                <a:spcPct val="110000"/>
              </a:lnSpc>
              <a:spcBef>
                <a:spcPct val="0"/>
              </a:spcBef>
              <a:spcAft>
                <a:spcPct val="30000"/>
              </a:spcAft>
              <a:buFont typeface="Wingdings" pitchFamily="2" charset="2"/>
              <a:buNone/>
              <a:tabLst>
                <a:tab pos="295275" algn="l"/>
              </a:tabLst>
            </a:pPr>
            <a:endParaRPr lang="zh-CN" altLang="en-US" sz="2200" dirty="0">
              <a:latin typeface="Courier New" pitchFamily="49" charset="0"/>
            </a:endParaRPr>
          </a:p>
          <a:p>
            <a:pPr algn="l" eaLnBrk="0" hangingPunct="0">
              <a:lnSpc>
                <a:spcPct val="110000"/>
              </a:lnSpc>
              <a:spcBef>
                <a:spcPct val="0"/>
              </a:spcBef>
              <a:spcAft>
                <a:spcPct val="30000"/>
              </a:spcAft>
              <a:buFont typeface="Wingdings" pitchFamily="2" charset="2"/>
              <a:buChar char=""/>
              <a:tabLst>
                <a:tab pos="295275" algn="l"/>
              </a:tabLst>
            </a:pPr>
            <a:r>
              <a:rPr lang="zh-CN" altLang="en-US" sz="2200" dirty="0">
                <a:latin typeface="Courier New" pitchFamily="49" charset="0"/>
              </a:rPr>
              <a:t> 当前连接到</a:t>
            </a:r>
            <a:r>
              <a:rPr lang="en-US" altLang="zh-CN" sz="2200" dirty="0">
                <a:latin typeface="Courier New" pitchFamily="49" charset="0"/>
              </a:rPr>
              <a:t>Oracle</a:t>
            </a:r>
            <a:r>
              <a:rPr lang="zh-CN" altLang="en-US" sz="2200" dirty="0">
                <a:latin typeface="Courier New" pitchFamily="49" charset="0"/>
              </a:rPr>
              <a:t>服务器的用户无法</a:t>
            </a:r>
            <a:r>
              <a:rPr lang="zh-CN" altLang="en-US" sz="2200" dirty="0" smtClean="0">
                <a:latin typeface="Courier New" pitchFamily="49" charset="0"/>
              </a:rPr>
              <a:t>删除</a:t>
            </a:r>
            <a:endParaRPr lang="en-US" altLang="zh-CN" sz="2200" dirty="0" smtClean="0">
              <a:latin typeface="Courier New" pitchFamily="49" charset="0"/>
            </a:endParaRPr>
          </a:p>
          <a:p>
            <a:pPr algn="l" eaLnBrk="0" hangingPunct="0">
              <a:lnSpc>
                <a:spcPct val="110000"/>
              </a:lnSpc>
              <a:spcBef>
                <a:spcPct val="0"/>
              </a:spcBef>
              <a:spcAft>
                <a:spcPct val="30000"/>
              </a:spcAft>
              <a:tabLst>
                <a:tab pos="295275" algn="l"/>
              </a:tabLst>
            </a:pPr>
            <a:r>
              <a:rPr lang="zh-CN" altLang="en-US" sz="2200" dirty="0" smtClean="0">
                <a:latin typeface="Courier New" pitchFamily="49" charset="0"/>
              </a:rPr>
              <a:t>可以先删除会话，再删除用户</a:t>
            </a:r>
            <a:endParaRPr lang="en-US" altLang="zh-CN" sz="2200" dirty="0" smtClean="0">
              <a:latin typeface="Courier New" pitchFamily="49" charset="0"/>
            </a:endParaRPr>
          </a:p>
          <a:p>
            <a:pPr algn="l" eaLnBrk="0" hangingPunct="0">
              <a:lnSpc>
                <a:spcPct val="110000"/>
              </a:lnSpc>
              <a:spcBef>
                <a:spcPct val="0"/>
              </a:spcBef>
              <a:spcAft>
                <a:spcPct val="30000"/>
              </a:spcAft>
              <a:tabLst>
                <a:tab pos="295275" algn="l"/>
              </a:tabLst>
            </a:pPr>
            <a:r>
              <a:rPr lang="en-US" altLang="zh-CN" sz="2200" dirty="0" smtClean="0">
                <a:latin typeface="Courier New" pitchFamily="49" charset="0"/>
              </a:rPr>
              <a:t>Alter system kill session ‘</a:t>
            </a:r>
            <a:r>
              <a:rPr lang="en-US" altLang="zh-CN" sz="2200" dirty="0" err="1" smtClean="0">
                <a:latin typeface="Courier New" pitchFamily="49" charset="0"/>
              </a:rPr>
              <a:t>sid,serial</a:t>
            </a:r>
            <a:r>
              <a:rPr lang="en-US" altLang="zh-CN" sz="2200" dirty="0" smtClean="0">
                <a:latin typeface="Courier New" pitchFamily="49" charset="0"/>
              </a:rPr>
              <a:t>#’;</a:t>
            </a:r>
            <a:endParaRPr lang="zh-CN" altLang="en-US" sz="2200" dirty="0">
              <a:latin typeface="Courier New" pitchFamily="49" charset="0"/>
            </a:endParaRPr>
          </a:p>
        </p:txBody>
      </p:sp>
      <p:sp>
        <p:nvSpPr>
          <p:cNvPr id="7" name="Rectangle 7"/>
          <p:cNvSpPr>
            <a:spLocks noChangeArrowheads="1"/>
          </p:cNvSpPr>
          <p:nvPr/>
        </p:nvSpPr>
        <p:spPr bwMode="auto">
          <a:xfrm>
            <a:off x="1403350" y="3213100"/>
            <a:ext cx="6335713" cy="403225"/>
          </a:xfrm>
          <a:prstGeom prst="rect">
            <a:avLst/>
          </a:prstGeom>
          <a:solidFill>
            <a:srgbClr val="E5E5E5"/>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pPr>
            <a:r>
              <a:rPr lang="en-US" altLang="zh-CN" dirty="0">
                <a:latin typeface="Courier New" pitchFamily="49" charset="0"/>
              </a:rPr>
              <a:t>DROP USER boss</a:t>
            </a:r>
            <a:r>
              <a:rPr lang="en-US" altLang="zh-CN" dirty="0" smtClean="0">
                <a:latin typeface="Courier New" pitchFamily="49" charset="0"/>
              </a:rPr>
              <a:t> </a:t>
            </a:r>
            <a:r>
              <a:rPr lang="en-US" altLang="zh-CN" dirty="0">
                <a:latin typeface="Courier New" pitchFamily="49" charset="0"/>
              </a:rPr>
              <a:t>CASCADE;</a:t>
            </a:r>
          </a:p>
        </p:txBody>
      </p:sp>
    </p:spTree>
    <p:extLst>
      <p:ext uri="{BB962C8B-B14F-4D97-AF65-F5344CB8AC3E}">
        <p14:creationId xmlns:p14="http://schemas.microsoft.com/office/powerpoint/2010/main" val="121626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用户、角色和权限</a:t>
            </a:r>
            <a:endParaRPr lang="zh-CN" altLang="en-US" dirty="0"/>
          </a:p>
        </p:txBody>
      </p:sp>
      <p:sp>
        <p:nvSpPr>
          <p:cNvPr id="5" name="Rectangle 3"/>
          <p:cNvSpPr>
            <a:spLocks noChangeArrowheads="1"/>
          </p:cNvSpPr>
          <p:nvPr/>
        </p:nvSpPr>
        <p:spPr bwMode="auto">
          <a:xfrm>
            <a:off x="1116013" y="1528763"/>
            <a:ext cx="125571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defTabSz="822325" eaLnBrk="0" hangingPunct="0">
              <a:spcBef>
                <a:spcPct val="50000"/>
              </a:spcBef>
              <a:buClrTx/>
              <a:buFontTx/>
              <a:buNone/>
            </a:pPr>
            <a:r>
              <a:rPr kumimoji="1" lang="en-US" altLang="zh-CN">
                <a:solidFill>
                  <a:srgbClr val="000000"/>
                </a:solidFill>
              </a:rPr>
              <a:t>Users</a:t>
            </a:r>
          </a:p>
        </p:txBody>
      </p:sp>
      <p:sp>
        <p:nvSpPr>
          <p:cNvPr id="6" name="Rectangle 4"/>
          <p:cNvSpPr>
            <a:spLocks noChangeArrowheads="1"/>
          </p:cNvSpPr>
          <p:nvPr/>
        </p:nvSpPr>
        <p:spPr bwMode="auto">
          <a:xfrm>
            <a:off x="1103313" y="4117975"/>
            <a:ext cx="196532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defTabSz="822325" eaLnBrk="0" hangingPunct="0">
              <a:spcBef>
                <a:spcPct val="50000"/>
              </a:spcBef>
              <a:buClrTx/>
              <a:buFontTx/>
              <a:buNone/>
            </a:pPr>
            <a:r>
              <a:rPr kumimoji="1" lang="en-US" altLang="zh-CN">
                <a:solidFill>
                  <a:srgbClr val="000000"/>
                </a:solidFill>
              </a:rPr>
              <a:t>Privileges</a:t>
            </a:r>
          </a:p>
        </p:txBody>
      </p:sp>
      <p:sp>
        <p:nvSpPr>
          <p:cNvPr id="7" name="Rectangle 5"/>
          <p:cNvSpPr>
            <a:spLocks noChangeArrowheads="1"/>
          </p:cNvSpPr>
          <p:nvPr/>
        </p:nvSpPr>
        <p:spPr bwMode="auto">
          <a:xfrm>
            <a:off x="1116013" y="2884488"/>
            <a:ext cx="12874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l" defTabSz="822325" eaLnBrk="0" hangingPunct="0">
              <a:spcBef>
                <a:spcPct val="50000"/>
              </a:spcBef>
              <a:buClrTx/>
              <a:buFontTx/>
              <a:buNone/>
            </a:pPr>
            <a:r>
              <a:rPr kumimoji="1" lang="en-US" altLang="zh-CN">
                <a:solidFill>
                  <a:srgbClr val="000000"/>
                </a:solidFill>
              </a:rPr>
              <a:t>Roles</a:t>
            </a:r>
          </a:p>
        </p:txBody>
      </p:sp>
      <p:sp>
        <p:nvSpPr>
          <p:cNvPr id="8" name="Line 6"/>
          <p:cNvSpPr>
            <a:spLocks noChangeShapeType="1"/>
          </p:cNvSpPr>
          <p:nvPr/>
        </p:nvSpPr>
        <p:spPr bwMode="blackWhite">
          <a:xfrm flipH="1">
            <a:off x="6434138" y="3335338"/>
            <a:ext cx="4762" cy="847725"/>
          </a:xfrm>
          <a:prstGeom prst="line">
            <a:avLst/>
          </a:prstGeom>
          <a:noFill/>
          <a:ln w="25400">
            <a:solidFill>
              <a:schemeClr va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blackWhite">
          <a:xfrm>
            <a:off x="4557713" y="3306763"/>
            <a:ext cx="549275" cy="1905000"/>
          </a:xfrm>
          <a:custGeom>
            <a:avLst/>
            <a:gdLst>
              <a:gd name="T0" fmla="*/ 544513 w 346"/>
              <a:gd name="T1" fmla="*/ 1903413 h 1200"/>
              <a:gd name="T2" fmla="*/ 544513 w 346"/>
              <a:gd name="T3" fmla="*/ 1501775 h 1200"/>
              <a:gd name="T4" fmla="*/ 547688 w 346"/>
              <a:gd name="T5" fmla="*/ 669925 h 1200"/>
              <a:gd name="T6" fmla="*/ 0 w 346"/>
              <a:gd name="T7" fmla="*/ 669925 h 1200"/>
              <a:gd name="T8" fmla="*/ 0 w 346"/>
              <a:gd name="T9" fmla="*/ 663575 h 1200"/>
              <a:gd name="T10" fmla="*/ 0 w 346"/>
              <a:gd name="T11" fmla="*/ 0 h 12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6" h="1200">
                <a:moveTo>
                  <a:pt x="343" y="1199"/>
                </a:moveTo>
                <a:lnTo>
                  <a:pt x="343" y="946"/>
                </a:lnTo>
                <a:lnTo>
                  <a:pt x="345" y="422"/>
                </a:lnTo>
                <a:lnTo>
                  <a:pt x="0" y="422"/>
                </a:lnTo>
                <a:lnTo>
                  <a:pt x="0" y="418"/>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blackWhite">
          <a:xfrm>
            <a:off x="5308600" y="2228850"/>
            <a:ext cx="1141413" cy="704850"/>
          </a:xfrm>
          <a:custGeom>
            <a:avLst/>
            <a:gdLst>
              <a:gd name="T0" fmla="*/ 1139825 w 719"/>
              <a:gd name="T1" fmla="*/ 703263 h 444"/>
              <a:gd name="T2" fmla="*/ 1139825 w 719"/>
              <a:gd name="T3" fmla="*/ 554038 h 444"/>
              <a:gd name="T4" fmla="*/ 1139825 w 719"/>
              <a:gd name="T5" fmla="*/ 341313 h 444"/>
              <a:gd name="T6" fmla="*/ 0 w 719"/>
              <a:gd name="T7" fmla="*/ 341313 h 444"/>
              <a:gd name="T8" fmla="*/ 12700 w 719"/>
              <a:gd name="T9" fmla="*/ 341313 h 444"/>
              <a:gd name="T10" fmla="*/ 17463 w 719"/>
              <a:gd name="T11" fmla="*/ 0 h 4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9" h="444">
                <a:moveTo>
                  <a:pt x="718" y="443"/>
                </a:moveTo>
                <a:lnTo>
                  <a:pt x="718" y="349"/>
                </a:lnTo>
                <a:lnTo>
                  <a:pt x="718" y="215"/>
                </a:lnTo>
                <a:lnTo>
                  <a:pt x="0" y="215"/>
                </a:lnTo>
                <a:lnTo>
                  <a:pt x="8" y="215"/>
                </a:lnTo>
                <a:lnTo>
                  <a:pt x="11"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blackWhite">
          <a:xfrm>
            <a:off x="2686050" y="3354388"/>
            <a:ext cx="839788" cy="1887537"/>
          </a:xfrm>
          <a:custGeom>
            <a:avLst/>
            <a:gdLst>
              <a:gd name="T0" fmla="*/ 19050 w 529"/>
              <a:gd name="T1" fmla="*/ 1885950 h 1189"/>
              <a:gd name="T2" fmla="*/ 19050 w 529"/>
              <a:gd name="T3" fmla="*/ 1489075 h 1189"/>
              <a:gd name="T4" fmla="*/ 0 w 529"/>
              <a:gd name="T5" fmla="*/ 482600 h 1189"/>
              <a:gd name="T6" fmla="*/ 23813 w 529"/>
              <a:gd name="T7" fmla="*/ 482600 h 1189"/>
              <a:gd name="T8" fmla="*/ 827088 w 529"/>
              <a:gd name="T9" fmla="*/ 465137 h 1189"/>
              <a:gd name="T10" fmla="*/ 827088 w 529"/>
              <a:gd name="T11" fmla="*/ 436562 h 1189"/>
              <a:gd name="T12" fmla="*/ 838200 w 529"/>
              <a:gd name="T13" fmla="*/ 0 h 11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9" h="1189">
                <a:moveTo>
                  <a:pt x="12" y="1188"/>
                </a:moveTo>
                <a:lnTo>
                  <a:pt x="12" y="938"/>
                </a:lnTo>
                <a:lnTo>
                  <a:pt x="0" y="304"/>
                </a:lnTo>
                <a:lnTo>
                  <a:pt x="15" y="304"/>
                </a:lnTo>
                <a:lnTo>
                  <a:pt x="521" y="293"/>
                </a:lnTo>
                <a:lnTo>
                  <a:pt x="521" y="275"/>
                </a:lnTo>
                <a:lnTo>
                  <a:pt x="528"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blackWhite">
          <a:xfrm>
            <a:off x="5337175" y="3321050"/>
            <a:ext cx="838200" cy="1898650"/>
          </a:xfrm>
          <a:custGeom>
            <a:avLst/>
            <a:gdLst>
              <a:gd name="T0" fmla="*/ 3175 w 528"/>
              <a:gd name="T1" fmla="*/ 1897063 h 1196"/>
              <a:gd name="T2" fmla="*/ 3175 w 528"/>
              <a:gd name="T3" fmla="*/ 1495425 h 1196"/>
              <a:gd name="T4" fmla="*/ 0 w 528"/>
              <a:gd name="T5" fmla="*/ 666750 h 1196"/>
              <a:gd name="T6" fmla="*/ 836613 w 528"/>
              <a:gd name="T7" fmla="*/ 666750 h 1196"/>
              <a:gd name="T8" fmla="*/ 836613 w 528"/>
              <a:gd name="T9" fmla="*/ 660400 h 1196"/>
              <a:gd name="T10" fmla="*/ 836613 w 528"/>
              <a:gd name="T11" fmla="*/ 0 h 1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1196">
                <a:moveTo>
                  <a:pt x="2" y="1195"/>
                </a:moveTo>
                <a:lnTo>
                  <a:pt x="2" y="942"/>
                </a:lnTo>
                <a:lnTo>
                  <a:pt x="0" y="420"/>
                </a:lnTo>
                <a:lnTo>
                  <a:pt x="527" y="420"/>
                </a:lnTo>
                <a:lnTo>
                  <a:pt x="527" y="416"/>
                </a:lnTo>
                <a:lnTo>
                  <a:pt x="527"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blackWhite">
          <a:xfrm flipH="1">
            <a:off x="3924300" y="3314700"/>
            <a:ext cx="7938" cy="900113"/>
          </a:xfrm>
          <a:prstGeom prst="line">
            <a:avLst/>
          </a:prstGeom>
          <a:noFill/>
          <a:ln w="25400">
            <a:solidFill>
              <a:schemeClr va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2"/>
          <p:cNvSpPr>
            <a:spLocks/>
          </p:cNvSpPr>
          <p:nvPr/>
        </p:nvSpPr>
        <p:spPr bwMode="blackWhite">
          <a:xfrm>
            <a:off x="7140575" y="3335338"/>
            <a:ext cx="520700" cy="1876425"/>
          </a:xfrm>
          <a:custGeom>
            <a:avLst/>
            <a:gdLst>
              <a:gd name="T0" fmla="*/ 506413 w 328"/>
              <a:gd name="T1" fmla="*/ 1874838 h 1182"/>
              <a:gd name="T2" fmla="*/ 519113 w 328"/>
              <a:gd name="T3" fmla="*/ 1460500 h 1182"/>
              <a:gd name="T4" fmla="*/ 519113 w 328"/>
              <a:gd name="T5" fmla="*/ 457200 h 1182"/>
              <a:gd name="T6" fmla="*/ 460375 w 328"/>
              <a:gd name="T7" fmla="*/ 457200 h 1182"/>
              <a:gd name="T8" fmla="*/ 3175 w 328"/>
              <a:gd name="T9" fmla="*/ 461963 h 1182"/>
              <a:gd name="T10" fmla="*/ 3175 w 328"/>
              <a:gd name="T11" fmla="*/ 433388 h 1182"/>
              <a:gd name="T12" fmla="*/ 0 w 328"/>
              <a:gd name="T13" fmla="*/ 0 h 11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8" h="1182">
                <a:moveTo>
                  <a:pt x="319" y="1181"/>
                </a:moveTo>
                <a:lnTo>
                  <a:pt x="327" y="920"/>
                </a:lnTo>
                <a:lnTo>
                  <a:pt x="327" y="288"/>
                </a:lnTo>
                <a:lnTo>
                  <a:pt x="290" y="288"/>
                </a:lnTo>
                <a:lnTo>
                  <a:pt x="2" y="291"/>
                </a:lnTo>
                <a:lnTo>
                  <a:pt x="2" y="273"/>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3"/>
          <p:cNvSpPr>
            <a:spLocks/>
          </p:cNvSpPr>
          <p:nvPr/>
        </p:nvSpPr>
        <p:spPr bwMode="blackWhite">
          <a:xfrm>
            <a:off x="4310063" y="3321050"/>
            <a:ext cx="1490662" cy="895350"/>
          </a:xfrm>
          <a:custGeom>
            <a:avLst/>
            <a:gdLst>
              <a:gd name="T0" fmla="*/ 0 w 939"/>
              <a:gd name="T1" fmla="*/ 893763 h 564"/>
              <a:gd name="T2" fmla="*/ 0 w 939"/>
              <a:gd name="T3" fmla="*/ 704850 h 564"/>
              <a:gd name="T4" fmla="*/ 0 w 939"/>
              <a:gd name="T5" fmla="*/ 447675 h 564"/>
              <a:gd name="T6" fmla="*/ 1489075 w 939"/>
              <a:gd name="T7" fmla="*/ 447675 h 564"/>
              <a:gd name="T8" fmla="*/ 1489075 w 939"/>
              <a:gd name="T9" fmla="*/ 439738 h 564"/>
              <a:gd name="T10" fmla="*/ 1489075 w 939"/>
              <a:gd name="T11" fmla="*/ 0 h 5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9" h="564">
                <a:moveTo>
                  <a:pt x="0" y="563"/>
                </a:moveTo>
                <a:lnTo>
                  <a:pt x="0" y="444"/>
                </a:lnTo>
                <a:lnTo>
                  <a:pt x="0" y="282"/>
                </a:lnTo>
                <a:lnTo>
                  <a:pt x="938" y="282"/>
                </a:lnTo>
                <a:lnTo>
                  <a:pt x="938" y="277"/>
                </a:lnTo>
                <a:lnTo>
                  <a:pt x="938"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
          <p:cNvSpPr>
            <a:spLocks/>
          </p:cNvSpPr>
          <p:nvPr/>
        </p:nvSpPr>
        <p:spPr bwMode="blackWhite">
          <a:xfrm>
            <a:off x="3879850" y="2195513"/>
            <a:ext cx="1992313" cy="736600"/>
          </a:xfrm>
          <a:custGeom>
            <a:avLst/>
            <a:gdLst>
              <a:gd name="T0" fmla="*/ 1990725 w 1255"/>
              <a:gd name="T1" fmla="*/ 735013 h 464"/>
              <a:gd name="T2" fmla="*/ 1990725 w 1255"/>
              <a:gd name="T3" fmla="*/ 579438 h 464"/>
              <a:gd name="T4" fmla="*/ 1990725 w 1255"/>
              <a:gd name="T5" fmla="*/ 501650 h 464"/>
              <a:gd name="T6" fmla="*/ 0 w 1255"/>
              <a:gd name="T7" fmla="*/ 501650 h 464"/>
              <a:gd name="T8" fmla="*/ 0 w 1255"/>
              <a:gd name="T9" fmla="*/ 366713 h 464"/>
              <a:gd name="T10" fmla="*/ 0 w 1255"/>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55" h="464">
                <a:moveTo>
                  <a:pt x="1254" y="463"/>
                </a:moveTo>
                <a:lnTo>
                  <a:pt x="1254" y="365"/>
                </a:lnTo>
                <a:lnTo>
                  <a:pt x="1254" y="316"/>
                </a:lnTo>
                <a:lnTo>
                  <a:pt x="0" y="316"/>
                </a:lnTo>
                <a:lnTo>
                  <a:pt x="0" y="231"/>
                </a:lnTo>
                <a:lnTo>
                  <a:pt x="0" y="0"/>
                </a:lnTo>
              </a:path>
            </a:pathLst>
          </a:custGeom>
          <a:noFill/>
          <a:ln w="25400" cap="rnd" cmpd="sng">
            <a:solidFill>
              <a:schemeClr val="hlink"/>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blackWhite">
          <a:xfrm flipH="1">
            <a:off x="6880225" y="2262188"/>
            <a:ext cx="9525" cy="712787"/>
          </a:xfrm>
          <a:prstGeom prst="line">
            <a:avLst/>
          </a:prstGeom>
          <a:noFill/>
          <a:ln w="25400">
            <a:solidFill>
              <a:schemeClr va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blackWhite">
          <a:xfrm>
            <a:off x="3403600" y="2295525"/>
            <a:ext cx="0" cy="750888"/>
          </a:xfrm>
          <a:prstGeom prst="line">
            <a:avLst/>
          </a:prstGeom>
          <a:noFill/>
          <a:ln w="25400">
            <a:solidFill>
              <a:schemeClr va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 name="Group 17"/>
          <p:cNvGrpSpPr>
            <a:grpSpLocks/>
          </p:cNvGrpSpPr>
          <p:nvPr/>
        </p:nvGrpSpPr>
        <p:grpSpPr bwMode="auto">
          <a:xfrm>
            <a:off x="2971800" y="1052513"/>
            <a:ext cx="1106488" cy="1281112"/>
            <a:chOff x="1872" y="722"/>
            <a:chExt cx="697" cy="807"/>
          </a:xfrm>
        </p:grpSpPr>
        <p:sp>
          <p:nvSpPr>
            <p:cNvPr id="20" name="Freeform 18"/>
            <p:cNvSpPr>
              <a:spLocks/>
            </p:cNvSpPr>
            <p:nvPr/>
          </p:nvSpPr>
          <p:spPr bwMode="auto">
            <a:xfrm>
              <a:off x="1944"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9"/>
            <p:cNvSpPr>
              <a:spLocks/>
            </p:cNvSpPr>
            <p:nvPr/>
          </p:nvSpPr>
          <p:spPr bwMode="auto">
            <a:xfrm>
              <a:off x="1897"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0"/>
            <p:cNvSpPr>
              <a:spLocks/>
            </p:cNvSpPr>
            <p:nvPr/>
          </p:nvSpPr>
          <p:spPr bwMode="auto">
            <a:xfrm>
              <a:off x="1941"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1"/>
            <p:cNvSpPr>
              <a:spLocks/>
            </p:cNvSpPr>
            <p:nvPr/>
          </p:nvSpPr>
          <p:spPr bwMode="auto">
            <a:xfrm>
              <a:off x="1912"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2"/>
            <p:cNvSpPr>
              <a:spLocks/>
            </p:cNvSpPr>
            <p:nvPr/>
          </p:nvSpPr>
          <p:spPr bwMode="auto">
            <a:xfrm>
              <a:off x="2115"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3"/>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4"/>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5"/>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6"/>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27"/>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28"/>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29"/>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30"/>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31"/>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32"/>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33"/>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4"/>
            <p:cNvSpPr>
              <a:spLocks/>
            </p:cNvSpPr>
            <p:nvPr/>
          </p:nvSpPr>
          <p:spPr bwMode="auto">
            <a:xfrm>
              <a:off x="2074"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35"/>
            <p:cNvSpPr>
              <a:spLocks/>
            </p:cNvSpPr>
            <p:nvPr/>
          </p:nvSpPr>
          <p:spPr bwMode="auto">
            <a:xfrm>
              <a:off x="1986"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36"/>
            <p:cNvSpPr>
              <a:spLocks/>
            </p:cNvSpPr>
            <p:nvPr/>
          </p:nvSpPr>
          <p:spPr bwMode="auto">
            <a:xfrm>
              <a:off x="2023"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37"/>
            <p:cNvSpPr>
              <a:spLocks/>
            </p:cNvSpPr>
            <p:nvPr/>
          </p:nvSpPr>
          <p:spPr bwMode="auto">
            <a:xfrm>
              <a:off x="2024"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38"/>
            <p:cNvSpPr>
              <a:spLocks/>
            </p:cNvSpPr>
            <p:nvPr/>
          </p:nvSpPr>
          <p:spPr bwMode="auto">
            <a:xfrm>
              <a:off x="1987"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Freeform 39"/>
            <p:cNvSpPr>
              <a:spLocks/>
            </p:cNvSpPr>
            <p:nvPr/>
          </p:nvSpPr>
          <p:spPr bwMode="auto">
            <a:xfrm>
              <a:off x="1952"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Freeform 40"/>
            <p:cNvSpPr>
              <a:spLocks/>
            </p:cNvSpPr>
            <p:nvPr/>
          </p:nvSpPr>
          <p:spPr bwMode="auto">
            <a:xfrm>
              <a:off x="2033"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Freeform 41"/>
            <p:cNvSpPr>
              <a:spLocks/>
            </p:cNvSpPr>
            <p:nvPr/>
          </p:nvSpPr>
          <p:spPr bwMode="auto">
            <a:xfrm>
              <a:off x="1999"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42"/>
            <p:cNvSpPr>
              <a:spLocks/>
            </p:cNvSpPr>
            <p:nvPr/>
          </p:nvSpPr>
          <p:spPr bwMode="auto">
            <a:xfrm>
              <a:off x="1976"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43"/>
            <p:cNvSpPr>
              <a:spLocks/>
            </p:cNvSpPr>
            <p:nvPr/>
          </p:nvSpPr>
          <p:spPr bwMode="auto">
            <a:xfrm>
              <a:off x="1937"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44"/>
            <p:cNvSpPr>
              <a:spLocks/>
            </p:cNvSpPr>
            <p:nvPr/>
          </p:nvSpPr>
          <p:spPr bwMode="auto">
            <a:xfrm>
              <a:off x="2079"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45"/>
            <p:cNvSpPr>
              <a:spLocks/>
            </p:cNvSpPr>
            <p:nvPr/>
          </p:nvSpPr>
          <p:spPr bwMode="auto">
            <a:xfrm>
              <a:off x="1949"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Freeform 46"/>
            <p:cNvSpPr>
              <a:spLocks/>
            </p:cNvSpPr>
            <p:nvPr/>
          </p:nvSpPr>
          <p:spPr bwMode="auto">
            <a:xfrm>
              <a:off x="1935"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Freeform 47"/>
            <p:cNvSpPr>
              <a:spLocks/>
            </p:cNvSpPr>
            <p:nvPr/>
          </p:nvSpPr>
          <p:spPr bwMode="auto">
            <a:xfrm>
              <a:off x="1872"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Freeform 48"/>
            <p:cNvSpPr>
              <a:spLocks/>
            </p:cNvSpPr>
            <p:nvPr/>
          </p:nvSpPr>
          <p:spPr bwMode="auto">
            <a:xfrm>
              <a:off x="1967"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49"/>
            <p:cNvSpPr>
              <a:spLocks/>
            </p:cNvSpPr>
            <p:nvPr/>
          </p:nvSpPr>
          <p:spPr bwMode="auto">
            <a:xfrm>
              <a:off x="1957"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50"/>
            <p:cNvSpPr>
              <a:spLocks/>
            </p:cNvSpPr>
            <p:nvPr/>
          </p:nvSpPr>
          <p:spPr bwMode="auto">
            <a:xfrm>
              <a:off x="1897"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51"/>
            <p:cNvSpPr>
              <a:spLocks/>
            </p:cNvSpPr>
            <p:nvPr/>
          </p:nvSpPr>
          <p:spPr bwMode="auto">
            <a:xfrm>
              <a:off x="1879"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Freeform 52"/>
            <p:cNvSpPr>
              <a:spLocks/>
            </p:cNvSpPr>
            <p:nvPr/>
          </p:nvSpPr>
          <p:spPr bwMode="auto">
            <a:xfrm>
              <a:off x="1875"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Freeform 53"/>
            <p:cNvSpPr>
              <a:spLocks/>
            </p:cNvSpPr>
            <p:nvPr/>
          </p:nvSpPr>
          <p:spPr bwMode="auto">
            <a:xfrm>
              <a:off x="2117"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Freeform 54"/>
            <p:cNvSpPr>
              <a:spLocks/>
            </p:cNvSpPr>
            <p:nvPr/>
          </p:nvSpPr>
          <p:spPr bwMode="auto">
            <a:xfrm>
              <a:off x="2115"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55"/>
            <p:cNvSpPr>
              <a:spLocks/>
            </p:cNvSpPr>
            <p:nvPr/>
          </p:nvSpPr>
          <p:spPr bwMode="auto">
            <a:xfrm>
              <a:off x="2115"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Freeform 56"/>
            <p:cNvSpPr>
              <a:spLocks/>
            </p:cNvSpPr>
            <p:nvPr/>
          </p:nvSpPr>
          <p:spPr bwMode="auto">
            <a:xfrm>
              <a:off x="2058"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Freeform 57"/>
            <p:cNvSpPr>
              <a:spLocks/>
            </p:cNvSpPr>
            <p:nvPr/>
          </p:nvSpPr>
          <p:spPr bwMode="auto">
            <a:xfrm>
              <a:off x="2057"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Freeform 58"/>
            <p:cNvSpPr>
              <a:spLocks/>
            </p:cNvSpPr>
            <p:nvPr/>
          </p:nvSpPr>
          <p:spPr bwMode="auto">
            <a:xfrm>
              <a:off x="1878"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59"/>
            <p:cNvSpPr>
              <a:spLocks/>
            </p:cNvSpPr>
            <p:nvPr/>
          </p:nvSpPr>
          <p:spPr bwMode="auto">
            <a:xfrm>
              <a:off x="2041"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60"/>
            <p:cNvSpPr>
              <a:spLocks/>
            </p:cNvSpPr>
            <p:nvPr/>
          </p:nvSpPr>
          <p:spPr bwMode="auto">
            <a:xfrm>
              <a:off x="1956"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61"/>
            <p:cNvSpPr>
              <a:spLocks/>
            </p:cNvSpPr>
            <p:nvPr/>
          </p:nvSpPr>
          <p:spPr bwMode="auto">
            <a:xfrm>
              <a:off x="2054"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Freeform 62"/>
            <p:cNvSpPr>
              <a:spLocks/>
            </p:cNvSpPr>
            <p:nvPr/>
          </p:nvSpPr>
          <p:spPr bwMode="auto">
            <a:xfrm>
              <a:off x="2149"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Freeform 63"/>
            <p:cNvSpPr>
              <a:spLocks/>
            </p:cNvSpPr>
            <p:nvPr/>
          </p:nvSpPr>
          <p:spPr bwMode="auto">
            <a:xfrm>
              <a:off x="2340"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Freeform 64"/>
            <p:cNvSpPr>
              <a:spLocks/>
            </p:cNvSpPr>
            <p:nvPr/>
          </p:nvSpPr>
          <p:spPr bwMode="auto">
            <a:xfrm>
              <a:off x="2149"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65"/>
            <p:cNvSpPr>
              <a:spLocks/>
            </p:cNvSpPr>
            <p:nvPr/>
          </p:nvSpPr>
          <p:spPr bwMode="auto">
            <a:xfrm>
              <a:off x="2183"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Freeform 66"/>
            <p:cNvSpPr>
              <a:spLocks/>
            </p:cNvSpPr>
            <p:nvPr/>
          </p:nvSpPr>
          <p:spPr bwMode="auto">
            <a:xfrm>
              <a:off x="2212"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67"/>
            <p:cNvSpPr>
              <a:spLocks/>
            </p:cNvSpPr>
            <p:nvPr/>
          </p:nvSpPr>
          <p:spPr bwMode="auto">
            <a:xfrm>
              <a:off x="2180"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Freeform 68"/>
            <p:cNvSpPr>
              <a:spLocks/>
            </p:cNvSpPr>
            <p:nvPr/>
          </p:nvSpPr>
          <p:spPr bwMode="auto">
            <a:xfrm>
              <a:off x="2318"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Freeform 69"/>
            <p:cNvSpPr>
              <a:spLocks/>
            </p:cNvSpPr>
            <p:nvPr/>
          </p:nvSpPr>
          <p:spPr bwMode="auto">
            <a:xfrm>
              <a:off x="2280"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Freeform 70"/>
            <p:cNvSpPr>
              <a:spLocks/>
            </p:cNvSpPr>
            <p:nvPr/>
          </p:nvSpPr>
          <p:spPr bwMode="auto">
            <a:xfrm>
              <a:off x="2219"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Freeform 71"/>
            <p:cNvSpPr>
              <a:spLocks/>
            </p:cNvSpPr>
            <p:nvPr/>
          </p:nvSpPr>
          <p:spPr bwMode="auto">
            <a:xfrm>
              <a:off x="2186"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Freeform 72"/>
            <p:cNvSpPr>
              <a:spLocks/>
            </p:cNvSpPr>
            <p:nvPr/>
          </p:nvSpPr>
          <p:spPr bwMode="auto">
            <a:xfrm>
              <a:off x="2216"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5" name="Group 73"/>
          <p:cNvGrpSpPr>
            <a:grpSpLocks/>
          </p:cNvGrpSpPr>
          <p:nvPr/>
        </p:nvGrpSpPr>
        <p:grpSpPr bwMode="auto">
          <a:xfrm>
            <a:off x="4667250" y="1052513"/>
            <a:ext cx="1106488" cy="1281112"/>
            <a:chOff x="2940" y="722"/>
            <a:chExt cx="697" cy="807"/>
          </a:xfrm>
        </p:grpSpPr>
        <p:sp>
          <p:nvSpPr>
            <p:cNvPr id="76" name="Freeform 74"/>
            <p:cNvSpPr>
              <a:spLocks/>
            </p:cNvSpPr>
            <p:nvPr/>
          </p:nvSpPr>
          <p:spPr bwMode="auto">
            <a:xfrm>
              <a:off x="3012"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Freeform 75"/>
            <p:cNvSpPr>
              <a:spLocks/>
            </p:cNvSpPr>
            <p:nvPr/>
          </p:nvSpPr>
          <p:spPr bwMode="auto">
            <a:xfrm>
              <a:off x="2965"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Freeform 76"/>
            <p:cNvSpPr>
              <a:spLocks/>
            </p:cNvSpPr>
            <p:nvPr/>
          </p:nvSpPr>
          <p:spPr bwMode="auto">
            <a:xfrm>
              <a:off x="3009"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Freeform 77"/>
            <p:cNvSpPr>
              <a:spLocks/>
            </p:cNvSpPr>
            <p:nvPr/>
          </p:nvSpPr>
          <p:spPr bwMode="auto">
            <a:xfrm>
              <a:off x="2980"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Freeform 78"/>
            <p:cNvSpPr>
              <a:spLocks/>
            </p:cNvSpPr>
            <p:nvPr/>
          </p:nvSpPr>
          <p:spPr bwMode="auto">
            <a:xfrm>
              <a:off x="3183"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Freeform 79"/>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80"/>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Freeform 81"/>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Freeform 82"/>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Freeform 83"/>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Freeform 84"/>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Freeform 85"/>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Freeform 86"/>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Freeform 87"/>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Freeform 88"/>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Freeform 89"/>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Freeform 90"/>
            <p:cNvSpPr>
              <a:spLocks/>
            </p:cNvSpPr>
            <p:nvPr/>
          </p:nvSpPr>
          <p:spPr bwMode="auto">
            <a:xfrm>
              <a:off x="3142"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Freeform 91"/>
            <p:cNvSpPr>
              <a:spLocks/>
            </p:cNvSpPr>
            <p:nvPr/>
          </p:nvSpPr>
          <p:spPr bwMode="auto">
            <a:xfrm>
              <a:off x="3054"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Freeform 92"/>
            <p:cNvSpPr>
              <a:spLocks/>
            </p:cNvSpPr>
            <p:nvPr/>
          </p:nvSpPr>
          <p:spPr bwMode="auto">
            <a:xfrm>
              <a:off x="3091"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Freeform 93"/>
            <p:cNvSpPr>
              <a:spLocks/>
            </p:cNvSpPr>
            <p:nvPr/>
          </p:nvSpPr>
          <p:spPr bwMode="auto">
            <a:xfrm>
              <a:off x="3092"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Freeform 94"/>
            <p:cNvSpPr>
              <a:spLocks/>
            </p:cNvSpPr>
            <p:nvPr/>
          </p:nvSpPr>
          <p:spPr bwMode="auto">
            <a:xfrm>
              <a:off x="3055"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Freeform 95"/>
            <p:cNvSpPr>
              <a:spLocks/>
            </p:cNvSpPr>
            <p:nvPr/>
          </p:nvSpPr>
          <p:spPr bwMode="auto">
            <a:xfrm>
              <a:off x="3020"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Freeform 96"/>
            <p:cNvSpPr>
              <a:spLocks/>
            </p:cNvSpPr>
            <p:nvPr/>
          </p:nvSpPr>
          <p:spPr bwMode="auto">
            <a:xfrm>
              <a:off x="3101"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Freeform 97"/>
            <p:cNvSpPr>
              <a:spLocks/>
            </p:cNvSpPr>
            <p:nvPr/>
          </p:nvSpPr>
          <p:spPr bwMode="auto">
            <a:xfrm>
              <a:off x="3067"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Freeform 98"/>
            <p:cNvSpPr>
              <a:spLocks/>
            </p:cNvSpPr>
            <p:nvPr/>
          </p:nvSpPr>
          <p:spPr bwMode="auto">
            <a:xfrm>
              <a:off x="3044"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Freeform 99"/>
            <p:cNvSpPr>
              <a:spLocks/>
            </p:cNvSpPr>
            <p:nvPr/>
          </p:nvSpPr>
          <p:spPr bwMode="auto">
            <a:xfrm>
              <a:off x="3005"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Freeform 100"/>
            <p:cNvSpPr>
              <a:spLocks/>
            </p:cNvSpPr>
            <p:nvPr/>
          </p:nvSpPr>
          <p:spPr bwMode="auto">
            <a:xfrm>
              <a:off x="3147"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Freeform 101"/>
            <p:cNvSpPr>
              <a:spLocks/>
            </p:cNvSpPr>
            <p:nvPr/>
          </p:nvSpPr>
          <p:spPr bwMode="auto">
            <a:xfrm>
              <a:off x="3017"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Freeform 102"/>
            <p:cNvSpPr>
              <a:spLocks/>
            </p:cNvSpPr>
            <p:nvPr/>
          </p:nvSpPr>
          <p:spPr bwMode="auto">
            <a:xfrm>
              <a:off x="3003"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Freeform 103"/>
            <p:cNvSpPr>
              <a:spLocks/>
            </p:cNvSpPr>
            <p:nvPr/>
          </p:nvSpPr>
          <p:spPr bwMode="auto">
            <a:xfrm>
              <a:off x="2940"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Freeform 104"/>
            <p:cNvSpPr>
              <a:spLocks/>
            </p:cNvSpPr>
            <p:nvPr/>
          </p:nvSpPr>
          <p:spPr bwMode="auto">
            <a:xfrm>
              <a:off x="3035"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Freeform 105"/>
            <p:cNvSpPr>
              <a:spLocks/>
            </p:cNvSpPr>
            <p:nvPr/>
          </p:nvSpPr>
          <p:spPr bwMode="auto">
            <a:xfrm>
              <a:off x="3025"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Freeform 106"/>
            <p:cNvSpPr>
              <a:spLocks/>
            </p:cNvSpPr>
            <p:nvPr/>
          </p:nvSpPr>
          <p:spPr bwMode="auto">
            <a:xfrm>
              <a:off x="2965"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Freeform 107"/>
            <p:cNvSpPr>
              <a:spLocks/>
            </p:cNvSpPr>
            <p:nvPr/>
          </p:nvSpPr>
          <p:spPr bwMode="auto">
            <a:xfrm>
              <a:off x="2947"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Freeform 108"/>
            <p:cNvSpPr>
              <a:spLocks/>
            </p:cNvSpPr>
            <p:nvPr/>
          </p:nvSpPr>
          <p:spPr bwMode="auto">
            <a:xfrm>
              <a:off x="2943"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Freeform 109"/>
            <p:cNvSpPr>
              <a:spLocks/>
            </p:cNvSpPr>
            <p:nvPr/>
          </p:nvSpPr>
          <p:spPr bwMode="auto">
            <a:xfrm>
              <a:off x="3185"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Freeform 110"/>
            <p:cNvSpPr>
              <a:spLocks/>
            </p:cNvSpPr>
            <p:nvPr/>
          </p:nvSpPr>
          <p:spPr bwMode="auto">
            <a:xfrm>
              <a:off x="3183"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Freeform 111"/>
            <p:cNvSpPr>
              <a:spLocks/>
            </p:cNvSpPr>
            <p:nvPr/>
          </p:nvSpPr>
          <p:spPr bwMode="auto">
            <a:xfrm>
              <a:off x="3183"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Freeform 112"/>
            <p:cNvSpPr>
              <a:spLocks/>
            </p:cNvSpPr>
            <p:nvPr/>
          </p:nvSpPr>
          <p:spPr bwMode="auto">
            <a:xfrm>
              <a:off x="3126"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Freeform 113"/>
            <p:cNvSpPr>
              <a:spLocks/>
            </p:cNvSpPr>
            <p:nvPr/>
          </p:nvSpPr>
          <p:spPr bwMode="auto">
            <a:xfrm>
              <a:off x="3125"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Freeform 114"/>
            <p:cNvSpPr>
              <a:spLocks/>
            </p:cNvSpPr>
            <p:nvPr/>
          </p:nvSpPr>
          <p:spPr bwMode="auto">
            <a:xfrm>
              <a:off x="2946"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Freeform 115"/>
            <p:cNvSpPr>
              <a:spLocks/>
            </p:cNvSpPr>
            <p:nvPr/>
          </p:nvSpPr>
          <p:spPr bwMode="auto">
            <a:xfrm>
              <a:off x="3109"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Freeform 116"/>
            <p:cNvSpPr>
              <a:spLocks/>
            </p:cNvSpPr>
            <p:nvPr/>
          </p:nvSpPr>
          <p:spPr bwMode="auto">
            <a:xfrm>
              <a:off x="3024"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Freeform 117"/>
            <p:cNvSpPr>
              <a:spLocks/>
            </p:cNvSpPr>
            <p:nvPr/>
          </p:nvSpPr>
          <p:spPr bwMode="auto">
            <a:xfrm>
              <a:off x="3122"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Freeform 118"/>
            <p:cNvSpPr>
              <a:spLocks/>
            </p:cNvSpPr>
            <p:nvPr/>
          </p:nvSpPr>
          <p:spPr bwMode="auto">
            <a:xfrm>
              <a:off x="3217"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Freeform 119"/>
            <p:cNvSpPr>
              <a:spLocks/>
            </p:cNvSpPr>
            <p:nvPr/>
          </p:nvSpPr>
          <p:spPr bwMode="auto">
            <a:xfrm>
              <a:off x="3408"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Freeform 120"/>
            <p:cNvSpPr>
              <a:spLocks/>
            </p:cNvSpPr>
            <p:nvPr/>
          </p:nvSpPr>
          <p:spPr bwMode="auto">
            <a:xfrm>
              <a:off x="3217"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Freeform 121"/>
            <p:cNvSpPr>
              <a:spLocks/>
            </p:cNvSpPr>
            <p:nvPr/>
          </p:nvSpPr>
          <p:spPr bwMode="auto">
            <a:xfrm>
              <a:off x="3251"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Freeform 122"/>
            <p:cNvSpPr>
              <a:spLocks/>
            </p:cNvSpPr>
            <p:nvPr/>
          </p:nvSpPr>
          <p:spPr bwMode="auto">
            <a:xfrm>
              <a:off x="3280"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Freeform 123"/>
            <p:cNvSpPr>
              <a:spLocks/>
            </p:cNvSpPr>
            <p:nvPr/>
          </p:nvSpPr>
          <p:spPr bwMode="auto">
            <a:xfrm>
              <a:off x="3248"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Freeform 124"/>
            <p:cNvSpPr>
              <a:spLocks/>
            </p:cNvSpPr>
            <p:nvPr/>
          </p:nvSpPr>
          <p:spPr bwMode="auto">
            <a:xfrm>
              <a:off x="3386"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Freeform 125"/>
            <p:cNvSpPr>
              <a:spLocks/>
            </p:cNvSpPr>
            <p:nvPr/>
          </p:nvSpPr>
          <p:spPr bwMode="auto">
            <a:xfrm>
              <a:off x="3348"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Freeform 126"/>
            <p:cNvSpPr>
              <a:spLocks/>
            </p:cNvSpPr>
            <p:nvPr/>
          </p:nvSpPr>
          <p:spPr bwMode="auto">
            <a:xfrm>
              <a:off x="3287"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Freeform 127"/>
            <p:cNvSpPr>
              <a:spLocks/>
            </p:cNvSpPr>
            <p:nvPr/>
          </p:nvSpPr>
          <p:spPr bwMode="auto">
            <a:xfrm>
              <a:off x="3254"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Freeform 128"/>
            <p:cNvSpPr>
              <a:spLocks/>
            </p:cNvSpPr>
            <p:nvPr/>
          </p:nvSpPr>
          <p:spPr bwMode="auto">
            <a:xfrm>
              <a:off x="3284"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1" name="Group 129"/>
          <p:cNvGrpSpPr>
            <a:grpSpLocks/>
          </p:cNvGrpSpPr>
          <p:nvPr/>
        </p:nvGrpSpPr>
        <p:grpSpPr bwMode="auto">
          <a:xfrm>
            <a:off x="6378575" y="1052513"/>
            <a:ext cx="1106488" cy="1281112"/>
            <a:chOff x="4018" y="722"/>
            <a:chExt cx="697" cy="807"/>
          </a:xfrm>
        </p:grpSpPr>
        <p:sp>
          <p:nvSpPr>
            <p:cNvPr id="132" name="Freeform 130"/>
            <p:cNvSpPr>
              <a:spLocks/>
            </p:cNvSpPr>
            <p:nvPr/>
          </p:nvSpPr>
          <p:spPr bwMode="auto">
            <a:xfrm>
              <a:off x="4090" y="722"/>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Freeform 131"/>
            <p:cNvSpPr>
              <a:spLocks/>
            </p:cNvSpPr>
            <p:nvPr/>
          </p:nvSpPr>
          <p:spPr bwMode="auto">
            <a:xfrm>
              <a:off x="4043" y="865"/>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Freeform 132"/>
            <p:cNvSpPr>
              <a:spLocks/>
            </p:cNvSpPr>
            <p:nvPr/>
          </p:nvSpPr>
          <p:spPr bwMode="auto">
            <a:xfrm>
              <a:off x="4087" y="724"/>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Freeform 133"/>
            <p:cNvSpPr>
              <a:spLocks/>
            </p:cNvSpPr>
            <p:nvPr/>
          </p:nvSpPr>
          <p:spPr bwMode="auto">
            <a:xfrm>
              <a:off x="4058" y="918"/>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Freeform 134"/>
            <p:cNvSpPr>
              <a:spLocks/>
            </p:cNvSpPr>
            <p:nvPr/>
          </p:nvSpPr>
          <p:spPr bwMode="auto">
            <a:xfrm>
              <a:off x="4261" y="1105"/>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Freeform 135"/>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Freeform 136"/>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Freeform 137"/>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Freeform 138"/>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Freeform 139"/>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Freeform 140"/>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Freeform 141"/>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Freeform 142"/>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 name="Freeform 143"/>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Freeform 144"/>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Freeform 145"/>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Freeform 146"/>
            <p:cNvSpPr>
              <a:spLocks/>
            </p:cNvSpPr>
            <p:nvPr/>
          </p:nvSpPr>
          <p:spPr bwMode="auto">
            <a:xfrm>
              <a:off x="4220" y="1221"/>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 name="Freeform 147"/>
            <p:cNvSpPr>
              <a:spLocks/>
            </p:cNvSpPr>
            <p:nvPr/>
          </p:nvSpPr>
          <p:spPr bwMode="auto">
            <a:xfrm>
              <a:off x="4132" y="1195"/>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0" name="Freeform 148"/>
            <p:cNvSpPr>
              <a:spLocks/>
            </p:cNvSpPr>
            <p:nvPr/>
          </p:nvSpPr>
          <p:spPr bwMode="auto">
            <a:xfrm>
              <a:off x="4169" y="1136"/>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Freeform 149"/>
            <p:cNvSpPr>
              <a:spLocks/>
            </p:cNvSpPr>
            <p:nvPr/>
          </p:nvSpPr>
          <p:spPr bwMode="auto">
            <a:xfrm>
              <a:off x="4170" y="1221"/>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Freeform 150"/>
            <p:cNvSpPr>
              <a:spLocks/>
            </p:cNvSpPr>
            <p:nvPr/>
          </p:nvSpPr>
          <p:spPr bwMode="auto">
            <a:xfrm>
              <a:off x="4133" y="1226"/>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Freeform 151"/>
            <p:cNvSpPr>
              <a:spLocks/>
            </p:cNvSpPr>
            <p:nvPr/>
          </p:nvSpPr>
          <p:spPr bwMode="auto">
            <a:xfrm>
              <a:off x="4098" y="1222"/>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Freeform 152"/>
            <p:cNvSpPr>
              <a:spLocks/>
            </p:cNvSpPr>
            <p:nvPr/>
          </p:nvSpPr>
          <p:spPr bwMode="auto">
            <a:xfrm>
              <a:off x="4179" y="1217"/>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Freeform 153"/>
            <p:cNvSpPr>
              <a:spLocks/>
            </p:cNvSpPr>
            <p:nvPr/>
          </p:nvSpPr>
          <p:spPr bwMode="auto">
            <a:xfrm>
              <a:off x="4145" y="1189"/>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 name="Freeform 154"/>
            <p:cNvSpPr>
              <a:spLocks/>
            </p:cNvSpPr>
            <p:nvPr/>
          </p:nvSpPr>
          <p:spPr bwMode="auto">
            <a:xfrm>
              <a:off x="4122" y="1285"/>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Freeform 155"/>
            <p:cNvSpPr>
              <a:spLocks/>
            </p:cNvSpPr>
            <p:nvPr/>
          </p:nvSpPr>
          <p:spPr bwMode="auto">
            <a:xfrm>
              <a:off x="4083" y="1227"/>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 name="Freeform 156"/>
            <p:cNvSpPr>
              <a:spLocks/>
            </p:cNvSpPr>
            <p:nvPr/>
          </p:nvSpPr>
          <p:spPr bwMode="auto">
            <a:xfrm>
              <a:off x="4225" y="128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Freeform 157"/>
            <p:cNvSpPr>
              <a:spLocks/>
            </p:cNvSpPr>
            <p:nvPr/>
          </p:nvSpPr>
          <p:spPr bwMode="auto">
            <a:xfrm>
              <a:off x="4095" y="1038"/>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Freeform 158"/>
            <p:cNvSpPr>
              <a:spLocks/>
            </p:cNvSpPr>
            <p:nvPr/>
          </p:nvSpPr>
          <p:spPr bwMode="auto">
            <a:xfrm>
              <a:off x="4081" y="1095"/>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Freeform 159"/>
            <p:cNvSpPr>
              <a:spLocks/>
            </p:cNvSpPr>
            <p:nvPr/>
          </p:nvSpPr>
          <p:spPr bwMode="auto">
            <a:xfrm>
              <a:off x="4018" y="972"/>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Freeform 160"/>
            <p:cNvSpPr>
              <a:spLocks/>
            </p:cNvSpPr>
            <p:nvPr/>
          </p:nvSpPr>
          <p:spPr bwMode="auto">
            <a:xfrm>
              <a:off x="4113" y="853"/>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Freeform 161"/>
            <p:cNvSpPr>
              <a:spLocks/>
            </p:cNvSpPr>
            <p:nvPr/>
          </p:nvSpPr>
          <p:spPr bwMode="auto">
            <a:xfrm>
              <a:off x="4103" y="852"/>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Freeform 162"/>
            <p:cNvSpPr>
              <a:spLocks/>
            </p:cNvSpPr>
            <p:nvPr/>
          </p:nvSpPr>
          <p:spPr bwMode="auto">
            <a:xfrm>
              <a:off x="4043" y="1116"/>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5" name="Freeform 163"/>
            <p:cNvSpPr>
              <a:spLocks/>
            </p:cNvSpPr>
            <p:nvPr/>
          </p:nvSpPr>
          <p:spPr bwMode="auto">
            <a:xfrm>
              <a:off x="4025" y="1367"/>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Freeform 164"/>
            <p:cNvSpPr>
              <a:spLocks/>
            </p:cNvSpPr>
            <p:nvPr/>
          </p:nvSpPr>
          <p:spPr bwMode="auto">
            <a:xfrm>
              <a:off x="4021" y="1100"/>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Freeform 165"/>
            <p:cNvSpPr>
              <a:spLocks/>
            </p:cNvSpPr>
            <p:nvPr/>
          </p:nvSpPr>
          <p:spPr bwMode="auto">
            <a:xfrm>
              <a:off x="4263" y="1380"/>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 name="Freeform 166"/>
            <p:cNvSpPr>
              <a:spLocks/>
            </p:cNvSpPr>
            <p:nvPr/>
          </p:nvSpPr>
          <p:spPr bwMode="auto">
            <a:xfrm>
              <a:off x="4261" y="1097"/>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Freeform 167"/>
            <p:cNvSpPr>
              <a:spLocks/>
            </p:cNvSpPr>
            <p:nvPr/>
          </p:nvSpPr>
          <p:spPr bwMode="auto">
            <a:xfrm>
              <a:off x="4261" y="1131"/>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 name="Freeform 168"/>
            <p:cNvSpPr>
              <a:spLocks/>
            </p:cNvSpPr>
            <p:nvPr/>
          </p:nvSpPr>
          <p:spPr bwMode="auto">
            <a:xfrm>
              <a:off x="4204" y="867"/>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Freeform 169"/>
            <p:cNvSpPr>
              <a:spLocks/>
            </p:cNvSpPr>
            <p:nvPr/>
          </p:nvSpPr>
          <p:spPr bwMode="auto">
            <a:xfrm>
              <a:off x="4203" y="867"/>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Freeform 170"/>
            <p:cNvSpPr>
              <a:spLocks/>
            </p:cNvSpPr>
            <p:nvPr/>
          </p:nvSpPr>
          <p:spPr bwMode="auto">
            <a:xfrm>
              <a:off x="4024" y="1139"/>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Freeform 171"/>
            <p:cNvSpPr>
              <a:spLocks/>
            </p:cNvSpPr>
            <p:nvPr/>
          </p:nvSpPr>
          <p:spPr bwMode="auto">
            <a:xfrm>
              <a:off x="4187" y="1017"/>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Freeform 172"/>
            <p:cNvSpPr>
              <a:spLocks/>
            </p:cNvSpPr>
            <p:nvPr/>
          </p:nvSpPr>
          <p:spPr bwMode="auto">
            <a:xfrm>
              <a:off x="4102" y="851"/>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 name="Freeform 173"/>
            <p:cNvSpPr>
              <a:spLocks/>
            </p:cNvSpPr>
            <p:nvPr/>
          </p:nvSpPr>
          <p:spPr bwMode="auto">
            <a:xfrm>
              <a:off x="4200" y="865"/>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 name="Freeform 174"/>
            <p:cNvSpPr>
              <a:spLocks/>
            </p:cNvSpPr>
            <p:nvPr/>
          </p:nvSpPr>
          <p:spPr bwMode="auto">
            <a:xfrm>
              <a:off x="4295" y="1049"/>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7" name="Freeform 175"/>
            <p:cNvSpPr>
              <a:spLocks/>
            </p:cNvSpPr>
            <p:nvPr/>
          </p:nvSpPr>
          <p:spPr bwMode="auto">
            <a:xfrm>
              <a:off x="4486" y="1042"/>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Freeform 176"/>
            <p:cNvSpPr>
              <a:spLocks/>
            </p:cNvSpPr>
            <p:nvPr/>
          </p:nvSpPr>
          <p:spPr bwMode="auto">
            <a:xfrm>
              <a:off x="4295" y="1003"/>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Freeform 177"/>
            <p:cNvSpPr>
              <a:spLocks/>
            </p:cNvSpPr>
            <p:nvPr/>
          </p:nvSpPr>
          <p:spPr bwMode="auto">
            <a:xfrm>
              <a:off x="4329" y="884"/>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Freeform 178"/>
            <p:cNvSpPr>
              <a:spLocks/>
            </p:cNvSpPr>
            <p:nvPr/>
          </p:nvSpPr>
          <p:spPr bwMode="auto">
            <a:xfrm>
              <a:off x="4358" y="947"/>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Freeform 179"/>
            <p:cNvSpPr>
              <a:spLocks/>
            </p:cNvSpPr>
            <p:nvPr/>
          </p:nvSpPr>
          <p:spPr bwMode="auto">
            <a:xfrm>
              <a:off x="4326" y="869"/>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 name="Freeform 180"/>
            <p:cNvSpPr>
              <a:spLocks/>
            </p:cNvSpPr>
            <p:nvPr/>
          </p:nvSpPr>
          <p:spPr bwMode="auto">
            <a:xfrm>
              <a:off x="4464" y="916"/>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Freeform 181"/>
            <p:cNvSpPr>
              <a:spLocks/>
            </p:cNvSpPr>
            <p:nvPr/>
          </p:nvSpPr>
          <p:spPr bwMode="auto">
            <a:xfrm>
              <a:off x="4426" y="926"/>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Freeform 182"/>
            <p:cNvSpPr>
              <a:spLocks/>
            </p:cNvSpPr>
            <p:nvPr/>
          </p:nvSpPr>
          <p:spPr bwMode="auto">
            <a:xfrm>
              <a:off x="4365" y="890"/>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 name="Freeform 183"/>
            <p:cNvSpPr>
              <a:spLocks/>
            </p:cNvSpPr>
            <p:nvPr/>
          </p:nvSpPr>
          <p:spPr bwMode="auto">
            <a:xfrm>
              <a:off x="4332" y="877"/>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 name="Freeform 184"/>
            <p:cNvSpPr>
              <a:spLocks/>
            </p:cNvSpPr>
            <p:nvPr/>
          </p:nvSpPr>
          <p:spPr bwMode="auto">
            <a:xfrm>
              <a:off x="4362" y="850"/>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7" name="AutoShape 185"/>
          <p:cNvSpPr>
            <a:spLocks noChangeArrowheads="1"/>
          </p:cNvSpPr>
          <p:nvPr/>
        </p:nvSpPr>
        <p:spPr bwMode="blackWhite">
          <a:xfrm>
            <a:off x="6684963" y="4849813"/>
            <a:ext cx="1906587" cy="1235075"/>
          </a:xfrm>
          <a:prstGeom prst="diamond">
            <a:avLst/>
          </a:prstGeom>
          <a:solidFill>
            <a:srgbClr val="95CA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22325" eaLnBrk="0" hangingPunct="0">
              <a:spcBef>
                <a:spcPct val="50000"/>
              </a:spcBef>
              <a:buClrTx/>
              <a:buFontTx/>
              <a:buNone/>
              <a:defRPr/>
            </a:pPr>
            <a:endParaRPr kumimoji="1" lang="zh-CN" altLang="en-US">
              <a:solidFill>
                <a:schemeClr val="folHlink"/>
              </a:solidFill>
              <a:effectLst>
                <a:outerShdw blurRad="38100" dist="38100" dir="2700000" algn="tl">
                  <a:srgbClr val="000000"/>
                </a:outerShdw>
              </a:effectLst>
            </a:endParaRPr>
          </a:p>
        </p:txBody>
      </p:sp>
      <p:sp>
        <p:nvSpPr>
          <p:cNvPr id="188" name="Rectangle 186"/>
          <p:cNvSpPr>
            <a:spLocks noChangeArrowheads="1"/>
          </p:cNvSpPr>
          <p:nvPr/>
        </p:nvSpPr>
        <p:spPr bwMode="blackWhite">
          <a:xfrm>
            <a:off x="6851650" y="5205413"/>
            <a:ext cx="1595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hangingPunct="0">
              <a:spcBef>
                <a:spcPct val="50000"/>
              </a:spcBef>
              <a:buClrTx/>
              <a:buFontTx/>
              <a:buNone/>
            </a:pPr>
            <a:r>
              <a:rPr kumimoji="1" lang="en-US" altLang="zh-CN">
                <a:solidFill>
                  <a:srgbClr val="000000"/>
                </a:solidFill>
                <a:latin typeface="Courier New" pitchFamily="49" charset="0"/>
              </a:rPr>
              <a:t>UPDATE</a:t>
            </a:r>
            <a:r>
              <a:rPr kumimoji="1" lang="en-US" altLang="zh-CN" b="0">
                <a:solidFill>
                  <a:srgbClr val="000000"/>
                </a:solidFill>
                <a:latin typeface="Courier New" pitchFamily="49" charset="0"/>
              </a:rPr>
              <a:t> </a:t>
            </a:r>
            <a:r>
              <a:rPr kumimoji="1" lang="en-US" altLang="zh-CN">
                <a:solidFill>
                  <a:srgbClr val="000000"/>
                </a:solidFill>
                <a:latin typeface="Courier New" pitchFamily="49" charset="0"/>
              </a:rPr>
              <a:t>ON JOBS</a:t>
            </a:r>
          </a:p>
        </p:txBody>
      </p:sp>
      <p:sp>
        <p:nvSpPr>
          <p:cNvPr id="189" name="AutoShape 187"/>
          <p:cNvSpPr>
            <a:spLocks noChangeArrowheads="1"/>
          </p:cNvSpPr>
          <p:nvPr/>
        </p:nvSpPr>
        <p:spPr bwMode="blackWhite">
          <a:xfrm>
            <a:off x="5462588" y="3994150"/>
            <a:ext cx="1906587" cy="1235075"/>
          </a:xfrm>
          <a:prstGeom prst="diamond">
            <a:avLst/>
          </a:prstGeom>
          <a:solidFill>
            <a:srgbClr val="95CA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22325" eaLnBrk="0" hangingPunct="0">
              <a:spcBef>
                <a:spcPct val="50000"/>
              </a:spcBef>
              <a:buClrTx/>
              <a:buFontTx/>
              <a:buNone/>
              <a:defRPr/>
            </a:pPr>
            <a:endParaRPr kumimoji="1" lang="zh-CN" altLang="en-US">
              <a:solidFill>
                <a:schemeClr val="folHlink"/>
              </a:solidFill>
              <a:effectLst>
                <a:outerShdw blurRad="38100" dist="38100" dir="2700000" algn="tl">
                  <a:srgbClr val="000000"/>
                </a:outerShdw>
              </a:effectLst>
            </a:endParaRPr>
          </a:p>
        </p:txBody>
      </p:sp>
      <p:sp>
        <p:nvSpPr>
          <p:cNvPr id="190" name="Rectangle 188"/>
          <p:cNvSpPr>
            <a:spLocks noChangeArrowheads="1"/>
          </p:cNvSpPr>
          <p:nvPr/>
        </p:nvSpPr>
        <p:spPr bwMode="blackWhite">
          <a:xfrm>
            <a:off x="5664200" y="4398963"/>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hangingPunct="0">
              <a:spcBef>
                <a:spcPct val="50000"/>
              </a:spcBef>
              <a:buClrTx/>
              <a:buFontTx/>
              <a:buNone/>
            </a:pPr>
            <a:r>
              <a:rPr kumimoji="1" lang="en-US" altLang="zh-CN">
                <a:solidFill>
                  <a:srgbClr val="000000"/>
                </a:solidFill>
                <a:latin typeface="Courier New" pitchFamily="49" charset="0"/>
              </a:rPr>
              <a:t>INSERT ON JOBS</a:t>
            </a:r>
          </a:p>
        </p:txBody>
      </p:sp>
      <p:sp>
        <p:nvSpPr>
          <p:cNvPr id="191" name="AutoShape 189"/>
          <p:cNvSpPr>
            <a:spLocks noChangeArrowheads="1"/>
          </p:cNvSpPr>
          <p:nvPr/>
        </p:nvSpPr>
        <p:spPr bwMode="blackWhite">
          <a:xfrm>
            <a:off x="2959100" y="3994150"/>
            <a:ext cx="1906588" cy="1235075"/>
          </a:xfrm>
          <a:prstGeom prst="diamond">
            <a:avLst/>
          </a:prstGeom>
          <a:solidFill>
            <a:srgbClr val="95CA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22325" eaLnBrk="0" hangingPunct="0">
              <a:spcBef>
                <a:spcPct val="50000"/>
              </a:spcBef>
              <a:buClrTx/>
              <a:buFontTx/>
              <a:buNone/>
              <a:defRPr/>
            </a:pPr>
            <a:endParaRPr kumimoji="1" lang="zh-CN" altLang="en-US">
              <a:solidFill>
                <a:schemeClr val="folHlink"/>
              </a:solidFill>
              <a:effectLst>
                <a:outerShdw blurRad="38100" dist="38100" dir="2700000" algn="tl">
                  <a:srgbClr val="000000"/>
                </a:outerShdw>
              </a:effectLst>
            </a:endParaRPr>
          </a:p>
        </p:txBody>
      </p:sp>
      <p:sp>
        <p:nvSpPr>
          <p:cNvPr id="192" name="Rectangle 190"/>
          <p:cNvSpPr>
            <a:spLocks noChangeArrowheads="1"/>
          </p:cNvSpPr>
          <p:nvPr/>
        </p:nvSpPr>
        <p:spPr bwMode="blackWhite">
          <a:xfrm>
            <a:off x="3160713" y="4398963"/>
            <a:ext cx="150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hangingPunct="0">
              <a:spcBef>
                <a:spcPct val="50000"/>
              </a:spcBef>
              <a:buClrTx/>
              <a:buFontTx/>
              <a:buNone/>
            </a:pPr>
            <a:r>
              <a:rPr kumimoji="1" lang="en-US" altLang="zh-CN">
                <a:solidFill>
                  <a:srgbClr val="000000"/>
                </a:solidFill>
                <a:latin typeface="Courier New" pitchFamily="49" charset="0"/>
              </a:rPr>
              <a:t>SELECT</a:t>
            </a:r>
            <a:r>
              <a:rPr kumimoji="1" lang="en-US" altLang="zh-CN" b="0">
                <a:solidFill>
                  <a:srgbClr val="000000"/>
                </a:solidFill>
                <a:latin typeface="Courier New" pitchFamily="49" charset="0"/>
              </a:rPr>
              <a:t> </a:t>
            </a:r>
            <a:r>
              <a:rPr kumimoji="1" lang="en-US" altLang="zh-CN">
                <a:solidFill>
                  <a:srgbClr val="000000"/>
                </a:solidFill>
                <a:latin typeface="Courier New" pitchFamily="49" charset="0"/>
              </a:rPr>
              <a:t>ON JOBS</a:t>
            </a:r>
          </a:p>
        </p:txBody>
      </p:sp>
      <p:sp>
        <p:nvSpPr>
          <p:cNvPr id="193" name="AutoShape 191"/>
          <p:cNvSpPr>
            <a:spLocks noChangeArrowheads="1"/>
          </p:cNvSpPr>
          <p:nvPr/>
        </p:nvSpPr>
        <p:spPr bwMode="blackWhite">
          <a:xfrm>
            <a:off x="1714500" y="4849813"/>
            <a:ext cx="1906588" cy="1235075"/>
          </a:xfrm>
          <a:prstGeom prst="diamond">
            <a:avLst/>
          </a:prstGeom>
          <a:solidFill>
            <a:srgbClr val="95CA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22325" eaLnBrk="0" hangingPunct="0">
              <a:spcBef>
                <a:spcPct val="50000"/>
              </a:spcBef>
              <a:buClrTx/>
              <a:buFontTx/>
              <a:buNone/>
              <a:defRPr/>
            </a:pPr>
            <a:endParaRPr kumimoji="1" lang="zh-CN" altLang="en-US">
              <a:solidFill>
                <a:schemeClr val="folHlink"/>
              </a:solidFill>
              <a:effectLst>
                <a:outerShdw blurRad="38100" dist="38100" dir="2700000" algn="tl">
                  <a:srgbClr val="000000"/>
                </a:outerShdw>
              </a:effectLst>
            </a:endParaRPr>
          </a:p>
        </p:txBody>
      </p:sp>
      <p:sp>
        <p:nvSpPr>
          <p:cNvPr id="194" name="Rectangle 192"/>
          <p:cNvSpPr>
            <a:spLocks noChangeArrowheads="1"/>
          </p:cNvSpPr>
          <p:nvPr/>
        </p:nvSpPr>
        <p:spPr bwMode="blackWhite">
          <a:xfrm>
            <a:off x="1966913" y="5176838"/>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hangingPunct="0">
              <a:spcBef>
                <a:spcPct val="50000"/>
              </a:spcBef>
              <a:buClrTx/>
              <a:buFontTx/>
              <a:buNone/>
            </a:pPr>
            <a:r>
              <a:rPr kumimoji="1" lang="en-US" altLang="zh-CN">
                <a:solidFill>
                  <a:srgbClr val="000000"/>
                </a:solidFill>
                <a:latin typeface="Courier New" pitchFamily="49" charset="0"/>
              </a:rPr>
              <a:t>CREATE TABLE</a:t>
            </a:r>
          </a:p>
        </p:txBody>
      </p:sp>
      <p:sp>
        <p:nvSpPr>
          <p:cNvPr id="195" name="AutoShape 193"/>
          <p:cNvSpPr>
            <a:spLocks noChangeArrowheads="1"/>
          </p:cNvSpPr>
          <p:nvPr/>
        </p:nvSpPr>
        <p:spPr bwMode="blackWhite">
          <a:xfrm>
            <a:off x="4229100" y="4849813"/>
            <a:ext cx="1906588" cy="1235075"/>
          </a:xfrm>
          <a:prstGeom prst="diamond">
            <a:avLst/>
          </a:prstGeom>
          <a:solidFill>
            <a:srgbClr val="95CA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822325" eaLnBrk="0" hangingPunct="0">
              <a:spcBef>
                <a:spcPct val="50000"/>
              </a:spcBef>
              <a:buClrTx/>
              <a:buFontTx/>
              <a:buNone/>
              <a:defRPr/>
            </a:pPr>
            <a:endParaRPr kumimoji="1" lang="zh-CN" altLang="en-US">
              <a:solidFill>
                <a:schemeClr val="folHlink"/>
              </a:solidFill>
              <a:effectLst>
                <a:outerShdw blurRad="38100" dist="38100" dir="2700000" algn="tl">
                  <a:srgbClr val="000000"/>
                </a:outerShdw>
              </a:effectLst>
            </a:endParaRPr>
          </a:p>
        </p:txBody>
      </p:sp>
      <p:sp>
        <p:nvSpPr>
          <p:cNvPr id="196" name="Rectangle 194"/>
          <p:cNvSpPr>
            <a:spLocks noChangeArrowheads="1"/>
          </p:cNvSpPr>
          <p:nvPr/>
        </p:nvSpPr>
        <p:spPr bwMode="blackWhite">
          <a:xfrm>
            <a:off x="4481513" y="5176838"/>
            <a:ext cx="140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hangingPunct="0">
              <a:spcBef>
                <a:spcPct val="50000"/>
              </a:spcBef>
              <a:buClrTx/>
              <a:buFontTx/>
              <a:buNone/>
            </a:pPr>
            <a:r>
              <a:rPr kumimoji="1" lang="en-US" altLang="zh-CN">
                <a:solidFill>
                  <a:srgbClr val="000000"/>
                </a:solidFill>
                <a:latin typeface="Courier New" pitchFamily="49" charset="0"/>
              </a:rPr>
              <a:t>CREATE SESSION</a:t>
            </a:r>
          </a:p>
        </p:txBody>
      </p:sp>
      <p:sp>
        <p:nvSpPr>
          <p:cNvPr id="197" name="Rectangle 195"/>
          <p:cNvSpPr>
            <a:spLocks noChangeArrowheads="1"/>
          </p:cNvSpPr>
          <p:nvPr/>
        </p:nvSpPr>
        <p:spPr bwMode="blackWhite">
          <a:xfrm>
            <a:off x="5662613" y="2947988"/>
            <a:ext cx="1739900" cy="354012"/>
          </a:xfrm>
          <a:prstGeom prst="rect">
            <a:avLst/>
          </a:prstGeom>
          <a:gradFill rotWithShape="0">
            <a:gsLst>
              <a:gs pos="0">
                <a:srgbClr val="89E5B7"/>
              </a:gs>
              <a:gs pos="50000">
                <a:srgbClr val="99FFCC"/>
              </a:gs>
              <a:gs pos="100000">
                <a:srgbClr val="89E5B7"/>
              </a:gs>
            </a:gsLst>
            <a:lin ang="27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kumimoji="1" lang="en-US" altLang="zh-CN" dirty="0">
                <a:solidFill>
                  <a:srgbClr val="000000"/>
                </a:solidFill>
                <a:latin typeface="Courier New" pitchFamily="49" charset="0"/>
              </a:rPr>
              <a:t>R</a:t>
            </a:r>
            <a:r>
              <a:rPr kumimoji="1" lang="en-US" altLang="zh-CN" dirty="0" smtClean="0">
                <a:solidFill>
                  <a:srgbClr val="000000"/>
                </a:solidFill>
                <a:latin typeface="Courier New" pitchFamily="49" charset="0"/>
              </a:rPr>
              <a:t>_CLERK</a:t>
            </a:r>
            <a:endParaRPr kumimoji="1" lang="en-US" altLang="zh-CN" dirty="0">
              <a:solidFill>
                <a:srgbClr val="000000"/>
              </a:solidFill>
              <a:latin typeface="Courier New" pitchFamily="49" charset="0"/>
            </a:endParaRPr>
          </a:p>
        </p:txBody>
      </p:sp>
      <p:sp>
        <p:nvSpPr>
          <p:cNvPr id="198" name="Rectangle 196"/>
          <p:cNvSpPr>
            <a:spLocks noChangeArrowheads="1"/>
          </p:cNvSpPr>
          <p:nvPr/>
        </p:nvSpPr>
        <p:spPr bwMode="blackWhite">
          <a:xfrm>
            <a:off x="3187700" y="2947988"/>
            <a:ext cx="1739900" cy="354012"/>
          </a:xfrm>
          <a:prstGeom prst="rect">
            <a:avLst/>
          </a:prstGeom>
          <a:gradFill rotWithShape="0">
            <a:gsLst>
              <a:gs pos="0">
                <a:srgbClr val="89E5B7"/>
              </a:gs>
              <a:gs pos="50000">
                <a:srgbClr val="99FFCC"/>
              </a:gs>
              <a:gs pos="100000">
                <a:srgbClr val="89E5B7"/>
              </a:gs>
            </a:gsLst>
            <a:lin ang="27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r>
              <a:rPr kumimoji="1" lang="en-US" altLang="zh-CN" dirty="0" smtClean="0">
                <a:solidFill>
                  <a:srgbClr val="000000"/>
                </a:solidFill>
                <a:latin typeface="Courier New" pitchFamily="49" charset="0"/>
              </a:rPr>
              <a:t>R_MGR</a:t>
            </a:r>
            <a:endParaRPr kumimoji="1" lang="en-US" altLang="zh-CN" dirty="0">
              <a:solidFill>
                <a:srgbClr val="000000"/>
              </a:solidFill>
              <a:latin typeface="Courier New" pitchFamily="49" charset="0"/>
            </a:endParaRPr>
          </a:p>
        </p:txBody>
      </p:sp>
      <p:sp>
        <p:nvSpPr>
          <p:cNvPr id="199" name="Rectangle 197"/>
          <p:cNvSpPr>
            <a:spLocks noChangeArrowheads="1"/>
          </p:cNvSpPr>
          <p:nvPr/>
        </p:nvSpPr>
        <p:spPr bwMode="auto">
          <a:xfrm>
            <a:off x="7740650" y="31988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eaLnBrk="0" hangingPunct="0">
              <a:spcBef>
                <a:spcPct val="50000"/>
              </a:spcBef>
              <a:buClrTx/>
              <a:buFontTx/>
              <a:buNone/>
              <a:defRPr/>
            </a:pPr>
            <a:endParaRPr kumimoji="1" lang="zh-CN" altLang="en-US">
              <a:effectLst>
                <a:outerShdw blurRad="38100" dist="38100" dir="2700000" algn="tl">
                  <a:srgbClr val="C0C0C0"/>
                </a:outerShdw>
              </a:effectLst>
            </a:endParaRPr>
          </a:p>
        </p:txBody>
      </p:sp>
      <p:sp>
        <p:nvSpPr>
          <p:cNvPr id="200" name="Rectangle 198"/>
          <p:cNvSpPr>
            <a:spLocks noChangeArrowheads="1"/>
          </p:cNvSpPr>
          <p:nvPr/>
        </p:nvSpPr>
        <p:spPr bwMode="auto">
          <a:xfrm>
            <a:off x="3470275" y="1849438"/>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eaLnBrk="0" hangingPunct="0">
              <a:spcBef>
                <a:spcPct val="50000"/>
              </a:spcBef>
              <a:buClrTx/>
              <a:buFontTx/>
              <a:buNone/>
            </a:pPr>
            <a:r>
              <a:rPr kumimoji="1" lang="en-US" altLang="zh-CN" sz="1600">
                <a:solidFill>
                  <a:srgbClr val="000000"/>
                </a:solidFill>
              </a:rPr>
              <a:t>A</a:t>
            </a:r>
          </a:p>
        </p:txBody>
      </p:sp>
      <p:sp>
        <p:nvSpPr>
          <p:cNvPr id="201" name="Rectangle 199"/>
          <p:cNvSpPr>
            <a:spLocks noChangeArrowheads="1"/>
          </p:cNvSpPr>
          <p:nvPr/>
        </p:nvSpPr>
        <p:spPr bwMode="auto">
          <a:xfrm>
            <a:off x="5230813" y="1878013"/>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eaLnBrk="0" hangingPunct="0">
              <a:spcBef>
                <a:spcPct val="50000"/>
              </a:spcBef>
              <a:buClrTx/>
              <a:buFontTx/>
              <a:buNone/>
            </a:pPr>
            <a:r>
              <a:rPr kumimoji="1" lang="en-US" altLang="zh-CN" sz="1600">
                <a:solidFill>
                  <a:srgbClr val="000000"/>
                </a:solidFill>
              </a:rPr>
              <a:t>B</a:t>
            </a:r>
          </a:p>
        </p:txBody>
      </p:sp>
      <p:sp>
        <p:nvSpPr>
          <p:cNvPr id="202" name="Rectangle 200"/>
          <p:cNvSpPr>
            <a:spLocks noChangeArrowheads="1"/>
          </p:cNvSpPr>
          <p:nvPr/>
        </p:nvSpPr>
        <p:spPr bwMode="auto">
          <a:xfrm>
            <a:off x="6904038" y="18351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eaLnBrk="0" hangingPunct="0">
              <a:spcBef>
                <a:spcPct val="50000"/>
              </a:spcBef>
              <a:buClrTx/>
              <a:buFontTx/>
              <a:buNone/>
            </a:pPr>
            <a:r>
              <a:rPr kumimoji="1" lang="en-US" altLang="zh-CN" sz="1600">
                <a:solidFill>
                  <a:srgbClr val="000000"/>
                </a:solidFill>
              </a:rPr>
              <a:t>C</a:t>
            </a:r>
          </a:p>
        </p:txBody>
      </p:sp>
    </p:spTree>
    <p:extLst>
      <p:ext uri="{BB962C8B-B14F-4D97-AF65-F5344CB8AC3E}">
        <p14:creationId xmlns:p14="http://schemas.microsoft.com/office/powerpoint/2010/main" val="271243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数据库常见角色</a:t>
            </a:r>
            <a:endParaRPr lang="zh-CN" altLang="en-US" dirty="0"/>
          </a:p>
        </p:txBody>
      </p:sp>
      <p:sp>
        <p:nvSpPr>
          <p:cNvPr id="4" name="Rectangle 3"/>
          <p:cNvSpPr>
            <a:spLocks noChangeArrowheads="1"/>
          </p:cNvSpPr>
          <p:nvPr/>
        </p:nvSpPr>
        <p:spPr bwMode="blackWhite">
          <a:xfrm>
            <a:off x="944563" y="1052513"/>
            <a:ext cx="7440612" cy="2752165"/>
          </a:xfrm>
          <a:prstGeom prst="rect">
            <a:avLst/>
          </a:prstGeom>
          <a:gradFill rotWithShape="0">
            <a:gsLst>
              <a:gs pos="0">
                <a:srgbClr val="BDD2DF"/>
              </a:gs>
              <a:gs pos="50000">
                <a:srgbClr val="D3EAF8"/>
              </a:gs>
              <a:gs pos="100000">
                <a:srgbClr val="BDD2DF"/>
              </a:gs>
            </a:gsLst>
            <a:lin ang="18900000" scaled="1"/>
          </a:gradFill>
          <a:ln w="508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60000"/>
              </a:spcBef>
              <a:buClrTx/>
              <a:buFontTx/>
              <a:buNone/>
              <a:tabLst>
                <a:tab pos="3671888" algn="l"/>
              </a:tabLst>
            </a:pPr>
            <a:r>
              <a:rPr kumimoji="1" lang="zh-CN" altLang="en-US" dirty="0">
                <a:solidFill>
                  <a:srgbClr val="000000"/>
                </a:solidFill>
                <a:latin typeface="Courier New" pitchFamily="49" charset="0"/>
              </a:rPr>
              <a:t>角色名称	描述</a:t>
            </a:r>
          </a:p>
          <a:p>
            <a:pPr algn="l" eaLnBrk="0" hangingPunct="0">
              <a:lnSpc>
                <a:spcPct val="90000"/>
              </a:lnSpc>
              <a:spcBef>
                <a:spcPct val="60000"/>
              </a:spcBef>
              <a:buClrTx/>
              <a:buFontTx/>
              <a:buNone/>
              <a:tabLst>
                <a:tab pos="3671888" algn="l"/>
              </a:tabLst>
            </a:pPr>
            <a:r>
              <a:rPr kumimoji="1" lang="en-US" altLang="zh-CN" dirty="0" smtClean="0">
                <a:solidFill>
                  <a:srgbClr val="000000"/>
                </a:solidFill>
                <a:latin typeface="Courier New" pitchFamily="49" charset="0"/>
              </a:rPr>
              <a:t>CONNECT,RESOURCE</a:t>
            </a:r>
            <a:r>
              <a:rPr kumimoji="1" lang="en-US" altLang="zh-CN" dirty="0">
                <a:solidFill>
                  <a:srgbClr val="000000"/>
                </a:solidFill>
                <a:latin typeface="Courier New" pitchFamily="49" charset="0"/>
              </a:rPr>
              <a:t>	</a:t>
            </a:r>
            <a:r>
              <a:rPr kumimoji="1" lang="zh-CN" altLang="en-US" dirty="0" smtClean="0">
                <a:solidFill>
                  <a:srgbClr val="000000"/>
                </a:solidFill>
                <a:latin typeface="Courier New" pitchFamily="49" charset="0"/>
              </a:rPr>
              <a:t>连接和资源</a:t>
            </a:r>
            <a:r>
              <a:rPr kumimoji="1" lang="en-US" altLang="zh-CN" dirty="0">
                <a:solidFill>
                  <a:srgbClr val="000000"/>
                </a:solidFill>
                <a:latin typeface="Courier New" pitchFamily="49" charset="0"/>
              </a:rPr>
              <a:t>			</a:t>
            </a:r>
          </a:p>
          <a:p>
            <a:pPr algn="l" eaLnBrk="0" hangingPunct="0">
              <a:lnSpc>
                <a:spcPct val="90000"/>
              </a:lnSpc>
              <a:spcBef>
                <a:spcPct val="60000"/>
              </a:spcBef>
              <a:buClrTx/>
              <a:buFontTx/>
              <a:buNone/>
              <a:tabLst>
                <a:tab pos="3671888" algn="l"/>
              </a:tabLst>
            </a:pPr>
            <a:r>
              <a:rPr kumimoji="1" lang="en-US" altLang="zh-CN" dirty="0">
                <a:solidFill>
                  <a:srgbClr val="000000"/>
                </a:solidFill>
                <a:latin typeface="Courier New" pitchFamily="49" charset="0"/>
              </a:rPr>
              <a:t>DBA	</a:t>
            </a:r>
            <a:r>
              <a:rPr kumimoji="1" lang="zh-CN" altLang="en-US" dirty="0" smtClean="0">
                <a:solidFill>
                  <a:srgbClr val="000000"/>
                </a:solidFill>
                <a:latin typeface="Courier New" pitchFamily="49" charset="0"/>
              </a:rPr>
              <a:t>数据库管理员</a:t>
            </a:r>
            <a:endParaRPr kumimoji="1" lang="en-US" altLang="zh-CN" dirty="0">
              <a:solidFill>
                <a:srgbClr val="000000"/>
              </a:solidFill>
              <a:latin typeface="Courier New" pitchFamily="49" charset="0"/>
            </a:endParaRPr>
          </a:p>
          <a:p>
            <a:pPr algn="l" eaLnBrk="0" hangingPunct="0">
              <a:lnSpc>
                <a:spcPct val="90000"/>
              </a:lnSpc>
              <a:spcBef>
                <a:spcPct val="60000"/>
              </a:spcBef>
              <a:buClrTx/>
              <a:buFontTx/>
              <a:buNone/>
              <a:tabLst>
                <a:tab pos="3671888" algn="l"/>
              </a:tabLst>
            </a:pPr>
            <a:r>
              <a:rPr kumimoji="1" lang="en-US" altLang="zh-CN" dirty="0">
                <a:solidFill>
                  <a:srgbClr val="000000"/>
                </a:solidFill>
                <a:latin typeface="Courier New" pitchFamily="49" charset="0"/>
              </a:rPr>
              <a:t>EXP_FULL_DATABASE	</a:t>
            </a:r>
            <a:r>
              <a:rPr kumimoji="1" lang="zh-CN" altLang="en-US" dirty="0">
                <a:solidFill>
                  <a:srgbClr val="000000"/>
                </a:solidFill>
                <a:latin typeface="Courier New" pitchFamily="49" charset="0"/>
              </a:rPr>
              <a:t>输出数据库所需的权限</a:t>
            </a:r>
            <a:br>
              <a:rPr kumimoji="1" lang="zh-CN" altLang="en-US" dirty="0">
                <a:solidFill>
                  <a:srgbClr val="000000"/>
                </a:solidFill>
                <a:latin typeface="Courier New" pitchFamily="49" charset="0"/>
              </a:rPr>
            </a:br>
            <a:r>
              <a:rPr kumimoji="1" lang="zh-CN" altLang="en-US" dirty="0">
                <a:solidFill>
                  <a:srgbClr val="000000"/>
                </a:solidFill>
                <a:latin typeface="Courier New" pitchFamily="49" charset="0"/>
              </a:rPr>
              <a:t>				</a:t>
            </a:r>
          </a:p>
          <a:p>
            <a:pPr algn="l" eaLnBrk="0" hangingPunct="0">
              <a:lnSpc>
                <a:spcPct val="90000"/>
              </a:lnSpc>
              <a:spcBef>
                <a:spcPct val="60000"/>
              </a:spcBef>
              <a:buClrTx/>
              <a:buFontTx/>
              <a:buNone/>
              <a:tabLst>
                <a:tab pos="3671888" algn="l"/>
              </a:tabLst>
            </a:pPr>
            <a:r>
              <a:rPr kumimoji="1" lang="en-US" altLang="zh-CN" dirty="0">
                <a:solidFill>
                  <a:srgbClr val="000000"/>
                </a:solidFill>
                <a:latin typeface="Courier New" pitchFamily="49" charset="0"/>
              </a:rPr>
              <a:t>IMP_FULL_DATABASE	</a:t>
            </a:r>
            <a:r>
              <a:rPr kumimoji="1" lang="zh-CN" altLang="en-US" dirty="0">
                <a:solidFill>
                  <a:srgbClr val="000000"/>
                </a:solidFill>
                <a:latin typeface="Courier New" pitchFamily="49" charset="0"/>
              </a:rPr>
              <a:t>输入数据库所需的权限</a:t>
            </a:r>
            <a:br>
              <a:rPr kumimoji="1" lang="zh-CN" altLang="en-US" dirty="0">
                <a:solidFill>
                  <a:srgbClr val="000000"/>
                </a:solidFill>
                <a:latin typeface="Courier New" pitchFamily="49" charset="0"/>
              </a:rPr>
            </a:br>
            <a:r>
              <a:rPr kumimoji="1" lang="zh-CN" altLang="en-US" dirty="0">
                <a:solidFill>
                  <a:srgbClr val="000000"/>
                </a:solidFill>
                <a:latin typeface="Courier New" pitchFamily="49" charset="0"/>
              </a:rPr>
              <a:t> 				</a:t>
            </a:r>
          </a:p>
        </p:txBody>
      </p:sp>
    </p:spTree>
    <p:extLst>
      <p:ext uri="{BB962C8B-B14F-4D97-AF65-F5344CB8AC3E}">
        <p14:creationId xmlns:p14="http://schemas.microsoft.com/office/powerpoint/2010/main" val="35691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角色管理</a:t>
            </a:r>
            <a:endParaRPr lang="zh-CN" altLang="en-US" dirty="0"/>
          </a:p>
        </p:txBody>
      </p:sp>
      <p:sp>
        <p:nvSpPr>
          <p:cNvPr id="4" name="Rectangle 3"/>
          <p:cNvSpPr>
            <a:spLocks noChangeArrowheads="1"/>
          </p:cNvSpPr>
          <p:nvPr/>
        </p:nvSpPr>
        <p:spPr bwMode="auto">
          <a:xfrm>
            <a:off x="1258888" y="1341438"/>
            <a:ext cx="6553200" cy="397032"/>
          </a:xfrm>
          <a:prstGeom prst="rect">
            <a:avLst/>
          </a:prstGeom>
          <a:solidFill>
            <a:srgbClr val="DDDDDD"/>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tabLst>
                <a:tab pos="830263" algn="l"/>
              </a:tabLst>
            </a:pPr>
            <a:r>
              <a:rPr lang="zh-CN" altLang="en-US" dirty="0" smtClean="0">
                <a:latin typeface="Courier New" pitchFamily="49" charset="0"/>
              </a:rPr>
              <a:t>创建角色：</a:t>
            </a:r>
            <a:r>
              <a:rPr lang="en-US" altLang="zh-CN" dirty="0" smtClean="0">
                <a:latin typeface="Courier New" pitchFamily="49" charset="0"/>
              </a:rPr>
              <a:t>create role </a:t>
            </a:r>
            <a:r>
              <a:rPr lang="en-US" altLang="zh-CN" dirty="0" err="1" smtClean="0">
                <a:latin typeface="Courier New" pitchFamily="49" charset="0"/>
              </a:rPr>
              <a:t>r_mgr</a:t>
            </a:r>
            <a:r>
              <a:rPr lang="en-US" altLang="zh-CN" dirty="0" smtClean="0">
                <a:latin typeface="Courier New" pitchFamily="49" charset="0"/>
              </a:rPr>
              <a:t>;</a:t>
            </a:r>
            <a:endParaRPr lang="en-US" altLang="zh-CN" dirty="0">
              <a:latin typeface="Courier New" pitchFamily="49" charset="0"/>
            </a:endParaRPr>
          </a:p>
        </p:txBody>
      </p:sp>
      <p:sp>
        <p:nvSpPr>
          <p:cNvPr id="5" name="Rectangle 3"/>
          <p:cNvSpPr>
            <a:spLocks noChangeArrowheads="1"/>
          </p:cNvSpPr>
          <p:nvPr/>
        </p:nvSpPr>
        <p:spPr bwMode="auto">
          <a:xfrm>
            <a:off x="1259632" y="1879840"/>
            <a:ext cx="6553200" cy="397032"/>
          </a:xfrm>
          <a:prstGeom prst="rect">
            <a:avLst/>
          </a:prstGeom>
          <a:solidFill>
            <a:srgbClr val="DDDDDD"/>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tabLst>
                <a:tab pos="830263" algn="l"/>
              </a:tabLst>
            </a:pPr>
            <a:r>
              <a:rPr lang="zh-CN" altLang="en-US" dirty="0">
                <a:latin typeface="Courier New" pitchFamily="49" charset="0"/>
              </a:rPr>
              <a:t>指定</a:t>
            </a:r>
            <a:r>
              <a:rPr lang="zh-CN" altLang="en-US" dirty="0" smtClean="0">
                <a:latin typeface="Courier New" pitchFamily="49" charset="0"/>
              </a:rPr>
              <a:t>角色：</a:t>
            </a:r>
            <a:r>
              <a:rPr lang="en-US" altLang="zh-CN" dirty="0">
                <a:latin typeface="Courier New" pitchFamily="49" charset="0"/>
              </a:rPr>
              <a:t>grant</a:t>
            </a:r>
            <a:r>
              <a:rPr lang="en-US" altLang="zh-CN" dirty="0" smtClean="0">
                <a:latin typeface="Courier New" pitchFamily="49" charset="0"/>
              </a:rPr>
              <a:t> </a:t>
            </a:r>
            <a:r>
              <a:rPr lang="en-US" altLang="zh-CN" dirty="0" err="1" smtClean="0">
                <a:latin typeface="Courier New" pitchFamily="49" charset="0"/>
              </a:rPr>
              <a:t>r_mgr</a:t>
            </a:r>
            <a:r>
              <a:rPr lang="en-US" altLang="zh-CN" dirty="0" smtClean="0">
                <a:latin typeface="Courier New" pitchFamily="49" charset="0"/>
              </a:rPr>
              <a:t> to boss;</a:t>
            </a:r>
            <a:endParaRPr lang="en-US" altLang="zh-CN" dirty="0">
              <a:latin typeface="Courier New" pitchFamily="49" charset="0"/>
            </a:endParaRPr>
          </a:p>
        </p:txBody>
      </p:sp>
      <p:sp>
        <p:nvSpPr>
          <p:cNvPr id="6" name="Rectangle 3"/>
          <p:cNvSpPr>
            <a:spLocks noChangeArrowheads="1"/>
          </p:cNvSpPr>
          <p:nvPr/>
        </p:nvSpPr>
        <p:spPr bwMode="auto">
          <a:xfrm>
            <a:off x="1259632" y="2527912"/>
            <a:ext cx="6553200" cy="397032"/>
          </a:xfrm>
          <a:prstGeom prst="rect">
            <a:avLst/>
          </a:prstGeom>
          <a:solidFill>
            <a:srgbClr val="DDDDDD"/>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tabLst>
                <a:tab pos="830263" algn="l"/>
              </a:tabLst>
            </a:pPr>
            <a:r>
              <a:rPr lang="zh-CN" altLang="en-US" dirty="0" smtClean="0">
                <a:latin typeface="Courier New" pitchFamily="49" charset="0"/>
              </a:rPr>
              <a:t>撤销用户的角色：</a:t>
            </a:r>
            <a:r>
              <a:rPr lang="en-US" altLang="zh-CN" dirty="0" smtClean="0">
                <a:latin typeface="Courier New" pitchFamily="49" charset="0"/>
              </a:rPr>
              <a:t>revoke </a:t>
            </a:r>
            <a:r>
              <a:rPr lang="en-US" altLang="zh-CN" dirty="0" err="1" smtClean="0">
                <a:latin typeface="Courier New" pitchFamily="49" charset="0"/>
              </a:rPr>
              <a:t>r_mgr</a:t>
            </a:r>
            <a:r>
              <a:rPr lang="en-US" altLang="zh-CN" dirty="0" smtClean="0">
                <a:latin typeface="Courier New" pitchFamily="49" charset="0"/>
              </a:rPr>
              <a:t> from boss;</a:t>
            </a:r>
            <a:endParaRPr lang="en-US" altLang="zh-CN" dirty="0">
              <a:latin typeface="Courier New" pitchFamily="49" charset="0"/>
            </a:endParaRPr>
          </a:p>
        </p:txBody>
      </p:sp>
      <p:sp>
        <p:nvSpPr>
          <p:cNvPr id="7" name="Rectangle 3"/>
          <p:cNvSpPr>
            <a:spLocks noChangeArrowheads="1"/>
          </p:cNvSpPr>
          <p:nvPr/>
        </p:nvSpPr>
        <p:spPr bwMode="auto">
          <a:xfrm>
            <a:off x="1259632" y="3103976"/>
            <a:ext cx="6553200" cy="397032"/>
          </a:xfrm>
          <a:prstGeom prst="rect">
            <a:avLst/>
          </a:prstGeom>
          <a:solidFill>
            <a:srgbClr val="DDDDDD"/>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tabLst>
                <a:tab pos="830263" algn="l"/>
              </a:tabLst>
            </a:pPr>
            <a:r>
              <a:rPr lang="zh-CN" altLang="en-US" dirty="0">
                <a:latin typeface="Courier New" pitchFamily="49" charset="0"/>
              </a:rPr>
              <a:t>删除</a:t>
            </a:r>
            <a:r>
              <a:rPr lang="zh-CN" altLang="en-US" dirty="0" smtClean="0">
                <a:latin typeface="Courier New" pitchFamily="49" charset="0"/>
              </a:rPr>
              <a:t>角色：</a:t>
            </a:r>
            <a:r>
              <a:rPr lang="en-US" altLang="zh-CN" dirty="0" smtClean="0">
                <a:latin typeface="Courier New" pitchFamily="49" charset="0"/>
              </a:rPr>
              <a:t>drop role </a:t>
            </a:r>
            <a:r>
              <a:rPr lang="en-US" altLang="zh-CN" dirty="0" err="1" smtClean="0">
                <a:latin typeface="Courier New" pitchFamily="49" charset="0"/>
              </a:rPr>
              <a:t>r_mgr</a:t>
            </a:r>
            <a:r>
              <a:rPr lang="en-US" altLang="zh-CN" dirty="0" smtClean="0">
                <a:latin typeface="Courier New" pitchFamily="49" charset="0"/>
              </a:rPr>
              <a:t>;</a:t>
            </a:r>
            <a:endParaRPr lang="en-US" altLang="zh-CN" dirty="0">
              <a:latin typeface="Courier New" pitchFamily="49" charset="0"/>
            </a:endParaRPr>
          </a:p>
        </p:txBody>
      </p:sp>
      <p:sp>
        <p:nvSpPr>
          <p:cNvPr id="8" name="Rectangle 3"/>
          <p:cNvSpPr>
            <a:spLocks noChangeArrowheads="1"/>
          </p:cNvSpPr>
          <p:nvPr/>
        </p:nvSpPr>
        <p:spPr bwMode="auto">
          <a:xfrm>
            <a:off x="1259632" y="3608032"/>
            <a:ext cx="6553200" cy="701731"/>
          </a:xfrm>
          <a:prstGeom prst="rect">
            <a:avLst/>
          </a:prstGeom>
          <a:solidFill>
            <a:srgbClr val="DDDDDD"/>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ClrTx/>
              <a:buFontTx/>
              <a:buNone/>
              <a:tabLst>
                <a:tab pos="830263" algn="l"/>
              </a:tabLst>
            </a:pPr>
            <a:r>
              <a:rPr lang="zh-CN" altLang="en-US" dirty="0">
                <a:latin typeface="Courier New" pitchFamily="49" charset="0"/>
              </a:rPr>
              <a:t>给</a:t>
            </a:r>
            <a:r>
              <a:rPr lang="zh-CN" altLang="en-US" dirty="0" smtClean="0">
                <a:latin typeface="Courier New" pitchFamily="49" charset="0"/>
              </a:rPr>
              <a:t>角色授权：</a:t>
            </a:r>
            <a:r>
              <a:rPr lang="en-US" altLang="zh-CN" dirty="0" smtClean="0">
                <a:latin typeface="Courier New" pitchFamily="49" charset="0"/>
              </a:rPr>
              <a:t>grant create </a:t>
            </a:r>
            <a:r>
              <a:rPr lang="en-US" altLang="zh-CN" dirty="0" err="1" smtClean="0">
                <a:latin typeface="Courier New" pitchFamily="49" charset="0"/>
              </a:rPr>
              <a:t>session,create</a:t>
            </a:r>
            <a:r>
              <a:rPr lang="en-US" altLang="zh-CN" dirty="0" smtClean="0">
                <a:latin typeface="Courier New" pitchFamily="49" charset="0"/>
              </a:rPr>
              <a:t> table to </a:t>
            </a:r>
            <a:r>
              <a:rPr lang="en-US" altLang="zh-CN" dirty="0" err="1" smtClean="0">
                <a:latin typeface="Courier New" pitchFamily="49" charset="0"/>
              </a:rPr>
              <a:t>r_mgr</a:t>
            </a:r>
            <a:r>
              <a:rPr lang="en-US" altLang="zh-CN" dirty="0" smtClean="0">
                <a:latin typeface="Courier New" pitchFamily="49" charset="0"/>
              </a:rPr>
              <a:t>;</a:t>
            </a:r>
            <a:endParaRPr lang="en-US" altLang="zh-CN" dirty="0">
              <a:latin typeface="Courier New" pitchFamily="49" charset="0"/>
            </a:endParaRPr>
          </a:p>
        </p:txBody>
      </p:sp>
    </p:spTree>
    <p:extLst>
      <p:ext uri="{BB962C8B-B14F-4D97-AF65-F5344CB8AC3E}">
        <p14:creationId xmlns:p14="http://schemas.microsoft.com/office/powerpoint/2010/main" val="166178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管理权限</a:t>
            </a:r>
            <a:endParaRPr lang="zh-CN" altLang="en-US" dirty="0"/>
          </a:p>
        </p:txBody>
      </p:sp>
      <p:sp>
        <p:nvSpPr>
          <p:cNvPr id="5" name="Rectangle 1027"/>
          <p:cNvSpPr>
            <a:spLocks noChangeArrowheads="1"/>
          </p:cNvSpPr>
          <p:nvPr/>
        </p:nvSpPr>
        <p:spPr bwMode="auto">
          <a:xfrm>
            <a:off x="1692275" y="1484313"/>
            <a:ext cx="6119813"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10000"/>
              </a:lnSpc>
              <a:spcBef>
                <a:spcPct val="0"/>
              </a:spcBef>
              <a:spcAft>
                <a:spcPct val="30000"/>
              </a:spcAft>
              <a:buFont typeface="Wingdings" pitchFamily="2" charset="2"/>
              <a:buNone/>
              <a:tabLst>
                <a:tab pos="295275" algn="l"/>
              </a:tabLst>
            </a:pPr>
            <a:r>
              <a:rPr lang="zh-CN" altLang="en-US" sz="2200">
                <a:latin typeface="Courier New" pitchFamily="49" charset="0"/>
              </a:rPr>
              <a:t>两种类型的权限：</a:t>
            </a:r>
          </a:p>
          <a:p>
            <a:pPr algn="l" eaLnBrk="0" hangingPunct="0">
              <a:lnSpc>
                <a:spcPct val="110000"/>
              </a:lnSpc>
              <a:spcBef>
                <a:spcPct val="0"/>
              </a:spcBef>
              <a:spcAft>
                <a:spcPct val="30000"/>
              </a:spcAft>
              <a:buFont typeface="Wingdings" pitchFamily="2" charset="2"/>
              <a:buChar char=""/>
              <a:tabLst>
                <a:tab pos="295275" algn="l"/>
              </a:tabLst>
            </a:pPr>
            <a:r>
              <a:rPr lang="zh-CN" altLang="en-US" sz="2200">
                <a:latin typeface="Courier New" pitchFamily="49" charset="0"/>
              </a:rPr>
              <a:t> 系统：允许用户在数据库中执行特定的操作</a:t>
            </a:r>
          </a:p>
          <a:p>
            <a:pPr algn="l" eaLnBrk="0" hangingPunct="0">
              <a:lnSpc>
                <a:spcPct val="110000"/>
              </a:lnSpc>
              <a:spcBef>
                <a:spcPct val="0"/>
              </a:spcBef>
              <a:spcAft>
                <a:spcPct val="30000"/>
              </a:spcAft>
              <a:buFont typeface="Wingdings" pitchFamily="2" charset="2"/>
              <a:buChar char=""/>
              <a:tabLst>
                <a:tab pos="295275" algn="l"/>
              </a:tabLst>
            </a:pPr>
            <a:r>
              <a:rPr lang="zh-CN" altLang="en-US" sz="2200">
                <a:latin typeface="Courier New" pitchFamily="49" charset="0"/>
              </a:rPr>
              <a:t> 对象：允许用户访问和操纵特定的对象</a:t>
            </a:r>
          </a:p>
        </p:txBody>
      </p:sp>
    </p:spTree>
    <p:extLst>
      <p:ext uri="{BB962C8B-B14F-4D97-AF65-F5344CB8AC3E}">
        <p14:creationId xmlns:p14="http://schemas.microsoft.com/office/powerpoint/2010/main" val="2405823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常见系统权限</a:t>
            </a:r>
            <a:endParaRPr lang="zh-CN" altLang="en-US" dirty="0"/>
          </a:p>
        </p:txBody>
      </p:sp>
      <p:sp>
        <p:nvSpPr>
          <p:cNvPr id="4" name="Rectangle 3"/>
          <p:cNvSpPr>
            <a:spLocks noChangeArrowheads="1"/>
          </p:cNvSpPr>
          <p:nvPr/>
        </p:nvSpPr>
        <p:spPr bwMode="blackWhite">
          <a:xfrm>
            <a:off x="420316" y="908720"/>
            <a:ext cx="4943771" cy="5256584"/>
          </a:xfrm>
          <a:prstGeom prst="rect">
            <a:avLst/>
          </a:prstGeom>
          <a:solidFill>
            <a:srgbClr val="FFE88A"/>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defTabSz="822325" eaLnBrk="0" hangingPunct="0">
              <a:spcBef>
                <a:spcPct val="60000"/>
              </a:spcBef>
              <a:buClrTx/>
              <a:buFontTx/>
              <a:buNone/>
            </a:pPr>
            <a:r>
              <a:rPr kumimoji="1" lang="en-US" altLang="zh-CN" sz="1600" dirty="0">
                <a:solidFill>
                  <a:srgbClr val="000000"/>
                </a:solidFill>
              </a:rPr>
              <a:t>Category</a:t>
            </a:r>
            <a:r>
              <a:rPr kumimoji="1" lang="en-US" altLang="zh-CN" sz="1600" dirty="0">
                <a:solidFill>
                  <a:srgbClr val="000000"/>
                </a:solidFill>
                <a:latin typeface="Courier New" pitchFamily="49" charset="0"/>
              </a:rPr>
              <a:t>	</a:t>
            </a:r>
            <a:r>
              <a:rPr kumimoji="1" lang="en-US" altLang="zh-CN" sz="1600" dirty="0" smtClean="0">
                <a:solidFill>
                  <a:srgbClr val="000000"/>
                </a:solidFill>
                <a:latin typeface="Courier New" pitchFamily="49" charset="0"/>
              </a:rPr>
              <a:t>	</a:t>
            </a:r>
            <a:r>
              <a:rPr kumimoji="1" lang="en-US" altLang="zh-CN" sz="1600" dirty="0" smtClean="0">
                <a:solidFill>
                  <a:srgbClr val="000000"/>
                </a:solidFill>
              </a:rPr>
              <a:t>Examples   </a:t>
            </a:r>
            <a:r>
              <a:rPr kumimoji="1" lang="en-US" altLang="zh-CN" sz="1600" dirty="0">
                <a:solidFill>
                  <a:srgbClr val="000000"/>
                </a:solidFill>
                <a:latin typeface="Courier New" pitchFamily="49" charset="0"/>
              </a:rPr>
              <a:t>		      </a:t>
            </a:r>
          </a:p>
          <a:p>
            <a:pPr algn="l" defTabSz="822325" eaLnBrk="0" hangingPunct="0">
              <a:spcBef>
                <a:spcPct val="60000"/>
              </a:spcBef>
              <a:buClrTx/>
              <a:buFontTx/>
              <a:buNone/>
            </a:pPr>
            <a:r>
              <a:rPr kumimoji="1" lang="en-US" altLang="zh-CN" sz="1600" dirty="0">
                <a:solidFill>
                  <a:srgbClr val="000000"/>
                </a:solidFill>
                <a:latin typeface="Courier New" pitchFamily="49" charset="0"/>
              </a:rPr>
              <a:t>INDEX		CREATE ANY INDEX</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ALTER ANY INDEX</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DROP ANY INDEX   	    </a:t>
            </a:r>
          </a:p>
          <a:p>
            <a:pPr algn="l" defTabSz="822325" eaLnBrk="0" hangingPunct="0">
              <a:spcBef>
                <a:spcPct val="60000"/>
              </a:spcBef>
              <a:buClrTx/>
              <a:buFontTx/>
              <a:buNone/>
            </a:pPr>
            <a:r>
              <a:rPr kumimoji="1" lang="en-US" altLang="zh-CN" sz="1600" dirty="0">
                <a:solidFill>
                  <a:srgbClr val="000000"/>
                </a:solidFill>
                <a:latin typeface="Courier New" pitchFamily="49" charset="0"/>
              </a:rPr>
              <a:t>TABLE   	CREATE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CREATE ANY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ALTER ANY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DROP ANY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SELECT ANY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UPDATE ANY TABLE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DELETE ANY TABLE</a:t>
            </a:r>
          </a:p>
          <a:p>
            <a:pPr algn="l" defTabSz="822325" eaLnBrk="0" hangingPunct="0">
              <a:spcBef>
                <a:spcPct val="60000"/>
              </a:spcBef>
              <a:buClrTx/>
              <a:buFontTx/>
              <a:buNone/>
            </a:pPr>
            <a:r>
              <a:rPr kumimoji="1" lang="en-US" altLang="zh-CN" sz="1600" dirty="0">
                <a:solidFill>
                  <a:srgbClr val="000000"/>
                </a:solidFill>
                <a:latin typeface="Courier New" pitchFamily="49" charset="0"/>
              </a:rPr>
              <a:t>SESSION	CREATE SESSION</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ALTER SESSION</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RESTRICTED SESSION</a:t>
            </a:r>
          </a:p>
          <a:p>
            <a:pPr algn="l" defTabSz="822325" eaLnBrk="0" hangingPunct="0">
              <a:spcBef>
                <a:spcPct val="60000"/>
              </a:spcBef>
              <a:buClrTx/>
              <a:buFontTx/>
              <a:buNone/>
            </a:pPr>
            <a:r>
              <a:rPr kumimoji="1" lang="en-US" altLang="zh-CN" sz="1600" dirty="0">
                <a:solidFill>
                  <a:srgbClr val="000000"/>
                </a:solidFill>
                <a:latin typeface="Courier New" pitchFamily="49" charset="0"/>
              </a:rPr>
              <a:t>TABLESPACE	CREATE TABLESPACE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ALTER TABLESPACE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DROP TABLESPACE</a:t>
            </a:r>
            <a:br>
              <a:rPr kumimoji="1" lang="en-US" altLang="zh-CN" sz="1600" dirty="0">
                <a:solidFill>
                  <a:srgbClr val="000000"/>
                </a:solidFill>
                <a:latin typeface="Courier New" pitchFamily="49" charset="0"/>
              </a:rPr>
            </a:br>
            <a:r>
              <a:rPr kumimoji="1" lang="en-US" altLang="zh-CN" sz="1600" dirty="0">
                <a:solidFill>
                  <a:srgbClr val="000000"/>
                </a:solidFill>
                <a:latin typeface="Courier New" pitchFamily="49" charset="0"/>
              </a:rPr>
              <a:t>		UNLIMITED TABLESPACE</a:t>
            </a:r>
          </a:p>
        </p:txBody>
      </p:sp>
      <p:sp>
        <p:nvSpPr>
          <p:cNvPr id="5" name="Rectangle 2051"/>
          <p:cNvSpPr>
            <a:spLocks noChangeArrowheads="1"/>
          </p:cNvSpPr>
          <p:nvPr/>
        </p:nvSpPr>
        <p:spPr bwMode="auto">
          <a:xfrm>
            <a:off x="5390009" y="1139649"/>
            <a:ext cx="3142432" cy="192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10000"/>
              </a:lnSpc>
              <a:spcBef>
                <a:spcPct val="0"/>
              </a:spcBef>
              <a:spcAft>
                <a:spcPct val="30000"/>
              </a:spcAft>
              <a:buFont typeface="Wingdings" pitchFamily="2" charset="2"/>
              <a:buChar char=""/>
              <a:tabLst>
                <a:tab pos="295275" algn="l"/>
              </a:tabLst>
            </a:pPr>
            <a:r>
              <a:rPr lang="zh-CN" altLang="en-US" sz="1600" dirty="0">
                <a:latin typeface="Courier New" pitchFamily="49" charset="0"/>
              </a:rPr>
              <a:t> 有超过</a:t>
            </a:r>
            <a:r>
              <a:rPr lang="en-US" altLang="zh-CN" sz="1600" dirty="0">
                <a:latin typeface="Courier New" pitchFamily="49" charset="0"/>
              </a:rPr>
              <a:t>100</a:t>
            </a:r>
            <a:r>
              <a:rPr lang="zh-CN" altLang="en-US" sz="1600" dirty="0">
                <a:latin typeface="Courier New" pitchFamily="49" charset="0"/>
              </a:rPr>
              <a:t>种独立的系统权限</a:t>
            </a:r>
          </a:p>
          <a:p>
            <a:pPr algn="l" eaLnBrk="0" hangingPunct="0">
              <a:lnSpc>
                <a:spcPct val="110000"/>
              </a:lnSpc>
              <a:spcBef>
                <a:spcPct val="0"/>
              </a:spcBef>
              <a:spcAft>
                <a:spcPct val="30000"/>
              </a:spcAft>
              <a:buFont typeface="Wingdings" pitchFamily="2" charset="2"/>
              <a:buChar char=""/>
              <a:tabLst>
                <a:tab pos="295275" algn="l"/>
              </a:tabLst>
            </a:pPr>
            <a:r>
              <a:rPr lang="zh-CN" altLang="en-US" sz="1600" dirty="0">
                <a:latin typeface="Courier New" pitchFamily="49" charset="0"/>
              </a:rPr>
              <a:t> 权限中的</a:t>
            </a:r>
            <a:r>
              <a:rPr lang="en-US" altLang="zh-CN" sz="1600" dirty="0" smtClean="0">
                <a:latin typeface="Courier New" pitchFamily="49" charset="0"/>
              </a:rPr>
              <a:t>ANY</a:t>
            </a:r>
            <a:r>
              <a:rPr lang="zh-CN" altLang="en-US" sz="1600" dirty="0" smtClean="0">
                <a:latin typeface="Courier New" pitchFamily="49" charset="0"/>
              </a:rPr>
              <a:t>关键字</a:t>
            </a:r>
            <a:r>
              <a:rPr lang="zh-CN" altLang="en-US" sz="1600" dirty="0">
                <a:latin typeface="Courier New" pitchFamily="49" charset="0"/>
              </a:rPr>
              <a:t>，表明用户在任何方案中</a:t>
            </a:r>
            <a:r>
              <a:rPr lang="zh-CN" altLang="en-US" sz="1600" dirty="0" smtClean="0">
                <a:latin typeface="Courier New" pitchFamily="49" charset="0"/>
              </a:rPr>
              <a:t>都具有</a:t>
            </a:r>
            <a:r>
              <a:rPr lang="zh-CN" altLang="en-US" sz="1600" dirty="0">
                <a:latin typeface="Courier New" pitchFamily="49" charset="0"/>
              </a:rPr>
              <a:t>权限</a:t>
            </a:r>
          </a:p>
          <a:p>
            <a:pPr algn="l" eaLnBrk="0" hangingPunct="0">
              <a:lnSpc>
                <a:spcPct val="110000"/>
              </a:lnSpc>
              <a:spcBef>
                <a:spcPct val="0"/>
              </a:spcBef>
              <a:spcAft>
                <a:spcPct val="30000"/>
              </a:spcAft>
              <a:buFont typeface="Wingdings" pitchFamily="2" charset="2"/>
              <a:buChar char=""/>
              <a:tabLst>
                <a:tab pos="295275" algn="l"/>
              </a:tabLst>
            </a:pPr>
            <a:r>
              <a:rPr lang="en-US" altLang="zh-CN" sz="1600" dirty="0">
                <a:latin typeface="Courier New" pitchFamily="49" charset="0"/>
              </a:rPr>
              <a:t> GRANT </a:t>
            </a:r>
            <a:r>
              <a:rPr lang="zh-CN" altLang="en-US" sz="1600" dirty="0">
                <a:latin typeface="Courier New" pitchFamily="49" charset="0"/>
              </a:rPr>
              <a:t>命令授予用户或用户组权限</a:t>
            </a:r>
          </a:p>
          <a:p>
            <a:pPr algn="l" eaLnBrk="0" hangingPunct="0">
              <a:lnSpc>
                <a:spcPct val="110000"/>
              </a:lnSpc>
              <a:spcBef>
                <a:spcPct val="0"/>
              </a:spcBef>
              <a:spcAft>
                <a:spcPct val="30000"/>
              </a:spcAft>
              <a:buFont typeface="Wingdings" pitchFamily="2" charset="2"/>
              <a:buChar char=""/>
              <a:tabLst>
                <a:tab pos="295275" algn="l"/>
              </a:tabLst>
            </a:pPr>
            <a:r>
              <a:rPr lang="en-US" altLang="zh-CN" sz="1600" dirty="0">
                <a:latin typeface="Courier New" pitchFamily="49" charset="0"/>
              </a:rPr>
              <a:t> REVOKE </a:t>
            </a:r>
            <a:r>
              <a:rPr lang="zh-CN" altLang="en-US" sz="1600" dirty="0">
                <a:latin typeface="Courier New" pitchFamily="49" charset="0"/>
              </a:rPr>
              <a:t>命令取消权限</a:t>
            </a:r>
          </a:p>
        </p:txBody>
      </p:sp>
      <p:sp>
        <p:nvSpPr>
          <p:cNvPr id="6" name="Rectangle 3"/>
          <p:cNvSpPr>
            <a:spLocks noChangeArrowheads="1"/>
          </p:cNvSpPr>
          <p:nvPr/>
        </p:nvSpPr>
        <p:spPr bwMode="auto">
          <a:xfrm>
            <a:off x="5508104" y="3216022"/>
            <a:ext cx="3024337" cy="295466"/>
          </a:xfrm>
          <a:prstGeom prst="rect">
            <a:avLst/>
          </a:prstGeom>
          <a:solidFill>
            <a:srgbClr val="E5E5E5"/>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10000"/>
              </a:lnSpc>
              <a:spcBef>
                <a:spcPct val="0"/>
              </a:spcBef>
              <a:spcAft>
                <a:spcPct val="30000"/>
              </a:spcAft>
              <a:buClrTx/>
              <a:buFontTx/>
              <a:buNone/>
            </a:pPr>
            <a:r>
              <a:rPr lang="en-US" altLang="zh-CN" sz="1200" dirty="0">
                <a:latin typeface="Courier New" pitchFamily="49" charset="0"/>
              </a:rPr>
              <a:t>GRANT CREATE SESSION TO boss</a:t>
            </a:r>
            <a:r>
              <a:rPr lang="en-US" altLang="zh-CN" sz="1200" dirty="0" smtClean="0">
                <a:latin typeface="Courier New" pitchFamily="49" charset="0"/>
              </a:rPr>
              <a:t>;</a:t>
            </a:r>
            <a:endParaRPr lang="en-US" altLang="zh-CN" sz="1200" dirty="0">
              <a:latin typeface="Courier New" pitchFamily="49" charset="0"/>
            </a:endParaRPr>
          </a:p>
        </p:txBody>
      </p:sp>
      <p:sp>
        <p:nvSpPr>
          <p:cNvPr id="7" name="Rectangle 3"/>
          <p:cNvSpPr>
            <a:spLocks noChangeArrowheads="1"/>
          </p:cNvSpPr>
          <p:nvPr/>
        </p:nvSpPr>
        <p:spPr bwMode="auto">
          <a:xfrm>
            <a:off x="5544654" y="3789040"/>
            <a:ext cx="3024337" cy="493981"/>
          </a:xfrm>
          <a:prstGeom prst="rect">
            <a:avLst/>
          </a:prstGeom>
          <a:solidFill>
            <a:srgbClr val="E5E5E5"/>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10000"/>
              </a:lnSpc>
              <a:spcBef>
                <a:spcPct val="0"/>
              </a:spcBef>
              <a:spcAft>
                <a:spcPct val="30000"/>
              </a:spcAft>
              <a:buClrTx/>
              <a:buFontTx/>
              <a:buNone/>
            </a:pPr>
            <a:r>
              <a:rPr lang="en-US" altLang="zh-CN" sz="1200" dirty="0" err="1" smtClean="0">
                <a:latin typeface="Courier New" pitchFamily="49" charset="0"/>
              </a:rPr>
              <a:t>revok</a:t>
            </a:r>
            <a:r>
              <a:rPr lang="en-US" altLang="zh-CN" sz="1200" dirty="0" smtClean="0">
                <a:latin typeface="Courier New" pitchFamily="49" charset="0"/>
              </a:rPr>
              <a:t> </a:t>
            </a:r>
            <a:r>
              <a:rPr lang="en-US" altLang="zh-CN" sz="1200" dirty="0">
                <a:latin typeface="Courier New" pitchFamily="49" charset="0"/>
              </a:rPr>
              <a:t>CREATE SESSION </a:t>
            </a:r>
            <a:r>
              <a:rPr lang="en-US" altLang="zh-CN" sz="1200" dirty="0" smtClean="0">
                <a:latin typeface="Courier New" pitchFamily="49" charset="0"/>
              </a:rPr>
              <a:t>from </a:t>
            </a:r>
            <a:r>
              <a:rPr lang="en-US" altLang="zh-CN" sz="1200" dirty="0">
                <a:latin typeface="Courier New" pitchFamily="49" charset="0"/>
              </a:rPr>
              <a:t>boss</a:t>
            </a:r>
            <a:r>
              <a:rPr lang="en-US" altLang="zh-CN" sz="1200" dirty="0" smtClean="0">
                <a:latin typeface="Courier New" pitchFamily="49" charset="0"/>
              </a:rPr>
              <a:t>;</a:t>
            </a:r>
            <a:endParaRPr lang="en-US" altLang="zh-CN" sz="1200" dirty="0">
              <a:latin typeface="Courier New" pitchFamily="49" charset="0"/>
            </a:endParaRPr>
          </a:p>
        </p:txBody>
      </p:sp>
    </p:spTree>
    <p:extLst>
      <p:ext uri="{BB962C8B-B14F-4D97-AF65-F5344CB8AC3E}">
        <p14:creationId xmlns:p14="http://schemas.microsoft.com/office/powerpoint/2010/main" val="150854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对象权限</a:t>
            </a:r>
            <a:endParaRPr lang="zh-CN" altLang="en-US" dirty="0"/>
          </a:p>
        </p:txBody>
      </p:sp>
      <p:graphicFrame>
        <p:nvGraphicFramePr>
          <p:cNvPr id="5" name="Group 3"/>
          <p:cNvGraphicFramePr>
            <a:graphicFrameLocks noGrp="1"/>
          </p:cNvGraphicFramePr>
          <p:nvPr>
            <p:ph idx="1"/>
            <p:extLst>
              <p:ext uri="{D42A27DB-BD31-4B8C-83A1-F6EECF244321}">
                <p14:modId xmlns:p14="http://schemas.microsoft.com/office/powerpoint/2010/main" val="518376247"/>
              </p:ext>
            </p:extLst>
          </p:nvPr>
        </p:nvGraphicFramePr>
        <p:xfrm>
          <a:off x="1403648" y="1130519"/>
          <a:ext cx="5688632" cy="3666633"/>
        </p:xfrm>
        <a:graphic>
          <a:graphicData uri="http://schemas.openxmlformats.org/drawingml/2006/table">
            <a:tbl>
              <a:tblPr/>
              <a:tblGrid>
                <a:gridCol w="1596051"/>
                <a:gridCol w="740216"/>
                <a:gridCol w="684919"/>
                <a:gridCol w="1196410"/>
                <a:gridCol w="1471036"/>
              </a:tblGrid>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Object priv.</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Table</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View</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Sequence</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Procedure</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ALTER</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5976">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DELETE</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11115">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EXECUTE</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INDEX</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INSERT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5976">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REFERENCES</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SELECT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r h="407261">
                <a:tc>
                  <a:txBody>
                    <a:bodyPr/>
                    <a:lstStyle/>
                    <a:p>
                      <a:pPr marL="342900" marR="0" lvl="0" indent="-342900" algn="l"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UPDATE</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r>
                        <a:rPr kumimoji="0" lang="en-US" altLang="zh-CN" sz="1600" b="0" i="0" u="none" strike="noStrike" cap="none" normalizeH="0" baseline="0" dirty="0" smtClean="0">
                          <a:ln>
                            <a:noFill/>
                          </a:ln>
                          <a:solidFill>
                            <a:schemeClr val="tx1"/>
                          </a:solidFill>
                          <a:effectLst/>
                          <a:latin typeface="华文细黑" pitchFamily="2" charset="-122"/>
                          <a:ea typeface="宋体" charset="-122"/>
                        </a:rPr>
                        <a:t>√</a:t>
                      </a: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c>
                  <a:txBody>
                    <a:bodyPr/>
                    <a:lstStyle/>
                    <a:p>
                      <a:pPr marL="342900" marR="0" lvl="0" indent="-342900" algn="ctr" defTabSz="914400" rtl="0" eaLnBrk="1" fontAlgn="base" latinLnBrk="0" hangingPunct="1">
                        <a:lnSpc>
                          <a:spcPct val="100000"/>
                        </a:lnSpc>
                        <a:spcBef>
                          <a:spcPct val="20000"/>
                        </a:spcBef>
                        <a:spcAft>
                          <a:spcPct val="0"/>
                        </a:spcAft>
                        <a:buClrTx/>
                        <a:buSzPct val="90000"/>
                        <a:buFont typeface="Arial" charset="0"/>
                        <a:buNone/>
                        <a:tabLst/>
                      </a:pPr>
                      <a:endParaRPr kumimoji="0" lang="zh-CN" altLang="en-US" sz="1600" b="0" i="0" u="none" strike="noStrike" cap="none" normalizeH="0" baseline="0" dirty="0" smtClean="0">
                        <a:ln>
                          <a:noFill/>
                        </a:ln>
                        <a:solidFill>
                          <a:schemeClr val="tx1"/>
                        </a:solidFill>
                        <a:effectLst/>
                        <a:latin typeface="华文细黑" pitchFamily="2" charset="-122"/>
                        <a:ea typeface="宋体" charset="-122"/>
                      </a:endParaRPr>
                    </a:p>
                  </a:txBody>
                  <a:tcPr marL="90000" marR="90000" marT="46800" marB="46800"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FD831">
                        <a:alpha val="50000"/>
                      </a:srgbClr>
                    </a:solidFill>
                  </a:tcPr>
                </a:tc>
              </a:tr>
            </a:tbl>
          </a:graphicData>
        </a:graphic>
      </p:graphicFrame>
      <p:sp>
        <p:nvSpPr>
          <p:cNvPr id="7" name="Rectangle 3"/>
          <p:cNvSpPr>
            <a:spLocks noChangeArrowheads="1"/>
          </p:cNvSpPr>
          <p:nvPr/>
        </p:nvSpPr>
        <p:spPr bwMode="auto">
          <a:xfrm>
            <a:off x="1403648" y="5085184"/>
            <a:ext cx="5688632" cy="403225"/>
          </a:xfrm>
          <a:prstGeom prst="rect">
            <a:avLst/>
          </a:prstGeom>
          <a:solidFill>
            <a:srgbClr val="E5E5E5"/>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10000"/>
              </a:lnSpc>
              <a:spcBef>
                <a:spcPct val="0"/>
              </a:spcBef>
              <a:spcAft>
                <a:spcPct val="30000"/>
              </a:spcAft>
              <a:buClrTx/>
              <a:buFontTx/>
              <a:buNone/>
            </a:pPr>
            <a:r>
              <a:rPr lang="en-US" altLang="zh-CN" dirty="0">
                <a:latin typeface="Courier New" pitchFamily="49" charset="0"/>
              </a:rPr>
              <a:t>GRANT </a:t>
            </a:r>
            <a:r>
              <a:rPr lang="en-US" altLang="zh-CN" dirty="0" smtClean="0">
                <a:latin typeface="Courier New" pitchFamily="49" charset="0"/>
              </a:rPr>
              <a:t>select </a:t>
            </a:r>
            <a:r>
              <a:rPr lang="en-US" altLang="zh-CN" dirty="0">
                <a:latin typeface="Courier New" pitchFamily="49" charset="0"/>
              </a:rPr>
              <a:t>ON </a:t>
            </a:r>
            <a:r>
              <a:rPr lang="en-US" altLang="zh-CN" dirty="0" err="1" smtClean="0">
                <a:latin typeface="Courier New" pitchFamily="49" charset="0"/>
              </a:rPr>
              <a:t>boss.userst</a:t>
            </a:r>
            <a:r>
              <a:rPr lang="en-US" altLang="zh-CN" dirty="0" smtClean="0">
                <a:latin typeface="Courier New" pitchFamily="49" charset="0"/>
              </a:rPr>
              <a:t> </a:t>
            </a:r>
            <a:r>
              <a:rPr lang="en-US" altLang="zh-CN" dirty="0">
                <a:latin typeface="Courier New" pitchFamily="49" charset="0"/>
              </a:rPr>
              <a:t>TO </a:t>
            </a:r>
            <a:r>
              <a:rPr lang="en-US" altLang="zh-CN" dirty="0" err="1" smtClean="0">
                <a:latin typeface="Courier New" pitchFamily="49" charset="0"/>
              </a:rPr>
              <a:t>cysel</a:t>
            </a:r>
            <a:r>
              <a:rPr lang="en-US" altLang="zh-CN" dirty="0" smtClean="0">
                <a:latin typeface="Courier New" pitchFamily="49" charset="0"/>
              </a:rPr>
              <a:t>;</a:t>
            </a:r>
            <a:endParaRPr lang="en-US" altLang="zh-CN" dirty="0">
              <a:latin typeface="Courier New" pitchFamily="49" charset="0"/>
            </a:endParaRPr>
          </a:p>
        </p:txBody>
      </p:sp>
      <p:sp>
        <p:nvSpPr>
          <p:cNvPr id="8" name="Rectangle 3"/>
          <p:cNvSpPr>
            <a:spLocks noChangeArrowheads="1"/>
          </p:cNvSpPr>
          <p:nvPr/>
        </p:nvSpPr>
        <p:spPr bwMode="auto">
          <a:xfrm>
            <a:off x="1403622" y="5733256"/>
            <a:ext cx="5688658" cy="403225"/>
          </a:xfrm>
          <a:prstGeom prst="rect">
            <a:avLst/>
          </a:prstGeom>
          <a:solidFill>
            <a:srgbClr val="E5E5E5"/>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10000"/>
              </a:lnSpc>
              <a:spcBef>
                <a:spcPct val="0"/>
              </a:spcBef>
              <a:spcAft>
                <a:spcPct val="30000"/>
              </a:spcAft>
              <a:buClrTx/>
              <a:buFontTx/>
              <a:buNone/>
            </a:pPr>
            <a:r>
              <a:rPr lang="en-US" altLang="zh-CN" dirty="0">
                <a:latin typeface="Courier New" pitchFamily="49" charset="0"/>
              </a:rPr>
              <a:t>R</a:t>
            </a:r>
            <a:r>
              <a:rPr lang="en-US" altLang="zh-CN" dirty="0" smtClean="0">
                <a:latin typeface="Courier New" pitchFamily="49" charset="0"/>
              </a:rPr>
              <a:t>evoke select </a:t>
            </a:r>
            <a:r>
              <a:rPr lang="en-US" altLang="zh-CN" dirty="0">
                <a:latin typeface="Courier New" pitchFamily="49" charset="0"/>
              </a:rPr>
              <a:t>ON </a:t>
            </a:r>
            <a:r>
              <a:rPr lang="en-US" altLang="zh-CN" dirty="0" err="1" smtClean="0">
                <a:latin typeface="Courier New" pitchFamily="49" charset="0"/>
              </a:rPr>
              <a:t>boss.userst</a:t>
            </a:r>
            <a:r>
              <a:rPr lang="en-US" altLang="zh-CN" dirty="0" smtClean="0">
                <a:latin typeface="Courier New" pitchFamily="49" charset="0"/>
              </a:rPr>
              <a:t> from </a:t>
            </a:r>
            <a:r>
              <a:rPr lang="en-US" altLang="zh-CN" dirty="0" err="1" smtClean="0">
                <a:latin typeface="Courier New" pitchFamily="49" charset="0"/>
              </a:rPr>
              <a:t>cysel</a:t>
            </a:r>
            <a:r>
              <a:rPr lang="en-US" altLang="zh-CN" dirty="0" smtClean="0">
                <a:latin typeface="Courier New" pitchFamily="49" charset="0"/>
              </a:rPr>
              <a:t>;</a:t>
            </a:r>
            <a:endParaRPr lang="en-US" altLang="zh-CN" dirty="0">
              <a:latin typeface="Courier New" pitchFamily="49" charset="0"/>
            </a:endParaRPr>
          </a:p>
        </p:txBody>
      </p:sp>
    </p:spTree>
    <p:extLst>
      <p:ext uri="{BB962C8B-B14F-4D97-AF65-F5344CB8AC3E}">
        <p14:creationId xmlns:p14="http://schemas.microsoft.com/office/powerpoint/2010/main" val="278943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Schema</a:t>
            </a:r>
            <a:r>
              <a:rPr lang="zh-CN" altLang="en-US" dirty="0" smtClean="0"/>
              <a:t>方案</a:t>
            </a:r>
            <a:endParaRPr lang="zh-CN" altLang="en-US" dirty="0"/>
          </a:p>
        </p:txBody>
      </p:sp>
      <p:grpSp>
        <p:nvGrpSpPr>
          <p:cNvPr id="5" name="Group 26"/>
          <p:cNvGrpSpPr>
            <a:grpSpLocks/>
          </p:cNvGrpSpPr>
          <p:nvPr/>
        </p:nvGrpSpPr>
        <p:grpSpPr bwMode="auto">
          <a:xfrm>
            <a:off x="938213" y="1989138"/>
            <a:ext cx="7162800" cy="2905125"/>
            <a:chOff x="528" y="1440"/>
            <a:chExt cx="4512" cy="1830"/>
          </a:xfrm>
        </p:grpSpPr>
        <p:sp>
          <p:nvSpPr>
            <p:cNvPr id="6" name="Line 9"/>
            <p:cNvSpPr>
              <a:spLocks noChangeShapeType="1"/>
            </p:cNvSpPr>
            <p:nvPr/>
          </p:nvSpPr>
          <p:spPr bwMode="auto">
            <a:xfrm>
              <a:off x="2784" y="3216"/>
              <a:ext cx="2256"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0"/>
            <p:cNvSpPr>
              <a:spLocks noChangeShapeType="1"/>
            </p:cNvSpPr>
            <p:nvPr/>
          </p:nvSpPr>
          <p:spPr bwMode="auto">
            <a:xfrm>
              <a:off x="2784" y="1440"/>
              <a:ext cx="2256" cy="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 name="Group 20"/>
            <p:cNvGrpSpPr>
              <a:grpSpLocks/>
            </p:cNvGrpSpPr>
            <p:nvPr/>
          </p:nvGrpSpPr>
          <p:grpSpPr bwMode="auto">
            <a:xfrm>
              <a:off x="2969" y="1670"/>
              <a:ext cx="919" cy="1171"/>
              <a:chOff x="2969" y="1670"/>
              <a:chExt cx="919" cy="1171"/>
            </a:xfrm>
          </p:grpSpPr>
          <p:pic>
            <p:nvPicPr>
              <p:cNvPr id="19" name="Picture 4" descr="table001_turq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969" y="1670"/>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 descr="table001_turq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065" y="1766"/>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 descr="table001_turqo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161" y="1862"/>
                <a:ext cx="727" cy="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21"/>
            <p:cNvGrpSpPr>
              <a:grpSpLocks/>
            </p:cNvGrpSpPr>
            <p:nvPr/>
          </p:nvGrpSpPr>
          <p:grpSpPr bwMode="auto">
            <a:xfrm>
              <a:off x="4320" y="1703"/>
              <a:ext cx="528" cy="1010"/>
              <a:chOff x="4320" y="1703"/>
              <a:chExt cx="528" cy="1010"/>
            </a:xfrm>
          </p:grpSpPr>
          <p:pic>
            <p:nvPicPr>
              <p:cNvPr id="17" name="Picture 3" descr="diagr014_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320" y="1703"/>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diagr014_ind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6" y="1799"/>
                <a:ext cx="432" cy="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Line 11"/>
            <p:cNvSpPr>
              <a:spLocks noChangeShapeType="1"/>
            </p:cNvSpPr>
            <p:nvPr/>
          </p:nvSpPr>
          <p:spPr bwMode="auto">
            <a:xfrm>
              <a:off x="2784" y="1440"/>
              <a:ext cx="0" cy="1776"/>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2"/>
            <p:cNvSpPr>
              <a:spLocks noChangeShapeType="1"/>
            </p:cNvSpPr>
            <p:nvPr/>
          </p:nvSpPr>
          <p:spPr bwMode="auto">
            <a:xfrm>
              <a:off x="5040" y="1440"/>
              <a:ext cx="0" cy="1776"/>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3"/>
            <p:cNvSpPr>
              <a:spLocks noChangeArrowheads="1"/>
            </p:cNvSpPr>
            <p:nvPr/>
          </p:nvSpPr>
          <p:spPr bwMode="auto">
            <a:xfrm>
              <a:off x="3360" y="2928"/>
              <a:ext cx="125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pPr>
              <a:r>
                <a:rPr lang="en-US" altLang="zh-CN" dirty="0" smtClean="0">
                  <a:solidFill>
                    <a:srgbClr val="000000"/>
                  </a:solidFill>
                  <a:latin typeface="Courier New" pitchFamily="49" charset="0"/>
                </a:rPr>
                <a:t>BOSS</a:t>
              </a:r>
              <a:r>
                <a:rPr lang="zh-CN" altLang="en-US" dirty="0" smtClean="0">
                  <a:solidFill>
                    <a:srgbClr val="000000"/>
                  </a:solidFill>
                  <a:latin typeface="Courier New" pitchFamily="49" charset="0"/>
                  <a:ea typeface="黑体" pitchFamily="49" charset="-122"/>
                </a:rPr>
                <a:t> </a:t>
              </a:r>
              <a:r>
                <a:rPr lang="en-US" altLang="zh-CN" dirty="0" smtClean="0">
                  <a:solidFill>
                    <a:srgbClr val="000000"/>
                  </a:solidFill>
                  <a:latin typeface="Courier New" pitchFamily="49" charset="0"/>
                  <a:ea typeface="黑体" pitchFamily="49" charset="-122"/>
                </a:rPr>
                <a:t>Schema</a:t>
              </a:r>
              <a:r>
                <a:rPr lang="zh-CN" altLang="en-US" dirty="0" smtClean="0">
                  <a:latin typeface="Courier New" pitchFamily="49" charset="0"/>
                </a:rPr>
                <a:t> </a:t>
              </a:r>
              <a:endParaRPr lang="zh-CN" altLang="en-US" dirty="0"/>
            </a:p>
          </p:txBody>
        </p:sp>
        <p:sp>
          <p:nvSpPr>
            <p:cNvPr id="13" name="Rectangle 14"/>
            <p:cNvSpPr>
              <a:spLocks noChangeArrowheads="1"/>
            </p:cNvSpPr>
            <p:nvPr/>
          </p:nvSpPr>
          <p:spPr bwMode="auto">
            <a:xfrm>
              <a:off x="528" y="3081"/>
              <a:ext cx="125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pPr>
              <a:r>
                <a:rPr lang="en-US" altLang="zh-CN" dirty="0" smtClean="0">
                  <a:solidFill>
                    <a:srgbClr val="000000"/>
                  </a:solidFill>
                  <a:latin typeface="Courier New" pitchFamily="49" charset="0"/>
                  <a:ea typeface="黑体" pitchFamily="49" charset="-122"/>
                </a:rPr>
                <a:t>BOSS</a:t>
              </a:r>
              <a:r>
                <a:rPr lang="zh-CN" altLang="en-US" dirty="0" smtClean="0">
                  <a:solidFill>
                    <a:srgbClr val="000000"/>
                  </a:solidFill>
                  <a:latin typeface="Courier New" pitchFamily="49" charset="0"/>
                  <a:ea typeface="黑体" pitchFamily="49" charset="-122"/>
                </a:rPr>
                <a:t>用户</a:t>
              </a:r>
              <a:r>
                <a:rPr lang="zh-CN" altLang="en-US" dirty="0" smtClean="0">
                  <a:latin typeface="Courier New" pitchFamily="49" charset="0"/>
                </a:rPr>
                <a:t> </a:t>
              </a:r>
              <a:endParaRPr lang="zh-CN" altLang="en-US" dirty="0"/>
            </a:p>
          </p:txBody>
        </p:sp>
        <p:sp>
          <p:nvSpPr>
            <p:cNvPr id="14" name="Line 15"/>
            <p:cNvSpPr>
              <a:spLocks noChangeShapeType="1"/>
            </p:cNvSpPr>
            <p:nvPr/>
          </p:nvSpPr>
          <p:spPr bwMode="auto">
            <a:xfrm>
              <a:off x="1392" y="2352"/>
              <a:ext cx="1344" cy="0"/>
            </a:xfrm>
            <a:prstGeom prst="line">
              <a:avLst/>
            </a:prstGeom>
            <a:noFill/>
            <a:ln w="28575" cap="rnd">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6"/>
            <p:cNvSpPr>
              <a:spLocks noChangeArrowheads="1"/>
            </p:cNvSpPr>
            <p:nvPr/>
          </p:nvSpPr>
          <p:spPr bwMode="auto">
            <a:xfrm>
              <a:off x="1430" y="2400"/>
              <a:ext cx="125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pPr>
              <a:r>
                <a:rPr lang="zh-CN" altLang="en-US">
                  <a:solidFill>
                    <a:srgbClr val="000000"/>
                  </a:solidFill>
                  <a:latin typeface="黑体" pitchFamily="49" charset="-122"/>
                  <a:ea typeface="黑体" pitchFamily="49" charset="-122"/>
                </a:rPr>
                <a:t>拥有</a:t>
              </a:r>
              <a:r>
                <a:rPr lang="zh-CN" altLang="en-US">
                  <a:latin typeface="黑体" pitchFamily="49" charset="-122"/>
                  <a:ea typeface="黑体" pitchFamily="49" charset="-122"/>
                </a:rPr>
                <a:t> </a:t>
              </a:r>
            </a:p>
          </p:txBody>
        </p:sp>
        <p:pic>
          <p:nvPicPr>
            <p:cNvPr id="16" name="Picture 8" descr="peop039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16" y="1632"/>
              <a:ext cx="590"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9159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工作文件夹\2011年\0406 nine ppt模板\隔页副本.jpg"/>
          <p:cNvPicPr>
            <a:picLocks noChangeAspect="1" noChangeArrowheads="1"/>
          </p:cNvPicPr>
          <p:nvPr/>
        </p:nvPicPr>
        <p:blipFill>
          <a:blip r:embed="rId2" cstate="print"/>
          <a:srcRect/>
          <a:stretch>
            <a:fillRect/>
          </a:stretch>
        </p:blipFill>
        <p:spPr bwMode="auto">
          <a:xfrm>
            <a:off x="-1" y="0"/>
            <a:ext cx="9149379" cy="6858000"/>
          </a:xfrm>
          <a:prstGeom prst="rect">
            <a:avLst/>
          </a:prstGeom>
          <a:noFill/>
        </p:spPr>
      </p:pic>
      <p:sp>
        <p:nvSpPr>
          <p:cNvPr id="4" name="Rectangle 25"/>
          <p:cNvSpPr>
            <a:spLocks noChangeArrowheads="1"/>
          </p:cNvSpPr>
          <p:nvPr/>
        </p:nvSpPr>
        <p:spPr bwMode="auto">
          <a:xfrm>
            <a:off x="0" y="0"/>
            <a:ext cx="101600" cy="6858000"/>
          </a:xfrm>
          <a:prstGeom prst="rect">
            <a:avLst/>
          </a:prstGeom>
          <a:solidFill>
            <a:srgbClr val="008080"/>
          </a:solidFill>
          <a:ln w="9525" algn="ctr">
            <a:noFill/>
            <a:miter lim="800000"/>
            <a:headEnd/>
            <a:tailEnd/>
          </a:ln>
          <a:effectLst/>
        </p:spPr>
        <p:txBody>
          <a:bodyPr wrap="none" anchor="ctr"/>
          <a:lstStyle/>
          <a:p>
            <a:endParaRPr lang="zh-CN" altLang="zh-CN" sz="3600">
              <a:solidFill>
                <a:srgbClr val="336600"/>
              </a:solidFill>
              <a:ea typeface="黑体" pitchFamily="49" charset="-122"/>
            </a:endParaRPr>
          </a:p>
        </p:txBody>
      </p:sp>
      <p:sp>
        <p:nvSpPr>
          <p:cNvPr id="7" name="AutoShape 5"/>
          <p:cNvSpPr>
            <a:spLocks noChangeArrowheads="1"/>
          </p:cNvSpPr>
          <p:nvPr/>
        </p:nvSpPr>
        <p:spPr bwMode="gray">
          <a:xfrm>
            <a:off x="2267744" y="2897439"/>
            <a:ext cx="6876256" cy="720080"/>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600" b="1" dirty="0" smtClean="0">
              <a:ea typeface="黑体" pitchFamily="49" charset="-122"/>
            </a:endParaRPr>
          </a:p>
        </p:txBody>
      </p:sp>
      <p:pic>
        <p:nvPicPr>
          <p:cNvPr id="3" name="Picture 2" descr="C:\Users\yumingchuan\Desktop\小花.png"/>
          <p:cNvPicPr>
            <a:picLocks noChangeAspect="1" noChangeArrowheads="1"/>
          </p:cNvPicPr>
          <p:nvPr/>
        </p:nvPicPr>
        <p:blipFill>
          <a:blip r:embed="rId3" cstate="print"/>
          <a:srcRect/>
          <a:stretch>
            <a:fillRect/>
          </a:stretch>
        </p:blipFill>
        <p:spPr bwMode="auto">
          <a:xfrm>
            <a:off x="2496371" y="3035908"/>
            <a:ext cx="443143" cy="443143"/>
          </a:xfrm>
          <a:prstGeom prst="rect">
            <a:avLst/>
          </a:prstGeom>
          <a:noFill/>
        </p:spPr>
      </p:pic>
      <p:sp>
        <p:nvSpPr>
          <p:cNvPr id="8" name="TextBox 7"/>
          <p:cNvSpPr txBox="1"/>
          <p:nvPr/>
        </p:nvSpPr>
        <p:spPr>
          <a:xfrm>
            <a:off x="2938728" y="2934314"/>
            <a:ext cx="3701783" cy="646331"/>
          </a:xfrm>
          <a:prstGeom prst="rect">
            <a:avLst/>
          </a:prstGeom>
          <a:noFill/>
        </p:spPr>
        <p:txBody>
          <a:bodyPr wrap="none" rtlCol="0">
            <a:spAutoFit/>
          </a:bodyPr>
          <a:lstStyle/>
          <a:p>
            <a:r>
              <a:rPr lang="en-US" altLang="zh-CN" sz="3600" dirty="0" smtClean="0">
                <a:ea typeface="黑体" pitchFamily="49" charset="-122"/>
              </a:rPr>
              <a:t>Oracle</a:t>
            </a:r>
            <a:r>
              <a:rPr lang="zh-CN" altLang="en-US" sz="3600" dirty="0" smtClean="0">
                <a:ea typeface="黑体" pitchFamily="49" charset="-122"/>
              </a:rPr>
              <a:t>数据库架构</a:t>
            </a:r>
            <a:endParaRPr lang="en-US" altLang="zh-CN" sz="3600" dirty="0" smtClean="0">
              <a:ea typeface="黑体" pitchFamily="49" charset="-122"/>
            </a:endParaRPr>
          </a:p>
        </p:txBody>
      </p:sp>
      <p:pic>
        <p:nvPicPr>
          <p:cNvPr id="3074" name="Picture 2" descr="D:\工作文件夹\2011年\0406 nine ppt模板\green logo.png"/>
          <p:cNvPicPr>
            <a:picLocks noChangeAspect="1" noChangeArrowheads="1"/>
          </p:cNvPicPr>
          <p:nvPr/>
        </p:nvPicPr>
        <p:blipFill>
          <a:blip r:embed="rId4" cstate="print"/>
          <a:srcRect/>
          <a:stretch>
            <a:fillRect/>
          </a:stretch>
        </p:blipFill>
        <p:spPr bwMode="auto">
          <a:xfrm>
            <a:off x="7456041" y="6093296"/>
            <a:ext cx="1508447" cy="58988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p:nvPr>
        </p:nvSpPr>
        <p:spPr>
          <a:xfrm>
            <a:off x="0" y="0"/>
            <a:ext cx="8229600" cy="908720"/>
          </a:xfrm>
        </p:spPr>
        <p:txBody>
          <a:bodyPr/>
          <a:lstStyle/>
          <a:p>
            <a:r>
              <a:rPr lang="en-US" altLang="zh-CN" dirty="0" smtClean="0"/>
              <a:t>BOSS Schema</a:t>
            </a:r>
            <a:endParaRPr lang="zh-CN" altLang="en-US" dirty="0"/>
          </a:p>
        </p:txBody>
      </p:sp>
      <p:grpSp>
        <p:nvGrpSpPr>
          <p:cNvPr id="5" name="Group 61"/>
          <p:cNvGrpSpPr>
            <a:grpSpLocks/>
          </p:cNvGrpSpPr>
          <p:nvPr/>
        </p:nvGrpSpPr>
        <p:grpSpPr bwMode="auto">
          <a:xfrm>
            <a:off x="1184275" y="980728"/>
            <a:ext cx="6769100" cy="4878388"/>
            <a:chOff x="746" y="768"/>
            <a:chExt cx="4264" cy="3073"/>
          </a:xfrm>
        </p:grpSpPr>
        <p:sp>
          <p:nvSpPr>
            <p:cNvPr id="6" name="Line 43"/>
            <p:cNvSpPr>
              <a:spLocks noChangeShapeType="1"/>
            </p:cNvSpPr>
            <p:nvPr/>
          </p:nvSpPr>
          <p:spPr bwMode="blackWhite">
            <a:xfrm rot="16200000" flipV="1">
              <a:off x="1307" y="1339"/>
              <a:ext cx="81" cy="7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endParaRPr lang="zh-CN" altLang="en-US"/>
            </a:p>
          </p:txBody>
        </p:sp>
        <p:sp>
          <p:nvSpPr>
            <p:cNvPr id="7" name="Rectangle 44"/>
            <p:cNvSpPr>
              <a:spLocks noChangeArrowheads="1"/>
            </p:cNvSpPr>
            <p:nvPr/>
          </p:nvSpPr>
          <p:spPr bwMode="blackWhite">
            <a:xfrm>
              <a:off x="746" y="768"/>
              <a:ext cx="1122" cy="624"/>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spAutoFit/>
            </a:bodyPr>
            <a:lstStyle/>
            <a:p>
              <a:pPr defTabSz="822325" eaLnBrk="0" fontAlgn="b" hangingPunct="0"/>
              <a:r>
                <a:rPr lang="en-US" altLang="zh-CN" sz="1500" dirty="0">
                  <a:solidFill>
                    <a:srgbClr val="000000"/>
                  </a:solidFill>
                  <a:latin typeface="Courier New" pitchFamily="49" charset="0"/>
                </a:rPr>
                <a:t>REGIONS</a:t>
              </a:r>
              <a:r>
                <a:rPr lang="en-US" altLang="zh-CN" sz="1500" dirty="0">
                  <a:latin typeface="Courier New" pitchFamily="49" charset="0"/>
                </a:rPr>
                <a:t> </a:t>
              </a:r>
            </a:p>
            <a:p>
              <a:pPr defTabSz="822325" eaLnBrk="0" fontAlgn="b" hangingPunct="0"/>
              <a:r>
                <a:rPr lang="en-US" altLang="zh-CN" sz="1200" dirty="0">
                  <a:solidFill>
                    <a:srgbClr val="000000"/>
                  </a:solidFill>
                  <a:latin typeface="Courier New" pitchFamily="49" charset="0"/>
                </a:rPr>
                <a:t>USERST</a:t>
              </a:r>
              <a:r>
                <a:rPr lang="en-US" altLang="zh-CN" sz="1200" dirty="0" smtClean="0">
                  <a:latin typeface="Courier New" pitchFamily="49" charset="0"/>
                </a:rPr>
                <a:t> </a:t>
              </a:r>
              <a:endParaRPr lang="en-US" altLang="zh-CN" sz="1200" dirty="0">
                <a:latin typeface="Courier New" pitchFamily="49" charset="0"/>
              </a:endParaRPr>
            </a:p>
            <a:p>
              <a:pPr defTabSz="822325" eaLnBrk="0" fontAlgn="b" hangingPunct="0"/>
              <a:r>
                <a:rPr lang="en-US" altLang="zh-CN" sz="1200" dirty="0" smtClean="0">
                  <a:solidFill>
                    <a:srgbClr val="000000"/>
                  </a:solidFill>
                  <a:latin typeface="Courier New" pitchFamily="49" charset="0"/>
                </a:rPr>
                <a:t>HOUSE</a:t>
              </a:r>
            </a:p>
            <a:p>
              <a:pPr defTabSz="822325" eaLnBrk="0" fontAlgn="b" hangingPunct="0"/>
              <a:r>
                <a:rPr lang="en-US" altLang="zh-CN" sz="1200" dirty="0" smtClean="0">
                  <a:solidFill>
                    <a:srgbClr val="000000"/>
                  </a:solidFill>
                  <a:latin typeface="Courier New" pitchFamily="49" charset="0"/>
                </a:rPr>
                <a:t>EQUIPST</a:t>
              </a:r>
            </a:p>
            <a:p>
              <a:pPr defTabSz="822325" eaLnBrk="0" fontAlgn="b" hangingPunct="0"/>
              <a:r>
                <a:rPr lang="en-US" altLang="zh-CN" sz="1200" dirty="0" smtClean="0">
                  <a:solidFill>
                    <a:srgbClr val="000000"/>
                  </a:solidFill>
                  <a:latin typeface="Courier New" pitchFamily="49" charset="0"/>
                </a:rPr>
                <a:t>PRODUCT</a:t>
              </a:r>
              <a:r>
                <a:rPr lang="en-US" altLang="zh-CN" sz="1200" dirty="0" smtClean="0">
                  <a:latin typeface="Courier New" pitchFamily="49" charset="0"/>
                </a:rPr>
                <a:t> </a:t>
              </a:r>
              <a:endParaRPr lang="en-US" altLang="zh-CN" sz="1200" dirty="0">
                <a:latin typeface="Courier New" pitchFamily="49" charset="0"/>
              </a:endParaRPr>
            </a:p>
          </p:txBody>
        </p:sp>
        <p:sp>
          <p:nvSpPr>
            <p:cNvPr id="8" name="Rectangle 45"/>
            <p:cNvSpPr>
              <a:spLocks noChangeArrowheads="1"/>
            </p:cNvSpPr>
            <p:nvPr/>
          </p:nvSpPr>
          <p:spPr bwMode="blackWhite">
            <a:xfrm>
              <a:off x="746" y="1530"/>
              <a:ext cx="1122" cy="508"/>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nchor="ctr">
              <a:spAutoFit/>
            </a:bodyPr>
            <a:lstStyle/>
            <a:p>
              <a:pPr defTabSz="822325" eaLnBrk="0" hangingPunct="0"/>
              <a:endParaRPr lang="en-US" altLang="zh-CN" sz="1500" dirty="0">
                <a:latin typeface="Courier New" pitchFamily="49" charset="0"/>
              </a:endParaRPr>
            </a:p>
            <a:p>
              <a:pPr defTabSz="822325" eaLnBrk="0" hangingPunct="0"/>
              <a:r>
                <a:rPr lang="en-US" altLang="zh-CN" sz="1200" dirty="0" smtClean="0">
                  <a:solidFill>
                    <a:srgbClr val="000000"/>
                  </a:solidFill>
                  <a:latin typeface="Courier New" pitchFamily="49" charset="0"/>
                </a:rPr>
                <a:t>IDX_USERST_UID</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IDX_HOUSE_HNO</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IDX_EQUIPST_EID</a:t>
              </a:r>
              <a:r>
                <a:rPr lang="en-US" altLang="zh-CN" sz="1200" dirty="0" smtClean="0">
                  <a:latin typeface="Courier New" pitchFamily="49" charset="0"/>
                </a:rPr>
                <a:t> </a:t>
              </a:r>
              <a:endParaRPr lang="en-US" altLang="zh-CN" sz="1200" dirty="0">
                <a:latin typeface="Courier New" pitchFamily="49" charset="0"/>
              </a:endParaRPr>
            </a:p>
          </p:txBody>
        </p:sp>
        <p:sp>
          <p:nvSpPr>
            <p:cNvPr id="9" name="Rectangle 46"/>
            <p:cNvSpPr>
              <a:spLocks noChangeArrowheads="1"/>
            </p:cNvSpPr>
            <p:nvPr/>
          </p:nvSpPr>
          <p:spPr bwMode="blackWhite">
            <a:xfrm>
              <a:off x="746" y="2272"/>
              <a:ext cx="1122" cy="624"/>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nchor="ctr">
              <a:spAutoFit/>
            </a:bodyPr>
            <a:lstStyle/>
            <a:p>
              <a:pPr defTabSz="822325" eaLnBrk="0" hangingPunct="0"/>
              <a:r>
                <a:rPr lang="en-US" altLang="zh-CN" sz="1500" dirty="0" smtClean="0">
                  <a:latin typeface="Courier New" pitchFamily="49" charset="0"/>
                </a:rPr>
                <a:t> </a:t>
              </a:r>
              <a:endParaRPr lang="en-US" altLang="zh-CN" sz="1500" dirty="0">
                <a:latin typeface="Courier New" pitchFamily="49" charset="0"/>
              </a:endParaRPr>
            </a:p>
            <a:p>
              <a:pPr defTabSz="822325" eaLnBrk="0" hangingPunct="0"/>
              <a:r>
                <a:rPr lang="en-US" altLang="zh-CN" sz="1200" dirty="0" smtClean="0">
                  <a:solidFill>
                    <a:srgbClr val="000000"/>
                  </a:solidFill>
                  <a:latin typeface="Courier New" pitchFamily="49" charset="0"/>
                </a:rPr>
                <a:t>SEQ_USERST_ID</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SEQ_HOUSE_ID</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SEQ_EQUIPST_ID</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SEQ_PRODUCT_ID</a:t>
              </a:r>
              <a:endParaRPr lang="en-US" altLang="zh-CN" sz="1200" dirty="0">
                <a:latin typeface="Courier New" pitchFamily="49" charset="0"/>
              </a:endParaRPr>
            </a:p>
          </p:txBody>
        </p:sp>
        <p:sp>
          <p:nvSpPr>
            <p:cNvPr id="10" name="Rectangle 47"/>
            <p:cNvSpPr>
              <a:spLocks noChangeArrowheads="1"/>
            </p:cNvSpPr>
            <p:nvPr/>
          </p:nvSpPr>
          <p:spPr bwMode="blackWhite">
            <a:xfrm>
              <a:off x="756" y="3333"/>
              <a:ext cx="1227" cy="508"/>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10800" bIns="10800" anchor="ctr">
              <a:spAutoFit/>
            </a:bodyPr>
            <a:lstStyle/>
            <a:p>
              <a:pPr defTabSz="822325" eaLnBrk="0" hangingPunct="0"/>
              <a:endParaRPr lang="en-US" altLang="zh-CN" sz="1500" dirty="0">
                <a:solidFill>
                  <a:srgbClr val="000000"/>
                </a:solidFill>
                <a:latin typeface="Courier New" pitchFamily="49" charset="0"/>
              </a:endParaRPr>
            </a:p>
            <a:p>
              <a:pPr defTabSz="822325" eaLnBrk="0" hangingPunct="0"/>
              <a:r>
                <a:rPr lang="en-US" altLang="zh-CN" sz="1200" dirty="0" smtClean="0">
                  <a:solidFill>
                    <a:srgbClr val="000000"/>
                  </a:solidFill>
                  <a:latin typeface="Courier New" pitchFamily="49" charset="0"/>
                </a:rPr>
                <a:t>BOSS_DIGIT_EQUIPNO</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BOSS_HOUSE_ADDR</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BOSS_PARAM</a:t>
              </a:r>
              <a:endParaRPr lang="en-US" altLang="zh-CN" sz="1200" dirty="0">
                <a:latin typeface="Courier New" pitchFamily="49" charset="0"/>
              </a:endParaRPr>
            </a:p>
          </p:txBody>
        </p:sp>
        <p:sp>
          <p:nvSpPr>
            <p:cNvPr id="11" name="Rectangle 48"/>
            <p:cNvSpPr>
              <a:spLocks noChangeArrowheads="1"/>
            </p:cNvSpPr>
            <p:nvPr/>
          </p:nvSpPr>
          <p:spPr bwMode="blackWhite">
            <a:xfrm>
              <a:off x="2318" y="1319"/>
              <a:ext cx="1122" cy="508"/>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spAutoFit/>
            </a:bodyPr>
            <a:lstStyle/>
            <a:p>
              <a:pPr defTabSz="822325" eaLnBrk="0" hangingPunct="0"/>
              <a:r>
                <a:rPr lang="en-US" altLang="zh-CN" sz="1500" dirty="0">
                  <a:solidFill>
                    <a:srgbClr val="000000"/>
                  </a:solidFill>
                  <a:latin typeface="Courier New" pitchFamily="49" charset="0"/>
                </a:rPr>
                <a:t>JOBS</a:t>
              </a:r>
              <a:r>
                <a:rPr lang="en-US" altLang="zh-CN" sz="1500" dirty="0">
                  <a:latin typeface="Courier New" pitchFamily="49" charset="0"/>
                </a:rPr>
                <a:t> </a:t>
              </a:r>
            </a:p>
            <a:p>
              <a:pPr defTabSz="822325" eaLnBrk="0" hangingPunct="0"/>
              <a:r>
                <a:rPr lang="en-US" altLang="zh-CN" sz="1200" dirty="0" smtClean="0">
                  <a:solidFill>
                    <a:srgbClr val="000000"/>
                  </a:solidFill>
                  <a:latin typeface="Courier New" pitchFamily="49" charset="0"/>
                </a:rPr>
                <a:t>PRO_SPLIT_AREA</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PRO_VODIOG</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PRO_CAALERT</a:t>
              </a:r>
              <a:r>
                <a:rPr lang="en-US" altLang="zh-CN" sz="1200" dirty="0" smtClean="0">
                  <a:latin typeface="Courier New" pitchFamily="49" charset="0"/>
                </a:rPr>
                <a:t> </a:t>
              </a:r>
              <a:endParaRPr lang="en-US" altLang="zh-CN" sz="1200" dirty="0">
                <a:latin typeface="Courier New" pitchFamily="49" charset="0"/>
              </a:endParaRPr>
            </a:p>
          </p:txBody>
        </p:sp>
        <p:sp>
          <p:nvSpPr>
            <p:cNvPr id="12" name="Rectangle 49"/>
            <p:cNvSpPr>
              <a:spLocks noChangeArrowheads="1"/>
            </p:cNvSpPr>
            <p:nvPr/>
          </p:nvSpPr>
          <p:spPr bwMode="blackWhite">
            <a:xfrm>
              <a:off x="2318" y="2191"/>
              <a:ext cx="1122" cy="741"/>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spAutoFit/>
            </a:bodyPr>
            <a:lstStyle/>
            <a:p>
              <a:pPr defTabSz="822325" eaLnBrk="0" hangingPunct="0"/>
              <a:r>
                <a:rPr lang="en-US" altLang="zh-CN" sz="1500" dirty="0">
                  <a:solidFill>
                    <a:srgbClr val="000000"/>
                  </a:solidFill>
                  <a:latin typeface="Courier New" pitchFamily="49" charset="0"/>
                </a:rPr>
                <a:t>EMPLOYEES</a:t>
              </a:r>
              <a:r>
                <a:rPr lang="en-US" altLang="zh-CN" sz="1500" dirty="0">
                  <a:latin typeface="Courier New" pitchFamily="49" charset="0"/>
                </a:rPr>
                <a:t> </a:t>
              </a:r>
            </a:p>
            <a:p>
              <a:pPr defTabSz="822325" eaLnBrk="0" hangingPunct="0"/>
              <a:r>
                <a:rPr lang="en-US" altLang="zh-CN" sz="1200" dirty="0" smtClean="0">
                  <a:solidFill>
                    <a:srgbClr val="000000"/>
                  </a:solidFill>
                  <a:latin typeface="Courier New" pitchFamily="49" charset="0"/>
                </a:rPr>
                <a:t>USERST</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HOSUE</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PRODUCT</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r>
                <a:rPr lang="en-US" altLang="zh-CN" sz="1200" dirty="0" smtClean="0">
                  <a:solidFill>
                    <a:srgbClr val="000000"/>
                  </a:solidFill>
                  <a:latin typeface="Courier New" pitchFamily="49" charset="0"/>
                </a:rPr>
                <a:t>EQUIPST</a:t>
              </a:r>
              <a:r>
                <a:rPr lang="en-US" altLang="zh-CN" sz="1200" dirty="0" smtClean="0">
                  <a:latin typeface="Courier New" pitchFamily="49" charset="0"/>
                </a:rPr>
                <a:t> </a:t>
              </a:r>
              <a:endParaRPr lang="en-US" altLang="zh-CN" sz="1200" dirty="0">
                <a:latin typeface="Courier New" pitchFamily="49" charset="0"/>
              </a:endParaRPr>
            </a:p>
            <a:p>
              <a:pPr defTabSz="822325" eaLnBrk="0" hangingPunct="0"/>
              <a:endParaRPr lang="en-US" altLang="zh-CN" sz="1200" dirty="0">
                <a:latin typeface="Courier New" pitchFamily="49" charset="0"/>
              </a:endParaRPr>
            </a:p>
          </p:txBody>
        </p:sp>
        <p:sp>
          <p:nvSpPr>
            <p:cNvPr id="13" name="Rectangle 50"/>
            <p:cNvSpPr>
              <a:spLocks noChangeArrowheads="1"/>
            </p:cNvSpPr>
            <p:nvPr/>
          </p:nvSpPr>
          <p:spPr bwMode="blackWhite">
            <a:xfrm>
              <a:off x="3908" y="1594"/>
              <a:ext cx="1092" cy="1129"/>
            </a:xfrm>
            <a:prstGeom prst="rect">
              <a:avLst/>
            </a:prstGeom>
            <a:solidFill>
              <a:srgbClr val="FFFF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10800" bIns="10800"/>
            <a:lstStyle/>
            <a:p>
              <a:pPr defTabSz="822325" eaLnBrk="0" hangingPunct="0"/>
              <a:endParaRPr lang="en-US" altLang="zh-CN" sz="1200" dirty="0">
                <a:latin typeface="Courier New" pitchFamily="49" charset="0"/>
              </a:endParaRPr>
            </a:p>
            <a:p>
              <a:pPr defTabSz="822325" eaLnBrk="0" hangingPunct="0"/>
              <a:endParaRPr lang="en-US" altLang="zh-CN" sz="1200" dirty="0" smtClean="0">
                <a:latin typeface="Courier New" pitchFamily="49" charset="0"/>
              </a:endParaRPr>
            </a:p>
            <a:p>
              <a:pPr defTabSz="822325" eaLnBrk="0" hangingPunct="0"/>
              <a:endParaRPr lang="en-US" altLang="zh-CN" sz="1200" dirty="0">
                <a:latin typeface="Courier New" pitchFamily="49" charset="0"/>
              </a:endParaRPr>
            </a:p>
            <a:p>
              <a:pPr defTabSz="822325" eaLnBrk="0" hangingPunct="0"/>
              <a:r>
                <a:rPr lang="en-US" altLang="zh-CN" sz="1200" dirty="0" smtClean="0">
                  <a:latin typeface="Courier New" pitchFamily="49" charset="0"/>
                </a:rPr>
                <a:t>BOSS_CAS</a:t>
              </a:r>
            </a:p>
            <a:p>
              <a:pPr defTabSz="822325" eaLnBrk="0" hangingPunct="0"/>
              <a:r>
                <a:rPr lang="en-US" altLang="zh-CN" sz="1200" dirty="0" smtClean="0">
                  <a:latin typeface="Courier New" pitchFamily="49" charset="0"/>
                </a:rPr>
                <a:t>BOSS_BUILDING</a:t>
              </a:r>
            </a:p>
            <a:p>
              <a:pPr defTabSz="822325" eaLnBrk="0" hangingPunct="0"/>
              <a:r>
                <a:rPr lang="en-US" altLang="zh-CN" sz="1200" dirty="0" smtClean="0">
                  <a:latin typeface="Courier New" pitchFamily="49" charset="0"/>
                </a:rPr>
                <a:t>BOSS_CRE</a:t>
              </a:r>
            </a:p>
            <a:p>
              <a:pPr defTabSz="822325" eaLnBrk="0" hangingPunct="0"/>
              <a:r>
                <a:rPr lang="en-US" altLang="zh-CN" sz="1200" dirty="0" smtClean="0">
                  <a:latin typeface="Courier New" pitchFamily="49" charset="0"/>
                </a:rPr>
                <a:t>BOSS_EQUIPST</a:t>
              </a:r>
            </a:p>
            <a:p>
              <a:pPr defTabSz="822325" eaLnBrk="0" hangingPunct="0"/>
              <a:r>
                <a:rPr lang="en-US" altLang="zh-CN" sz="1200" dirty="0" smtClean="0">
                  <a:latin typeface="Courier New" pitchFamily="49" charset="0"/>
                </a:rPr>
                <a:t>BOSS_ARREAR</a:t>
              </a:r>
            </a:p>
            <a:p>
              <a:pPr defTabSz="822325" eaLnBrk="0" hangingPunct="0"/>
              <a:r>
                <a:rPr lang="en-US" altLang="zh-CN" sz="1200" dirty="0" smtClean="0">
                  <a:latin typeface="Courier New" pitchFamily="49" charset="0"/>
                </a:rPr>
                <a:t>BOSS_HOUSE</a:t>
              </a:r>
              <a:endParaRPr lang="en-US" altLang="zh-CN" sz="1200" dirty="0">
                <a:latin typeface="Courier New" pitchFamily="49" charset="0"/>
              </a:endParaRPr>
            </a:p>
          </p:txBody>
        </p:sp>
        <p:sp>
          <p:nvSpPr>
            <p:cNvPr id="14" name="Text Box 52"/>
            <p:cNvSpPr txBox="1">
              <a:spLocks noChangeArrowheads="1"/>
            </p:cNvSpPr>
            <p:nvPr/>
          </p:nvSpPr>
          <p:spPr bwMode="gray">
            <a:xfrm>
              <a:off x="756" y="778"/>
              <a:ext cx="1107"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smtClean="0">
                  <a:solidFill>
                    <a:srgbClr val="000000"/>
                  </a:solidFill>
                  <a:latin typeface="Courier New" pitchFamily="49" charset="0"/>
                </a:rPr>
                <a:t>TABLE</a:t>
              </a:r>
              <a:r>
                <a:rPr lang="en-US" altLang="zh-CN" sz="1500" dirty="0" smtClean="0">
                  <a:latin typeface="Courier New" pitchFamily="49" charset="0"/>
                </a:rPr>
                <a:t> </a:t>
              </a:r>
              <a:endParaRPr lang="en-US" altLang="zh-CN" dirty="0">
                <a:latin typeface="Courier New" pitchFamily="49" charset="0"/>
              </a:endParaRPr>
            </a:p>
          </p:txBody>
        </p:sp>
        <p:sp>
          <p:nvSpPr>
            <p:cNvPr id="15" name="Text Box 53"/>
            <p:cNvSpPr txBox="1">
              <a:spLocks noChangeArrowheads="1"/>
            </p:cNvSpPr>
            <p:nvPr/>
          </p:nvSpPr>
          <p:spPr bwMode="gray">
            <a:xfrm>
              <a:off x="756" y="1531"/>
              <a:ext cx="1107"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a:solidFill>
                    <a:srgbClr val="000000"/>
                  </a:solidFill>
                  <a:latin typeface="Courier New" pitchFamily="49" charset="0"/>
                </a:rPr>
                <a:t>INDEX</a:t>
              </a:r>
              <a:r>
                <a:rPr lang="en-US" altLang="zh-CN" sz="1500" dirty="0" smtClean="0">
                  <a:solidFill>
                    <a:srgbClr val="000000"/>
                  </a:solidFill>
                  <a:latin typeface="Courier New" pitchFamily="49" charset="0"/>
                </a:rPr>
                <a:t> </a:t>
              </a:r>
              <a:endParaRPr lang="en-US" altLang="zh-CN" sz="1500" dirty="0">
                <a:solidFill>
                  <a:srgbClr val="000000"/>
                </a:solidFill>
                <a:latin typeface="Courier New" pitchFamily="49" charset="0"/>
              </a:endParaRPr>
            </a:p>
          </p:txBody>
        </p:sp>
        <p:sp>
          <p:nvSpPr>
            <p:cNvPr id="16" name="Text Box 54"/>
            <p:cNvSpPr txBox="1">
              <a:spLocks noChangeArrowheads="1"/>
            </p:cNvSpPr>
            <p:nvPr/>
          </p:nvSpPr>
          <p:spPr bwMode="gray">
            <a:xfrm>
              <a:off x="757" y="2272"/>
              <a:ext cx="1105"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a:latin typeface="Courier New" pitchFamily="49" charset="0"/>
                </a:rPr>
                <a:t>SEQUENCE </a:t>
              </a:r>
            </a:p>
          </p:txBody>
        </p:sp>
        <p:sp>
          <p:nvSpPr>
            <p:cNvPr id="17" name="Text Box 55"/>
            <p:cNvSpPr txBox="1">
              <a:spLocks noChangeArrowheads="1"/>
            </p:cNvSpPr>
            <p:nvPr/>
          </p:nvSpPr>
          <p:spPr bwMode="gray">
            <a:xfrm>
              <a:off x="757" y="3346"/>
              <a:ext cx="1216"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a:solidFill>
                    <a:srgbClr val="000000"/>
                  </a:solidFill>
                  <a:latin typeface="Courier New" pitchFamily="49" charset="0"/>
                </a:rPr>
                <a:t>FUNCTION</a:t>
              </a:r>
              <a:r>
                <a:rPr lang="en-US" altLang="zh-CN" sz="1500" dirty="0" smtClean="0">
                  <a:latin typeface="Courier New" pitchFamily="49" charset="0"/>
                </a:rPr>
                <a:t> </a:t>
              </a:r>
              <a:endParaRPr lang="en-US" altLang="zh-CN" sz="1500" dirty="0">
                <a:latin typeface="Courier New" pitchFamily="49" charset="0"/>
              </a:endParaRPr>
            </a:p>
          </p:txBody>
        </p:sp>
        <p:sp>
          <p:nvSpPr>
            <p:cNvPr id="18" name="Text Box 56"/>
            <p:cNvSpPr txBox="1">
              <a:spLocks noChangeArrowheads="1"/>
            </p:cNvSpPr>
            <p:nvPr/>
          </p:nvSpPr>
          <p:spPr bwMode="gray">
            <a:xfrm>
              <a:off x="2332" y="1330"/>
              <a:ext cx="1102"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a:solidFill>
                    <a:srgbClr val="000000"/>
                  </a:solidFill>
                  <a:latin typeface="Courier New" pitchFamily="49" charset="0"/>
                </a:rPr>
                <a:t>PROCEDURE</a:t>
              </a:r>
            </a:p>
          </p:txBody>
        </p:sp>
        <p:sp>
          <p:nvSpPr>
            <p:cNvPr id="19" name="Text Box 57"/>
            <p:cNvSpPr txBox="1">
              <a:spLocks noChangeArrowheads="1"/>
            </p:cNvSpPr>
            <p:nvPr/>
          </p:nvSpPr>
          <p:spPr bwMode="gray">
            <a:xfrm>
              <a:off x="2332" y="2202"/>
              <a:ext cx="1102" cy="144"/>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smtClean="0">
                  <a:solidFill>
                    <a:srgbClr val="000000"/>
                  </a:solidFill>
                  <a:latin typeface="Courier New" pitchFamily="49" charset="0"/>
                </a:rPr>
                <a:t>SYNONYM</a:t>
              </a:r>
              <a:r>
                <a:rPr lang="en-US" altLang="zh-CN" sz="1500" dirty="0" smtClean="0">
                  <a:latin typeface="Courier New" pitchFamily="49" charset="0"/>
                </a:rPr>
                <a:t> </a:t>
              </a:r>
              <a:endParaRPr lang="en-US" altLang="zh-CN" sz="1500" dirty="0">
                <a:latin typeface="Courier New" pitchFamily="49" charset="0"/>
              </a:endParaRPr>
            </a:p>
          </p:txBody>
        </p:sp>
        <p:sp>
          <p:nvSpPr>
            <p:cNvPr id="20" name="Text Box 58"/>
            <p:cNvSpPr txBox="1">
              <a:spLocks noChangeArrowheads="1"/>
            </p:cNvSpPr>
            <p:nvPr/>
          </p:nvSpPr>
          <p:spPr bwMode="gray">
            <a:xfrm>
              <a:off x="3908" y="1610"/>
              <a:ext cx="1102" cy="291"/>
            </a:xfrm>
            <a:prstGeom prst="rect">
              <a:avLst/>
            </a:prstGeom>
            <a:solidFill>
              <a:srgbClr val="99CC99"/>
            </a:solidFill>
            <a:ln>
              <a:noFill/>
            </a:ln>
            <a:effectLst/>
            <a:extLst>
              <a:ext uri="{91240B29-F687-4F45-9708-019B960494DF}">
                <a14:hiddenLine xmlns:a14="http://schemas.microsoft.com/office/drawing/2010/main" w="31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0" bIns="0">
              <a:spAutoFit/>
            </a:bodyPr>
            <a:lstStyle>
              <a:lvl1pPr defTabSz="228600" eaLnBrk="0" hangingPunct="0">
                <a:defRPr>
                  <a:solidFill>
                    <a:schemeClr val="tx1"/>
                  </a:solidFill>
                  <a:latin typeface="Arial" charset="0"/>
                  <a:ea typeface="宋体" pitchFamily="2" charset="-122"/>
                </a:defRPr>
              </a:lvl1pPr>
              <a:lvl2pPr marL="742950" indent="-285750" defTabSz="228600" eaLnBrk="0" hangingPunct="0">
                <a:defRPr>
                  <a:solidFill>
                    <a:schemeClr val="tx1"/>
                  </a:solidFill>
                  <a:latin typeface="Arial" charset="0"/>
                  <a:ea typeface="宋体" pitchFamily="2" charset="-122"/>
                </a:defRPr>
              </a:lvl2pPr>
              <a:lvl3pPr marL="1143000" indent="-228600" defTabSz="228600" eaLnBrk="0" hangingPunct="0">
                <a:defRPr>
                  <a:solidFill>
                    <a:schemeClr val="tx1"/>
                  </a:solidFill>
                  <a:latin typeface="Arial" charset="0"/>
                  <a:ea typeface="宋体" pitchFamily="2" charset="-122"/>
                </a:defRPr>
              </a:lvl3pPr>
              <a:lvl4pPr marL="1600200" indent="-228600" defTabSz="228600" eaLnBrk="0" hangingPunct="0">
                <a:defRPr>
                  <a:solidFill>
                    <a:schemeClr val="tx1"/>
                  </a:solidFill>
                  <a:latin typeface="Arial" charset="0"/>
                  <a:ea typeface="宋体" pitchFamily="2" charset="-122"/>
                </a:defRPr>
              </a:lvl4pPr>
              <a:lvl5pPr marL="2057400" indent="-228600" defTabSz="228600" eaLnBrk="0" hangingPunct="0">
                <a:defRPr>
                  <a:solidFill>
                    <a:schemeClr val="tx1"/>
                  </a:solidFill>
                  <a:latin typeface="Arial" charset="0"/>
                  <a:ea typeface="宋体" pitchFamily="2" charset="-122"/>
                </a:defRPr>
              </a:lvl5pPr>
              <a:lvl6pPr marL="2514600" indent="-228600" defTabSz="228600" eaLnBrk="0" fontAlgn="base" hangingPunct="0">
                <a:spcBef>
                  <a:spcPct val="0"/>
                </a:spcBef>
                <a:spcAft>
                  <a:spcPct val="0"/>
                </a:spcAft>
                <a:defRPr>
                  <a:solidFill>
                    <a:schemeClr val="tx1"/>
                  </a:solidFill>
                  <a:latin typeface="Arial" charset="0"/>
                  <a:ea typeface="宋体" pitchFamily="2" charset="-122"/>
                </a:defRPr>
              </a:lvl6pPr>
              <a:lvl7pPr marL="2971800" indent="-228600" defTabSz="228600" eaLnBrk="0" fontAlgn="base" hangingPunct="0">
                <a:spcBef>
                  <a:spcPct val="0"/>
                </a:spcBef>
                <a:spcAft>
                  <a:spcPct val="0"/>
                </a:spcAft>
                <a:defRPr>
                  <a:solidFill>
                    <a:schemeClr val="tx1"/>
                  </a:solidFill>
                  <a:latin typeface="Arial" charset="0"/>
                  <a:ea typeface="宋体" pitchFamily="2" charset="-122"/>
                </a:defRPr>
              </a:lvl7pPr>
              <a:lvl8pPr marL="3429000" indent="-228600" defTabSz="228600" eaLnBrk="0" fontAlgn="base" hangingPunct="0">
                <a:spcBef>
                  <a:spcPct val="0"/>
                </a:spcBef>
                <a:spcAft>
                  <a:spcPct val="0"/>
                </a:spcAft>
                <a:defRPr>
                  <a:solidFill>
                    <a:schemeClr val="tx1"/>
                  </a:solidFill>
                  <a:latin typeface="Arial" charset="0"/>
                  <a:ea typeface="宋体" pitchFamily="2" charset="-122"/>
                </a:defRPr>
              </a:lvl8pPr>
              <a:lvl9pPr marL="3886200" indent="-228600" defTabSz="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500" dirty="0">
                  <a:solidFill>
                    <a:srgbClr val="000000"/>
                  </a:solidFill>
                  <a:latin typeface="Courier New" pitchFamily="49" charset="0"/>
                </a:rPr>
                <a:t>PACKAGE </a:t>
              </a:r>
              <a:r>
                <a:rPr lang="en-US" altLang="zh-CN" sz="1500" dirty="0" err="1">
                  <a:solidFill>
                    <a:srgbClr val="000000"/>
                  </a:solidFill>
                  <a:latin typeface="Courier New" pitchFamily="49" charset="0"/>
                </a:rPr>
                <a:t>PACKAGE</a:t>
              </a:r>
              <a:r>
                <a:rPr lang="en-US" altLang="zh-CN" sz="1500" dirty="0">
                  <a:solidFill>
                    <a:srgbClr val="000000"/>
                  </a:solidFill>
                  <a:latin typeface="Courier New" pitchFamily="49" charset="0"/>
                </a:rPr>
                <a:t> BODY</a:t>
              </a:r>
              <a:r>
                <a:rPr lang="en-US" altLang="zh-CN" sz="1500" dirty="0" smtClean="0">
                  <a:latin typeface="Courier New" pitchFamily="49" charset="0"/>
                </a:rPr>
                <a:t> </a:t>
              </a:r>
              <a:endParaRPr lang="en-US" altLang="zh-CN" sz="1500" dirty="0">
                <a:latin typeface="Courier New" pitchFamily="49" charset="0"/>
              </a:endParaRPr>
            </a:p>
          </p:txBody>
        </p:sp>
      </p:grpSp>
    </p:spTree>
    <p:extLst>
      <p:ext uri="{BB962C8B-B14F-4D97-AF65-F5344CB8AC3E}">
        <p14:creationId xmlns:p14="http://schemas.microsoft.com/office/powerpoint/2010/main" val="112632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1100" y="349895"/>
            <a:ext cx="8050088" cy="720080"/>
          </a:xfrm>
        </p:spPr>
        <p:txBody>
          <a:bodyPr/>
          <a:lstStyle/>
          <a:p>
            <a:r>
              <a:rPr lang="zh-CN" altLang="en-US" dirty="0" smtClean="0"/>
              <a:t>创建和修改表</a:t>
            </a:r>
            <a:endParaRPr lang="zh-CN" altLang="en-US" dirty="0"/>
          </a:p>
        </p:txBody>
      </p:sp>
      <p:sp>
        <p:nvSpPr>
          <p:cNvPr id="5" name="Rectangle 3"/>
          <p:cNvSpPr txBox="1">
            <a:spLocks/>
          </p:cNvSpPr>
          <p:nvPr/>
        </p:nvSpPr>
        <p:spPr>
          <a:xfrm>
            <a:off x="1187624" y="1340769"/>
            <a:ext cx="7043564" cy="277562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a:t>表是 </a:t>
            </a:r>
            <a:r>
              <a:rPr lang="en-US" altLang="zh-CN" dirty="0"/>
              <a:t>Oracle </a:t>
            </a:r>
            <a:r>
              <a:rPr lang="zh-CN" altLang="en-US" dirty="0"/>
              <a:t>数据库中数据存储的基本单位</a:t>
            </a:r>
            <a:r>
              <a:rPr lang="zh-CN" altLang="en-US" dirty="0" smtClean="0"/>
              <a:t>。</a:t>
            </a:r>
            <a:endParaRPr lang="en-US" altLang="zh-CN" dirty="0" smtClean="0"/>
          </a:p>
          <a:p>
            <a:pPr lvl="1"/>
            <a:r>
              <a:rPr lang="zh-CN" altLang="en-US" dirty="0" smtClean="0"/>
              <a:t>表</a:t>
            </a:r>
            <a:r>
              <a:rPr lang="zh-CN" altLang="en-US" dirty="0"/>
              <a:t>保存了用户可访问的所有数据</a:t>
            </a:r>
            <a:r>
              <a:rPr lang="zh-CN" altLang="en-US" dirty="0" smtClean="0"/>
              <a:t>。</a:t>
            </a:r>
            <a:endParaRPr lang="en-US" altLang="zh-CN" dirty="0" smtClean="0"/>
          </a:p>
          <a:p>
            <a:pPr lvl="1"/>
            <a:r>
              <a:rPr lang="zh-CN" altLang="en-US" dirty="0" smtClean="0"/>
              <a:t>每个</a:t>
            </a:r>
            <a:r>
              <a:rPr lang="zh-CN" altLang="en-US" dirty="0"/>
              <a:t>表均包含列和行。 </a:t>
            </a:r>
            <a:endParaRPr lang="en-US" altLang="zh-CN" dirty="0" smtClean="0"/>
          </a:p>
          <a:p>
            <a:pPr lvl="1"/>
            <a:r>
              <a:rPr lang="zh-CN" altLang="en-US" dirty="0"/>
              <a:t>创建表时，必须指定每个表列的</a:t>
            </a:r>
            <a:r>
              <a:rPr lang="zh-CN" altLang="en-US" dirty="0" smtClean="0"/>
              <a:t>数据类型。</a:t>
            </a:r>
            <a:endParaRPr lang="zh-CN" altLang="en-US" dirty="0"/>
          </a:p>
        </p:txBody>
      </p:sp>
    </p:spTree>
    <p:extLst>
      <p:ext uri="{BB962C8B-B14F-4D97-AF65-F5344CB8AC3E}">
        <p14:creationId xmlns:p14="http://schemas.microsoft.com/office/powerpoint/2010/main" val="4026743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1100" y="349895"/>
            <a:ext cx="8050088" cy="720080"/>
          </a:xfrm>
        </p:spPr>
        <p:txBody>
          <a:bodyPr/>
          <a:lstStyle/>
          <a:p>
            <a:r>
              <a:rPr lang="zh-CN" altLang="en-US" dirty="0" smtClean="0"/>
              <a:t>定义表字段的数据类型</a:t>
            </a:r>
            <a:endParaRPr lang="zh-CN" altLang="en-US" dirty="0"/>
          </a:p>
        </p:txBody>
      </p:sp>
      <p:sp>
        <p:nvSpPr>
          <p:cNvPr id="5" name="Rectangle 3"/>
          <p:cNvSpPr txBox="1">
            <a:spLocks/>
          </p:cNvSpPr>
          <p:nvPr/>
        </p:nvSpPr>
        <p:spPr>
          <a:xfrm>
            <a:off x="1331640" y="1340769"/>
            <a:ext cx="6899548" cy="277562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常用的数据类型：</a:t>
            </a:r>
          </a:p>
          <a:p>
            <a:pPr lvl="1"/>
            <a:r>
              <a:rPr lang="en-US" altLang="zh-CN" dirty="0" smtClean="0">
                <a:latin typeface="Courier New" pitchFamily="49" charset="0"/>
              </a:rPr>
              <a:t>CHAR</a:t>
            </a:r>
            <a:r>
              <a:rPr lang="en-US" altLang="zh-CN" dirty="0" smtClean="0"/>
              <a:t>: </a:t>
            </a:r>
            <a:r>
              <a:rPr lang="zh-CN" altLang="en-US" dirty="0" smtClean="0"/>
              <a:t>定长字符串数据类型；</a:t>
            </a:r>
          </a:p>
          <a:p>
            <a:pPr lvl="1"/>
            <a:r>
              <a:rPr lang="en-US" altLang="zh-CN" dirty="0" smtClean="0">
                <a:latin typeface="Courier New" pitchFamily="49" charset="0"/>
              </a:rPr>
              <a:t>DATE</a:t>
            </a:r>
            <a:r>
              <a:rPr lang="en-US" altLang="zh-CN" dirty="0" smtClean="0"/>
              <a:t>: </a:t>
            </a:r>
            <a:r>
              <a:rPr lang="zh-CN" altLang="en-US" dirty="0" smtClean="0"/>
              <a:t>日期型</a:t>
            </a:r>
            <a:r>
              <a:rPr lang="en-US" altLang="zh-CN" dirty="0" smtClean="0"/>
              <a:t>.</a:t>
            </a:r>
          </a:p>
          <a:p>
            <a:pPr lvl="1"/>
            <a:r>
              <a:rPr lang="en-US" altLang="zh-CN" dirty="0" smtClean="0">
                <a:latin typeface="Courier New" pitchFamily="49" charset="0"/>
              </a:rPr>
              <a:t>NUMBER</a:t>
            </a:r>
            <a:r>
              <a:rPr lang="en-US" altLang="zh-CN" dirty="0" smtClean="0"/>
              <a:t>: </a:t>
            </a:r>
            <a:r>
              <a:rPr lang="zh-CN" altLang="en-US" dirty="0" smtClean="0"/>
              <a:t>数值型，包含整型和浮点型</a:t>
            </a:r>
            <a:endParaRPr lang="zh-CN" altLang="en-US" i="1" dirty="0" smtClean="0"/>
          </a:p>
          <a:p>
            <a:pPr lvl="1"/>
            <a:r>
              <a:rPr lang="en-US" altLang="zh-CN" dirty="0" smtClean="0">
                <a:latin typeface="Courier New" pitchFamily="49" charset="0"/>
              </a:rPr>
              <a:t>VARCHAR2</a:t>
            </a:r>
            <a:r>
              <a:rPr lang="en-US" altLang="zh-CN" dirty="0" smtClean="0"/>
              <a:t>: </a:t>
            </a:r>
            <a:r>
              <a:rPr lang="zh-CN" altLang="en-US" dirty="0" smtClean="0"/>
              <a:t>变长字符串数据类型</a:t>
            </a:r>
          </a:p>
        </p:txBody>
      </p:sp>
    </p:spTree>
    <p:extLst>
      <p:ext uri="{BB962C8B-B14F-4D97-AF65-F5344CB8AC3E}">
        <p14:creationId xmlns:p14="http://schemas.microsoft.com/office/powerpoint/2010/main" val="3869572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1100" y="349895"/>
            <a:ext cx="8050088" cy="720080"/>
          </a:xfrm>
        </p:spPr>
        <p:txBody>
          <a:bodyPr/>
          <a:lstStyle/>
          <a:p>
            <a:r>
              <a:rPr lang="zh-CN" altLang="en-US" dirty="0" smtClean="0"/>
              <a:t>理解数据完整性</a:t>
            </a:r>
            <a:endParaRPr lang="zh-CN" altLang="en-US" dirty="0"/>
          </a:p>
        </p:txBody>
      </p:sp>
      <p:sp>
        <p:nvSpPr>
          <p:cNvPr id="5" name="Rectangle 3"/>
          <p:cNvSpPr txBox="1">
            <a:spLocks/>
          </p:cNvSpPr>
          <p:nvPr/>
        </p:nvSpPr>
        <p:spPr>
          <a:xfrm>
            <a:off x="1187624" y="1340769"/>
            <a:ext cx="7043564" cy="277562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dirty="0">
                <a:latin typeface="Courier New" pitchFamily="49" charset="0"/>
              </a:rPr>
              <a:t>NOT</a:t>
            </a:r>
            <a:r>
              <a:rPr lang="en-US" altLang="zh-CN" dirty="0"/>
              <a:t> </a:t>
            </a:r>
            <a:r>
              <a:rPr lang="en-US" altLang="zh-CN" dirty="0">
                <a:latin typeface="Courier New" pitchFamily="49" charset="0"/>
              </a:rPr>
              <a:t>NULL</a:t>
            </a:r>
            <a:r>
              <a:rPr lang="en-US" altLang="zh-CN" dirty="0"/>
              <a:t>（</a:t>
            </a:r>
            <a:r>
              <a:rPr lang="zh-CN" altLang="en-US" dirty="0"/>
              <a:t>非空）：默认情况下，表中的所有列均允许为空值</a:t>
            </a:r>
            <a:r>
              <a:rPr lang="zh-CN" altLang="en-US" dirty="0" smtClean="0"/>
              <a:t>。</a:t>
            </a:r>
            <a:endParaRPr lang="en-US" altLang="zh-CN" dirty="0" smtClean="0"/>
          </a:p>
          <a:p>
            <a:pPr lvl="1"/>
            <a:r>
              <a:rPr lang="en-US" altLang="zh-CN" dirty="0">
                <a:latin typeface="Courier New" pitchFamily="49" charset="0"/>
              </a:rPr>
              <a:t>UNIQUE Key（</a:t>
            </a:r>
            <a:r>
              <a:rPr lang="zh-CN" altLang="en-US" dirty="0">
                <a:latin typeface="Courier New" pitchFamily="49" charset="0"/>
              </a:rPr>
              <a:t>唯一键）：</a:t>
            </a:r>
            <a:r>
              <a:rPr lang="en-US" altLang="zh-CN" dirty="0">
                <a:latin typeface="Courier New" pitchFamily="49" charset="0"/>
              </a:rPr>
              <a:t>UNIQUE</a:t>
            </a:r>
            <a:r>
              <a:rPr lang="en-US" altLang="zh-CN" dirty="0"/>
              <a:t> </a:t>
            </a:r>
            <a:r>
              <a:rPr lang="zh-CN" altLang="en-US" dirty="0"/>
              <a:t>键完整性约束条件要求一列或一组列（键）中的每个值必须唯一，即，在指定的列或一组列中，表任意两行的值不重复</a:t>
            </a:r>
            <a:r>
              <a:rPr lang="zh-CN" altLang="en-US" dirty="0" smtClean="0"/>
              <a:t>。</a:t>
            </a:r>
            <a:endParaRPr lang="en-US" altLang="zh-CN" dirty="0" smtClean="0"/>
          </a:p>
          <a:p>
            <a:pPr lvl="1"/>
            <a:r>
              <a:rPr lang="en-US" altLang="zh-CN" dirty="0">
                <a:latin typeface="Courier New" pitchFamily="49" charset="0"/>
              </a:rPr>
              <a:t>PRIMARY</a:t>
            </a:r>
            <a:r>
              <a:rPr lang="en-US" altLang="zh-CN" dirty="0"/>
              <a:t> </a:t>
            </a:r>
            <a:r>
              <a:rPr lang="en-US" altLang="zh-CN" dirty="0">
                <a:latin typeface="Courier New" pitchFamily="49" charset="0"/>
              </a:rPr>
              <a:t>KEY（</a:t>
            </a:r>
            <a:r>
              <a:rPr lang="zh-CN" altLang="en-US" dirty="0">
                <a:latin typeface="Courier New" pitchFamily="49" charset="0"/>
              </a:rPr>
              <a:t>主键）：</a:t>
            </a:r>
            <a:r>
              <a:rPr lang="zh-CN" altLang="en-US" dirty="0"/>
              <a:t>数据库中的每个表最多可包含一个 </a:t>
            </a:r>
            <a:r>
              <a:rPr lang="en-US" altLang="zh-CN" dirty="0">
                <a:latin typeface="Courier New" pitchFamily="49" charset="0"/>
              </a:rPr>
              <a:t>PRIMARY</a:t>
            </a:r>
            <a:r>
              <a:rPr lang="en-US" altLang="zh-CN" dirty="0"/>
              <a:t> </a:t>
            </a:r>
            <a:r>
              <a:rPr lang="en-US" altLang="zh-CN" dirty="0">
                <a:latin typeface="Courier New" pitchFamily="49" charset="0"/>
              </a:rPr>
              <a:t>KEY</a:t>
            </a:r>
            <a:r>
              <a:rPr lang="en-US" altLang="zh-CN" dirty="0"/>
              <a:t> </a:t>
            </a:r>
            <a:r>
              <a:rPr lang="zh-CN" altLang="en-US" dirty="0"/>
              <a:t>约束条件</a:t>
            </a:r>
            <a:r>
              <a:rPr lang="zh-CN" altLang="en-US" dirty="0" smtClean="0"/>
              <a:t>。可以包含多个唯一键。 </a:t>
            </a:r>
            <a:endParaRPr lang="en-US" altLang="zh-CN" dirty="0" smtClean="0"/>
          </a:p>
        </p:txBody>
      </p:sp>
    </p:spTree>
    <p:extLst>
      <p:ext uri="{BB962C8B-B14F-4D97-AF65-F5344CB8AC3E}">
        <p14:creationId xmlns:p14="http://schemas.microsoft.com/office/powerpoint/2010/main" val="244157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管理索引</a:t>
            </a:r>
            <a:endParaRPr lang="zh-CN" altLang="en-US" dirty="0"/>
          </a:p>
        </p:txBody>
      </p:sp>
      <p:sp>
        <p:nvSpPr>
          <p:cNvPr id="5" name="Rectangle 3"/>
          <p:cNvSpPr txBox="1">
            <a:spLocks/>
          </p:cNvSpPr>
          <p:nvPr/>
        </p:nvSpPr>
        <p:spPr>
          <a:xfrm>
            <a:off x="1187624" y="1268760"/>
            <a:ext cx="7043564" cy="251266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索引特性:</a:t>
            </a:r>
          </a:p>
          <a:p>
            <a:pPr lvl="1"/>
            <a:r>
              <a:rPr lang="zh-CN" altLang="en-US" dirty="0" smtClean="0"/>
              <a:t>提供更快查询数据的方法</a:t>
            </a:r>
          </a:p>
          <a:p>
            <a:pPr lvl="1"/>
            <a:r>
              <a:rPr lang="zh-CN" altLang="en-US" dirty="0" smtClean="0"/>
              <a:t>自动被使用</a:t>
            </a:r>
          </a:p>
          <a:p>
            <a:pPr lvl="1"/>
            <a:r>
              <a:rPr lang="zh-CN" altLang="en-US" dirty="0" smtClean="0"/>
              <a:t>与表数据物理独立</a:t>
            </a:r>
          </a:p>
          <a:p>
            <a:pPr lvl="1"/>
            <a:r>
              <a:rPr lang="zh-CN" altLang="en-US" dirty="0" smtClean="0"/>
              <a:t>表数据发生更新时，索引自动维护</a:t>
            </a:r>
          </a:p>
        </p:txBody>
      </p:sp>
      <p:pic>
        <p:nvPicPr>
          <p:cNvPr id="6" name="Picture 4" descr="diagr019_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183063"/>
            <a:ext cx="1474788"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table003_turq_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688" y="4237038"/>
            <a:ext cx="115411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6"/>
          <p:cNvSpPr>
            <a:spLocks noChangeShapeType="1"/>
          </p:cNvSpPr>
          <p:nvPr/>
        </p:nvSpPr>
        <p:spPr bwMode="auto">
          <a:xfrm>
            <a:off x="3667125" y="5105400"/>
            <a:ext cx="1590675" cy="0"/>
          </a:xfrm>
          <a:prstGeom prst="line">
            <a:avLst/>
          </a:prstGeom>
          <a:noFill/>
          <a:ln w="28575" cap="rnd">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7"/>
          <p:cNvSpPr>
            <a:spLocks noChangeArrowheads="1"/>
          </p:cNvSpPr>
          <p:nvPr/>
        </p:nvSpPr>
        <p:spPr bwMode="auto">
          <a:xfrm>
            <a:off x="2286000" y="5957888"/>
            <a:ext cx="42672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eaLnBrk="0" hangingPunct="0">
              <a:lnSpc>
                <a:spcPct val="85000"/>
              </a:lnSpc>
              <a:spcBef>
                <a:spcPct val="0"/>
              </a:spcBef>
              <a:buClrTx/>
              <a:buFontTx/>
              <a:buNone/>
            </a:pPr>
            <a:r>
              <a:rPr lang="zh-CN" altLang="en-US"/>
              <a:t>索引条目指向表中的数据行</a:t>
            </a:r>
          </a:p>
        </p:txBody>
      </p:sp>
    </p:spTree>
    <p:extLst>
      <p:ext uri="{BB962C8B-B14F-4D97-AF65-F5344CB8AC3E}">
        <p14:creationId xmlns:p14="http://schemas.microsoft.com/office/powerpoint/2010/main" val="2188089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管理视图</a:t>
            </a:r>
            <a:endParaRPr lang="zh-CN" altLang="en-US" dirty="0"/>
          </a:p>
        </p:txBody>
      </p:sp>
      <p:sp>
        <p:nvSpPr>
          <p:cNvPr id="10" name="Rectangle 3"/>
          <p:cNvSpPr txBox="1">
            <a:spLocks/>
          </p:cNvSpPr>
          <p:nvPr/>
        </p:nvSpPr>
        <p:spPr>
          <a:xfrm>
            <a:off x="858838" y="1646238"/>
            <a:ext cx="7372350" cy="109696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dirty="0" smtClean="0"/>
              <a:t>视图是从一个或几个基本表（或其他视图）取出的数据展现 </a:t>
            </a:r>
            <a:r>
              <a:rPr lang="en-US" altLang="zh-CN" dirty="0" smtClean="0"/>
              <a:t>.</a:t>
            </a:r>
          </a:p>
          <a:p>
            <a:pPr lvl="1"/>
            <a:r>
              <a:rPr lang="zh-CN" altLang="en-US" dirty="0" smtClean="0"/>
              <a:t>视图不包含物理数据</a:t>
            </a:r>
          </a:p>
        </p:txBody>
      </p:sp>
    </p:spTree>
    <p:extLst>
      <p:ext uri="{BB962C8B-B14F-4D97-AF65-F5344CB8AC3E}">
        <p14:creationId xmlns:p14="http://schemas.microsoft.com/office/powerpoint/2010/main" val="3171341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管理</a:t>
            </a:r>
            <a:r>
              <a:rPr lang="en-US" altLang="zh-CN" dirty="0" smtClean="0"/>
              <a:t>PL/SQL</a:t>
            </a:r>
            <a:r>
              <a:rPr lang="zh-CN" altLang="en-US" dirty="0" smtClean="0"/>
              <a:t>程序</a:t>
            </a:r>
            <a:endParaRPr lang="zh-CN" altLang="en-US" dirty="0"/>
          </a:p>
        </p:txBody>
      </p:sp>
      <p:sp>
        <p:nvSpPr>
          <p:cNvPr id="5" name="Rectangle 3"/>
          <p:cNvSpPr txBox="1">
            <a:spLocks/>
          </p:cNvSpPr>
          <p:nvPr/>
        </p:nvSpPr>
        <p:spPr>
          <a:xfrm>
            <a:off x="755576" y="1340768"/>
            <a:ext cx="7475612" cy="284229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主要</a:t>
            </a:r>
            <a:r>
              <a:rPr lang="en-US" altLang="zh-CN" dirty="0" smtClean="0"/>
              <a:t>PL</a:t>
            </a:r>
            <a:r>
              <a:rPr lang="zh-CN" altLang="en-US" dirty="0" smtClean="0"/>
              <a:t>、</a:t>
            </a:r>
            <a:r>
              <a:rPr lang="en-US" altLang="zh-CN" dirty="0" smtClean="0"/>
              <a:t>SQL</a:t>
            </a:r>
            <a:r>
              <a:rPr lang="zh-CN" altLang="en-US" dirty="0" smtClean="0"/>
              <a:t>程序有:</a:t>
            </a:r>
          </a:p>
          <a:p>
            <a:pPr lvl="1"/>
            <a:r>
              <a:rPr lang="zh-CN" altLang="en-US" dirty="0" smtClean="0"/>
              <a:t>程序包</a:t>
            </a:r>
          </a:p>
          <a:p>
            <a:pPr lvl="1"/>
            <a:r>
              <a:rPr lang="zh-CN" altLang="en-US" dirty="0" smtClean="0"/>
              <a:t>程序包体</a:t>
            </a:r>
          </a:p>
          <a:p>
            <a:pPr lvl="1"/>
            <a:r>
              <a:rPr lang="zh-CN" altLang="en-US" dirty="0" smtClean="0"/>
              <a:t>过程</a:t>
            </a:r>
          </a:p>
          <a:p>
            <a:pPr lvl="1"/>
            <a:r>
              <a:rPr lang="zh-CN" altLang="en-US" dirty="0" smtClean="0"/>
              <a:t>函数</a:t>
            </a:r>
          </a:p>
          <a:p>
            <a:pPr lvl="1"/>
            <a:r>
              <a:rPr lang="zh-CN" altLang="en-US" dirty="0" smtClean="0"/>
              <a:t>触发器</a:t>
            </a:r>
          </a:p>
        </p:txBody>
      </p:sp>
    </p:spTree>
    <p:extLst>
      <p:ext uri="{BB962C8B-B14F-4D97-AF65-F5344CB8AC3E}">
        <p14:creationId xmlns:p14="http://schemas.microsoft.com/office/powerpoint/2010/main" val="2399192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工作文件夹\2011年\0406 nine ppt模板\隔页副本.jpg"/>
          <p:cNvPicPr>
            <a:picLocks noChangeAspect="1" noChangeArrowheads="1"/>
          </p:cNvPicPr>
          <p:nvPr/>
        </p:nvPicPr>
        <p:blipFill>
          <a:blip r:embed="rId2" cstate="print"/>
          <a:srcRect/>
          <a:stretch>
            <a:fillRect/>
          </a:stretch>
        </p:blipFill>
        <p:spPr bwMode="auto">
          <a:xfrm>
            <a:off x="-1" y="0"/>
            <a:ext cx="9149379" cy="6858000"/>
          </a:xfrm>
          <a:prstGeom prst="rect">
            <a:avLst/>
          </a:prstGeom>
          <a:noFill/>
        </p:spPr>
      </p:pic>
      <p:sp>
        <p:nvSpPr>
          <p:cNvPr id="4" name="Rectangle 25"/>
          <p:cNvSpPr>
            <a:spLocks noChangeArrowheads="1"/>
          </p:cNvSpPr>
          <p:nvPr/>
        </p:nvSpPr>
        <p:spPr bwMode="auto">
          <a:xfrm>
            <a:off x="0" y="0"/>
            <a:ext cx="101600" cy="6858000"/>
          </a:xfrm>
          <a:prstGeom prst="rect">
            <a:avLst/>
          </a:prstGeom>
          <a:solidFill>
            <a:srgbClr val="008080"/>
          </a:solidFill>
          <a:ln w="9525" algn="ctr">
            <a:noFill/>
            <a:miter lim="800000"/>
            <a:headEnd/>
            <a:tailEnd/>
          </a:ln>
          <a:effectLst/>
        </p:spPr>
        <p:txBody>
          <a:bodyPr wrap="none" anchor="ctr"/>
          <a:lstStyle/>
          <a:p>
            <a:endParaRPr lang="zh-CN" altLang="zh-CN" sz="3600">
              <a:solidFill>
                <a:srgbClr val="336600"/>
              </a:solidFill>
              <a:ea typeface="黑体" pitchFamily="49" charset="-122"/>
            </a:endParaRPr>
          </a:p>
        </p:txBody>
      </p:sp>
      <p:sp>
        <p:nvSpPr>
          <p:cNvPr id="7" name="AutoShape 5"/>
          <p:cNvSpPr>
            <a:spLocks noChangeArrowheads="1"/>
          </p:cNvSpPr>
          <p:nvPr/>
        </p:nvSpPr>
        <p:spPr bwMode="gray">
          <a:xfrm>
            <a:off x="2267744" y="2897439"/>
            <a:ext cx="6876256" cy="720080"/>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600" b="1" dirty="0" smtClean="0">
              <a:ea typeface="黑体" pitchFamily="49" charset="-122"/>
            </a:endParaRPr>
          </a:p>
        </p:txBody>
      </p:sp>
      <p:pic>
        <p:nvPicPr>
          <p:cNvPr id="3" name="Picture 2" descr="C:\Users\yumingchuan\Desktop\小花.png"/>
          <p:cNvPicPr>
            <a:picLocks noChangeAspect="1" noChangeArrowheads="1"/>
          </p:cNvPicPr>
          <p:nvPr/>
        </p:nvPicPr>
        <p:blipFill>
          <a:blip r:embed="rId3" cstate="print"/>
          <a:srcRect/>
          <a:stretch>
            <a:fillRect/>
          </a:stretch>
        </p:blipFill>
        <p:spPr bwMode="auto">
          <a:xfrm>
            <a:off x="2496371" y="3035908"/>
            <a:ext cx="443143" cy="443143"/>
          </a:xfrm>
          <a:prstGeom prst="rect">
            <a:avLst/>
          </a:prstGeom>
          <a:noFill/>
        </p:spPr>
      </p:pic>
      <p:sp>
        <p:nvSpPr>
          <p:cNvPr id="8" name="TextBox 7"/>
          <p:cNvSpPr txBox="1"/>
          <p:nvPr/>
        </p:nvSpPr>
        <p:spPr>
          <a:xfrm>
            <a:off x="2938728" y="2934314"/>
            <a:ext cx="3701783" cy="646331"/>
          </a:xfrm>
          <a:prstGeom prst="rect">
            <a:avLst/>
          </a:prstGeom>
          <a:noFill/>
        </p:spPr>
        <p:txBody>
          <a:bodyPr wrap="none" rtlCol="0">
            <a:spAutoFit/>
          </a:bodyPr>
          <a:lstStyle/>
          <a:p>
            <a:r>
              <a:rPr lang="en-US" altLang="zh-CN" sz="3600" dirty="0" smtClean="0">
                <a:ea typeface="黑体" pitchFamily="49" charset="-122"/>
              </a:rPr>
              <a:t>Oracle</a:t>
            </a:r>
            <a:r>
              <a:rPr lang="zh-CN" altLang="en-US" sz="3600" dirty="0" smtClean="0">
                <a:ea typeface="黑体" pitchFamily="49" charset="-122"/>
              </a:rPr>
              <a:t>备份和恢复</a:t>
            </a:r>
            <a:endParaRPr lang="en-US" altLang="zh-CN" sz="3600" dirty="0" smtClean="0">
              <a:ea typeface="黑体" pitchFamily="49" charset="-122"/>
            </a:endParaRPr>
          </a:p>
        </p:txBody>
      </p:sp>
      <p:pic>
        <p:nvPicPr>
          <p:cNvPr id="3074" name="Picture 2" descr="D:\工作文件夹\2011年\0406 nine ppt模板\green logo.png"/>
          <p:cNvPicPr>
            <a:picLocks noChangeAspect="1" noChangeArrowheads="1"/>
          </p:cNvPicPr>
          <p:nvPr/>
        </p:nvPicPr>
        <p:blipFill>
          <a:blip r:embed="rId4" cstate="print"/>
          <a:srcRect/>
          <a:stretch>
            <a:fillRect/>
          </a:stretch>
        </p:blipFill>
        <p:spPr bwMode="auto">
          <a:xfrm>
            <a:off x="7456041" y="6093296"/>
            <a:ext cx="1508447" cy="589886"/>
          </a:xfrm>
          <a:prstGeom prst="rect">
            <a:avLst/>
          </a:prstGeom>
          <a:noFill/>
        </p:spPr>
      </p:pic>
    </p:spTree>
    <p:extLst>
      <p:ext uri="{BB962C8B-B14F-4D97-AF65-F5344CB8AC3E}">
        <p14:creationId xmlns:p14="http://schemas.microsoft.com/office/powerpoint/2010/main" val="860678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数据库恢复需求</a:t>
            </a:r>
            <a:endParaRPr lang="zh-CN" altLang="en-US" dirty="0"/>
          </a:p>
        </p:txBody>
      </p:sp>
      <p:graphicFrame>
        <p:nvGraphicFramePr>
          <p:cNvPr id="4" name="表格 3"/>
          <p:cNvGraphicFramePr>
            <a:graphicFrameLocks noGrp="1"/>
          </p:cNvGraphicFramePr>
          <p:nvPr/>
        </p:nvGraphicFramePr>
        <p:xfrm>
          <a:off x="1641793" y="1266190"/>
          <a:ext cx="5860415" cy="4541520"/>
        </p:xfrm>
        <a:graphic>
          <a:graphicData uri="http://schemas.openxmlformats.org/drawingml/2006/table">
            <a:tbl>
              <a:tblPr firstRow="1" firstCol="1" lastRow="1" lastCol="1" bandRow="1" bandCol="1"/>
              <a:tblGrid>
                <a:gridCol w="1292540"/>
                <a:gridCol w="1052381"/>
                <a:gridCol w="1757747"/>
                <a:gridCol w="1757747"/>
              </a:tblGrid>
              <a:tr h="468630">
                <a:tc>
                  <a:txBody>
                    <a:bodyPr/>
                    <a:lstStyle/>
                    <a:p>
                      <a:pPr algn="ctr">
                        <a:spcAft>
                          <a:spcPts val="0"/>
                        </a:spcAft>
                      </a:pPr>
                      <a:r>
                        <a:rPr lang="zh-CN" sz="1200" b="1" kern="0">
                          <a:effectLst/>
                          <a:latin typeface="Times New Roman"/>
                          <a:ea typeface="宋体"/>
                        </a:rPr>
                        <a:t>恢复需求</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需求描述</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恢复方法</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恢复特点</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7290">
                <a:tc rowSpan="3">
                  <a:txBody>
                    <a:bodyPr/>
                    <a:lstStyle/>
                    <a:p>
                      <a:pPr algn="ctr">
                        <a:spcAft>
                          <a:spcPts val="0"/>
                        </a:spcAft>
                      </a:pPr>
                      <a:r>
                        <a:rPr lang="zh-CN" sz="1200" kern="0">
                          <a:effectLst/>
                          <a:latin typeface="Times New Roman"/>
                          <a:ea typeface="宋体"/>
                        </a:rPr>
                        <a:t>用户错误</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000" kern="0">
                          <a:effectLst/>
                          <a:latin typeface="Times New Roman"/>
                          <a:ea typeface="宋体"/>
                        </a:rPr>
                        <a:t>误删除表</a:t>
                      </a:r>
                      <a:endParaRPr lang="zh-CN" sz="1050" kern="100">
                        <a:effectLst/>
                        <a:latin typeface="Times New Roman"/>
                        <a:ea typeface="宋体"/>
                      </a:endParaRPr>
                    </a:p>
                    <a:p>
                      <a:pPr algn="ctr">
                        <a:spcAft>
                          <a:spcPts val="0"/>
                        </a:spcAft>
                      </a:pPr>
                      <a:r>
                        <a:rPr lang="zh-CN" sz="1000" kern="0">
                          <a:effectLst/>
                          <a:latin typeface="Times New Roman"/>
                          <a:ea typeface="宋体"/>
                        </a:rPr>
                        <a:t>误截断表</a:t>
                      </a:r>
                      <a:endParaRPr lang="zh-CN" sz="1050" kern="100">
                        <a:effectLst/>
                        <a:latin typeface="Times New Roman"/>
                        <a:ea typeface="宋体"/>
                      </a:endParaRPr>
                    </a:p>
                    <a:p>
                      <a:pPr algn="ctr">
                        <a:spcAft>
                          <a:spcPts val="0"/>
                        </a:spcAft>
                      </a:pPr>
                      <a:r>
                        <a:rPr lang="zh-CN" sz="1000" kern="0">
                          <a:effectLst/>
                          <a:latin typeface="Times New Roman"/>
                          <a:ea typeface="宋体"/>
                        </a:rPr>
                        <a:t>误批量更新数据</a:t>
                      </a:r>
                      <a:endParaRPr lang="zh-CN" sz="1050" kern="100">
                        <a:effectLst/>
                        <a:latin typeface="Times New Roman"/>
                        <a:ea typeface="宋体"/>
                      </a:endParaRPr>
                    </a:p>
                    <a:p>
                      <a:pPr algn="ctr">
                        <a:spcAft>
                          <a:spcPts val="0"/>
                        </a:spcAft>
                      </a:pPr>
                      <a:r>
                        <a:rPr lang="zh-CN" sz="1000" kern="0">
                          <a:effectLst/>
                          <a:latin typeface="Times New Roman"/>
                          <a:ea typeface="宋体"/>
                        </a:rPr>
                        <a:t>误批量删除数据</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effectLst/>
                          <a:latin typeface="Times New Roman"/>
                          <a:ea typeface="宋体"/>
                        </a:rPr>
                        <a:t>IMP</a:t>
                      </a:r>
                      <a:endParaRPr lang="zh-CN" sz="1050" kern="100">
                        <a:effectLst/>
                        <a:latin typeface="Times New Roman"/>
                        <a:ea typeface="宋体"/>
                      </a:endParaRPr>
                    </a:p>
                    <a:p>
                      <a:pPr algn="ctr">
                        <a:spcAft>
                          <a:spcPts val="0"/>
                        </a:spcAft>
                      </a:pPr>
                      <a:r>
                        <a:rPr lang="zh-CN" sz="1000" kern="0">
                          <a:effectLst/>
                          <a:latin typeface="Times New Roman"/>
                          <a:ea typeface="宋体"/>
                        </a:rPr>
                        <a:t>或</a:t>
                      </a:r>
                      <a:r>
                        <a:rPr lang="en-US" sz="1000" kern="0">
                          <a:effectLst/>
                          <a:latin typeface="Times New Roman"/>
                          <a:ea typeface="宋体"/>
                        </a:rPr>
                        <a:t>IMPDP</a:t>
                      </a:r>
                      <a:r>
                        <a:rPr lang="zh-CN" sz="1000" kern="0">
                          <a:effectLst/>
                          <a:latin typeface="Times New Roman"/>
                          <a:ea typeface="宋体"/>
                        </a:rPr>
                        <a:t>逻辑导入</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effectLst/>
                          <a:latin typeface="Times New Roman"/>
                          <a:ea typeface="宋体"/>
                        </a:rPr>
                        <a:t>该方法的前提是有规律性地导出了表的记录，并且在导出之间的数据变化不是很重要的。恢复的数据有可能不完整。</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60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00" kern="0">
                          <a:effectLst/>
                          <a:latin typeface="Times New Roman"/>
                          <a:ea typeface="宋体"/>
                        </a:rPr>
                        <a:t>RAMN</a:t>
                      </a:r>
                      <a:r>
                        <a:rPr lang="zh-CN" sz="1000" kern="0">
                          <a:effectLst/>
                          <a:latin typeface="Times New Roman"/>
                          <a:ea typeface="宋体"/>
                        </a:rPr>
                        <a:t>不完全恢复</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effectLst/>
                          <a:latin typeface="Times New Roman"/>
                          <a:ea typeface="宋体"/>
                        </a:rPr>
                        <a:t>可以基于时间点的不完全恢复，将表空间或者数据库恢复到失败点的状态，避免表的数据丢失。要求失败点前有备份，备份点与失败点之间的归档和重做日志全部存在。</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04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000" kern="0">
                          <a:effectLst/>
                          <a:latin typeface="Times New Roman"/>
                          <a:ea typeface="宋体"/>
                        </a:rPr>
                        <a:t>FLASHBACK</a:t>
                      </a:r>
                      <a:r>
                        <a:rPr lang="zh-CN" sz="1000" kern="0">
                          <a:effectLst/>
                          <a:latin typeface="Times New Roman"/>
                          <a:ea typeface="宋体"/>
                        </a:rPr>
                        <a:t>闪回</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0">
                          <a:effectLst/>
                          <a:latin typeface="Times New Roman"/>
                          <a:ea typeface="宋体"/>
                        </a:rPr>
                        <a:t>FLASHBACK</a:t>
                      </a:r>
                      <a:r>
                        <a:rPr lang="zh-CN" sz="1000" kern="0">
                          <a:effectLst/>
                          <a:latin typeface="Times New Roman"/>
                          <a:ea typeface="宋体"/>
                        </a:rPr>
                        <a:t>回收站中存在删除的表；对于</a:t>
                      </a:r>
                      <a:r>
                        <a:rPr lang="en-US" sz="1000" kern="0">
                          <a:effectLst/>
                          <a:latin typeface="Times New Roman"/>
                          <a:ea typeface="宋体"/>
                        </a:rPr>
                        <a:t>DML</a:t>
                      </a:r>
                      <a:r>
                        <a:rPr lang="zh-CN" sz="1000" kern="0">
                          <a:effectLst/>
                          <a:latin typeface="Times New Roman"/>
                          <a:ea typeface="宋体"/>
                        </a:rPr>
                        <a:t>误操作影响表的数据时，确保激活表的</a:t>
                      </a:r>
                      <a:r>
                        <a:rPr lang="en-US" sz="1000" kern="0">
                          <a:effectLst/>
                          <a:latin typeface="Times New Roman"/>
                          <a:ea typeface="宋体"/>
                        </a:rPr>
                        <a:t>Row Movement</a:t>
                      </a:r>
                      <a:r>
                        <a:rPr lang="zh-CN" sz="1000" kern="0">
                          <a:effectLst/>
                          <a:latin typeface="Times New Roman"/>
                          <a:ea typeface="宋体"/>
                        </a:rPr>
                        <a:t>特征。恢复快速，数据完整。</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4380">
                <a:tc>
                  <a:txBody>
                    <a:bodyPr/>
                    <a:lstStyle/>
                    <a:p>
                      <a:pPr algn="ctr">
                        <a:spcAft>
                          <a:spcPts val="0"/>
                        </a:spcAft>
                      </a:pPr>
                      <a:r>
                        <a:rPr lang="zh-CN" sz="1200" kern="0">
                          <a:effectLst/>
                          <a:latin typeface="Times New Roman"/>
                          <a:ea typeface="宋体"/>
                        </a:rPr>
                        <a:t>介质失败</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effectLst/>
                          <a:latin typeface="Verdana"/>
                          <a:ea typeface="宋体"/>
                        </a:rPr>
                        <a:t>物理失败（例如磁头损坏）</a:t>
                      </a:r>
                      <a:endParaRPr lang="zh-CN" sz="1050" kern="100">
                        <a:effectLst/>
                        <a:latin typeface="Times New Roman"/>
                        <a:ea typeface="宋体"/>
                      </a:endParaRPr>
                    </a:p>
                    <a:p>
                      <a:pPr algn="ctr">
                        <a:spcAft>
                          <a:spcPts val="0"/>
                        </a:spcAft>
                      </a:pPr>
                      <a:r>
                        <a:rPr lang="zh-CN" sz="1000" kern="0">
                          <a:solidFill>
                            <a:srgbClr val="000000"/>
                          </a:solidFill>
                          <a:effectLst/>
                          <a:latin typeface="Verdana"/>
                          <a:ea typeface="宋体"/>
                        </a:rPr>
                        <a:t>覆盖或者破坏了数据库文件</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effectLst/>
                          <a:latin typeface="Times New Roman"/>
                          <a:ea typeface="宋体"/>
                        </a:rPr>
                        <a:t>RMAN</a:t>
                      </a:r>
                      <a:r>
                        <a:rPr lang="zh-CN" sz="1000" kern="0">
                          <a:effectLst/>
                          <a:latin typeface="Times New Roman"/>
                          <a:ea typeface="宋体"/>
                        </a:rPr>
                        <a:t>完全恢复</a:t>
                      </a:r>
                      <a:endParaRPr lang="zh-CN" sz="1050" kern="100">
                        <a:effectLst/>
                        <a:latin typeface="Times New Roman"/>
                        <a:ea typeface="宋体"/>
                      </a:endParaRPr>
                    </a:p>
                    <a:p>
                      <a:pPr algn="ctr">
                        <a:spcAft>
                          <a:spcPts val="0"/>
                        </a:spcAft>
                      </a:pPr>
                      <a:r>
                        <a:rPr lang="zh-CN" sz="1000" kern="0">
                          <a:effectLst/>
                          <a:latin typeface="Times New Roman"/>
                          <a:ea typeface="宋体"/>
                        </a:rPr>
                        <a:t>或者不完全恢复</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dirty="0">
                          <a:solidFill>
                            <a:srgbClr val="000000"/>
                          </a:solidFill>
                          <a:effectLst/>
                          <a:latin typeface="Verdana"/>
                          <a:ea typeface="宋体"/>
                        </a:rPr>
                        <a:t>介质失败类型确定了需要使用的恢复技术，例如恢复数据文件的策略不同于恢复控制文件的策略；</a:t>
                      </a:r>
                      <a:r>
                        <a:rPr lang="en-US" sz="1000" kern="0" dirty="0">
                          <a:solidFill>
                            <a:srgbClr val="000000"/>
                          </a:solidFill>
                          <a:effectLst/>
                          <a:latin typeface="Verdana"/>
                          <a:ea typeface="宋体"/>
                        </a:rPr>
                        <a:t>System</a:t>
                      </a:r>
                      <a:r>
                        <a:rPr lang="zh-CN" sz="1000" kern="0" dirty="0">
                          <a:solidFill>
                            <a:srgbClr val="000000"/>
                          </a:solidFill>
                          <a:effectLst/>
                          <a:latin typeface="Verdana"/>
                          <a:ea typeface="宋体"/>
                        </a:rPr>
                        <a:t>表空间的恢复策略不同于数据表空间的恢复策略；在线重做日志的恢复也不同。</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7766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数据库备份策略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15179439"/>
              </p:ext>
            </p:extLst>
          </p:nvPr>
        </p:nvGraphicFramePr>
        <p:xfrm>
          <a:off x="1547666" y="1412775"/>
          <a:ext cx="5904654" cy="4464496"/>
        </p:xfrm>
        <a:graphic>
          <a:graphicData uri="http://schemas.openxmlformats.org/drawingml/2006/table">
            <a:tbl>
              <a:tblPr firstRow="1" firstCol="1" lastRow="1" lastCol="1" bandRow="1" bandCol="1"/>
              <a:tblGrid>
                <a:gridCol w="1273978"/>
                <a:gridCol w="1447668"/>
                <a:gridCol w="1314299"/>
                <a:gridCol w="1868709"/>
              </a:tblGrid>
              <a:tr h="536518">
                <a:tc>
                  <a:txBody>
                    <a:bodyPr/>
                    <a:lstStyle/>
                    <a:p>
                      <a:pPr algn="ctr">
                        <a:spcAft>
                          <a:spcPts val="0"/>
                        </a:spcAft>
                      </a:pPr>
                      <a:r>
                        <a:rPr lang="zh-CN" sz="1200" b="1" kern="0" dirty="0">
                          <a:effectLst/>
                          <a:latin typeface="Times New Roman"/>
                          <a:ea typeface="宋体"/>
                        </a:rPr>
                        <a:t>备份需求</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需求描述</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备份方法</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effectLst/>
                          <a:latin typeface="Times New Roman"/>
                          <a:ea typeface="宋体"/>
                        </a:rPr>
                        <a:t>备份描述</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2332">
                <a:tc>
                  <a:txBody>
                    <a:bodyPr/>
                    <a:lstStyle/>
                    <a:p>
                      <a:pPr algn="ctr">
                        <a:spcAft>
                          <a:spcPts val="0"/>
                        </a:spcAft>
                      </a:pPr>
                      <a:r>
                        <a:rPr lang="zh-CN" sz="1200" kern="0">
                          <a:effectLst/>
                          <a:latin typeface="Times New Roman"/>
                          <a:ea typeface="宋体"/>
                        </a:rPr>
                        <a:t>数据库全备</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solidFill>
                            <a:srgbClr val="000000"/>
                          </a:solidFill>
                          <a:effectLst/>
                          <a:latin typeface="Verdana"/>
                          <a:ea typeface="宋体"/>
                        </a:rPr>
                        <a:t>当数据库出现介质失败或者用户误操作数据时，此时必须通过数据库全备来恢复</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effectLst/>
                          <a:latin typeface="Times New Roman"/>
                          <a:ea typeface="宋体"/>
                        </a:rPr>
                        <a:t>RMAN</a:t>
                      </a:r>
                      <a:r>
                        <a:rPr lang="zh-CN" sz="1000" kern="0">
                          <a:effectLst/>
                          <a:latin typeface="Times New Roman"/>
                          <a:ea typeface="宋体"/>
                        </a:rPr>
                        <a:t>备份</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solidFill>
                            <a:srgbClr val="000000"/>
                          </a:solidFill>
                          <a:effectLst/>
                          <a:latin typeface="Verdana"/>
                          <a:ea typeface="宋体"/>
                        </a:rPr>
                        <a:t>使用</a:t>
                      </a:r>
                      <a:r>
                        <a:rPr lang="en-US" sz="1000" kern="0">
                          <a:solidFill>
                            <a:srgbClr val="000000"/>
                          </a:solidFill>
                          <a:effectLst/>
                          <a:latin typeface="Verdana"/>
                          <a:ea typeface="宋体"/>
                        </a:rPr>
                        <a:t>RMAN</a:t>
                      </a:r>
                      <a:r>
                        <a:rPr lang="zh-CN" sz="1000" kern="0">
                          <a:solidFill>
                            <a:srgbClr val="000000"/>
                          </a:solidFill>
                          <a:effectLst/>
                          <a:latin typeface="Verdana"/>
                          <a:ea typeface="宋体"/>
                        </a:rPr>
                        <a:t>备份数据库时，可以将多个数据文件备份到同一个备份集中，而且当建立备份集时只会备份数据文件的已用数据块（不会备份空闲数据块），备份速度快。</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8423">
                <a:tc>
                  <a:txBody>
                    <a:bodyPr/>
                    <a:lstStyle/>
                    <a:p>
                      <a:pPr algn="ctr">
                        <a:spcAft>
                          <a:spcPts val="0"/>
                        </a:spcAft>
                      </a:pPr>
                      <a:r>
                        <a:rPr lang="zh-CN" sz="1200" kern="0">
                          <a:effectLst/>
                          <a:latin typeface="Times New Roman"/>
                          <a:ea typeface="宋体"/>
                        </a:rPr>
                        <a:t>应用表空间逻辑备份</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effectLst/>
                          <a:latin typeface="Times New Roman"/>
                          <a:ea typeface="宋体"/>
                        </a:rPr>
                        <a:t>当用户误操作或者对特定数据需要开发时，需要使用到逻辑备份。</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effectLst/>
                          <a:latin typeface="Times New Roman"/>
                          <a:ea typeface="宋体"/>
                        </a:rPr>
                        <a:t>Exp</a:t>
                      </a:r>
                      <a:endParaRPr lang="zh-CN" sz="1050" kern="100">
                        <a:effectLst/>
                        <a:latin typeface="Times New Roman"/>
                        <a:ea typeface="宋体"/>
                      </a:endParaRPr>
                    </a:p>
                    <a:p>
                      <a:pPr algn="ctr">
                        <a:spcAft>
                          <a:spcPts val="0"/>
                        </a:spcAft>
                      </a:pPr>
                      <a:r>
                        <a:rPr lang="zh-CN" sz="1000" kern="0">
                          <a:effectLst/>
                          <a:latin typeface="Times New Roman"/>
                          <a:ea typeface="宋体"/>
                        </a:rPr>
                        <a:t>或者</a:t>
                      </a:r>
                      <a:endParaRPr lang="zh-CN" sz="1050" kern="100">
                        <a:effectLst/>
                        <a:latin typeface="Times New Roman"/>
                        <a:ea typeface="宋体"/>
                      </a:endParaRPr>
                    </a:p>
                    <a:p>
                      <a:pPr algn="ctr">
                        <a:spcAft>
                          <a:spcPts val="0"/>
                        </a:spcAft>
                      </a:pPr>
                      <a:r>
                        <a:rPr lang="en-US" sz="1000" kern="0">
                          <a:effectLst/>
                          <a:latin typeface="Times New Roman"/>
                          <a:ea typeface="宋体"/>
                        </a:rPr>
                        <a:t>EXPDP</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solidFill>
                            <a:srgbClr val="000000"/>
                          </a:solidFill>
                          <a:effectLst/>
                          <a:latin typeface="Verdana"/>
                          <a:ea typeface="宋体"/>
                        </a:rPr>
                        <a:t>逻辑备份和恢复增加了数据库备份和恢复策略的灵活性。但是，这种方法不能替代对数据库文件的物理备份，也不能提供完全恢复。</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7223">
                <a:tc>
                  <a:txBody>
                    <a:bodyPr/>
                    <a:lstStyle/>
                    <a:p>
                      <a:pPr algn="ctr">
                        <a:spcAft>
                          <a:spcPts val="0"/>
                        </a:spcAft>
                      </a:pPr>
                      <a:r>
                        <a:rPr lang="en-US" sz="1200" kern="0">
                          <a:effectLst/>
                          <a:latin typeface="Times New Roman"/>
                          <a:ea typeface="宋体"/>
                        </a:rPr>
                        <a:t>FLASHBACK</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a:effectLst/>
                          <a:latin typeface="Times New Roman"/>
                          <a:ea typeface="宋体"/>
                        </a:rPr>
                        <a:t>当用户误操作表时，能够快速恢复。</a:t>
                      </a:r>
                      <a:r>
                        <a:rPr lang="en-US" sz="1000" kern="0">
                          <a:effectLst/>
                          <a:latin typeface="Times New Roman"/>
                          <a:ea typeface="宋体"/>
                        </a:rPr>
                        <a:t>10g</a:t>
                      </a:r>
                      <a:r>
                        <a:rPr lang="zh-CN" sz="1000" kern="0">
                          <a:effectLst/>
                          <a:latin typeface="Times New Roman"/>
                          <a:ea typeface="宋体"/>
                        </a:rPr>
                        <a:t>后支持。</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effectLst/>
                          <a:latin typeface="Times New Roman"/>
                          <a:ea typeface="宋体"/>
                        </a:rPr>
                        <a:t>FLASHBACK</a:t>
                      </a:r>
                      <a:r>
                        <a:rPr lang="zh-CN" sz="1000" kern="0">
                          <a:effectLst/>
                          <a:latin typeface="Times New Roman"/>
                          <a:ea typeface="宋体"/>
                        </a:rPr>
                        <a:t>闪回</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kern="0" dirty="0">
                          <a:effectLst/>
                          <a:latin typeface="Times New Roman"/>
                          <a:ea typeface="宋体"/>
                        </a:rPr>
                        <a:t>快速恢复表数据，</a:t>
                      </a:r>
                      <a:r>
                        <a:rPr lang="en-US" sz="1000" kern="0" dirty="0">
                          <a:effectLst/>
                          <a:latin typeface="Times New Roman"/>
                          <a:ea typeface="宋体"/>
                        </a:rPr>
                        <a:t>flashback</a:t>
                      </a:r>
                      <a:r>
                        <a:rPr lang="zh-CN" sz="1000" kern="0" dirty="0">
                          <a:effectLst/>
                          <a:latin typeface="Times New Roman"/>
                          <a:ea typeface="宋体"/>
                        </a:rPr>
                        <a:t>日志保留时间够长。</a:t>
                      </a:r>
                      <a:endParaRPr lang="zh-CN" sz="105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46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Oracle</a:t>
            </a:r>
            <a:r>
              <a:rPr lang="zh-CN" altLang="en-US" dirty="0" smtClean="0"/>
              <a:t>架构图</a:t>
            </a:r>
            <a:endParaRPr lang="zh-CN" altLang="en-US" dirty="0"/>
          </a:p>
        </p:txBody>
      </p:sp>
      <p:grpSp>
        <p:nvGrpSpPr>
          <p:cNvPr id="4" name="Group 5"/>
          <p:cNvGrpSpPr>
            <a:grpSpLocks/>
          </p:cNvGrpSpPr>
          <p:nvPr/>
        </p:nvGrpSpPr>
        <p:grpSpPr bwMode="auto">
          <a:xfrm>
            <a:off x="1674813" y="5077866"/>
            <a:ext cx="1219200" cy="838200"/>
            <a:chOff x="720" y="3168"/>
            <a:chExt cx="768" cy="528"/>
          </a:xfrm>
        </p:grpSpPr>
        <p:grpSp>
          <p:nvGrpSpPr>
            <p:cNvPr id="5" name="Group 6"/>
            <p:cNvGrpSpPr>
              <a:grpSpLocks/>
            </p:cNvGrpSpPr>
            <p:nvPr/>
          </p:nvGrpSpPr>
          <p:grpSpPr bwMode="auto">
            <a:xfrm>
              <a:off x="720" y="3168"/>
              <a:ext cx="768" cy="528"/>
              <a:chOff x="288" y="2982"/>
              <a:chExt cx="532" cy="412"/>
            </a:xfrm>
          </p:grpSpPr>
          <p:sp>
            <p:nvSpPr>
              <p:cNvPr id="7"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Rectangle 10"/>
            <p:cNvSpPr>
              <a:spLocks noChangeArrowheads="1"/>
            </p:cNvSpPr>
            <p:nvPr/>
          </p:nvSpPr>
          <p:spPr bwMode="auto">
            <a:xfrm>
              <a:off x="764" y="3311"/>
              <a:ext cx="681"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a:solidFill>
                    <a:srgbClr val="00B050"/>
                  </a:solidFill>
                </a:rPr>
                <a:t>Password</a:t>
              </a:r>
            </a:p>
            <a:p>
              <a:pPr algn="ctr" defTabSz="1428750" eaLnBrk="0" hangingPunct="0"/>
              <a:r>
                <a:rPr lang="en-US" altLang="zh-CN" sz="1400" b="1">
                  <a:solidFill>
                    <a:srgbClr val="00B050"/>
                  </a:solidFill>
                </a:rPr>
                <a:t>file</a:t>
              </a:r>
            </a:p>
          </p:txBody>
        </p:sp>
      </p:grpSp>
      <p:grpSp>
        <p:nvGrpSpPr>
          <p:cNvPr id="10" name="Group 11"/>
          <p:cNvGrpSpPr>
            <a:grpSpLocks/>
          </p:cNvGrpSpPr>
          <p:nvPr/>
        </p:nvGrpSpPr>
        <p:grpSpPr bwMode="auto">
          <a:xfrm>
            <a:off x="4735513" y="3587204"/>
            <a:ext cx="207962" cy="990600"/>
            <a:chOff x="3148" y="2229"/>
            <a:chExt cx="131" cy="624"/>
          </a:xfrm>
        </p:grpSpPr>
        <p:sp>
          <p:nvSpPr>
            <p:cNvPr id="11" name="Line 12"/>
            <p:cNvSpPr>
              <a:spLocks noChangeShapeType="1"/>
            </p:cNvSpPr>
            <p:nvPr/>
          </p:nvSpPr>
          <p:spPr bwMode="auto">
            <a:xfrm rot="5400000">
              <a:off x="3057" y="263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rot="16200000" flipV="1">
              <a:off x="2926" y="2451"/>
              <a:ext cx="444"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 name="Line 14"/>
          <p:cNvSpPr>
            <a:spLocks noChangeShapeType="1"/>
          </p:cNvSpPr>
          <p:nvPr/>
        </p:nvSpPr>
        <p:spPr bwMode="auto">
          <a:xfrm flipH="1" flipV="1">
            <a:off x="1671638" y="2896641"/>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rot="16200000" flipV="1">
            <a:off x="976313" y="2128291"/>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6"/>
          <p:cNvSpPr>
            <a:spLocks noChangeArrowheads="1"/>
          </p:cNvSpPr>
          <p:nvPr/>
        </p:nvSpPr>
        <p:spPr bwMode="blackWhite">
          <a:xfrm>
            <a:off x="2339975" y="1210716"/>
            <a:ext cx="5761038"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b="1"/>
              <a:t>Instance</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6" name="Rectangle 17"/>
          <p:cNvSpPr>
            <a:spLocks noChangeArrowheads="1"/>
          </p:cNvSpPr>
          <p:nvPr/>
        </p:nvSpPr>
        <p:spPr bwMode="blackWhite">
          <a:xfrm>
            <a:off x="2484438" y="1529804"/>
            <a:ext cx="54006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b="1"/>
              <a:t>SGA</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7" name="Rectangle 18"/>
          <p:cNvSpPr>
            <a:spLocks noChangeArrowheads="1"/>
          </p:cNvSpPr>
          <p:nvPr/>
        </p:nvSpPr>
        <p:spPr bwMode="blackWhite">
          <a:xfrm>
            <a:off x="6216650" y="1845716"/>
            <a:ext cx="1379538" cy="4476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Redo Log</a:t>
            </a:r>
            <a:br>
              <a:rPr lang="en-US" altLang="zh-CN" sz="1400" b="1"/>
            </a:br>
            <a:r>
              <a:rPr lang="en-US" altLang="zh-CN" sz="1400" b="1"/>
              <a:t>Buffer</a:t>
            </a:r>
          </a:p>
        </p:txBody>
      </p:sp>
      <p:sp>
        <p:nvSpPr>
          <p:cNvPr id="18" name="Rectangle 19"/>
          <p:cNvSpPr>
            <a:spLocks noChangeArrowheads="1"/>
          </p:cNvSpPr>
          <p:nvPr/>
        </p:nvSpPr>
        <p:spPr bwMode="blackWhite">
          <a:xfrm>
            <a:off x="2566988" y="1671091"/>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sz="1400" b="1"/>
              <a:t>Shared Pool</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9" name="Rectangle 20"/>
          <p:cNvSpPr>
            <a:spLocks noChangeArrowheads="1"/>
          </p:cNvSpPr>
          <p:nvPr/>
        </p:nvSpPr>
        <p:spPr bwMode="blackWhite">
          <a:xfrm>
            <a:off x="2640013" y="2660104"/>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Data Dictionary</a:t>
            </a:r>
            <a:br>
              <a:rPr lang="en-US" altLang="zh-CN" sz="1400" b="1"/>
            </a:br>
            <a:r>
              <a:rPr lang="en-US" altLang="zh-CN" sz="1400" b="1"/>
              <a:t>Cache</a:t>
            </a:r>
          </a:p>
        </p:txBody>
      </p:sp>
      <p:sp>
        <p:nvSpPr>
          <p:cNvPr id="20" name="Rectangle 21"/>
          <p:cNvSpPr>
            <a:spLocks noChangeArrowheads="1"/>
          </p:cNvSpPr>
          <p:nvPr/>
        </p:nvSpPr>
        <p:spPr bwMode="blackWhite">
          <a:xfrm>
            <a:off x="2640013" y="2052091"/>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Library</a:t>
            </a:r>
          </a:p>
          <a:p>
            <a:pPr algn="ctr" defTabSz="822325" eaLnBrk="0" hangingPunct="0">
              <a:lnSpc>
                <a:spcPct val="95000"/>
              </a:lnSpc>
            </a:pPr>
            <a:r>
              <a:rPr lang="en-US" altLang="zh-CN" sz="1400" b="1"/>
              <a:t>Cache</a:t>
            </a:r>
          </a:p>
        </p:txBody>
      </p:sp>
      <p:sp>
        <p:nvSpPr>
          <p:cNvPr id="21" name="Oval 22"/>
          <p:cNvSpPr>
            <a:spLocks noChangeArrowheads="1"/>
          </p:cNvSpPr>
          <p:nvPr/>
        </p:nvSpPr>
        <p:spPr bwMode="blackWhite">
          <a:xfrm>
            <a:off x="4075113" y="3396704"/>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DBWR</a:t>
            </a:r>
          </a:p>
        </p:txBody>
      </p:sp>
      <p:sp>
        <p:nvSpPr>
          <p:cNvPr id="22" name="Oval 23"/>
          <p:cNvSpPr>
            <a:spLocks noChangeArrowheads="1"/>
          </p:cNvSpPr>
          <p:nvPr/>
        </p:nvSpPr>
        <p:spPr bwMode="blackWhite">
          <a:xfrm>
            <a:off x="3267075" y="3396704"/>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SMON</a:t>
            </a:r>
          </a:p>
        </p:txBody>
      </p:sp>
      <p:sp>
        <p:nvSpPr>
          <p:cNvPr id="23" name="Oval 24"/>
          <p:cNvSpPr>
            <a:spLocks noChangeArrowheads="1"/>
          </p:cNvSpPr>
          <p:nvPr/>
        </p:nvSpPr>
        <p:spPr bwMode="blackWhite">
          <a:xfrm>
            <a:off x="2462213" y="3396704"/>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PMON</a:t>
            </a:r>
          </a:p>
        </p:txBody>
      </p:sp>
      <p:sp>
        <p:nvSpPr>
          <p:cNvPr id="24" name="Oval 25"/>
          <p:cNvSpPr>
            <a:spLocks noChangeArrowheads="1"/>
          </p:cNvSpPr>
          <p:nvPr/>
        </p:nvSpPr>
        <p:spPr bwMode="blackWhite">
          <a:xfrm>
            <a:off x="5675313" y="3396704"/>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CKPT</a:t>
            </a:r>
          </a:p>
        </p:txBody>
      </p:sp>
      <p:sp>
        <p:nvSpPr>
          <p:cNvPr id="25" name="Oval 26"/>
          <p:cNvSpPr>
            <a:spLocks noChangeArrowheads="1"/>
          </p:cNvSpPr>
          <p:nvPr/>
        </p:nvSpPr>
        <p:spPr bwMode="blackWhite">
          <a:xfrm>
            <a:off x="4865688" y="3396704"/>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LGWR</a:t>
            </a:r>
          </a:p>
        </p:txBody>
      </p:sp>
      <p:sp>
        <p:nvSpPr>
          <p:cNvPr id="26" name="Oval 27"/>
          <p:cNvSpPr>
            <a:spLocks noChangeArrowheads="1"/>
          </p:cNvSpPr>
          <p:nvPr/>
        </p:nvSpPr>
        <p:spPr bwMode="blackWhite">
          <a:xfrm>
            <a:off x="6489700" y="3396704"/>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ARCn</a:t>
            </a:r>
          </a:p>
        </p:txBody>
      </p:sp>
      <p:sp>
        <p:nvSpPr>
          <p:cNvPr id="27" name="Oval 28"/>
          <p:cNvSpPr>
            <a:spLocks noChangeArrowheads="1"/>
          </p:cNvSpPr>
          <p:nvPr/>
        </p:nvSpPr>
        <p:spPr bwMode="blackWhite">
          <a:xfrm>
            <a:off x="684213" y="1283741"/>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User</a:t>
            </a:r>
            <a:br>
              <a:rPr lang="en-US" altLang="zh-CN" sz="1400" b="1"/>
            </a:br>
            <a:r>
              <a:rPr lang="en-US" altLang="zh-CN" sz="1400" b="1"/>
              <a:t>process</a:t>
            </a:r>
          </a:p>
        </p:txBody>
      </p:sp>
      <p:sp>
        <p:nvSpPr>
          <p:cNvPr id="28" name="Oval 29"/>
          <p:cNvSpPr>
            <a:spLocks noChangeArrowheads="1"/>
          </p:cNvSpPr>
          <p:nvPr/>
        </p:nvSpPr>
        <p:spPr bwMode="blackWhite">
          <a:xfrm>
            <a:off x="688975" y="2495004"/>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eaLnBrk="0" hangingPunct="0"/>
            <a:r>
              <a:rPr lang="en-US" altLang="zh-CN" sz="1400" b="1" dirty="0">
                <a:solidFill>
                  <a:srgbClr val="00B050"/>
                </a:solidFill>
              </a:rPr>
              <a:t>Server</a:t>
            </a:r>
            <a:br>
              <a:rPr lang="en-US" altLang="zh-CN" sz="1400" b="1" dirty="0">
                <a:solidFill>
                  <a:srgbClr val="00B050"/>
                </a:solidFill>
              </a:rPr>
            </a:br>
            <a:r>
              <a:rPr lang="en-US" altLang="zh-CN" sz="1400" b="1" dirty="0">
                <a:solidFill>
                  <a:srgbClr val="00B050"/>
                </a:solidFill>
              </a:rPr>
              <a:t>process</a:t>
            </a:r>
          </a:p>
        </p:txBody>
      </p:sp>
      <p:sp>
        <p:nvSpPr>
          <p:cNvPr id="29" name="Rectangle 30"/>
          <p:cNvSpPr>
            <a:spLocks noChangeArrowheads="1"/>
          </p:cNvSpPr>
          <p:nvPr/>
        </p:nvSpPr>
        <p:spPr bwMode="auto">
          <a:xfrm>
            <a:off x="1516063" y="3133179"/>
            <a:ext cx="592137"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eaLnBrk="0" hangingPunct="0">
              <a:spcBef>
                <a:spcPct val="50000"/>
              </a:spcBef>
            </a:pPr>
            <a:r>
              <a:rPr lang="en-US" altLang="zh-CN" sz="1400" b="1">
                <a:solidFill>
                  <a:schemeClr val="bg2"/>
                </a:solidFill>
              </a:rPr>
              <a:t>PGA</a:t>
            </a:r>
          </a:p>
        </p:txBody>
      </p:sp>
      <p:sp>
        <p:nvSpPr>
          <p:cNvPr id="30" name="Rectangle 31"/>
          <p:cNvSpPr>
            <a:spLocks noChangeArrowheads="1"/>
          </p:cNvSpPr>
          <p:nvPr/>
        </p:nvSpPr>
        <p:spPr bwMode="blackWhite">
          <a:xfrm>
            <a:off x="3046413" y="4325391"/>
            <a:ext cx="3289300" cy="1839913"/>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endParaRPr lang="zh-CN" altLang="zh-CN" b="1">
              <a:solidFill>
                <a:srgbClr val="FF0000"/>
              </a:solidFill>
            </a:endParaRPr>
          </a:p>
        </p:txBody>
      </p:sp>
      <p:grpSp>
        <p:nvGrpSpPr>
          <p:cNvPr id="31" name="Group 32"/>
          <p:cNvGrpSpPr>
            <a:grpSpLocks/>
          </p:cNvGrpSpPr>
          <p:nvPr/>
        </p:nvGrpSpPr>
        <p:grpSpPr bwMode="auto">
          <a:xfrm>
            <a:off x="4324350" y="4925466"/>
            <a:ext cx="912813" cy="654050"/>
            <a:chOff x="1070" y="1910"/>
            <a:chExt cx="532" cy="412"/>
          </a:xfrm>
        </p:grpSpPr>
        <p:sp>
          <p:nvSpPr>
            <p:cNvPr id="32" name="Rectangle 33"/>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4"/>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5"/>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36"/>
          <p:cNvGrpSpPr>
            <a:grpSpLocks/>
          </p:cNvGrpSpPr>
          <p:nvPr/>
        </p:nvGrpSpPr>
        <p:grpSpPr bwMode="auto">
          <a:xfrm>
            <a:off x="4324350" y="4373016"/>
            <a:ext cx="912813" cy="654050"/>
            <a:chOff x="1070" y="1910"/>
            <a:chExt cx="532" cy="412"/>
          </a:xfrm>
        </p:grpSpPr>
        <p:sp>
          <p:nvSpPr>
            <p:cNvPr id="36" name="Rectangle 37"/>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8"/>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39"/>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40"/>
          <p:cNvGrpSpPr>
            <a:grpSpLocks/>
          </p:cNvGrpSpPr>
          <p:nvPr/>
        </p:nvGrpSpPr>
        <p:grpSpPr bwMode="auto">
          <a:xfrm>
            <a:off x="3198813" y="5452516"/>
            <a:ext cx="990600" cy="654050"/>
            <a:chOff x="1070" y="1910"/>
            <a:chExt cx="532" cy="412"/>
          </a:xfrm>
        </p:grpSpPr>
        <p:sp>
          <p:nvSpPr>
            <p:cNvPr id="40" name="Rectangle 4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4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4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44"/>
          <p:cNvGrpSpPr>
            <a:grpSpLocks/>
          </p:cNvGrpSpPr>
          <p:nvPr/>
        </p:nvGrpSpPr>
        <p:grpSpPr bwMode="auto">
          <a:xfrm>
            <a:off x="3198813" y="4917529"/>
            <a:ext cx="990600" cy="654050"/>
            <a:chOff x="1070" y="1910"/>
            <a:chExt cx="532" cy="412"/>
          </a:xfrm>
        </p:grpSpPr>
        <p:sp>
          <p:nvSpPr>
            <p:cNvPr id="44" name="Rectangle 45"/>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46"/>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47"/>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 name="Group 48"/>
          <p:cNvGrpSpPr>
            <a:grpSpLocks/>
          </p:cNvGrpSpPr>
          <p:nvPr/>
        </p:nvGrpSpPr>
        <p:grpSpPr bwMode="auto">
          <a:xfrm>
            <a:off x="3200400" y="4373016"/>
            <a:ext cx="989013" cy="654050"/>
            <a:chOff x="1070" y="1910"/>
            <a:chExt cx="532" cy="412"/>
          </a:xfrm>
        </p:grpSpPr>
        <p:sp>
          <p:nvSpPr>
            <p:cNvPr id="48" name="Rectangle 49"/>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Oval 50"/>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51"/>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Rectangle 52"/>
          <p:cNvSpPr>
            <a:spLocks noChangeArrowheads="1"/>
          </p:cNvSpPr>
          <p:nvPr/>
        </p:nvSpPr>
        <p:spPr bwMode="auto">
          <a:xfrm>
            <a:off x="4195763" y="4577804"/>
            <a:ext cx="1169987" cy="26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Control files</a:t>
            </a:r>
          </a:p>
        </p:txBody>
      </p:sp>
      <p:sp>
        <p:nvSpPr>
          <p:cNvPr id="52" name="Rectangle 53"/>
          <p:cNvSpPr>
            <a:spLocks noChangeArrowheads="1"/>
          </p:cNvSpPr>
          <p:nvPr/>
        </p:nvSpPr>
        <p:spPr bwMode="auto">
          <a:xfrm>
            <a:off x="3084513" y="4615904"/>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Data</a:t>
            </a:r>
          </a:p>
          <a:p>
            <a:pPr algn="ctr" defTabSz="1041400" eaLnBrk="0" hangingPunct="0">
              <a:lnSpc>
                <a:spcPct val="70000"/>
              </a:lnSpc>
              <a:spcBef>
                <a:spcPct val="50000"/>
              </a:spcBef>
            </a:pPr>
            <a:r>
              <a:rPr lang="en-US" altLang="zh-CN" sz="1400" b="1" dirty="0">
                <a:solidFill>
                  <a:srgbClr val="FF0000"/>
                </a:solidFill>
              </a:rPr>
              <a:t>files</a:t>
            </a:r>
            <a:r>
              <a:rPr lang="en-US" altLang="zh-CN" sz="1400" b="1" dirty="0">
                <a:solidFill>
                  <a:schemeClr val="bg2"/>
                </a:solidFill>
              </a:rPr>
              <a:t> </a:t>
            </a:r>
          </a:p>
        </p:txBody>
      </p:sp>
      <p:sp>
        <p:nvSpPr>
          <p:cNvPr id="53" name="Rectangle 54"/>
          <p:cNvSpPr>
            <a:spLocks noChangeArrowheads="1"/>
          </p:cNvSpPr>
          <p:nvPr/>
        </p:nvSpPr>
        <p:spPr bwMode="auto">
          <a:xfrm>
            <a:off x="5080000" y="5773191"/>
            <a:ext cx="124777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b="1">
                <a:solidFill>
                  <a:schemeClr val="bg2"/>
                </a:solidFill>
              </a:rPr>
              <a:t>Database</a:t>
            </a:r>
          </a:p>
        </p:txBody>
      </p:sp>
      <p:grpSp>
        <p:nvGrpSpPr>
          <p:cNvPr id="54" name="Group 55"/>
          <p:cNvGrpSpPr>
            <a:grpSpLocks/>
          </p:cNvGrpSpPr>
          <p:nvPr/>
        </p:nvGrpSpPr>
        <p:grpSpPr bwMode="auto">
          <a:xfrm>
            <a:off x="5351463" y="4919116"/>
            <a:ext cx="912812" cy="654050"/>
            <a:chOff x="1070" y="1910"/>
            <a:chExt cx="532" cy="412"/>
          </a:xfrm>
        </p:grpSpPr>
        <p:sp>
          <p:nvSpPr>
            <p:cNvPr id="55" name="Rectangle 56"/>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7"/>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Oval 58"/>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Rectangle 59"/>
          <p:cNvSpPr>
            <a:spLocks noChangeArrowheads="1"/>
          </p:cNvSpPr>
          <p:nvPr/>
        </p:nvSpPr>
        <p:spPr bwMode="blackWhite">
          <a:xfrm>
            <a:off x="4357688" y="1845716"/>
            <a:ext cx="1511300" cy="13668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Database</a:t>
            </a:r>
            <a:br>
              <a:rPr lang="en-US" altLang="zh-CN" sz="1400" b="1"/>
            </a:br>
            <a:r>
              <a:rPr lang="en-US" altLang="zh-CN" sz="1400" b="1"/>
              <a:t>Buffer Cache</a:t>
            </a:r>
          </a:p>
        </p:txBody>
      </p:sp>
      <p:grpSp>
        <p:nvGrpSpPr>
          <p:cNvPr id="59" name="Group 60"/>
          <p:cNvGrpSpPr>
            <a:grpSpLocks/>
          </p:cNvGrpSpPr>
          <p:nvPr/>
        </p:nvGrpSpPr>
        <p:grpSpPr bwMode="auto">
          <a:xfrm>
            <a:off x="5351463" y="4401591"/>
            <a:ext cx="912812" cy="654050"/>
            <a:chOff x="1070" y="1910"/>
            <a:chExt cx="532" cy="412"/>
          </a:xfrm>
        </p:grpSpPr>
        <p:sp>
          <p:nvSpPr>
            <p:cNvPr id="60" name="Rectangle 61"/>
            <p:cNvSpPr>
              <a:spLocks noChangeArrowheads="1"/>
            </p:cNvSpPr>
            <p:nvPr/>
          </p:nvSpPr>
          <p:spPr bwMode="ltGray">
            <a:xfrm>
              <a:off x="1070" y="1994"/>
              <a:ext cx="532" cy="24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62"/>
            <p:cNvSpPr>
              <a:spLocks noChangeArrowheads="1"/>
            </p:cNvSpPr>
            <p:nvPr/>
          </p:nvSpPr>
          <p:spPr bwMode="ltGray">
            <a:xfrm>
              <a:off x="1070" y="1910"/>
              <a:ext cx="532" cy="15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Oval 63"/>
            <p:cNvSpPr>
              <a:spLocks noChangeArrowheads="1"/>
            </p:cNvSpPr>
            <p:nvPr/>
          </p:nvSpPr>
          <p:spPr bwMode="ltGray">
            <a:xfrm>
              <a:off x="1070" y="2164"/>
              <a:ext cx="532" cy="15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 name="Rectangle 64"/>
          <p:cNvSpPr>
            <a:spLocks noChangeArrowheads="1"/>
          </p:cNvSpPr>
          <p:nvPr/>
        </p:nvSpPr>
        <p:spPr bwMode="auto">
          <a:xfrm>
            <a:off x="5332413" y="4620666"/>
            <a:ext cx="1042987" cy="4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188" tIns="52388" rIns="103188" bIns="52388">
            <a:spAutoFit/>
          </a:bodyPr>
          <a:lstStyle/>
          <a:p>
            <a:pPr algn="ctr" defTabSz="1041400" eaLnBrk="0" hangingPunct="0">
              <a:lnSpc>
                <a:spcPct val="70000"/>
              </a:lnSpc>
              <a:spcBef>
                <a:spcPct val="50000"/>
              </a:spcBef>
            </a:pPr>
            <a:r>
              <a:rPr lang="en-US" altLang="zh-CN" sz="1400" b="1" dirty="0">
                <a:solidFill>
                  <a:srgbClr val="FF0000"/>
                </a:solidFill>
              </a:rPr>
              <a:t>Redo Log files</a:t>
            </a:r>
          </a:p>
        </p:txBody>
      </p:sp>
      <p:sp>
        <p:nvSpPr>
          <p:cNvPr id="64" name="Rectangle 65"/>
          <p:cNvSpPr>
            <a:spLocks noChangeArrowheads="1"/>
          </p:cNvSpPr>
          <p:nvPr/>
        </p:nvSpPr>
        <p:spPr bwMode="blackWhite">
          <a:xfrm>
            <a:off x="6229350" y="2420391"/>
            <a:ext cx="1339850" cy="3286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Java Pool</a:t>
            </a:r>
          </a:p>
        </p:txBody>
      </p:sp>
      <p:sp>
        <p:nvSpPr>
          <p:cNvPr id="65" name="Rectangle 66"/>
          <p:cNvSpPr>
            <a:spLocks noChangeArrowheads="1"/>
          </p:cNvSpPr>
          <p:nvPr/>
        </p:nvSpPr>
        <p:spPr bwMode="blackWhite">
          <a:xfrm>
            <a:off x="6242050" y="2872829"/>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Large Pool</a:t>
            </a:r>
          </a:p>
        </p:txBody>
      </p:sp>
      <p:grpSp>
        <p:nvGrpSpPr>
          <p:cNvPr id="66" name="Group 67"/>
          <p:cNvGrpSpPr>
            <a:grpSpLocks/>
          </p:cNvGrpSpPr>
          <p:nvPr/>
        </p:nvGrpSpPr>
        <p:grpSpPr bwMode="auto">
          <a:xfrm>
            <a:off x="1663700" y="4392066"/>
            <a:ext cx="1219200" cy="838200"/>
            <a:chOff x="288" y="2982"/>
            <a:chExt cx="532" cy="412"/>
          </a:xfrm>
        </p:grpSpPr>
        <p:sp>
          <p:nvSpPr>
            <p:cNvPr id="67" name="Rectangle 6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6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7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0" name="Rectangle 71"/>
          <p:cNvSpPr>
            <a:spLocks noChangeArrowheads="1"/>
          </p:cNvSpPr>
          <p:nvPr/>
        </p:nvSpPr>
        <p:spPr bwMode="auto">
          <a:xfrm>
            <a:off x="1719767" y="4696866"/>
            <a:ext cx="1011816"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dirty="0">
                <a:solidFill>
                  <a:srgbClr val="00B050"/>
                </a:solidFill>
              </a:rPr>
              <a:t>Parameter</a:t>
            </a:r>
          </a:p>
          <a:p>
            <a:pPr algn="ctr" defTabSz="1428750" eaLnBrk="0" hangingPunct="0"/>
            <a:r>
              <a:rPr lang="en-US" altLang="zh-CN" sz="1400" b="1" dirty="0">
                <a:solidFill>
                  <a:srgbClr val="00B050"/>
                </a:solidFill>
              </a:rPr>
              <a:t>file</a:t>
            </a:r>
          </a:p>
        </p:txBody>
      </p:sp>
      <p:grpSp>
        <p:nvGrpSpPr>
          <p:cNvPr id="71" name="Group 72"/>
          <p:cNvGrpSpPr>
            <a:grpSpLocks/>
          </p:cNvGrpSpPr>
          <p:nvPr/>
        </p:nvGrpSpPr>
        <p:grpSpPr bwMode="auto">
          <a:xfrm>
            <a:off x="6623050" y="4468266"/>
            <a:ext cx="1219200" cy="838200"/>
            <a:chOff x="288" y="2982"/>
            <a:chExt cx="532" cy="412"/>
          </a:xfrm>
        </p:grpSpPr>
        <p:sp>
          <p:nvSpPr>
            <p:cNvPr id="72" name="Rectangle 7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Oval 7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7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 name="Rectangle 76"/>
          <p:cNvSpPr>
            <a:spLocks noChangeArrowheads="1"/>
          </p:cNvSpPr>
          <p:nvPr/>
        </p:nvSpPr>
        <p:spPr bwMode="auto">
          <a:xfrm>
            <a:off x="6758759" y="4773066"/>
            <a:ext cx="930319" cy="54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5888" tIns="57150" rIns="115888" bIns="57150">
            <a:spAutoFit/>
          </a:bodyPr>
          <a:lstStyle/>
          <a:p>
            <a:pPr algn="ctr" defTabSz="1428750" eaLnBrk="0" hangingPunct="0"/>
            <a:r>
              <a:rPr lang="en-US" altLang="zh-CN" sz="1400" b="1" dirty="0">
                <a:solidFill>
                  <a:srgbClr val="FF0000"/>
                </a:solidFill>
              </a:rPr>
              <a:t>Archived </a:t>
            </a:r>
          </a:p>
          <a:p>
            <a:pPr algn="ctr" defTabSz="1428750" eaLnBrk="0" hangingPunct="0"/>
            <a:r>
              <a:rPr lang="en-US" altLang="zh-CN" sz="1400" b="1" dirty="0">
                <a:solidFill>
                  <a:srgbClr val="FF0000"/>
                </a:solidFill>
              </a:rPr>
              <a:t>Log files</a:t>
            </a:r>
          </a:p>
        </p:txBody>
      </p:sp>
      <p:sp>
        <p:nvSpPr>
          <p:cNvPr id="76" name="Oval 77"/>
          <p:cNvSpPr>
            <a:spLocks noChangeArrowheads="1"/>
          </p:cNvSpPr>
          <p:nvPr/>
        </p:nvSpPr>
        <p:spPr bwMode="blackWhite">
          <a:xfrm>
            <a:off x="7308850" y="3361779"/>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Others</a:t>
            </a:r>
          </a:p>
        </p:txBody>
      </p:sp>
      <p:sp>
        <p:nvSpPr>
          <p:cNvPr id="77" name="Line 78"/>
          <p:cNvSpPr>
            <a:spLocks noChangeShapeType="1"/>
          </p:cNvSpPr>
          <p:nvPr/>
        </p:nvSpPr>
        <p:spPr bwMode="auto">
          <a:xfrm flipV="1">
            <a:off x="5795963" y="3788816"/>
            <a:ext cx="936625" cy="720725"/>
          </a:xfrm>
          <a:prstGeom prst="line">
            <a:avLst/>
          </a:prstGeom>
          <a:noFill/>
          <a:ln w="25400">
            <a:solidFill>
              <a:schemeClr val="tx1"/>
            </a:solidFill>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8" name="Line 79"/>
          <p:cNvSpPr>
            <a:spLocks noChangeShapeType="1"/>
          </p:cNvSpPr>
          <p:nvPr/>
        </p:nvSpPr>
        <p:spPr bwMode="auto">
          <a:xfrm>
            <a:off x="6732588" y="3788816"/>
            <a:ext cx="431800" cy="792163"/>
          </a:xfrm>
          <a:prstGeom prst="line">
            <a:avLst/>
          </a:prstGeom>
          <a:noFill/>
          <a:ln w="25400">
            <a:solidFill>
              <a:schemeClr val="tx1"/>
            </a:solidFill>
            <a:round/>
            <a:headEnd type="none" w="sm" len="sm"/>
            <a:tailEnd type="triangle" w="sm" len="sm"/>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RMAN</a:t>
            </a:r>
            <a:r>
              <a:rPr lang="zh-CN" altLang="en-US" dirty="0" smtClean="0"/>
              <a:t>的</a:t>
            </a:r>
            <a:r>
              <a:rPr lang="en-US" altLang="zh-CN" dirty="0" smtClean="0"/>
              <a:t>Backup</a:t>
            </a:r>
            <a:r>
              <a:rPr lang="zh-CN" altLang="en-US" dirty="0" smtClean="0"/>
              <a:t>创建数据库备份</a:t>
            </a:r>
            <a:endParaRPr lang="zh-CN" altLang="en-US" dirty="0"/>
          </a:p>
        </p:txBody>
      </p:sp>
      <p:grpSp>
        <p:nvGrpSpPr>
          <p:cNvPr id="4" name="Group 46"/>
          <p:cNvGrpSpPr>
            <a:grpSpLocks/>
          </p:cNvGrpSpPr>
          <p:nvPr/>
        </p:nvGrpSpPr>
        <p:grpSpPr bwMode="auto">
          <a:xfrm>
            <a:off x="647700" y="1498600"/>
            <a:ext cx="7845425" cy="3994150"/>
            <a:chOff x="392" y="992"/>
            <a:chExt cx="4942" cy="2516"/>
          </a:xfrm>
        </p:grpSpPr>
        <p:grpSp>
          <p:nvGrpSpPr>
            <p:cNvPr id="5" name="Group 2"/>
            <p:cNvGrpSpPr>
              <a:grpSpLocks/>
            </p:cNvGrpSpPr>
            <p:nvPr/>
          </p:nvGrpSpPr>
          <p:grpSpPr bwMode="auto">
            <a:xfrm>
              <a:off x="966" y="2640"/>
              <a:ext cx="480" cy="458"/>
              <a:chOff x="384" y="2496"/>
              <a:chExt cx="480" cy="458"/>
            </a:xfrm>
          </p:grpSpPr>
          <p:grpSp>
            <p:nvGrpSpPr>
              <p:cNvPr id="35" name="Group 3"/>
              <p:cNvGrpSpPr>
                <a:grpSpLocks/>
              </p:cNvGrpSpPr>
              <p:nvPr/>
            </p:nvGrpSpPr>
            <p:grpSpPr bwMode="auto">
              <a:xfrm>
                <a:off x="384" y="2496"/>
                <a:ext cx="288" cy="266"/>
                <a:chOff x="960" y="684"/>
                <a:chExt cx="532" cy="412"/>
              </a:xfrm>
            </p:grpSpPr>
            <p:sp>
              <p:nvSpPr>
                <p:cNvPr id="44"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7"/>
              <p:cNvGrpSpPr>
                <a:grpSpLocks/>
              </p:cNvGrpSpPr>
              <p:nvPr/>
            </p:nvGrpSpPr>
            <p:grpSpPr bwMode="auto">
              <a:xfrm>
                <a:off x="480" y="2592"/>
                <a:ext cx="288" cy="266"/>
                <a:chOff x="960" y="684"/>
                <a:chExt cx="532" cy="412"/>
              </a:xfrm>
            </p:grpSpPr>
            <p:sp>
              <p:nvSpPr>
                <p:cNvPr id="41" name="Rectangle 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1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11"/>
              <p:cNvGrpSpPr>
                <a:grpSpLocks/>
              </p:cNvGrpSpPr>
              <p:nvPr/>
            </p:nvGrpSpPr>
            <p:grpSpPr bwMode="auto">
              <a:xfrm>
                <a:off x="576" y="2688"/>
                <a:ext cx="288" cy="266"/>
                <a:chOff x="960" y="684"/>
                <a:chExt cx="532" cy="412"/>
              </a:xfrm>
            </p:grpSpPr>
            <p:sp>
              <p:nvSpPr>
                <p:cNvPr id="38" name="Rectangle 12"/>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13"/>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14"/>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6" name="Group 15"/>
            <p:cNvGrpSpPr>
              <a:grpSpLocks/>
            </p:cNvGrpSpPr>
            <p:nvPr/>
          </p:nvGrpSpPr>
          <p:grpSpPr bwMode="auto">
            <a:xfrm>
              <a:off x="2100" y="2064"/>
              <a:ext cx="1200" cy="1008"/>
              <a:chOff x="384" y="2496"/>
              <a:chExt cx="1200" cy="1008"/>
            </a:xfrm>
          </p:grpSpPr>
          <p:grpSp>
            <p:nvGrpSpPr>
              <p:cNvPr id="19" name="Group 16"/>
              <p:cNvGrpSpPr>
                <a:grpSpLocks/>
              </p:cNvGrpSpPr>
              <p:nvPr/>
            </p:nvGrpSpPr>
            <p:grpSpPr bwMode="auto">
              <a:xfrm>
                <a:off x="384" y="2496"/>
                <a:ext cx="624" cy="576"/>
                <a:chOff x="960" y="684"/>
                <a:chExt cx="532" cy="412"/>
              </a:xfrm>
            </p:grpSpPr>
            <p:sp>
              <p:nvSpPr>
                <p:cNvPr id="32" name="Rectangle 17"/>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18"/>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19"/>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20"/>
              <p:cNvGrpSpPr>
                <a:grpSpLocks/>
              </p:cNvGrpSpPr>
              <p:nvPr/>
            </p:nvGrpSpPr>
            <p:grpSpPr bwMode="auto">
              <a:xfrm>
                <a:off x="576" y="2640"/>
                <a:ext cx="624" cy="576"/>
                <a:chOff x="960" y="684"/>
                <a:chExt cx="532" cy="412"/>
              </a:xfrm>
            </p:grpSpPr>
            <p:sp>
              <p:nvSpPr>
                <p:cNvPr id="29" name="Rectangle 21"/>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22"/>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23"/>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24"/>
              <p:cNvGrpSpPr>
                <a:grpSpLocks/>
              </p:cNvGrpSpPr>
              <p:nvPr/>
            </p:nvGrpSpPr>
            <p:grpSpPr bwMode="auto">
              <a:xfrm>
                <a:off x="768" y="2784"/>
                <a:ext cx="624" cy="576"/>
                <a:chOff x="960" y="684"/>
                <a:chExt cx="532" cy="412"/>
              </a:xfrm>
            </p:grpSpPr>
            <p:sp>
              <p:nvSpPr>
                <p:cNvPr id="26" name="Rectangle 2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2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2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28"/>
              <p:cNvGrpSpPr>
                <a:grpSpLocks/>
              </p:cNvGrpSpPr>
              <p:nvPr/>
            </p:nvGrpSpPr>
            <p:grpSpPr bwMode="auto">
              <a:xfrm>
                <a:off x="960" y="2928"/>
                <a:ext cx="624" cy="576"/>
                <a:chOff x="960" y="684"/>
                <a:chExt cx="532" cy="412"/>
              </a:xfrm>
            </p:grpSpPr>
            <p:sp>
              <p:nvSpPr>
                <p:cNvPr id="23" name="Rectangle 2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3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3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 name="Rectangle 33"/>
            <p:cNvSpPr>
              <a:spLocks noChangeArrowheads="1"/>
            </p:cNvSpPr>
            <p:nvPr/>
          </p:nvSpPr>
          <p:spPr bwMode="blackGray">
            <a:xfrm>
              <a:off x="2022" y="1344"/>
              <a:ext cx="2286" cy="480"/>
            </a:xfrm>
            <a:prstGeom prst="rect">
              <a:avLst/>
            </a:prstGeom>
            <a:solidFill>
              <a:srgbClr val="CCCCCC"/>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144" rIns="92075" bIns="9144" anchor="ctr"/>
            <a:lstStyle/>
            <a:p>
              <a:pPr algn="l" eaLnBrk="0" hangingPunct="0">
                <a:spcBef>
                  <a:spcPct val="0"/>
                </a:spcBef>
                <a:buClrTx/>
                <a:buFontTx/>
                <a:buNone/>
              </a:pPr>
              <a:r>
                <a:rPr lang="en-US" altLang="zh-CN" sz="2000" b="1" dirty="0">
                  <a:solidFill>
                    <a:srgbClr val="000000"/>
                  </a:solidFill>
                  <a:latin typeface="Courier New" pitchFamily="49" charset="0"/>
                  <a:ea typeface="宋体" charset="-122"/>
                </a:rPr>
                <a:t>RMAN&gt; BACKUP DATABASE</a:t>
              </a:r>
              <a:br>
                <a:rPr lang="en-US" altLang="zh-CN" sz="2000" b="1" dirty="0">
                  <a:solidFill>
                    <a:srgbClr val="000000"/>
                  </a:solidFill>
                  <a:latin typeface="Courier New" pitchFamily="49" charset="0"/>
                  <a:ea typeface="宋体" charset="-122"/>
                </a:rPr>
              </a:br>
              <a:r>
                <a:rPr lang="en-US" altLang="zh-CN" sz="2000" b="1" dirty="0">
                  <a:solidFill>
                    <a:srgbClr val="000000"/>
                  </a:solidFill>
                  <a:latin typeface="Courier New" pitchFamily="49" charset="0"/>
                  <a:ea typeface="宋体" charset="-122"/>
                </a:rPr>
                <a:t>      PLUS ARCHIVELOG;</a:t>
              </a:r>
            </a:p>
          </p:txBody>
        </p:sp>
        <p:cxnSp>
          <p:nvCxnSpPr>
            <p:cNvPr id="8" name="AutoShape 34"/>
            <p:cNvCxnSpPr>
              <a:cxnSpLocks noChangeShapeType="1"/>
            </p:cNvCxnSpPr>
            <p:nvPr/>
          </p:nvCxnSpPr>
          <p:spPr bwMode="auto">
            <a:xfrm>
              <a:off x="1284" y="1584"/>
              <a:ext cx="727" cy="0"/>
            </a:xfrm>
            <a:prstGeom prst="straightConnector1">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 Box 35"/>
            <p:cNvSpPr txBox="1">
              <a:spLocks noChangeArrowheads="1"/>
            </p:cNvSpPr>
            <p:nvPr/>
          </p:nvSpPr>
          <p:spPr bwMode="auto">
            <a:xfrm>
              <a:off x="942" y="3104"/>
              <a:ext cx="7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fontAlgn="b">
                <a:spcBef>
                  <a:spcPct val="20000"/>
                </a:spcBef>
              </a:pPr>
              <a:r>
                <a:rPr lang="zh-CN" altLang="en-US" sz="1800" b="1" dirty="0">
                  <a:latin typeface="Arial" charset="0"/>
                  <a:ea typeface="黑体" pitchFamily="2" charset="-122"/>
                </a:rPr>
                <a:t>归档日志文件副本</a:t>
              </a:r>
            </a:p>
          </p:txBody>
        </p:sp>
        <p:sp>
          <p:nvSpPr>
            <p:cNvPr id="10" name="Rectangle 36"/>
            <p:cNvSpPr>
              <a:spLocks noChangeArrowheads="1"/>
            </p:cNvSpPr>
            <p:nvPr/>
          </p:nvSpPr>
          <p:spPr bwMode="blackWhite">
            <a:xfrm>
              <a:off x="4374" y="3072"/>
              <a:ext cx="624" cy="288"/>
            </a:xfrm>
            <a:prstGeom prst="rect">
              <a:avLst/>
            </a:prstGeom>
            <a:solidFill>
              <a:srgbClr val="FFFF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defTabSz="822325" eaLnBrk="0" fontAlgn="b" hangingPunct="0">
                <a:lnSpc>
                  <a:spcPct val="95000"/>
                </a:lnSpc>
                <a:spcBef>
                  <a:spcPct val="0"/>
                </a:spcBef>
                <a:buClrTx/>
                <a:buFontTx/>
                <a:buNone/>
              </a:pPr>
              <a:r>
                <a:rPr lang="en-US" altLang="zh-CN" sz="1800" b="1">
                  <a:solidFill>
                    <a:schemeClr val="tx1"/>
                  </a:solidFill>
                  <a:latin typeface="Arial" charset="0"/>
                  <a:ea typeface="宋体" charset="-122"/>
                </a:rPr>
                <a:t>SPFILE</a:t>
              </a:r>
            </a:p>
          </p:txBody>
        </p:sp>
        <p:pic>
          <p:nvPicPr>
            <p:cNvPr id="11" name="Picture 37" descr="control_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588" y="2208"/>
              <a:ext cx="480" cy="7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8"/>
            <p:cNvSpPr txBox="1">
              <a:spLocks noChangeArrowheads="1"/>
            </p:cNvSpPr>
            <p:nvPr/>
          </p:nvSpPr>
          <p:spPr bwMode="auto">
            <a:xfrm>
              <a:off x="3318" y="2917"/>
              <a:ext cx="9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med"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itchFamily="18" charset="0"/>
                </a:defRPr>
              </a:lvl1pPr>
              <a:lvl2pPr marL="228600" algn="l" defTabSz="228600">
                <a:spcBef>
                  <a:spcPct val="0"/>
                </a:spcBef>
                <a:defRPr sz="2400">
                  <a:solidFill>
                    <a:schemeClr val="tx1"/>
                  </a:solidFill>
                  <a:latin typeface="Times New Roman" pitchFamily="18" charset="0"/>
                </a:defRPr>
              </a:lvl2pPr>
              <a:lvl3pPr marL="457200" algn="l" defTabSz="228600">
                <a:spcBef>
                  <a:spcPct val="0"/>
                </a:spcBef>
                <a:defRPr sz="2400">
                  <a:solidFill>
                    <a:schemeClr val="tx1"/>
                  </a:solidFill>
                  <a:latin typeface="Times New Roman" pitchFamily="18" charset="0"/>
                </a:defRPr>
              </a:lvl3pPr>
              <a:lvl4pPr marL="685800" algn="l" defTabSz="228600">
                <a:spcBef>
                  <a:spcPct val="0"/>
                </a:spcBef>
                <a:defRPr sz="2400">
                  <a:solidFill>
                    <a:schemeClr val="tx1"/>
                  </a:solidFill>
                  <a:latin typeface="Times New Roman" pitchFamily="18" charset="0"/>
                </a:defRPr>
              </a:lvl4pPr>
              <a:lvl5pPr marL="914400" algn="l" defTabSz="228600">
                <a:spcBef>
                  <a:spcPct val="0"/>
                </a:spcBef>
                <a:defRPr sz="2400">
                  <a:solidFill>
                    <a:schemeClr val="tx1"/>
                  </a:solidFill>
                  <a:latin typeface="Times New Roman" pitchFamily="18" charset="0"/>
                </a:defRPr>
              </a:lvl5pPr>
              <a:lvl6pPr marL="1371600" defTabSz="228600" fontAlgn="base">
                <a:spcBef>
                  <a:spcPct val="0"/>
                </a:spcBef>
                <a:spcAft>
                  <a:spcPct val="0"/>
                </a:spcAft>
                <a:defRPr sz="2400">
                  <a:solidFill>
                    <a:schemeClr val="tx1"/>
                  </a:solidFill>
                  <a:latin typeface="Times New Roman" pitchFamily="18" charset="0"/>
                </a:defRPr>
              </a:lvl6pPr>
              <a:lvl7pPr marL="1828800" defTabSz="228600" fontAlgn="base">
                <a:spcBef>
                  <a:spcPct val="0"/>
                </a:spcBef>
                <a:spcAft>
                  <a:spcPct val="0"/>
                </a:spcAft>
                <a:defRPr sz="2400">
                  <a:solidFill>
                    <a:schemeClr val="tx1"/>
                  </a:solidFill>
                  <a:latin typeface="Times New Roman" pitchFamily="18" charset="0"/>
                </a:defRPr>
              </a:lvl7pPr>
              <a:lvl8pPr marL="2286000" defTabSz="228600" fontAlgn="base">
                <a:spcBef>
                  <a:spcPct val="0"/>
                </a:spcBef>
                <a:spcAft>
                  <a:spcPct val="0"/>
                </a:spcAft>
                <a:defRPr sz="2400">
                  <a:solidFill>
                    <a:schemeClr val="tx1"/>
                  </a:solidFill>
                  <a:latin typeface="Times New Roman" pitchFamily="18" charset="0"/>
                </a:defRPr>
              </a:lvl8pPr>
              <a:lvl9pPr marL="2743200" defTabSz="228600" fontAlgn="base">
                <a:spcBef>
                  <a:spcPct val="0"/>
                </a:spcBef>
                <a:spcAft>
                  <a:spcPct val="0"/>
                </a:spcAft>
                <a:defRPr sz="2400">
                  <a:solidFill>
                    <a:schemeClr val="tx1"/>
                  </a:solidFill>
                  <a:latin typeface="Times New Roman" pitchFamily="18" charset="0"/>
                </a:defRPr>
              </a:lvl9pPr>
            </a:lstStyle>
            <a:p>
              <a:pPr algn="ctr" fontAlgn="b"/>
              <a:r>
                <a:rPr lang="zh-CN" altLang="en-US" sz="1800" b="1" dirty="0">
                  <a:latin typeface="Arial" charset="0"/>
                  <a:ea typeface="黑体" pitchFamily="2" charset="-122"/>
                </a:rPr>
                <a:t>控制</a:t>
              </a:r>
              <a:r>
                <a:rPr lang="zh-CN" altLang="en-US" sz="1800" b="1" dirty="0" smtClean="0">
                  <a:latin typeface="Arial" charset="0"/>
                  <a:ea typeface="黑体" pitchFamily="2" charset="-122"/>
                </a:rPr>
                <a:t>文件副本</a:t>
              </a:r>
              <a:endParaRPr lang="zh-CN" altLang="en-US" sz="1800" b="1" dirty="0">
                <a:latin typeface="Arial" charset="0"/>
                <a:ea typeface="黑体" pitchFamily="2" charset="-122"/>
              </a:endParaRPr>
            </a:p>
          </p:txBody>
        </p:sp>
        <p:sp>
          <p:nvSpPr>
            <p:cNvPr id="13" name="Rectangle 39"/>
            <p:cNvSpPr>
              <a:spLocks noChangeArrowheads="1"/>
            </p:cNvSpPr>
            <p:nvPr/>
          </p:nvSpPr>
          <p:spPr bwMode="auto">
            <a:xfrm>
              <a:off x="2500" y="3112"/>
              <a:ext cx="1080" cy="2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822325" eaLnBrk="0" fontAlgn="b" hangingPunct="0">
                <a:spcBef>
                  <a:spcPct val="50000"/>
                </a:spcBef>
                <a:buClrTx/>
                <a:buFontTx/>
                <a:buNone/>
              </a:pPr>
              <a:r>
                <a:rPr lang="zh-CN" altLang="en-US" sz="1800" b="1" dirty="0">
                  <a:solidFill>
                    <a:srgbClr val="18414C"/>
                  </a:solidFill>
                  <a:latin typeface="Arial" charset="0"/>
                  <a:ea typeface="黑体" pitchFamily="2" charset="-122"/>
                </a:rPr>
                <a:t>数据文件副本</a:t>
              </a:r>
            </a:p>
          </p:txBody>
        </p:sp>
        <p:sp>
          <p:nvSpPr>
            <p:cNvPr id="14" name="Line 40"/>
            <p:cNvSpPr>
              <a:spLocks noChangeShapeType="1"/>
            </p:cNvSpPr>
            <p:nvPr/>
          </p:nvSpPr>
          <p:spPr bwMode="auto">
            <a:xfrm>
              <a:off x="3126" y="1824"/>
              <a:ext cx="0" cy="192"/>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41"/>
            <p:cNvSpPr>
              <a:spLocks noChangeArrowheads="1"/>
            </p:cNvSpPr>
            <p:nvPr/>
          </p:nvSpPr>
          <p:spPr bwMode="gray">
            <a:xfrm>
              <a:off x="1926" y="2016"/>
              <a:ext cx="2304" cy="1488"/>
            </a:xfrm>
            <a:prstGeom prst="rect">
              <a:avLst/>
            </a:prstGeom>
            <a:noFill/>
            <a:ln w="28575">
              <a:solidFill>
                <a:schemeClr val="accent2"/>
              </a:solidFill>
              <a:miter lim="800000"/>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42"/>
            <p:cNvSpPr>
              <a:spLocks noChangeArrowheads="1"/>
            </p:cNvSpPr>
            <p:nvPr/>
          </p:nvSpPr>
          <p:spPr bwMode="gray">
            <a:xfrm>
              <a:off x="822" y="2544"/>
              <a:ext cx="1104" cy="960"/>
            </a:xfrm>
            <a:prstGeom prst="rect">
              <a:avLst/>
            </a:prstGeom>
            <a:noFill/>
            <a:ln w="28575">
              <a:solidFill>
                <a:schemeClr val="accent2"/>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43"/>
            <p:cNvSpPr>
              <a:spLocks noChangeArrowheads="1"/>
            </p:cNvSpPr>
            <p:nvPr/>
          </p:nvSpPr>
          <p:spPr bwMode="gray">
            <a:xfrm>
              <a:off x="4230" y="2544"/>
              <a:ext cx="1104" cy="960"/>
            </a:xfrm>
            <a:prstGeom prst="rect">
              <a:avLst/>
            </a:prstGeom>
            <a:noFill/>
            <a:ln w="28575">
              <a:solidFill>
                <a:schemeClr val="accent2"/>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 name="Picture 44" descr="Database: Database with Seg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92" y="992"/>
              <a:ext cx="942" cy="10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84919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RMAN</a:t>
            </a:r>
            <a:r>
              <a:rPr lang="zh-CN" altLang="en-US" dirty="0" smtClean="0"/>
              <a:t>的</a:t>
            </a:r>
            <a:r>
              <a:rPr lang="en-US" altLang="zh-CN" dirty="0" smtClean="0"/>
              <a:t>Restore</a:t>
            </a:r>
            <a:r>
              <a:rPr lang="zh-CN" altLang="en-US" dirty="0" smtClean="0"/>
              <a:t>和</a:t>
            </a:r>
            <a:r>
              <a:rPr lang="en-US" altLang="zh-CN" dirty="0" smtClean="0"/>
              <a:t>Recover</a:t>
            </a:r>
            <a:r>
              <a:rPr lang="zh-CN" altLang="en-US" dirty="0" smtClean="0"/>
              <a:t>命令</a:t>
            </a:r>
            <a:endParaRPr lang="zh-CN" altLang="en-US" dirty="0"/>
          </a:p>
        </p:txBody>
      </p:sp>
      <p:sp>
        <p:nvSpPr>
          <p:cNvPr id="5" name="Rectangle 9"/>
          <p:cNvSpPr txBox="1">
            <a:spLocks noChangeArrowheads="1"/>
          </p:cNvSpPr>
          <p:nvPr/>
        </p:nvSpPr>
        <p:spPr>
          <a:xfrm>
            <a:off x="863600" y="1412776"/>
            <a:ext cx="7366000" cy="166528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zh-CN" dirty="0" smtClean="0">
                <a:latin typeface="Courier New" pitchFamily="49" charset="0"/>
              </a:rPr>
              <a:t>RESTORE</a:t>
            </a:r>
            <a:r>
              <a:rPr lang="en-US" altLang="zh-CN" dirty="0" smtClean="0"/>
              <a:t> </a:t>
            </a:r>
            <a:r>
              <a:rPr lang="zh-CN" altLang="en-US" dirty="0" smtClean="0"/>
              <a:t>命令：从备份中还原数据库文件 </a:t>
            </a:r>
          </a:p>
          <a:p>
            <a:pPr lvl="1"/>
            <a:r>
              <a:rPr lang="en-US" altLang="zh-CN" dirty="0" smtClean="0">
                <a:latin typeface="Courier New" pitchFamily="49" charset="0"/>
              </a:rPr>
              <a:t>RECOVER</a:t>
            </a:r>
            <a:r>
              <a:rPr lang="en-US" altLang="zh-CN" dirty="0" smtClean="0"/>
              <a:t> </a:t>
            </a:r>
            <a:r>
              <a:rPr lang="zh-CN" altLang="en-US" dirty="0" smtClean="0"/>
              <a:t>命令：通过应用重做日志文件中记录的更改来恢复已还原文件 </a:t>
            </a:r>
          </a:p>
          <a:p>
            <a:endParaRPr lang="zh-CN" altLang="en-US" dirty="0"/>
          </a:p>
        </p:txBody>
      </p:sp>
      <p:sp>
        <p:nvSpPr>
          <p:cNvPr id="6" name="Rectangle 3"/>
          <p:cNvSpPr>
            <a:spLocks noChangeArrowheads="1"/>
          </p:cNvSpPr>
          <p:nvPr/>
        </p:nvSpPr>
        <p:spPr bwMode="blackGray">
          <a:xfrm>
            <a:off x="753616" y="3430099"/>
            <a:ext cx="5762600" cy="646973"/>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buClrTx/>
              <a:buFontTx/>
              <a:buNone/>
            </a:pPr>
            <a:r>
              <a:rPr lang="en-US" altLang="zh-CN" sz="1800" b="1" dirty="0" smtClean="0">
                <a:solidFill>
                  <a:srgbClr val="000000"/>
                </a:solidFill>
                <a:latin typeface="Courier New" pitchFamily="49" charset="0"/>
                <a:ea typeface="宋体" charset="-122"/>
              </a:rPr>
              <a:t>RMAN</a:t>
            </a:r>
            <a:r>
              <a:rPr lang="en-US" altLang="zh-CN" sz="1800" b="1" dirty="0">
                <a:solidFill>
                  <a:srgbClr val="000000"/>
                </a:solidFill>
                <a:latin typeface="Courier New" pitchFamily="49" charset="0"/>
                <a:ea typeface="宋体" charset="-122"/>
              </a:rPr>
              <a:t>&gt; RESTORE TABLESPACE </a:t>
            </a:r>
            <a:r>
              <a:rPr lang="en-US" altLang="zh-CN" sz="1800" b="1" dirty="0" err="1" smtClean="0">
                <a:solidFill>
                  <a:srgbClr val="000000"/>
                </a:solidFill>
                <a:latin typeface="Courier New" pitchFamily="49" charset="0"/>
                <a:ea typeface="宋体" charset="-122"/>
              </a:rPr>
              <a:t>tbs_boss</a:t>
            </a:r>
            <a:r>
              <a:rPr lang="en-US" altLang="zh-CN" sz="1800" b="1" dirty="0" smtClean="0">
                <a:solidFill>
                  <a:srgbClr val="000000"/>
                </a:solidFill>
                <a:latin typeface="Courier New" pitchFamily="49" charset="0"/>
                <a:ea typeface="宋体" charset="-122"/>
              </a:rPr>
              <a:t>;</a:t>
            </a:r>
            <a:r>
              <a:rPr lang="en-US" altLang="zh-CN" sz="1800" b="1" dirty="0" smtClean="0">
                <a:solidFill>
                  <a:schemeClr val="bg2"/>
                </a:solidFill>
                <a:latin typeface="Courier New" pitchFamily="49" charset="0"/>
                <a:ea typeface="宋体" charset="-122"/>
              </a:rPr>
              <a:t> </a:t>
            </a:r>
            <a:endParaRPr lang="en-US" altLang="zh-CN" sz="1800" b="1" dirty="0">
              <a:solidFill>
                <a:schemeClr val="bg2"/>
              </a:solidFill>
              <a:latin typeface="Courier New" pitchFamily="49" charset="0"/>
              <a:ea typeface="宋体" charset="-122"/>
            </a:endParaRPr>
          </a:p>
          <a:p>
            <a:pPr algn="l" eaLnBrk="0" hangingPunct="0">
              <a:buClrTx/>
              <a:buFontTx/>
              <a:buNone/>
            </a:pPr>
            <a:r>
              <a:rPr lang="en-US" altLang="zh-CN" sz="1800" b="1" dirty="0">
                <a:solidFill>
                  <a:srgbClr val="000000"/>
                </a:solidFill>
                <a:latin typeface="Courier New" pitchFamily="49" charset="0"/>
                <a:ea typeface="宋体" charset="-122"/>
              </a:rPr>
              <a:t>RMAN&gt; RECOVER TABLESPACE </a:t>
            </a:r>
            <a:r>
              <a:rPr lang="en-US" altLang="zh-CN" sz="1800" b="1" dirty="0" err="1" smtClean="0">
                <a:solidFill>
                  <a:srgbClr val="000000"/>
                </a:solidFill>
                <a:latin typeface="Courier New" pitchFamily="49" charset="0"/>
                <a:ea typeface="宋体" charset="-122"/>
              </a:rPr>
              <a:t>tbs_boss</a:t>
            </a:r>
            <a:r>
              <a:rPr lang="en-US" altLang="zh-CN" sz="1800" b="1" dirty="0" smtClean="0">
                <a:solidFill>
                  <a:srgbClr val="000000"/>
                </a:solidFill>
                <a:latin typeface="Courier New" pitchFamily="49" charset="0"/>
                <a:ea typeface="宋体" charset="-122"/>
              </a:rPr>
              <a:t>;</a:t>
            </a:r>
            <a:r>
              <a:rPr lang="en-US" altLang="zh-CN" sz="1800" b="1" dirty="0" smtClean="0">
                <a:solidFill>
                  <a:schemeClr val="bg2"/>
                </a:solidFill>
                <a:latin typeface="Courier New" pitchFamily="49" charset="0"/>
                <a:ea typeface="宋体" charset="-122"/>
              </a:rPr>
              <a:t> </a:t>
            </a:r>
            <a:endParaRPr lang="en-US" altLang="zh-CN" sz="1800" b="1" dirty="0">
              <a:solidFill>
                <a:schemeClr val="bg2"/>
              </a:solidFill>
              <a:latin typeface="Courier New" pitchFamily="49" charset="0"/>
              <a:ea typeface="宋体" charset="-122"/>
            </a:endParaRPr>
          </a:p>
        </p:txBody>
      </p:sp>
      <p:sp>
        <p:nvSpPr>
          <p:cNvPr id="7" name="Rectangle 3"/>
          <p:cNvSpPr>
            <a:spLocks noChangeArrowheads="1"/>
          </p:cNvSpPr>
          <p:nvPr/>
        </p:nvSpPr>
        <p:spPr bwMode="blackGray">
          <a:xfrm>
            <a:off x="762000" y="4229472"/>
            <a:ext cx="5762600" cy="646973"/>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0" hangingPunct="0">
              <a:buClrTx/>
              <a:buFontTx/>
              <a:buNone/>
            </a:pPr>
            <a:r>
              <a:rPr lang="en-US" altLang="zh-CN" sz="1800" b="1" dirty="0" smtClean="0">
                <a:solidFill>
                  <a:srgbClr val="000000"/>
                </a:solidFill>
                <a:latin typeface="Courier New" pitchFamily="49" charset="0"/>
                <a:ea typeface="宋体" charset="-122"/>
              </a:rPr>
              <a:t>RMAN</a:t>
            </a:r>
            <a:r>
              <a:rPr lang="en-US" altLang="zh-CN" sz="1800" b="1" dirty="0">
                <a:solidFill>
                  <a:srgbClr val="000000"/>
                </a:solidFill>
                <a:latin typeface="Courier New" pitchFamily="49" charset="0"/>
                <a:ea typeface="宋体" charset="-122"/>
              </a:rPr>
              <a:t>&gt; RESTORE </a:t>
            </a:r>
            <a:r>
              <a:rPr lang="en-US" altLang="zh-CN" sz="1800" b="1" dirty="0" smtClean="0">
                <a:solidFill>
                  <a:srgbClr val="000000"/>
                </a:solidFill>
                <a:latin typeface="Courier New" pitchFamily="49" charset="0"/>
                <a:ea typeface="宋体" charset="-122"/>
              </a:rPr>
              <a:t>database;</a:t>
            </a:r>
            <a:r>
              <a:rPr lang="en-US" altLang="zh-CN" sz="1800" b="1" dirty="0" smtClean="0">
                <a:solidFill>
                  <a:schemeClr val="bg2"/>
                </a:solidFill>
                <a:latin typeface="Courier New" pitchFamily="49" charset="0"/>
                <a:ea typeface="宋体" charset="-122"/>
              </a:rPr>
              <a:t> </a:t>
            </a:r>
            <a:endParaRPr lang="en-US" altLang="zh-CN" sz="1800" b="1" dirty="0">
              <a:solidFill>
                <a:schemeClr val="bg2"/>
              </a:solidFill>
              <a:latin typeface="Courier New" pitchFamily="49" charset="0"/>
              <a:ea typeface="宋体" charset="-122"/>
            </a:endParaRPr>
          </a:p>
          <a:p>
            <a:pPr algn="l" eaLnBrk="0" hangingPunct="0">
              <a:buClrTx/>
              <a:buFontTx/>
              <a:buNone/>
            </a:pPr>
            <a:r>
              <a:rPr lang="en-US" altLang="zh-CN" sz="1800" b="1" dirty="0">
                <a:solidFill>
                  <a:srgbClr val="000000"/>
                </a:solidFill>
                <a:latin typeface="Courier New" pitchFamily="49" charset="0"/>
                <a:ea typeface="宋体" charset="-122"/>
              </a:rPr>
              <a:t>RMAN&gt; RECOVER </a:t>
            </a:r>
            <a:r>
              <a:rPr lang="en-US" altLang="zh-CN" sz="1800" b="1" dirty="0" smtClean="0">
                <a:solidFill>
                  <a:srgbClr val="000000"/>
                </a:solidFill>
                <a:latin typeface="Courier New" pitchFamily="49" charset="0"/>
                <a:ea typeface="宋体" charset="-122"/>
              </a:rPr>
              <a:t>database;</a:t>
            </a:r>
            <a:r>
              <a:rPr lang="en-US" altLang="zh-CN" sz="1800" b="1" dirty="0" smtClean="0">
                <a:solidFill>
                  <a:schemeClr val="bg2"/>
                </a:solidFill>
                <a:latin typeface="Courier New" pitchFamily="49" charset="0"/>
                <a:ea typeface="宋体" charset="-122"/>
              </a:rPr>
              <a:t> </a:t>
            </a:r>
            <a:endParaRPr lang="en-US" altLang="zh-CN" sz="1800" b="1" dirty="0">
              <a:solidFill>
                <a:schemeClr val="bg2"/>
              </a:solidFill>
              <a:latin typeface="Courier New" pitchFamily="49" charset="0"/>
              <a:ea typeface="宋体" charset="-122"/>
            </a:endParaRPr>
          </a:p>
        </p:txBody>
      </p:sp>
    </p:spTree>
    <p:extLst>
      <p:ext uri="{BB962C8B-B14F-4D97-AF65-F5344CB8AC3E}">
        <p14:creationId xmlns:p14="http://schemas.microsoft.com/office/powerpoint/2010/main" val="786673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EXP/IMP</a:t>
            </a:r>
            <a:r>
              <a:rPr lang="zh-CN" altLang="en-US" dirty="0" smtClean="0"/>
              <a:t>导出和导入</a:t>
            </a:r>
            <a:endParaRPr lang="zh-CN" altLang="en-US" dirty="0"/>
          </a:p>
        </p:txBody>
      </p:sp>
      <p:sp>
        <p:nvSpPr>
          <p:cNvPr id="4" name="Rectangle 2"/>
          <p:cNvSpPr>
            <a:spLocks noChangeArrowheads="1"/>
          </p:cNvSpPr>
          <p:nvPr/>
        </p:nvSpPr>
        <p:spPr bwMode="auto">
          <a:xfrm>
            <a:off x="539750" y="1697038"/>
            <a:ext cx="813752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0"/>
              </a:spcBef>
              <a:buClrTx/>
              <a:buFontTx/>
              <a:buChar char="•"/>
            </a:pPr>
            <a:r>
              <a:rPr lang="zh-CN" altLang="en-US" sz="3200" b="0" dirty="0">
                <a:latin typeface="Times New Roman" pitchFamily="18" charset="0"/>
              </a:rPr>
              <a:t>导出和导入实用程序用于实施数据库的逻辑备份和</a:t>
            </a:r>
            <a:r>
              <a:rPr lang="zh-CN" altLang="en-US" sz="3200" b="0" dirty="0" smtClean="0">
                <a:latin typeface="Times New Roman" pitchFamily="18" charset="0"/>
              </a:rPr>
              <a:t>恢复</a:t>
            </a:r>
            <a:endParaRPr lang="en-US" altLang="zh-CN" sz="3200" b="0" dirty="0" smtClean="0">
              <a:latin typeface="Times New Roman" pitchFamily="18" charset="0"/>
            </a:endParaRPr>
          </a:p>
          <a:p>
            <a:pPr algn="l" eaLnBrk="0" hangingPunct="0">
              <a:spcBef>
                <a:spcPct val="0"/>
              </a:spcBef>
              <a:buClrTx/>
              <a:buFontTx/>
              <a:buChar char="•"/>
            </a:pPr>
            <a:endParaRPr lang="zh-CN" altLang="en-US" sz="3200" b="0" dirty="0">
              <a:latin typeface="Times New Roman" pitchFamily="18" charset="0"/>
            </a:endParaRPr>
          </a:p>
          <a:p>
            <a:pPr algn="l" eaLnBrk="0" hangingPunct="0">
              <a:spcBef>
                <a:spcPct val="0"/>
              </a:spcBef>
              <a:buClrTx/>
              <a:buFontTx/>
              <a:buChar char="•"/>
            </a:pPr>
            <a:r>
              <a:rPr lang="zh-CN" altLang="en-US" sz="3200" b="0" dirty="0">
                <a:latin typeface="Times New Roman" pitchFamily="18" charset="0"/>
              </a:rPr>
              <a:t>导出实用程序将数据库中的对象定义和数据备份到一个操作系统二进制文件</a:t>
            </a:r>
            <a:r>
              <a:rPr lang="zh-CN" altLang="en-US" sz="3200" b="0" dirty="0" smtClean="0">
                <a:latin typeface="Times New Roman" pitchFamily="18" charset="0"/>
              </a:rPr>
              <a:t>中</a:t>
            </a:r>
            <a:endParaRPr lang="en-US" altLang="zh-CN" sz="3200" b="0" dirty="0" smtClean="0">
              <a:latin typeface="Times New Roman" pitchFamily="18" charset="0"/>
            </a:endParaRPr>
          </a:p>
          <a:p>
            <a:pPr algn="l" eaLnBrk="0" hangingPunct="0">
              <a:spcBef>
                <a:spcPct val="0"/>
              </a:spcBef>
              <a:buClrTx/>
              <a:buFontTx/>
              <a:buChar char="•"/>
            </a:pPr>
            <a:endParaRPr lang="zh-CN" altLang="en-US" sz="3200" b="0" dirty="0">
              <a:latin typeface="Times New Roman" pitchFamily="18" charset="0"/>
            </a:endParaRPr>
          </a:p>
          <a:p>
            <a:pPr algn="l" eaLnBrk="0" hangingPunct="0">
              <a:spcBef>
                <a:spcPct val="0"/>
              </a:spcBef>
              <a:buClrTx/>
              <a:buFontTx/>
              <a:buChar char="•"/>
            </a:pPr>
            <a:r>
              <a:rPr lang="zh-CN" altLang="en-US" sz="3200" b="0" dirty="0">
                <a:latin typeface="Times New Roman" pitchFamily="18" charset="0"/>
              </a:rPr>
              <a:t>导入实用程序读取二进制导出文件并将对象和数据载入数据库中</a:t>
            </a:r>
          </a:p>
        </p:txBody>
      </p:sp>
    </p:spTree>
    <p:extLst>
      <p:ext uri="{BB962C8B-B14F-4D97-AF65-F5344CB8AC3E}">
        <p14:creationId xmlns:p14="http://schemas.microsoft.com/office/powerpoint/2010/main" val="3918623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导出和导入模式</a:t>
            </a:r>
            <a:endParaRPr lang="zh-CN" altLang="en-US" dirty="0"/>
          </a:p>
        </p:txBody>
      </p:sp>
      <p:sp>
        <p:nvSpPr>
          <p:cNvPr id="5" name="Rectangle 3"/>
          <p:cNvSpPr>
            <a:spLocks noChangeArrowheads="1"/>
          </p:cNvSpPr>
          <p:nvPr/>
        </p:nvSpPr>
        <p:spPr bwMode="auto">
          <a:xfrm>
            <a:off x="684213" y="1339850"/>
            <a:ext cx="7162800" cy="50482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buClr>
                <a:schemeClr val="accent2"/>
              </a:buClr>
              <a:buFont typeface="Wingdings" pitchFamily="2" charset="2"/>
              <a:buChar char="q"/>
            </a:pPr>
            <a:r>
              <a:rPr lang="zh-CN" altLang="en-US" sz="2800" b="0">
                <a:ea typeface="黑体" pitchFamily="2" charset="-122"/>
              </a:rPr>
              <a:t>导出和导入数据库对象的四种模式是：</a:t>
            </a:r>
          </a:p>
        </p:txBody>
      </p:sp>
      <p:sp>
        <p:nvSpPr>
          <p:cNvPr id="6" name="AutoShape 4"/>
          <p:cNvSpPr>
            <a:spLocks noChangeArrowheads="1"/>
          </p:cNvSpPr>
          <p:nvPr/>
        </p:nvSpPr>
        <p:spPr bwMode="auto">
          <a:xfrm>
            <a:off x="3578225" y="2276475"/>
            <a:ext cx="2016125" cy="452438"/>
          </a:xfrm>
          <a:prstGeom prst="roundRect">
            <a:avLst>
              <a:gd name="adj" fmla="val 16667"/>
            </a:avLst>
          </a:prstGeom>
          <a:gradFill rotWithShape="1">
            <a:gsLst>
              <a:gs pos="0">
                <a:schemeClr val="bg1"/>
              </a:gs>
              <a:gs pos="100000">
                <a:srgbClr val="33CCFF"/>
              </a:gs>
            </a:gsLst>
            <a:lin ang="18900000" scaled="1"/>
          </a:gradFill>
          <a:ln w="9525" algn="ctr">
            <a:solidFill>
              <a:schemeClr val="bg1"/>
            </a:solidFill>
            <a:round/>
            <a:headEnd/>
            <a:tailEnd/>
          </a:ln>
          <a:effectLst>
            <a:prstShdw prst="shdw13" dist="53882" dir="13500000">
              <a:schemeClr val="bg2">
                <a:alpha val="50000"/>
              </a:schemeClr>
            </a:prstShdw>
          </a:effectLst>
        </p:spPr>
        <p:txBody>
          <a:bodyPr anchor="ctr"/>
          <a:lstStyle/>
          <a:p>
            <a:pPr>
              <a:spcBef>
                <a:spcPct val="0"/>
              </a:spcBef>
              <a:buClrTx/>
              <a:buFontTx/>
              <a:buNone/>
            </a:pPr>
            <a:r>
              <a:rPr lang="zh-CN" altLang="en-US" sz="2000" b="0" dirty="0">
                <a:ea typeface="黑体" pitchFamily="2" charset="-122"/>
              </a:rPr>
              <a:t>导出导入模式</a:t>
            </a:r>
          </a:p>
        </p:txBody>
      </p:sp>
      <p:sp>
        <p:nvSpPr>
          <p:cNvPr id="7" name="AutoShape 5"/>
          <p:cNvSpPr>
            <a:spLocks noChangeArrowheads="1"/>
          </p:cNvSpPr>
          <p:nvPr/>
        </p:nvSpPr>
        <p:spPr bwMode="auto">
          <a:xfrm>
            <a:off x="1116013" y="3500438"/>
            <a:ext cx="1603375" cy="431800"/>
          </a:xfrm>
          <a:prstGeom prst="roundRect">
            <a:avLst>
              <a:gd name="adj" fmla="val 16667"/>
            </a:avLst>
          </a:prstGeom>
          <a:gradFill rotWithShape="1">
            <a:gsLst>
              <a:gs pos="0">
                <a:schemeClr val="bg1"/>
              </a:gs>
              <a:gs pos="100000">
                <a:srgbClr val="33CCFF"/>
              </a:gs>
            </a:gsLst>
            <a:lin ang="18900000" scaled="1"/>
          </a:gradFill>
          <a:ln w="9525" algn="ctr">
            <a:solidFill>
              <a:schemeClr val="bg1"/>
            </a:solidFill>
            <a:round/>
            <a:headEnd/>
            <a:tailEnd/>
          </a:ln>
          <a:effectLst>
            <a:prstShdw prst="shdw13" dist="53882" dir="13500000">
              <a:schemeClr val="bg2">
                <a:alpha val="50000"/>
              </a:schemeClr>
            </a:prstShdw>
          </a:effectLst>
        </p:spPr>
        <p:txBody>
          <a:bodyPr anchor="ctr"/>
          <a:lstStyle/>
          <a:p>
            <a:pPr>
              <a:spcBef>
                <a:spcPct val="0"/>
              </a:spcBef>
              <a:buClrTx/>
              <a:buFontTx/>
              <a:buNone/>
            </a:pPr>
            <a:r>
              <a:rPr lang="zh-CN" altLang="en-US" sz="2000" b="0">
                <a:ea typeface="黑体" pitchFamily="2" charset="-122"/>
              </a:rPr>
              <a:t>完全数据库 </a:t>
            </a:r>
          </a:p>
        </p:txBody>
      </p:sp>
      <p:sp>
        <p:nvSpPr>
          <p:cNvPr id="8" name="Line 6"/>
          <p:cNvSpPr>
            <a:spLocks noChangeShapeType="1"/>
          </p:cNvSpPr>
          <p:nvPr/>
        </p:nvSpPr>
        <p:spPr bwMode="auto">
          <a:xfrm>
            <a:off x="4591050" y="2727325"/>
            <a:ext cx="0" cy="360363"/>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1908175" y="3087688"/>
            <a:ext cx="525145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1908175" y="3087688"/>
            <a:ext cx="0" cy="36036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AutoShape 9"/>
          <p:cNvSpPr>
            <a:spLocks noChangeArrowheads="1"/>
          </p:cNvSpPr>
          <p:nvPr/>
        </p:nvSpPr>
        <p:spPr bwMode="auto">
          <a:xfrm>
            <a:off x="6502400" y="3500438"/>
            <a:ext cx="1238250" cy="474662"/>
          </a:xfrm>
          <a:prstGeom prst="roundRect">
            <a:avLst>
              <a:gd name="adj" fmla="val 16667"/>
            </a:avLst>
          </a:prstGeom>
          <a:gradFill rotWithShape="1">
            <a:gsLst>
              <a:gs pos="0">
                <a:schemeClr val="bg1"/>
              </a:gs>
              <a:gs pos="100000">
                <a:srgbClr val="33CCFF"/>
              </a:gs>
            </a:gsLst>
            <a:lin ang="18900000" scaled="1"/>
          </a:gradFill>
          <a:ln w="9525" algn="ctr">
            <a:solidFill>
              <a:schemeClr val="bg1"/>
            </a:solidFill>
            <a:round/>
            <a:headEnd/>
            <a:tailEnd/>
          </a:ln>
          <a:effectLst>
            <a:prstShdw prst="shdw13" dist="53882" dir="13500000">
              <a:schemeClr val="bg2">
                <a:alpha val="50000"/>
              </a:schemeClr>
            </a:prstShdw>
          </a:effectLst>
        </p:spPr>
        <p:txBody>
          <a:bodyPr anchor="ctr"/>
          <a:lstStyle/>
          <a:p>
            <a:pPr>
              <a:spcBef>
                <a:spcPct val="0"/>
              </a:spcBef>
              <a:buClrTx/>
              <a:buFontTx/>
              <a:buNone/>
            </a:pPr>
            <a:r>
              <a:rPr lang="zh-CN" altLang="en-US" sz="2000" b="0">
                <a:ea typeface="黑体" pitchFamily="2" charset="-122"/>
              </a:rPr>
              <a:t>表空间</a:t>
            </a:r>
          </a:p>
        </p:txBody>
      </p:sp>
      <p:sp>
        <p:nvSpPr>
          <p:cNvPr id="12" name="Line 10"/>
          <p:cNvSpPr>
            <a:spLocks noChangeShapeType="1"/>
          </p:cNvSpPr>
          <p:nvPr/>
        </p:nvSpPr>
        <p:spPr bwMode="auto">
          <a:xfrm>
            <a:off x="7159625" y="3087688"/>
            <a:ext cx="0" cy="36036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utoShape 11"/>
          <p:cNvSpPr>
            <a:spLocks noChangeArrowheads="1"/>
          </p:cNvSpPr>
          <p:nvPr/>
        </p:nvSpPr>
        <p:spPr bwMode="auto">
          <a:xfrm>
            <a:off x="3001963" y="3500438"/>
            <a:ext cx="1397000" cy="431800"/>
          </a:xfrm>
          <a:prstGeom prst="roundRect">
            <a:avLst>
              <a:gd name="adj" fmla="val 16667"/>
            </a:avLst>
          </a:prstGeom>
          <a:gradFill rotWithShape="1">
            <a:gsLst>
              <a:gs pos="0">
                <a:schemeClr val="bg1"/>
              </a:gs>
              <a:gs pos="100000">
                <a:srgbClr val="33CCFF"/>
              </a:gs>
            </a:gsLst>
            <a:lin ang="18900000" scaled="1"/>
          </a:gradFill>
          <a:ln w="9525" algn="ctr">
            <a:solidFill>
              <a:schemeClr val="bg1"/>
            </a:solidFill>
            <a:round/>
            <a:headEnd/>
            <a:tailEnd/>
          </a:ln>
          <a:effectLst>
            <a:prstShdw prst="shdw13" dist="53882" dir="13500000">
              <a:schemeClr val="bg2">
                <a:alpha val="50000"/>
              </a:schemeClr>
            </a:prstShdw>
          </a:effectLst>
        </p:spPr>
        <p:txBody>
          <a:bodyPr anchor="ctr"/>
          <a:lstStyle/>
          <a:p>
            <a:pPr>
              <a:spcBef>
                <a:spcPct val="0"/>
              </a:spcBef>
              <a:buClrTx/>
              <a:buFontTx/>
              <a:buNone/>
            </a:pPr>
            <a:r>
              <a:rPr lang="zh-CN" altLang="en-US" sz="2000" b="0">
                <a:ea typeface="黑体" pitchFamily="2" charset="-122"/>
              </a:rPr>
              <a:t>表</a:t>
            </a:r>
          </a:p>
        </p:txBody>
      </p:sp>
      <p:sp>
        <p:nvSpPr>
          <p:cNvPr id="14" name="Line 12"/>
          <p:cNvSpPr>
            <a:spLocks noChangeShapeType="1"/>
          </p:cNvSpPr>
          <p:nvPr/>
        </p:nvSpPr>
        <p:spPr bwMode="auto">
          <a:xfrm>
            <a:off x="3689350" y="3087688"/>
            <a:ext cx="0" cy="360362"/>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AutoShape 13"/>
          <p:cNvSpPr>
            <a:spLocks noChangeArrowheads="1"/>
          </p:cNvSpPr>
          <p:nvPr/>
        </p:nvSpPr>
        <p:spPr bwMode="auto">
          <a:xfrm>
            <a:off x="4879975" y="3495675"/>
            <a:ext cx="1238250" cy="474663"/>
          </a:xfrm>
          <a:prstGeom prst="roundRect">
            <a:avLst>
              <a:gd name="adj" fmla="val 16667"/>
            </a:avLst>
          </a:prstGeom>
          <a:gradFill rotWithShape="1">
            <a:gsLst>
              <a:gs pos="0">
                <a:schemeClr val="bg1"/>
              </a:gs>
              <a:gs pos="100000">
                <a:srgbClr val="33CCFF"/>
              </a:gs>
            </a:gsLst>
            <a:lin ang="18900000" scaled="1"/>
          </a:gradFill>
          <a:ln w="9525" algn="ctr">
            <a:solidFill>
              <a:schemeClr val="bg1"/>
            </a:solidFill>
            <a:round/>
            <a:headEnd/>
            <a:tailEnd/>
          </a:ln>
          <a:effectLst>
            <a:prstShdw prst="shdw13" dist="53882" dir="13500000">
              <a:schemeClr val="bg2">
                <a:alpha val="50000"/>
              </a:schemeClr>
            </a:prstShdw>
          </a:effectLst>
        </p:spPr>
        <p:txBody>
          <a:bodyPr anchor="ctr"/>
          <a:lstStyle/>
          <a:p>
            <a:pPr>
              <a:spcBef>
                <a:spcPct val="0"/>
              </a:spcBef>
              <a:buClrTx/>
              <a:buFontTx/>
              <a:buNone/>
            </a:pPr>
            <a:r>
              <a:rPr lang="zh-CN" altLang="en-US" sz="2000" b="0">
                <a:ea typeface="黑体" pitchFamily="2" charset="-122"/>
              </a:rPr>
              <a:t>用户</a:t>
            </a:r>
          </a:p>
        </p:txBody>
      </p:sp>
      <p:sp>
        <p:nvSpPr>
          <p:cNvPr id="16" name="Line 14"/>
          <p:cNvSpPr>
            <a:spLocks noChangeShapeType="1"/>
          </p:cNvSpPr>
          <p:nvPr/>
        </p:nvSpPr>
        <p:spPr bwMode="auto">
          <a:xfrm>
            <a:off x="5522913" y="3082925"/>
            <a:ext cx="0" cy="36036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Rectangle 15"/>
          <p:cNvSpPr>
            <a:spLocks noChangeArrowheads="1"/>
          </p:cNvSpPr>
          <p:nvPr/>
        </p:nvSpPr>
        <p:spPr bwMode="auto">
          <a:xfrm>
            <a:off x="1258888" y="4292600"/>
            <a:ext cx="6697662" cy="431800"/>
          </a:xfrm>
          <a:prstGeom prst="rect">
            <a:avLst/>
          </a:prstGeom>
          <a:gradFill rotWithShape="1">
            <a:gsLst>
              <a:gs pos="0">
                <a:srgbClr val="FFCC00"/>
              </a:gs>
              <a:gs pos="100000">
                <a:schemeClr val="bg1"/>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000" b="0" dirty="0">
                <a:ea typeface="黑体" pitchFamily="2" charset="-122"/>
              </a:rPr>
              <a:t>导出和导入整个数据库中的所有对象</a:t>
            </a:r>
          </a:p>
        </p:txBody>
      </p:sp>
      <p:sp>
        <p:nvSpPr>
          <p:cNvPr id="18" name="Rectangle 16"/>
          <p:cNvSpPr>
            <a:spLocks noChangeArrowheads="1"/>
          </p:cNvSpPr>
          <p:nvPr/>
        </p:nvSpPr>
        <p:spPr bwMode="auto">
          <a:xfrm>
            <a:off x="1258888" y="4725988"/>
            <a:ext cx="6696075" cy="431800"/>
          </a:xfrm>
          <a:prstGeom prst="rect">
            <a:avLst/>
          </a:prstGeom>
          <a:gradFill rotWithShape="1">
            <a:gsLst>
              <a:gs pos="0">
                <a:srgbClr val="FFCC00"/>
              </a:gs>
              <a:gs pos="100000">
                <a:schemeClr val="bg1"/>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000" b="0">
                <a:ea typeface="黑体" pitchFamily="2" charset="-122"/>
              </a:rPr>
              <a:t>导出和导入一个或多个指定的表或表分区</a:t>
            </a:r>
          </a:p>
        </p:txBody>
      </p:sp>
      <p:sp>
        <p:nvSpPr>
          <p:cNvPr id="19" name="Rectangle 17"/>
          <p:cNvSpPr>
            <a:spLocks noChangeArrowheads="1"/>
          </p:cNvSpPr>
          <p:nvPr/>
        </p:nvSpPr>
        <p:spPr bwMode="auto">
          <a:xfrm>
            <a:off x="1258888" y="5157788"/>
            <a:ext cx="6696075" cy="431800"/>
          </a:xfrm>
          <a:prstGeom prst="rect">
            <a:avLst/>
          </a:prstGeom>
          <a:gradFill rotWithShape="1">
            <a:gsLst>
              <a:gs pos="0">
                <a:srgbClr val="FFCC00"/>
              </a:gs>
              <a:gs pos="100000">
                <a:schemeClr val="bg1"/>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000" b="0">
                <a:ea typeface="黑体" pitchFamily="2" charset="-122"/>
              </a:rPr>
              <a:t>导出和导入一个用户模式中的所有对象</a:t>
            </a:r>
          </a:p>
        </p:txBody>
      </p:sp>
      <p:sp>
        <p:nvSpPr>
          <p:cNvPr id="20" name="Rectangle 18"/>
          <p:cNvSpPr>
            <a:spLocks noChangeArrowheads="1"/>
          </p:cNvSpPr>
          <p:nvPr/>
        </p:nvSpPr>
        <p:spPr bwMode="auto">
          <a:xfrm>
            <a:off x="1260475" y="5589588"/>
            <a:ext cx="6696075" cy="431800"/>
          </a:xfrm>
          <a:prstGeom prst="rect">
            <a:avLst/>
          </a:prstGeom>
          <a:gradFill rotWithShape="1">
            <a:gsLst>
              <a:gs pos="0">
                <a:srgbClr val="FFCC00"/>
              </a:gs>
              <a:gs pos="100000">
                <a:schemeClr val="bg1"/>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sz="2000" b="0">
                <a:ea typeface="黑体" pitchFamily="2" charset="-122"/>
              </a:rPr>
              <a:t>导出和导入一个或多个指定的表空间中的所有对象</a:t>
            </a:r>
          </a:p>
        </p:txBody>
      </p:sp>
    </p:spTree>
    <p:extLst>
      <p:ext uri="{BB962C8B-B14F-4D97-AF65-F5344CB8AC3E}">
        <p14:creationId xmlns:p14="http://schemas.microsoft.com/office/powerpoint/2010/main" val="2342583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EXP</a:t>
            </a:r>
            <a:r>
              <a:rPr lang="zh-CN" altLang="en-US" dirty="0" smtClean="0"/>
              <a:t>常用参数</a:t>
            </a:r>
            <a:endParaRPr lang="zh-CN" altLang="en-US" dirty="0"/>
          </a:p>
        </p:txBody>
      </p:sp>
      <p:sp>
        <p:nvSpPr>
          <p:cNvPr id="5" name="Rectangle 3"/>
          <p:cNvSpPr txBox="1">
            <a:spLocks/>
          </p:cNvSpPr>
          <p:nvPr/>
        </p:nvSpPr>
        <p:spPr>
          <a:xfrm>
            <a:off x="395288" y="1052513"/>
            <a:ext cx="8459787" cy="511175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400" dirty="0" smtClean="0">
                <a:solidFill>
                  <a:schemeClr val="bg1"/>
                </a:solidFill>
              </a:rPr>
              <a:t>导出实用程序有以下：</a:t>
            </a:r>
          </a:p>
        </p:txBody>
      </p:sp>
      <p:graphicFrame>
        <p:nvGraphicFramePr>
          <p:cNvPr id="6" name="Group 4"/>
          <p:cNvGraphicFramePr>
            <a:graphicFrameLocks noGrp="1"/>
          </p:cNvGraphicFramePr>
          <p:nvPr>
            <p:ph sz="half" idx="4294967295"/>
          </p:nvPr>
        </p:nvGraphicFramePr>
        <p:xfrm>
          <a:off x="539750" y="1595438"/>
          <a:ext cx="8064500" cy="4352929"/>
        </p:xfrm>
        <a:graphic>
          <a:graphicData uri="http://schemas.openxmlformats.org/drawingml/2006/table">
            <a:tbl>
              <a:tblPr/>
              <a:tblGrid>
                <a:gridCol w="2014538"/>
                <a:gridCol w="6049962"/>
              </a:tblGrid>
              <a:tr h="388938">
                <a:tc>
                  <a:txBody>
                    <a:bodyPr/>
                    <a:lstStyle/>
                    <a:p>
                      <a:pPr marL="342900" marR="0" lvl="0" indent="-342900" algn="ctr"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华文细黑" pitchFamily="2" charset="-122"/>
                          <a:ea typeface="宋体" charset="-122"/>
                        </a:rPr>
                        <a:t>参数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760CF"/>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90000"/>
                        <a:buFontTx/>
                        <a:buNone/>
                        <a:tabLst/>
                      </a:pPr>
                      <a:r>
                        <a:rPr kumimoji="0" lang="zh-CN" altLang="en-US" sz="1800" b="0" i="0" u="none" strike="noStrike" cap="none" normalizeH="0" baseline="0" dirty="0" smtClean="0">
                          <a:ln>
                            <a:noFill/>
                          </a:ln>
                          <a:solidFill>
                            <a:schemeClr val="tx1"/>
                          </a:solidFill>
                          <a:effectLst/>
                          <a:latin typeface="华文细黑" pitchFamily="2" charset="-122"/>
                          <a:ea typeface="宋体" charset="-122"/>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760CF"/>
                    </a:solidFill>
                  </a:tcPr>
                </a:tc>
              </a:tr>
              <a:tr h="403225">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USERID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确定执行导出实用程序的用户名和口令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BUFFER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确定导出数据时所使用的缓冲区大小，其大小用字节表示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指定导出的二进制文件名称，默认的扩展名是</a:t>
                      </a:r>
                      <a:r>
                        <a:rPr kumimoji="0" lang="en-US" altLang="zh-CN" sz="1600" b="1" i="0" u="none" strike="noStrike" cap="none" normalizeH="0" baseline="0" smtClean="0">
                          <a:ln>
                            <a:noFill/>
                          </a:ln>
                          <a:solidFill>
                            <a:schemeClr val="tx1"/>
                          </a:solidFill>
                          <a:effectLst/>
                          <a:latin typeface="华文细黑" pitchFamily="2" charset="-122"/>
                          <a:ea typeface="宋体" charset="-122"/>
                        </a:rPr>
                        <a:t>.dmp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2">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FULL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指定是否以全部数据库方式导出，只有授权用户才可使用此参数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OWNER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要导出的数据库用户列表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HELP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指定是否显示帮助消息和参数说明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ROWS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确定是否要导出表中的数据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TABLES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按表方式导出时，指定需导出的表和分区的名称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PARFILE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指定传递给导出实用程序的参数文件名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tx1"/>
                          </a:solidFill>
                          <a:effectLst/>
                          <a:latin typeface="华文细黑" pitchFamily="2" charset="-122"/>
                          <a:ea typeface="宋体" charset="-122"/>
                        </a:rPr>
                        <a:t>TABLESPACES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dirty="0" smtClean="0">
                          <a:ln>
                            <a:noFill/>
                          </a:ln>
                          <a:solidFill>
                            <a:schemeClr val="tx1"/>
                          </a:solidFill>
                          <a:effectLst/>
                          <a:latin typeface="华文细黑" pitchFamily="2" charset="-122"/>
                          <a:ea typeface="宋体" charset="-122"/>
                        </a:rPr>
                        <a:t>按表空间方式导出时，指定要导出的表空间名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85846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常用</a:t>
            </a:r>
            <a:r>
              <a:rPr lang="en-US" altLang="zh-CN" dirty="0" smtClean="0"/>
              <a:t>EXP</a:t>
            </a:r>
            <a:r>
              <a:rPr lang="zh-CN" altLang="en-US" dirty="0" smtClean="0"/>
              <a:t>例子</a:t>
            </a:r>
            <a:endParaRPr lang="zh-CN" altLang="en-US" dirty="0"/>
          </a:p>
        </p:txBody>
      </p:sp>
      <p:sp>
        <p:nvSpPr>
          <p:cNvPr id="5" name="Rectangle 3"/>
          <p:cNvSpPr>
            <a:spLocks noChangeArrowheads="1"/>
          </p:cNvSpPr>
          <p:nvPr/>
        </p:nvSpPr>
        <p:spPr bwMode="auto">
          <a:xfrm>
            <a:off x="900113" y="1198454"/>
            <a:ext cx="7273925" cy="646331"/>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buClrTx/>
              <a:buFontTx/>
              <a:buNone/>
            </a:pPr>
            <a:r>
              <a:rPr lang="en-US" altLang="zh-CN" b="0" dirty="0" err="1"/>
              <a:t>exp</a:t>
            </a:r>
            <a:r>
              <a:rPr lang="en-US" altLang="zh-CN" b="0" dirty="0"/>
              <a:t> </a:t>
            </a:r>
            <a:r>
              <a:rPr lang="en-US" altLang="zh-CN" dirty="0" smtClean="0"/>
              <a:t>boss</a:t>
            </a:r>
            <a:r>
              <a:rPr lang="en-US" altLang="zh-CN" b="0" dirty="0" smtClean="0"/>
              <a:t>/</a:t>
            </a:r>
            <a:r>
              <a:rPr lang="en-US" altLang="zh-CN" dirty="0" smtClean="0"/>
              <a:t>boss</a:t>
            </a:r>
            <a:r>
              <a:rPr lang="en-US" altLang="zh-CN" dirty="0"/>
              <a:t> </a:t>
            </a:r>
            <a:r>
              <a:rPr lang="en-US" altLang="zh-CN" dirty="0" smtClean="0"/>
              <a:t>owner=boss</a:t>
            </a:r>
            <a:r>
              <a:rPr lang="en-US" altLang="zh-CN" b="0" dirty="0" smtClean="0"/>
              <a:t> file=/usr1/backup/export/</a:t>
            </a:r>
            <a:r>
              <a:rPr lang="en-US" altLang="zh-CN" b="0" dirty="0" err="1" smtClean="0"/>
              <a:t>boss.dmp</a:t>
            </a:r>
            <a:r>
              <a:rPr lang="en-US" altLang="zh-CN" b="0" dirty="0" smtClean="0"/>
              <a:t> direct=y buffer=40960000 log=/usr1/backup/log/boss.log</a:t>
            </a:r>
            <a:endParaRPr lang="en-US" altLang="zh-CN" b="0" dirty="0"/>
          </a:p>
        </p:txBody>
      </p:sp>
      <p:sp>
        <p:nvSpPr>
          <p:cNvPr id="6" name="Oval 4"/>
          <p:cNvSpPr>
            <a:spLocks noChangeArrowheads="1"/>
          </p:cNvSpPr>
          <p:nvPr/>
        </p:nvSpPr>
        <p:spPr bwMode="auto">
          <a:xfrm>
            <a:off x="4643438" y="1818655"/>
            <a:ext cx="3598862" cy="530225"/>
          </a:xfrm>
          <a:prstGeom prst="ellipse">
            <a:avLst/>
          </a:prstGeom>
          <a:gradFill rotWithShape="1">
            <a:gsLst>
              <a:gs pos="0">
                <a:srgbClr val="FFCC00"/>
              </a:gs>
              <a:gs pos="100000">
                <a:schemeClr val="bg1"/>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b="0">
                <a:ea typeface="黑体" pitchFamily="2" charset="-122"/>
              </a:rPr>
              <a:t>按用户方式导出数据</a:t>
            </a:r>
          </a:p>
        </p:txBody>
      </p:sp>
      <p:sp>
        <p:nvSpPr>
          <p:cNvPr id="8" name="Oval 6"/>
          <p:cNvSpPr>
            <a:spLocks noChangeArrowheads="1"/>
          </p:cNvSpPr>
          <p:nvPr/>
        </p:nvSpPr>
        <p:spPr bwMode="auto">
          <a:xfrm>
            <a:off x="4643438" y="3421881"/>
            <a:ext cx="3598862" cy="511175"/>
          </a:xfrm>
          <a:prstGeom prst="ellipse">
            <a:avLst/>
          </a:prstGeom>
          <a:gradFill rotWithShape="1">
            <a:gsLst>
              <a:gs pos="0">
                <a:srgbClr val="FFCC00"/>
              </a:gs>
              <a:gs pos="100000">
                <a:schemeClr val="bg1"/>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b="0">
                <a:ea typeface="黑体" pitchFamily="2" charset="-122"/>
              </a:rPr>
              <a:t>按表方式导出数据</a:t>
            </a:r>
          </a:p>
        </p:txBody>
      </p:sp>
      <p:sp>
        <p:nvSpPr>
          <p:cNvPr id="13" name="Rectangle 3"/>
          <p:cNvSpPr>
            <a:spLocks noChangeArrowheads="1"/>
          </p:cNvSpPr>
          <p:nvPr/>
        </p:nvSpPr>
        <p:spPr bwMode="auto">
          <a:xfrm>
            <a:off x="950094" y="2433662"/>
            <a:ext cx="7273925" cy="923330"/>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buClrTx/>
              <a:buFontTx/>
              <a:buNone/>
            </a:pPr>
            <a:r>
              <a:rPr lang="en-US" altLang="zh-CN" b="0" dirty="0" err="1"/>
              <a:t>exp</a:t>
            </a:r>
            <a:r>
              <a:rPr lang="en-US" altLang="zh-CN" b="0" dirty="0"/>
              <a:t> </a:t>
            </a:r>
            <a:r>
              <a:rPr lang="en-US" altLang="zh-CN" dirty="0" smtClean="0"/>
              <a:t>boss</a:t>
            </a:r>
            <a:r>
              <a:rPr lang="en-US" altLang="zh-CN" b="0" dirty="0" smtClean="0"/>
              <a:t>/</a:t>
            </a:r>
            <a:r>
              <a:rPr lang="en-US" altLang="zh-CN" dirty="0" smtClean="0"/>
              <a:t>boss</a:t>
            </a:r>
            <a:r>
              <a:rPr lang="en-US" altLang="zh-CN" dirty="0"/>
              <a:t> </a:t>
            </a:r>
            <a:r>
              <a:rPr lang="en-US" altLang="zh-CN" dirty="0" smtClean="0"/>
              <a:t>owner=boss</a:t>
            </a:r>
            <a:r>
              <a:rPr lang="en-US" altLang="zh-CN" b="0" dirty="0" smtClean="0"/>
              <a:t> tables=</a:t>
            </a:r>
            <a:r>
              <a:rPr lang="en-US" altLang="zh-CN" b="0" dirty="0" err="1" smtClean="0"/>
              <a:t>userst,serv_st</a:t>
            </a:r>
            <a:r>
              <a:rPr lang="en-US" altLang="zh-CN" b="0" dirty="0" smtClean="0"/>
              <a:t> file=/usr1/backup/export/</a:t>
            </a:r>
            <a:r>
              <a:rPr lang="en-US" altLang="zh-CN" b="0" dirty="0" err="1" smtClean="0"/>
              <a:t>boss.dmp</a:t>
            </a:r>
            <a:r>
              <a:rPr lang="en-US" altLang="zh-CN" b="0" dirty="0" smtClean="0"/>
              <a:t> direct=y buffer=40960000 log=/usr1/backup/log/boss.log</a:t>
            </a:r>
            <a:endParaRPr lang="en-US" altLang="zh-CN" b="0" dirty="0"/>
          </a:p>
        </p:txBody>
      </p:sp>
    </p:spTree>
    <p:extLst>
      <p:ext uri="{BB962C8B-B14F-4D97-AF65-F5344CB8AC3E}">
        <p14:creationId xmlns:p14="http://schemas.microsoft.com/office/powerpoint/2010/main" val="27378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IMP</a:t>
            </a:r>
            <a:r>
              <a:rPr lang="zh-CN" altLang="en-US" dirty="0" smtClean="0"/>
              <a:t>导入常见参数</a:t>
            </a:r>
            <a:endParaRPr lang="zh-CN" altLang="en-US" dirty="0"/>
          </a:p>
        </p:txBody>
      </p:sp>
      <p:graphicFrame>
        <p:nvGraphicFramePr>
          <p:cNvPr id="4" name="Group 47"/>
          <p:cNvGraphicFramePr>
            <a:graphicFrameLocks noGrp="1"/>
          </p:cNvGraphicFramePr>
          <p:nvPr>
            <p:ph sz="half" idx="4294967295"/>
            <p:extLst>
              <p:ext uri="{D42A27DB-BD31-4B8C-83A1-F6EECF244321}">
                <p14:modId xmlns:p14="http://schemas.microsoft.com/office/powerpoint/2010/main" val="2816366663"/>
              </p:ext>
            </p:extLst>
          </p:nvPr>
        </p:nvGraphicFramePr>
        <p:xfrm>
          <a:off x="467544" y="1124744"/>
          <a:ext cx="7921625" cy="5008868"/>
        </p:xfrm>
        <a:graphic>
          <a:graphicData uri="http://schemas.openxmlformats.org/drawingml/2006/table">
            <a:tbl>
              <a:tblPr/>
              <a:tblGrid>
                <a:gridCol w="1727200"/>
                <a:gridCol w="6194425"/>
              </a:tblGrid>
              <a:tr h="335237">
                <a:tc>
                  <a:txBody>
                    <a:bodyPr/>
                    <a:lstStyle/>
                    <a:p>
                      <a:pPr marL="342900" marR="0" lvl="0" indent="-342900" algn="ctr" defTabSz="914400" rtl="0" eaLnBrk="1" fontAlgn="base" latinLnBrk="0" hangingPunct="1">
                        <a:lnSpc>
                          <a:spcPct val="100000"/>
                        </a:lnSpc>
                        <a:spcBef>
                          <a:spcPct val="0"/>
                        </a:spcBef>
                        <a:spcAft>
                          <a:spcPct val="0"/>
                        </a:spcAft>
                        <a:buClrTx/>
                        <a:buSzPct val="90000"/>
                        <a:buFontTx/>
                        <a:buNone/>
                        <a:tabLst/>
                      </a:pPr>
                      <a:r>
                        <a:rPr kumimoji="0" lang="zh-CN" altLang="en-US" sz="1600" b="0" i="0" u="none" strike="noStrike" cap="none" normalizeH="0" baseline="0" dirty="0" smtClean="0">
                          <a:ln>
                            <a:noFill/>
                          </a:ln>
                          <a:solidFill>
                            <a:schemeClr val="bg1"/>
                          </a:solidFill>
                          <a:effectLst/>
                          <a:latin typeface="华文细黑" pitchFamily="2" charset="-122"/>
                          <a:ea typeface="宋体" charset="-122"/>
                        </a:rPr>
                        <a:t>参数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760CF"/>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90000"/>
                        <a:buFontTx/>
                        <a:buNone/>
                        <a:tabLst/>
                      </a:pPr>
                      <a:r>
                        <a:rPr kumimoji="0" lang="zh-CN" altLang="en-US" sz="1600" b="0" i="0" u="none" strike="noStrike" cap="none" normalizeH="0" baseline="0" smtClean="0">
                          <a:ln>
                            <a:noFill/>
                          </a:ln>
                          <a:solidFill>
                            <a:schemeClr val="bg1"/>
                          </a:solidFill>
                          <a:effectLst/>
                          <a:latin typeface="华文细黑" pitchFamily="2" charset="-122"/>
                          <a:ea typeface="宋体" charset="-122"/>
                        </a:rPr>
                        <a:t>说明</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760CF"/>
                    </a:solidFill>
                  </a:tcPr>
                </a:tc>
              </a:tr>
              <a:tr h="338095">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USERID</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指定执行导入的用户名和密码</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BUFFER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dirty="0" smtClean="0">
                          <a:ln>
                            <a:noFill/>
                          </a:ln>
                          <a:solidFill>
                            <a:schemeClr val="tx1"/>
                          </a:solidFill>
                          <a:effectLst/>
                          <a:latin typeface="华文细黑" pitchFamily="2" charset="-122"/>
                          <a:ea typeface="宋体" charset="-122"/>
                        </a:rPr>
                        <a:t>指定用来读取数据的缓冲区大小，以字节为单位</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0634">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COMMIT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指定是否在每个数组（其大小由</a:t>
                      </a:r>
                      <a:r>
                        <a:rPr kumimoji="0" lang="en-US" altLang="zh-CN" sz="1600" b="1" i="0" u="none" strike="noStrike" cap="none" normalizeH="0" baseline="0" smtClean="0">
                          <a:ln>
                            <a:noFill/>
                          </a:ln>
                          <a:solidFill>
                            <a:schemeClr val="tx1"/>
                          </a:solidFill>
                          <a:effectLst/>
                          <a:latin typeface="华文细黑" pitchFamily="2" charset="-122"/>
                          <a:ea typeface="宋体" charset="-122"/>
                        </a:rPr>
                        <a:t>BUFFER</a:t>
                      </a:r>
                      <a:r>
                        <a:rPr kumimoji="0" lang="zh-CN" altLang="en-US" sz="1600" b="1" i="0" u="none" strike="noStrike" cap="none" normalizeH="0" baseline="0" smtClean="0">
                          <a:ln>
                            <a:noFill/>
                          </a:ln>
                          <a:solidFill>
                            <a:schemeClr val="tx1"/>
                          </a:solidFill>
                          <a:effectLst/>
                          <a:latin typeface="华文细黑" pitchFamily="2" charset="-122"/>
                          <a:ea typeface="宋体" charset="-122"/>
                        </a:rPr>
                        <a:t>参数设置）插入后进行提交</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FILE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指定要导入的二进制文件名</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FROMUSER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指定要从导出转储文件中导入的用户模式</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TOUSER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指定要将对象导入的用户名。</a:t>
                      </a:r>
                      <a:r>
                        <a:rPr kumimoji="0" lang="en-US" altLang="zh-CN" sz="1600" b="1" i="0" u="none" strike="noStrike" cap="none" normalizeH="0" baseline="0" smtClean="0">
                          <a:ln>
                            <a:noFill/>
                          </a:ln>
                          <a:solidFill>
                            <a:schemeClr val="tx1"/>
                          </a:solidFill>
                          <a:effectLst/>
                          <a:latin typeface="华文细黑" pitchFamily="2" charset="-122"/>
                          <a:ea typeface="宋体" charset="-122"/>
                        </a:rPr>
                        <a:t>FROMUSER</a:t>
                      </a:r>
                      <a:r>
                        <a:rPr kumimoji="0" lang="zh-CN" altLang="en-US" sz="1600" b="1" i="0" u="none" strike="noStrike" cap="none" normalizeH="0" baseline="0" smtClean="0">
                          <a:ln>
                            <a:noFill/>
                          </a:ln>
                          <a:solidFill>
                            <a:schemeClr val="tx1"/>
                          </a:solidFill>
                          <a:effectLst/>
                          <a:latin typeface="华文细黑" pitchFamily="2" charset="-122"/>
                          <a:ea typeface="宋体" charset="-122"/>
                        </a:rPr>
                        <a:t>与</a:t>
                      </a:r>
                      <a:r>
                        <a:rPr kumimoji="0" lang="en-US" altLang="zh-CN" sz="1600" b="1" i="0" u="none" strike="noStrike" cap="none" normalizeH="0" baseline="0" smtClean="0">
                          <a:ln>
                            <a:noFill/>
                          </a:ln>
                          <a:solidFill>
                            <a:schemeClr val="tx1"/>
                          </a:solidFill>
                          <a:effectLst/>
                          <a:latin typeface="华文细黑" pitchFamily="2" charset="-122"/>
                          <a:ea typeface="宋体" charset="-122"/>
                        </a:rPr>
                        <a:t>TOUSER</a:t>
                      </a:r>
                      <a:r>
                        <a:rPr kumimoji="0" lang="zh-CN" altLang="en-US" sz="1600" b="1" i="0" u="none" strike="noStrike" cap="none" normalizeH="0" baseline="0" smtClean="0">
                          <a:ln>
                            <a:noFill/>
                          </a:ln>
                          <a:solidFill>
                            <a:schemeClr val="tx1"/>
                          </a:solidFill>
                          <a:effectLst/>
                          <a:latin typeface="华文细黑" pitchFamily="2" charset="-122"/>
                          <a:ea typeface="宋体" charset="-122"/>
                        </a:rPr>
                        <a:t>可以不同</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FULL</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指定是否要导入整个导出转储文件</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0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TABLES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指定要导入的表的列表</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ROWS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指定是否要导入表中的行</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4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PARFILE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指定传递给导入实用程序的参数文件名，此文件可以包含这里列出的所有参数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380">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IGNORE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smtClean="0">
                          <a:ln>
                            <a:noFill/>
                          </a:ln>
                          <a:solidFill>
                            <a:schemeClr val="tx1"/>
                          </a:solidFill>
                          <a:effectLst/>
                          <a:latin typeface="华文细黑" pitchFamily="2" charset="-122"/>
                          <a:ea typeface="宋体" charset="-122"/>
                        </a:rPr>
                        <a:t>导入时是否忽略遇到的错误，默认为</a:t>
                      </a:r>
                      <a:r>
                        <a:rPr kumimoji="0" lang="en-US" altLang="zh-CN" sz="1600" b="1" i="0" u="none" strike="noStrike" cap="none" normalizeH="0" baseline="0" smtClean="0">
                          <a:ln>
                            <a:noFill/>
                          </a:ln>
                          <a:solidFill>
                            <a:schemeClr val="tx1"/>
                          </a:solidFill>
                          <a:effectLst/>
                          <a:latin typeface="华文细黑" pitchFamily="2" charset="-122"/>
                          <a:ea typeface="宋体" charset="-122"/>
                        </a:rPr>
                        <a:t>N</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37">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en-US" altLang="zh-CN" sz="1600" b="1" i="0" u="none" strike="noStrike" cap="none" normalizeH="0" baseline="0" smtClean="0">
                          <a:ln>
                            <a:noFill/>
                          </a:ln>
                          <a:solidFill>
                            <a:schemeClr val="bg1"/>
                          </a:solidFill>
                          <a:effectLst/>
                          <a:latin typeface="华文细黑" pitchFamily="2" charset="-122"/>
                          <a:ea typeface="宋体" charset="-122"/>
                        </a:rPr>
                        <a:t>TABLESPACES</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90000"/>
                        <a:buFontTx/>
                        <a:buNone/>
                        <a:tabLst/>
                      </a:pPr>
                      <a:r>
                        <a:rPr kumimoji="0" lang="zh-CN" altLang="en-US" sz="1600" b="1" i="0" u="none" strike="noStrike" cap="none" normalizeH="0" baseline="0" dirty="0" smtClean="0">
                          <a:ln>
                            <a:noFill/>
                          </a:ln>
                          <a:solidFill>
                            <a:schemeClr val="tx1"/>
                          </a:solidFill>
                          <a:effectLst/>
                          <a:latin typeface="华文细黑" pitchFamily="2" charset="-122"/>
                          <a:ea typeface="宋体" charset="-122"/>
                        </a:rPr>
                        <a:t>按表空间方式导入，列出要导入的表空间名</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76270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IMP</a:t>
            </a:r>
            <a:r>
              <a:rPr lang="zh-CN" altLang="en-US" dirty="0" smtClean="0"/>
              <a:t>导入例子</a:t>
            </a:r>
            <a:endParaRPr lang="zh-CN" altLang="en-US" dirty="0"/>
          </a:p>
        </p:txBody>
      </p:sp>
      <p:sp>
        <p:nvSpPr>
          <p:cNvPr id="4" name="Rectangle 3"/>
          <p:cNvSpPr>
            <a:spLocks noChangeArrowheads="1"/>
          </p:cNvSpPr>
          <p:nvPr/>
        </p:nvSpPr>
        <p:spPr bwMode="auto">
          <a:xfrm>
            <a:off x="900113" y="1059955"/>
            <a:ext cx="7273925" cy="923330"/>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buClrTx/>
              <a:buFontTx/>
              <a:buNone/>
            </a:pPr>
            <a:r>
              <a:rPr lang="en-US" altLang="zh-CN" dirty="0"/>
              <a:t>im</a:t>
            </a:r>
            <a:r>
              <a:rPr lang="en-US" altLang="zh-CN" b="0" dirty="0" smtClean="0"/>
              <a:t>p </a:t>
            </a:r>
            <a:r>
              <a:rPr lang="en-US" altLang="zh-CN" dirty="0" smtClean="0"/>
              <a:t>boss</a:t>
            </a:r>
            <a:r>
              <a:rPr lang="en-US" altLang="zh-CN" b="0" dirty="0" smtClean="0"/>
              <a:t>/</a:t>
            </a:r>
            <a:r>
              <a:rPr lang="en-US" altLang="zh-CN" dirty="0" smtClean="0"/>
              <a:t>boss</a:t>
            </a:r>
            <a:r>
              <a:rPr lang="en-US" altLang="zh-CN" dirty="0"/>
              <a:t> </a:t>
            </a:r>
            <a:r>
              <a:rPr lang="en-US" altLang="zh-CN" dirty="0" err="1" smtClean="0"/>
              <a:t>fromuser</a:t>
            </a:r>
            <a:r>
              <a:rPr lang="en-US" altLang="zh-CN" dirty="0" smtClean="0"/>
              <a:t>=boss</a:t>
            </a:r>
            <a:r>
              <a:rPr lang="en-US" altLang="zh-CN" b="0" dirty="0" smtClean="0"/>
              <a:t> </a:t>
            </a:r>
            <a:r>
              <a:rPr lang="en-US" altLang="zh-CN" b="0" dirty="0" err="1" smtClean="0"/>
              <a:t>touser</a:t>
            </a:r>
            <a:r>
              <a:rPr lang="en-US" altLang="zh-CN" b="0" dirty="0" smtClean="0"/>
              <a:t>=boss file=/usr1/backup/export/</a:t>
            </a:r>
            <a:r>
              <a:rPr lang="en-US" altLang="zh-CN" b="0" dirty="0" err="1" smtClean="0"/>
              <a:t>boss.dmp</a:t>
            </a:r>
            <a:r>
              <a:rPr lang="en-US" altLang="zh-CN" b="0" dirty="0" smtClean="0"/>
              <a:t> ignore=y buffer=40960000 commit=y log=/usr1/backup/log/boss.log</a:t>
            </a:r>
            <a:endParaRPr lang="en-US" altLang="zh-CN" b="0" dirty="0"/>
          </a:p>
        </p:txBody>
      </p:sp>
      <p:sp>
        <p:nvSpPr>
          <p:cNvPr id="5" name="Oval 4"/>
          <p:cNvSpPr>
            <a:spLocks noChangeArrowheads="1"/>
          </p:cNvSpPr>
          <p:nvPr/>
        </p:nvSpPr>
        <p:spPr bwMode="auto">
          <a:xfrm>
            <a:off x="4643438" y="1818655"/>
            <a:ext cx="3598862" cy="530225"/>
          </a:xfrm>
          <a:prstGeom prst="ellipse">
            <a:avLst/>
          </a:prstGeom>
          <a:gradFill rotWithShape="1">
            <a:gsLst>
              <a:gs pos="0">
                <a:srgbClr val="FFCC00"/>
              </a:gs>
              <a:gs pos="100000">
                <a:schemeClr val="bg1"/>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dirty="0" smtClean="0">
                <a:ea typeface="黑体" pitchFamily="2" charset="-122"/>
              </a:rPr>
              <a:t>将整个文件导入数据库</a:t>
            </a:r>
            <a:endParaRPr lang="zh-CN" altLang="en-US" b="0" dirty="0">
              <a:ea typeface="黑体" pitchFamily="2" charset="-122"/>
            </a:endParaRPr>
          </a:p>
        </p:txBody>
      </p:sp>
      <p:sp>
        <p:nvSpPr>
          <p:cNvPr id="6" name="Oval 6"/>
          <p:cNvSpPr>
            <a:spLocks noChangeArrowheads="1"/>
          </p:cNvSpPr>
          <p:nvPr/>
        </p:nvSpPr>
        <p:spPr bwMode="auto">
          <a:xfrm>
            <a:off x="4643438" y="3421881"/>
            <a:ext cx="3598862" cy="511175"/>
          </a:xfrm>
          <a:prstGeom prst="ellipse">
            <a:avLst/>
          </a:prstGeom>
          <a:gradFill rotWithShape="1">
            <a:gsLst>
              <a:gs pos="0">
                <a:srgbClr val="FFCC00"/>
              </a:gs>
              <a:gs pos="100000">
                <a:schemeClr val="bg1"/>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0"/>
              </a:spcBef>
              <a:buClrTx/>
              <a:buFontTx/>
              <a:buNone/>
            </a:pPr>
            <a:r>
              <a:rPr lang="zh-CN" altLang="en-US" dirty="0" smtClean="0">
                <a:ea typeface="黑体" pitchFamily="2" charset="-122"/>
              </a:rPr>
              <a:t>将部分表导入指定用户</a:t>
            </a:r>
            <a:endParaRPr lang="zh-CN" altLang="en-US" b="0" dirty="0">
              <a:ea typeface="黑体" pitchFamily="2" charset="-122"/>
            </a:endParaRPr>
          </a:p>
        </p:txBody>
      </p:sp>
      <p:sp>
        <p:nvSpPr>
          <p:cNvPr id="7" name="Rectangle 3"/>
          <p:cNvSpPr>
            <a:spLocks noChangeArrowheads="1"/>
          </p:cNvSpPr>
          <p:nvPr/>
        </p:nvSpPr>
        <p:spPr bwMode="auto">
          <a:xfrm>
            <a:off x="950094" y="2433662"/>
            <a:ext cx="7273925" cy="923330"/>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0"/>
              </a:spcBef>
              <a:buClrTx/>
              <a:buFontTx/>
              <a:buNone/>
            </a:pPr>
            <a:r>
              <a:rPr lang="en-US" altLang="zh-CN" dirty="0"/>
              <a:t>im</a:t>
            </a:r>
            <a:r>
              <a:rPr lang="en-US" altLang="zh-CN" b="0" dirty="0" smtClean="0"/>
              <a:t>p </a:t>
            </a:r>
            <a:r>
              <a:rPr lang="en-US" altLang="zh-CN" dirty="0" smtClean="0"/>
              <a:t>boss</a:t>
            </a:r>
            <a:r>
              <a:rPr lang="en-US" altLang="zh-CN" b="0" dirty="0" smtClean="0"/>
              <a:t>/</a:t>
            </a:r>
            <a:r>
              <a:rPr lang="en-US" altLang="zh-CN" dirty="0" smtClean="0"/>
              <a:t>boss</a:t>
            </a:r>
            <a:r>
              <a:rPr lang="en-US" altLang="zh-CN" dirty="0"/>
              <a:t> </a:t>
            </a:r>
            <a:r>
              <a:rPr lang="en-US" altLang="zh-CN" dirty="0" err="1" smtClean="0"/>
              <a:t>fromuser</a:t>
            </a:r>
            <a:r>
              <a:rPr lang="en-US" altLang="zh-CN" dirty="0" smtClean="0"/>
              <a:t>=boss</a:t>
            </a:r>
            <a:r>
              <a:rPr lang="en-US" altLang="zh-CN" b="0" dirty="0" smtClean="0"/>
              <a:t> </a:t>
            </a:r>
            <a:r>
              <a:rPr lang="en-US" altLang="zh-CN" b="0" dirty="0" err="1" smtClean="0"/>
              <a:t>touser</a:t>
            </a:r>
            <a:r>
              <a:rPr lang="en-US" altLang="zh-CN" b="0" dirty="0" smtClean="0"/>
              <a:t>=boss tables=</a:t>
            </a:r>
            <a:r>
              <a:rPr lang="en-US" altLang="zh-CN" b="0" dirty="0" err="1" smtClean="0"/>
              <a:t>userst,serv_st</a:t>
            </a:r>
            <a:r>
              <a:rPr lang="en-US" altLang="zh-CN" b="0" dirty="0" smtClean="0"/>
              <a:t> file=/usr1/backup/export/</a:t>
            </a:r>
            <a:r>
              <a:rPr lang="en-US" altLang="zh-CN" b="0" dirty="0" err="1" smtClean="0"/>
              <a:t>boss.dmp</a:t>
            </a:r>
            <a:r>
              <a:rPr lang="en-US" altLang="zh-CN" b="0" dirty="0" smtClean="0"/>
              <a:t> ignore=y buffer=40960000 commit=y log=/usr1/backup/log/boss.log</a:t>
            </a:r>
            <a:endParaRPr lang="en-US" altLang="zh-CN" b="0" dirty="0"/>
          </a:p>
        </p:txBody>
      </p:sp>
    </p:spTree>
    <p:extLst>
      <p:ext uri="{BB962C8B-B14F-4D97-AF65-F5344CB8AC3E}">
        <p14:creationId xmlns:p14="http://schemas.microsoft.com/office/powerpoint/2010/main" val="1363565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闪回表</a:t>
            </a:r>
            <a:endParaRPr lang="zh-CN" altLang="en-US" dirty="0"/>
          </a:p>
        </p:txBody>
      </p:sp>
      <p:sp>
        <p:nvSpPr>
          <p:cNvPr id="5" name="Rectangle 3"/>
          <p:cNvSpPr txBox="1">
            <a:spLocks/>
          </p:cNvSpPr>
          <p:nvPr/>
        </p:nvSpPr>
        <p:spPr>
          <a:xfrm>
            <a:off x="1907704" y="1124744"/>
            <a:ext cx="5405438" cy="193675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ct val="0"/>
              </a:spcBef>
              <a:buFontTx/>
              <a:buChar char="•"/>
            </a:pPr>
            <a:r>
              <a:rPr lang="zh-CN" altLang="en-US" dirty="0" smtClean="0"/>
              <a:t>闪回表可以使你将一个表恢复到指定的时间点；</a:t>
            </a:r>
            <a:endParaRPr lang="en-US" altLang="zh-CN" dirty="0" smtClean="0"/>
          </a:p>
          <a:p>
            <a:pPr lvl="1">
              <a:spcBef>
                <a:spcPct val="0"/>
              </a:spcBef>
              <a:buFontTx/>
              <a:buChar char="•"/>
            </a:pPr>
            <a:r>
              <a:rPr lang="zh-CN" altLang="en-US" dirty="0" smtClean="0"/>
              <a:t>数据从回滚表空间中获得并实现闪回功能；</a:t>
            </a:r>
            <a:endParaRPr lang="en-US" altLang="zh-CN" dirty="0" smtClean="0"/>
          </a:p>
          <a:p>
            <a:pPr lvl="1">
              <a:spcBef>
                <a:spcPct val="0"/>
              </a:spcBef>
              <a:buFontTx/>
              <a:buChar char="•"/>
            </a:pPr>
            <a:r>
              <a:rPr lang="zh-CN" altLang="en-US" dirty="0" smtClean="0"/>
              <a:t>需要闪回的表必须启用行迁移功能</a:t>
            </a:r>
            <a:r>
              <a:rPr lang="en-US" altLang="zh-CN" dirty="0" smtClean="0"/>
              <a:t>。</a:t>
            </a:r>
          </a:p>
        </p:txBody>
      </p:sp>
      <p:sp>
        <p:nvSpPr>
          <p:cNvPr id="6" name="Rectangle 3"/>
          <p:cNvSpPr>
            <a:spLocks noChangeArrowheads="1"/>
          </p:cNvSpPr>
          <p:nvPr/>
        </p:nvSpPr>
        <p:spPr bwMode="auto">
          <a:xfrm>
            <a:off x="931739" y="3079995"/>
            <a:ext cx="7273925" cy="1477328"/>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en-US" altLang="zh-CN" b="0" dirty="0" err="1" smtClean="0"/>
              <a:t>Sql</a:t>
            </a:r>
            <a:r>
              <a:rPr lang="en-US" altLang="zh-CN" b="0" dirty="0" smtClean="0"/>
              <a:t>&gt;</a:t>
            </a:r>
            <a:r>
              <a:rPr lang="en-US" altLang="zh-CN" dirty="0"/>
              <a:t>alter table </a:t>
            </a:r>
            <a:r>
              <a:rPr lang="en-US" altLang="zh-CN" dirty="0" err="1"/>
              <a:t>user_Dev</a:t>
            </a:r>
            <a:r>
              <a:rPr lang="en-US" altLang="zh-CN" dirty="0"/>
              <a:t> enable row movement;</a:t>
            </a:r>
            <a:endParaRPr lang="zh-CN" altLang="en-US" dirty="0"/>
          </a:p>
          <a:p>
            <a:pPr algn="l">
              <a:spcBef>
                <a:spcPct val="0"/>
              </a:spcBef>
              <a:buClrTx/>
              <a:buFontTx/>
              <a:buNone/>
            </a:pPr>
            <a:endParaRPr lang="en-US" altLang="zh-CN" b="0" dirty="0" smtClean="0"/>
          </a:p>
          <a:p>
            <a:pPr>
              <a:spcBef>
                <a:spcPct val="0"/>
              </a:spcBef>
            </a:pPr>
            <a:r>
              <a:rPr lang="en-US" altLang="zh-CN" dirty="0" err="1" smtClean="0"/>
              <a:t>Sql</a:t>
            </a:r>
            <a:r>
              <a:rPr lang="en-US" altLang="zh-CN" dirty="0" smtClean="0"/>
              <a:t>&gt;</a:t>
            </a:r>
            <a:r>
              <a:rPr lang="en-US" altLang="zh-CN" dirty="0"/>
              <a:t>flashback table  </a:t>
            </a:r>
            <a:r>
              <a:rPr lang="en-US" altLang="zh-CN" dirty="0" err="1"/>
              <a:t>user_Dev</a:t>
            </a:r>
            <a:r>
              <a:rPr lang="en-US" altLang="zh-CN" dirty="0"/>
              <a:t> TO TIMESTAMP </a:t>
            </a:r>
            <a:r>
              <a:rPr lang="en-US" altLang="zh-CN" dirty="0" err="1"/>
              <a:t>to_timestamp</a:t>
            </a:r>
            <a:r>
              <a:rPr lang="en-US" altLang="zh-CN" dirty="0"/>
              <a:t>('2012-08-28 10:00:00','yyyy-mm-dd hh24:mi:ss');</a:t>
            </a:r>
            <a:endParaRPr lang="zh-CN" altLang="en-US" dirty="0"/>
          </a:p>
          <a:p>
            <a:pPr algn="l">
              <a:spcBef>
                <a:spcPct val="0"/>
              </a:spcBef>
              <a:buClrTx/>
              <a:buFontTx/>
              <a:buNone/>
            </a:pPr>
            <a:endParaRPr lang="en-US" altLang="zh-CN" b="0" dirty="0"/>
          </a:p>
        </p:txBody>
      </p:sp>
      <p:sp>
        <p:nvSpPr>
          <p:cNvPr id="7" name="Rectangle 3"/>
          <p:cNvSpPr>
            <a:spLocks noChangeArrowheads="1"/>
          </p:cNvSpPr>
          <p:nvPr/>
        </p:nvSpPr>
        <p:spPr bwMode="auto">
          <a:xfrm>
            <a:off x="973460" y="5125222"/>
            <a:ext cx="7273925" cy="646331"/>
          </a:xfrm>
          <a:prstGeom prst="rect">
            <a:avLst/>
          </a:prstGeom>
          <a:gradFill rotWithShape="1">
            <a:gsLst>
              <a:gs pos="0">
                <a:srgbClr val="FFFFCC"/>
              </a:gs>
              <a:gs pos="100000">
                <a:srgbClr val="FFFFFF"/>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pPr>
            <a:r>
              <a:rPr lang="zh-CN" altLang="en-US" dirty="0"/>
              <a:t>误</a:t>
            </a:r>
            <a:r>
              <a:rPr lang="zh-CN" altLang="en-US" dirty="0" smtClean="0"/>
              <a:t>删除表后闪回</a:t>
            </a:r>
            <a:endParaRPr lang="en-US" altLang="zh-CN" b="0" dirty="0" smtClean="0"/>
          </a:p>
          <a:p>
            <a:pPr>
              <a:spcBef>
                <a:spcPct val="0"/>
              </a:spcBef>
            </a:pPr>
            <a:r>
              <a:rPr lang="en-US" altLang="zh-CN" b="0" dirty="0" err="1" smtClean="0"/>
              <a:t>Sql</a:t>
            </a:r>
            <a:r>
              <a:rPr lang="en-US" altLang="zh-CN" b="0" dirty="0" smtClean="0"/>
              <a:t>&gt;flashback table  </a:t>
            </a:r>
            <a:r>
              <a:rPr lang="en-US" altLang="zh-CN" b="0" dirty="0" err="1" smtClean="0"/>
              <a:t>user_dev</a:t>
            </a:r>
            <a:r>
              <a:rPr lang="en-US" altLang="zh-CN" b="0" dirty="0" smtClean="0"/>
              <a:t> to before drop;</a:t>
            </a:r>
            <a:endParaRPr lang="en-US" altLang="zh-CN" b="0" dirty="0"/>
          </a:p>
        </p:txBody>
      </p:sp>
    </p:spTree>
    <p:extLst>
      <p:ext uri="{BB962C8B-B14F-4D97-AF65-F5344CB8AC3E}">
        <p14:creationId xmlns:p14="http://schemas.microsoft.com/office/powerpoint/2010/main" val="3522987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工作文件夹\2011年\0406 nine ppt模板\隔页副本.jpg"/>
          <p:cNvPicPr>
            <a:picLocks noChangeAspect="1" noChangeArrowheads="1"/>
          </p:cNvPicPr>
          <p:nvPr/>
        </p:nvPicPr>
        <p:blipFill>
          <a:blip r:embed="rId2" cstate="print"/>
          <a:srcRect/>
          <a:stretch>
            <a:fillRect/>
          </a:stretch>
        </p:blipFill>
        <p:spPr bwMode="auto">
          <a:xfrm>
            <a:off x="-1" y="0"/>
            <a:ext cx="9149379" cy="6858000"/>
          </a:xfrm>
          <a:prstGeom prst="rect">
            <a:avLst/>
          </a:prstGeom>
          <a:noFill/>
        </p:spPr>
      </p:pic>
      <p:sp>
        <p:nvSpPr>
          <p:cNvPr id="4" name="Rectangle 25"/>
          <p:cNvSpPr>
            <a:spLocks noChangeArrowheads="1"/>
          </p:cNvSpPr>
          <p:nvPr/>
        </p:nvSpPr>
        <p:spPr bwMode="auto">
          <a:xfrm>
            <a:off x="0" y="0"/>
            <a:ext cx="101600" cy="6858000"/>
          </a:xfrm>
          <a:prstGeom prst="rect">
            <a:avLst/>
          </a:prstGeom>
          <a:solidFill>
            <a:srgbClr val="008080"/>
          </a:solidFill>
          <a:ln w="9525" algn="ctr">
            <a:noFill/>
            <a:miter lim="800000"/>
            <a:headEnd/>
            <a:tailEnd/>
          </a:ln>
          <a:effectLst/>
        </p:spPr>
        <p:txBody>
          <a:bodyPr wrap="none" anchor="ctr"/>
          <a:lstStyle/>
          <a:p>
            <a:endParaRPr lang="zh-CN" altLang="zh-CN" sz="3600">
              <a:solidFill>
                <a:srgbClr val="336600"/>
              </a:solidFill>
              <a:ea typeface="黑体" pitchFamily="49" charset="-122"/>
            </a:endParaRPr>
          </a:p>
        </p:txBody>
      </p:sp>
      <p:sp>
        <p:nvSpPr>
          <p:cNvPr id="7" name="AutoShape 5"/>
          <p:cNvSpPr>
            <a:spLocks noChangeArrowheads="1"/>
          </p:cNvSpPr>
          <p:nvPr/>
        </p:nvSpPr>
        <p:spPr bwMode="gray">
          <a:xfrm>
            <a:off x="2267744" y="2897439"/>
            <a:ext cx="6876256" cy="720080"/>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600" b="1" dirty="0" smtClean="0">
              <a:ea typeface="黑体" pitchFamily="49" charset="-122"/>
            </a:endParaRPr>
          </a:p>
        </p:txBody>
      </p:sp>
      <p:pic>
        <p:nvPicPr>
          <p:cNvPr id="3" name="Picture 2" descr="C:\Users\yumingchuan\Desktop\小花.png"/>
          <p:cNvPicPr>
            <a:picLocks noChangeAspect="1" noChangeArrowheads="1"/>
          </p:cNvPicPr>
          <p:nvPr/>
        </p:nvPicPr>
        <p:blipFill>
          <a:blip r:embed="rId3" cstate="print"/>
          <a:srcRect/>
          <a:stretch>
            <a:fillRect/>
          </a:stretch>
        </p:blipFill>
        <p:spPr bwMode="auto">
          <a:xfrm>
            <a:off x="2496371" y="3035908"/>
            <a:ext cx="443143" cy="443143"/>
          </a:xfrm>
          <a:prstGeom prst="rect">
            <a:avLst/>
          </a:prstGeom>
          <a:noFill/>
        </p:spPr>
      </p:pic>
      <p:sp>
        <p:nvSpPr>
          <p:cNvPr id="8" name="TextBox 7"/>
          <p:cNvSpPr txBox="1"/>
          <p:nvPr/>
        </p:nvSpPr>
        <p:spPr>
          <a:xfrm>
            <a:off x="2938728" y="2934314"/>
            <a:ext cx="2316788" cy="646331"/>
          </a:xfrm>
          <a:prstGeom prst="rect">
            <a:avLst/>
          </a:prstGeom>
          <a:noFill/>
        </p:spPr>
        <p:txBody>
          <a:bodyPr wrap="none" rtlCol="0">
            <a:spAutoFit/>
          </a:bodyPr>
          <a:lstStyle/>
          <a:p>
            <a:r>
              <a:rPr lang="en-US" altLang="zh-CN" sz="3600" dirty="0" smtClean="0">
                <a:ea typeface="黑体" pitchFamily="49" charset="-122"/>
              </a:rPr>
              <a:t>Oracle</a:t>
            </a:r>
            <a:r>
              <a:rPr lang="zh-CN" altLang="en-US" sz="3600" dirty="0" smtClean="0">
                <a:ea typeface="黑体" pitchFamily="49" charset="-122"/>
              </a:rPr>
              <a:t>监控</a:t>
            </a:r>
            <a:endParaRPr lang="en-US" altLang="zh-CN" sz="3600" dirty="0" smtClean="0">
              <a:ea typeface="黑体" pitchFamily="49" charset="-122"/>
            </a:endParaRPr>
          </a:p>
        </p:txBody>
      </p:sp>
      <p:pic>
        <p:nvPicPr>
          <p:cNvPr id="3074" name="Picture 2" descr="D:\工作文件夹\2011年\0406 nine ppt模板\green logo.png"/>
          <p:cNvPicPr>
            <a:picLocks noChangeAspect="1" noChangeArrowheads="1"/>
          </p:cNvPicPr>
          <p:nvPr/>
        </p:nvPicPr>
        <p:blipFill>
          <a:blip r:embed="rId4" cstate="print"/>
          <a:srcRect/>
          <a:stretch>
            <a:fillRect/>
          </a:stretch>
        </p:blipFill>
        <p:spPr bwMode="auto">
          <a:xfrm>
            <a:off x="7456041" y="6093296"/>
            <a:ext cx="1508447" cy="589886"/>
          </a:xfrm>
          <a:prstGeom prst="rect">
            <a:avLst/>
          </a:prstGeom>
          <a:noFill/>
        </p:spPr>
      </p:pic>
    </p:spTree>
    <p:extLst>
      <p:ext uri="{BB962C8B-B14F-4D97-AF65-F5344CB8AC3E}">
        <p14:creationId xmlns:p14="http://schemas.microsoft.com/office/powerpoint/2010/main" val="1047812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工作文件夹\2011年\0406 nine ppt模板\隔页副本.jpg"/>
          <p:cNvPicPr>
            <a:picLocks noChangeAspect="1" noChangeArrowheads="1"/>
          </p:cNvPicPr>
          <p:nvPr/>
        </p:nvPicPr>
        <p:blipFill>
          <a:blip r:embed="rId2" cstate="print"/>
          <a:srcRect/>
          <a:stretch>
            <a:fillRect/>
          </a:stretch>
        </p:blipFill>
        <p:spPr bwMode="auto">
          <a:xfrm>
            <a:off x="-1" y="0"/>
            <a:ext cx="9149379" cy="6858000"/>
          </a:xfrm>
          <a:prstGeom prst="rect">
            <a:avLst/>
          </a:prstGeom>
          <a:noFill/>
        </p:spPr>
      </p:pic>
      <p:sp>
        <p:nvSpPr>
          <p:cNvPr id="4" name="Rectangle 25"/>
          <p:cNvSpPr>
            <a:spLocks noChangeArrowheads="1"/>
          </p:cNvSpPr>
          <p:nvPr/>
        </p:nvSpPr>
        <p:spPr bwMode="auto">
          <a:xfrm>
            <a:off x="0" y="0"/>
            <a:ext cx="101600" cy="6858000"/>
          </a:xfrm>
          <a:prstGeom prst="rect">
            <a:avLst/>
          </a:prstGeom>
          <a:solidFill>
            <a:srgbClr val="008080"/>
          </a:solidFill>
          <a:ln w="9525" algn="ctr">
            <a:noFill/>
            <a:miter lim="800000"/>
            <a:headEnd/>
            <a:tailEnd/>
          </a:ln>
          <a:effectLst/>
        </p:spPr>
        <p:txBody>
          <a:bodyPr wrap="none" anchor="ctr"/>
          <a:lstStyle/>
          <a:p>
            <a:endParaRPr lang="zh-CN" altLang="zh-CN" sz="3600">
              <a:solidFill>
                <a:srgbClr val="336600"/>
              </a:solidFill>
              <a:ea typeface="黑体" pitchFamily="49" charset="-122"/>
            </a:endParaRPr>
          </a:p>
        </p:txBody>
      </p:sp>
      <p:sp>
        <p:nvSpPr>
          <p:cNvPr id="7" name="AutoShape 5"/>
          <p:cNvSpPr>
            <a:spLocks noChangeArrowheads="1"/>
          </p:cNvSpPr>
          <p:nvPr/>
        </p:nvSpPr>
        <p:spPr bwMode="gray">
          <a:xfrm>
            <a:off x="2267744" y="2897439"/>
            <a:ext cx="6876256" cy="720080"/>
          </a:xfrm>
          <a:prstGeom prst="roundRect">
            <a:avLst>
              <a:gd name="adj" fmla="val 50000"/>
            </a:avLst>
          </a:prstGeom>
          <a:gradFill rotWithShape="1">
            <a:gsLst>
              <a:gs pos="0">
                <a:srgbClr val="008080">
                  <a:alpha val="49804"/>
                </a:srgbClr>
              </a:gs>
              <a:gs pos="100000">
                <a:schemeClr val="bg1">
                  <a:alpha val="0"/>
                </a:schemeClr>
              </a:gs>
            </a:gsLst>
            <a:lin ang="0" scaled="1"/>
          </a:gradFill>
          <a:ln w="9525" algn="ctr">
            <a:noFill/>
            <a:miter lim="800000"/>
            <a:headEnd/>
            <a:tailEnd/>
          </a:ln>
          <a:effectLst>
            <a:reflection blurRad="6350" stA="52000" endA="300" endPos="35000" dir="5400000" sy="-100000" algn="bl" rotWithShape="0"/>
          </a:effectLst>
        </p:spPr>
        <p:txBody>
          <a:bodyPr wrap="none" anchor="ctr"/>
          <a:lstStyle/>
          <a:p>
            <a:r>
              <a:rPr lang="zh-CN" altLang="en-US" sz="3000" dirty="0" smtClean="0">
                <a:ea typeface="黑体" pitchFamily="49" charset="-122"/>
              </a:rPr>
              <a:t>         </a:t>
            </a:r>
            <a:endParaRPr lang="en-US" altLang="zh-CN" sz="3600" b="1" dirty="0" smtClean="0">
              <a:ea typeface="黑体" pitchFamily="49" charset="-122"/>
            </a:endParaRPr>
          </a:p>
        </p:txBody>
      </p:sp>
      <p:pic>
        <p:nvPicPr>
          <p:cNvPr id="3" name="Picture 2" descr="C:\Users\yumingchuan\Desktop\小花.png"/>
          <p:cNvPicPr>
            <a:picLocks noChangeAspect="1" noChangeArrowheads="1"/>
          </p:cNvPicPr>
          <p:nvPr/>
        </p:nvPicPr>
        <p:blipFill>
          <a:blip r:embed="rId3" cstate="print"/>
          <a:srcRect/>
          <a:stretch>
            <a:fillRect/>
          </a:stretch>
        </p:blipFill>
        <p:spPr bwMode="auto">
          <a:xfrm>
            <a:off x="2496371" y="3035908"/>
            <a:ext cx="443143" cy="443143"/>
          </a:xfrm>
          <a:prstGeom prst="rect">
            <a:avLst/>
          </a:prstGeom>
          <a:noFill/>
        </p:spPr>
      </p:pic>
      <p:sp>
        <p:nvSpPr>
          <p:cNvPr id="8" name="TextBox 7"/>
          <p:cNvSpPr txBox="1"/>
          <p:nvPr/>
        </p:nvSpPr>
        <p:spPr>
          <a:xfrm>
            <a:off x="2938728" y="2934314"/>
            <a:ext cx="3240118" cy="646331"/>
          </a:xfrm>
          <a:prstGeom prst="rect">
            <a:avLst/>
          </a:prstGeom>
          <a:noFill/>
        </p:spPr>
        <p:txBody>
          <a:bodyPr wrap="none" rtlCol="0">
            <a:spAutoFit/>
          </a:bodyPr>
          <a:lstStyle/>
          <a:p>
            <a:r>
              <a:rPr lang="en-US" altLang="zh-CN" sz="3600" dirty="0" smtClean="0">
                <a:ea typeface="黑体" pitchFamily="49" charset="-122"/>
              </a:rPr>
              <a:t>Oracle</a:t>
            </a:r>
            <a:r>
              <a:rPr lang="zh-CN" altLang="en-US" sz="3600" dirty="0" smtClean="0">
                <a:ea typeface="黑体" pitchFamily="49" charset="-122"/>
              </a:rPr>
              <a:t>实例管理</a:t>
            </a:r>
            <a:endParaRPr lang="en-US" altLang="zh-CN" sz="3600" dirty="0" smtClean="0">
              <a:ea typeface="黑体" pitchFamily="49" charset="-122"/>
            </a:endParaRPr>
          </a:p>
        </p:txBody>
      </p:sp>
      <p:pic>
        <p:nvPicPr>
          <p:cNvPr id="3074" name="Picture 2" descr="D:\工作文件夹\2011年\0406 nine ppt模板\green logo.png"/>
          <p:cNvPicPr>
            <a:picLocks noChangeAspect="1" noChangeArrowheads="1"/>
          </p:cNvPicPr>
          <p:nvPr/>
        </p:nvPicPr>
        <p:blipFill>
          <a:blip r:embed="rId4" cstate="print"/>
          <a:srcRect/>
          <a:stretch>
            <a:fillRect/>
          </a:stretch>
        </p:blipFill>
        <p:spPr bwMode="auto">
          <a:xfrm>
            <a:off x="7456041" y="6093296"/>
            <a:ext cx="1508447" cy="589886"/>
          </a:xfrm>
          <a:prstGeom prst="rect">
            <a:avLst/>
          </a:prstGeom>
          <a:noFill/>
        </p:spPr>
      </p:pic>
    </p:spTree>
    <p:extLst>
      <p:ext uri="{BB962C8B-B14F-4D97-AF65-F5344CB8AC3E}">
        <p14:creationId xmlns:p14="http://schemas.microsoft.com/office/powerpoint/2010/main" val="23484344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常规监控</a:t>
            </a:r>
            <a:endParaRPr lang="zh-CN" altLang="en-US" dirty="0"/>
          </a:p>
        </p:txBody>
      </p:sp>
      <p:sp>
        <p:nvSpPr>
          <p:cNvPr id="4" name="Rectangle 3"/>
          <p:cNvSpPr txBox="1">
            <a:spLocks/>
          </p:cNvSpPr>
          <p:nvPr/>
        </p:nvSpPr>
        <p:spPr>
          <a:xfrm>
            <a:off x="1619672" y="1412776"/>
            <a:ext cx="5405438" cy="193675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800" b="1" kern="1200">
                <a:solidFill>
                  <a:schemeClr val="tx1">
                    <a:lumMod val="85000"/>
                    <a:lumOff val="15000"/>
                  </a:schemeClr>
                </a:solidFill>
                <a:latin typeface="黑体" pitchFamily="49" charset="-122"/>
                <a:ea typeface="黑体" pitchFamily="49" charset="-122"/>
                <a:cs typeface="+mn-cs"/>
              </a:defRPr>
            </a:lvl1pPr>
            <a:lvl2pPr marL="742950" indent="-28575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400" b="1" kern="1200">
                <a:solidFill>
                  <a:schemeClr val="tx1">
                    <a:lumMod val="85000"/>
                    <a:lumOff val="15000"/>
                  </a:schemeClr>
                </a:solidFill>
                <a:latin typeface="黑体" pitchFamily="49" charset="-122"/>
                <a:ea typeface="黑体" pitchFamily="49" charset="-122"/>
                <a:cs typeface="+mn-cs"/>
              </a:defRPr>
            </a:lvl2pPr>
            <a:lvl3pPr marL="11430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2000" b="1" kern="1200">
                <a:solidFill>
                  <a:schemeClr val="tx1">
                    <a:lumMod val="85000"/>
                    <a:lumOff val="15000"/>
                  </a:schemeClr>
                </a:solidFill>
                <a:latin typeface="黑体" pitchFamily="49" charset="-122"/>
                <a:ea typeface="黑体" pitchFamily="49" charset="-122"/>
                <a:cs typeface="+mn-cs"/>
              </a:defRPr>
            </a:lvl3pPr>
            <a:lvl4pPr marL="1600200" indent="-228600" algn="l" defTabSz="914400" rtl="0" eaLnBrk="1" latinLnBrk="0" hangingPunct="1">
              <a:lnSpc>
                <a:spcPct val="150000"/>
              </a:lnSpc>
              <a:spcBef>
                <a:spcPts val="600"/>
              </a:spcBef>
              <a:spcAft>
                <a:spcPts val="600"/>
              </a:spcAft>
              <a:buClr>
                <a:schemeClr val="accent5">
                  <a:lumMod val="75000"/>
                </a:schemeClr>
              </a:buClr>
              <a:buFont typeface="Wingdings" pitchFamily="2" charset="2"/>
              <a:buChar char="Ü"/>
              <a:defRPr sz="1600" b="1" kern="1200">
                <a:solidFill>
                  <a:schemeClr val="tx1">
                    <a:lumMod val="85000"/>
                    <a:lumOff val="15000"/>
                  </a:schemeClr>
                </a:solidFill>
                <a:latin typeface="黑体" pitchFamily="49" charset="-122"/>
                <a:ea typeface="黑体" pitchFamily="49" charset="-122"/>
                <a:cs typeface="+mn-cs"/>
              </a:defRPr>
            </a:lvl4pPr>
            <a:lvl5pPr marL="2057400" indent="-228600" algn="l" defTabSz="914400" rtl="0" eaLnBrk="1" latinLnBrk="0" hangingPunct="1">
              <a:lnSpc>
                <a:spcPct val="150000"/>
              </a:lnSpc>
              <a:spcBef>
                <a:spcPts val="600"/>
              </a:spcBef>
              <a:spcAft>
                <a:spcPts val="600"/>
              </a:spcAft>
              <a:buClr>
                <a:schemeClr val="accent3">
                  <a:lumMod val="50000"/>
                </a:schemeClr>
              </a:buClr>
              <a:buFont typeface="Wingdings" pitchFamily="2" charset="2"/>
              <a:buChar char="Ü"/>
              <a:defRPr sz="1200" b="1" kern="1200">
                <a:solidFill>
                  <a:schemeClr val="tx1">
                    <a:lumMod val="85000"/>
                    <a:lumOff val="15000"/>
                  </a:schemeClr>
                </a:solidFill>
                <a:latin typeface="黑体" pitchFamily="49" charset="-122"/>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ct val="0"/>
              </a:spcBef>
              <a:buFontTx/>
              <a:buChar char="•"/>
            </a:pPr>
            <a:r>
              <a:rPr lang="zh-CN" altLang="en-US" dirty="0" smtClean="0"/>
              <a:t>空间监控：表空间使用率、归档空间</a:t>
            </a:r>
            <a:endParaRPr lang="en-US" altLang="zh-CN" dirty="0" smtClean="0"/>
          </a:p>
          <a:p>
            <a:pPr lvl="1">
              <a:spcBef>
                <a:spcPct val="0"/>
              </a:spcBef>
              <a:buFontTx/>
              <a:buChar char="•"/>
            </a:pPr>
            <a:r>
              <a:rPr lang="zh-CN" altLang="en-US" dirty="0" smtClean="0"/>
              <a:t>性能监控</a:t>
            </a:r>
            <a:endParaRPr lang="en-US" altLang="zh-CN" dirty="0" smtClean="0"/>
          </a:p>
        </p:txBody>
      </p:sp>
    </p:spTree>
    <p:extLst>
      <p:ext uri="{BB962C8B-B14F-4D97-AF65-F5344CB8AC3E}">
        <p14:creationId xmlns:p14="http://schemas.microsoft.com/office/powerpoint/2010/main" val="1830454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性能监控</a:t>
            </a:r>
            <a:endParaRPr lang="zh-CN" altLang="en-US" dirty="0"/>
          </a:p>
        </p:txBody>
      </p:sp>
      <p:grpSp>
        <p:nvGrpSpPr>
          <p:cNvPr id="9" name="Group 3"/>
          <p:cNvGrpSpPr>
            <a:grpSpLocks/>
          </p:cNvGrpSpPr>
          <p:nvPr/>
        </p:nvGrpSpPr>
        <p:grpSpPr bwMode="auto">
          <a:xfrm>
            <a:off x="533400" y="1600200"/>
            <a:ext cx="7239000" cy="4529138"/>
            <a:chOff x="960" y="684"/>
            <a:chExt cx="532" cy="412"/>
          </a:xfrm>
        </p:grpSpPr>
        <p:sp>
          <p:nvSpPr>
            <p:cNvPr id="10" name="Rectangle 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Cloud"/>
          <p:cNvSpPr>
            <a:spLocks noChangeAspect="1" noEditPoints="1" noChangeArrowheads="1"/>
          </p:cNvSpPr>
          <p:nvPr/>
        </p:nvSpPr>
        <p:spPr bwMode="gray">
          <a:xfrm>
            <a:off x="3060700" y="1676400"/>
            <a:ext cx="2124075" cy="1174750"/>
          </a:xfrm>
          <a:custGeom>
            <a:avLst/>
            <a:gdLst>
              <a:gd name="T0" fmla="*/ 6589 w 21600"/>
              <a:gd name="T1" fmla="*/ 587375 h 21600"/>
              <a:gd name="T2" fmla="*/ 1062038 w 21600"/>
              <a:gd name="T3" fmla="*/ 1173499 h 21600"/>
              <a:gd name="T4" fmla="*/ 2122305 w 21600"/>
              <a:gd name="T5" fmla="*/ 587375 h 21600"/>
              <a:gd name="T6" fmla="*/ 1062038 w 21600"/>
              <a:gd name="T7" fmla="*/ 6716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27432" rIns="27432"/>
          <a:lstStyle/>
          <a:p>
            <a:pPr eaLnBrk="0" hangingPunct="0">
              <a:lnSpc>
                <a:spcPct val="90000"/>
              </a:lnSpc>
              <a:spcBef>
                <a:spcPct val="0"/>
              </a:spcBef>
              <a:buClrTx/>
              <a:buFontTx/>
              <a:buNone/>
            </a:pPr>
            <a:r>
              <a:rPr lang="zh-CN" altLang="en-US" dirty="0" smtClean="0"/>
              <a:t>内存问题</a:t>
            </a:r>
            <a:endParaRPr lang="en-US" altLang="zh-CN" dirty="0"/>
          </a:p>
        </p:txBody>
      </p:sp>
      <p:sp>
        <p:nvSpPr>
          <p:cNvPr id="14" name="Cloud"/>
          <p:cNvSpPr>
            <a:spLocks noChangeAspect="1" noEditPoints="1" noChangeArrowheads="1"/>
          </p:cNvSpPr>
          <p:nvPr/>
        </p:nvSpPr>
        <p:spPr bwMode="auto">
          <a:xfrm>
            <a:off x="596900" y="2738438"/>
            <a:ext cx="2112963" cy="1174750"/>
          </a:xfrm>
          <a:custGeom>
            <a:avLst/>
            <a:gdLst>
              <a:gd name="T0" fmla="*/ 6554 w 21600"/>
              <a:gd name="T1" fmla="*/ 587375 h 21600"/>
              <a:gd name="T2" fmla="*/ 1056482 w 21600"/>
              <a:gd name="T3" fmla="*/ 1173499 h 21600"/>
              <a:gd name="T4" fmla="*/ 2111202 w 21600"/>
              <a:gd name="T5" fmla="*/ 587375 h 21600"/>
              <a:gd name="T6" fmla="*/ 1056482 w 21600"/>
              <a:gd name="T7" fmla="*/ 6716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27432" rIns="27432"/>
          <a:lstStyle/>
          <a:p>
            <a:pPr eaLnBrk="0" hangingPunct="0">
              <a:lnSpc>
                <a:spcPct val="90000"/>
              </a:lnSpc>
              <a:spcBef>
                <a:spcPct val="0"/>
              </a:spcBef>
              <a:buClrTx/>
              <a:buFontTx/>
              <a:buNone/>
            </a:pPr>
            <a:r>
              <a:rPr lang="en-US" altLang="zh-CN"/>
              <a:t>IO</a:t>
            </a:r>
            <a:r>
              <a:rPr lang="zh-CN" altLang="en-US"/>
              <a:t>资源</a:t>
            </a:r>
            <a:br>
              <a:rPr lang="zh-CN" altLang="en-US"/>
            </a:br>
            <a:r>
              <a:rPr lang="zh-CN" altLang="en-US"/>
              <a:t>竞争</a:t>
            </a:r>
            <a:endParaRPr lang="en-US" altLang="zh-CN"/>
          </a:p>
        </p:txBody>
      </p:sp>
      <p:sp>
        <p:nvSpPr>
          <p:cNvPr id="15" name="Cloud"/>
          <p:cNvSpPr>
            <a:spLocks noChangeAspect="1" noEditPoints="1" noChangeArrowheads="1"/>
          </p:cNvSpPr>
          <p:nvPr/>
        </p:nvSpPr>
        <p:spPr bwMode="auto">
          <a:xfrm>
            <a:off x="635000" y="4300538"/>
            <a:ext cx="2139950" cy="1174750"/>
          </a:xfrm>
          <a:custGeom>
            <a:avLst/>
            <a:gdLst>
              <a:gd name="T0" fmla="*/ 6638 w 21600"/>
              <a:gd name="T1" fmla="*/ 587375 h 21600"/>
              <a:gd name="T2" fmla="*/ 1069975 w 21600"/>
              <a:gd name="T3" fmla="*/ 1173499 h 21600"/>
              <a:gd name="T4" fmla="*/ 2138167 w 21600"/>
              <a:gd name="T5" fmla="*/ 587375 h 21600"/>
              <a:gd name="T6" fmla="*/ 1069975 w 21600"/>
              <a:gd name="T7" fmla="*/ 6716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27432" rIns="27432"/>
          <a:lstStyle/>
          <a:p>
            <a:pPr eaLnBrk="0" hangingPunct="0">
              <a:lnSpc>
                <a:spcPct val="90000"/>
              </a:lnSpc>
              <a:spcBef>
                <a:spcPct val="0"/>
              </a:spcBef>
              <a:buClrTx/>
              <a:buFontTx/>
              <a:buNone/>
            </a:pPr>
            <a:r>
              <a:rPr lang="zh-CN" altLang="en-US" dirty="0" smtClean="0"/>
              <a:t>应用</a:t>
            </a:r>
            <a:r>
              <a:rPr lang="en-US" altLang="zh-CN" dirty="0" smtClean="0"/>
              <a:t>SQL</a:t>
            </a:r>
            <a:r>
              <a:rPr lang="zh-CN" altLang="en-US" dirty="0"/>
              <a:t/>
            </a:r>
            <a:br>
              <a:rPr lang="zh-CN" altLang="en-US" dirty="0"/>
            </a:br>
            <a:r>
              <a:rPr lang="zh-CN" altLang="en-US" dirty="0"/>
              <a:t>问题</a:t>
            </a:r>
            <a:endParaRPr lang="en-US" altLang="zh-CN" dirty="0"/>
          </a:p>
        </p:txBody>
      </p:sp>
      <p:sp>
        <p:nvSpPr>
          <p:cNvPr id="16" name="Cloud"/>
          <p:cNvSpPr>
            <a:spLocks noChangeAspect="1" noEditPoints="1" noChangeArrowheads="1"/>
          </p:cNvSpPr>
          <p:nvPr/>
        </p:nvSpPr>
        <p:spPr bwMode="gray">
          <a:xfrm>
            <a:off x="5422900" y="2725738"/>
            <a:ext cx="2181225" cy="1174750"/>
          </a:xfrm>
          <a:custGeom>
            <a:avLst/>
            <a:gdLst>
              <a:gd name="T0" fmla="*/ 6766 w 21600"/>
              <a:gd name="T1" fmla="*/ 587375 h 21600"/>
              <a:gd name="T2" fmla="*/ 1090613 w 21600"/>
              <a:gd name="T3" fmla="*/ 1173499 h 21600"/>
              <a:gd name="T4" fmla="*/ 2179407 w 21600"/>
              <a:gd name="T5" fmla="*/ 587375 h 21600"/>
              <a:gd name="T6" fmla="*/ 1090613 w 21600"/>
              <a:gd name="T7" fmla="*/ 6716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27432" rIns="27432" anchor="ctr"/>
          <a:lstStyle/>
          <a:p>
            <a:pPr eaLnBrk="0" hangingPunct="0">
              <a:lnSpc>
                <a:spcPct val="90000"/>
              </a:lnSpc>
              <a:spcBef>
                <a:spcPct val="0"/>
              </a:spcBef>
              <a:buClrTx/>
              <a:buFontTx/>
              <a:buNone/>
            </a:pPr>
            <a:r>
              <a:rPr lang="zh-CN" altLang="en-US"/>
              <a:t>系统资源</a:t>
            </a:r>
            <a:br>
              <a:rPr lang="zh-CN" altLang="en-US"/>
            </a:br>
            <a:r>
              <a:rPr lang="zh-CN" altLang="en-US"/>
              <a:t>竞争</a:t>
            </a:r>
            <a:endParaRPr lang="en-US" altLang="zh-CN"/>
          </a:p>
        </p:txBody>
      </p:sp>
      <p:sp>
        <p:nvSpPr>
          <p:cNvPr id="17" name="Cloud"/>
          <p:cNvSpPr>
            <a:spLocks noChangeAspect="1" noEditPoints="1" noChangeArrowheads="1"/>
          </p:cNvSpPr>
          <p:nvPr/>
        </p:nvSpPr>
        <p:spPr bwMode="gray">
          <a:xfrm>
            <a:off x="5448300" y="4249738"/>
            <a:ext cx="2127250" cy="1174750"/>
          </a:xfrm>
          <a:custGeom>
            <a:avLst/>
            <a:gdLst>
              <a:gd name="T0" fmla="*/ 6598 w 21600"/>
              <a:gd name="T1" fmla="*/ 587375 h 21600"/>
              <a:gd name="T2" fmla="*/ 1063625 w 21600"/>
              <a:gd name="T3" fmla="*/ 1173499 h 21600"/>
              <a:gd name="T4" fmla="*/ 2125477 w 21600"/>
              <a:gd name="T5" fmla="*/ 587375 h 21600"/>
              <a:gd name="T6" fmla="*/ 1063625 w 21600"/>
              <a:gd name="T7" fmla="*/ 6716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lIns="27432" rIns="27432" anchor="ctr"/>
          <a:lstStyle/>
          <a:p>
            <a:pPr eaLnBrk="0" hangingPunct="0">
              <a:lnSpc>
                <a:spcPct val="90000"/>
              </a:lnSpc>
              <a:spcBef>
                <a:spcPct val="0"/>
              </a:spcBef>
              <a:buClrTx/>
              <a:buFontTx/>
              <a:buNone/>
            </a:pPr>
            <a:r>
              <a:rPr lang="zh-CN" altLang="en-US"/>
              <a:t>网络瓶颈</a:t>
            </a:r>
            <a:endParaRPr lang="en-US" altLang="zh-CN"/>
          </a:p>
        </p:txBody>
      </p:sp>
      <p:pic>
        <p:nvPicPr>
          <p:cNvPr id="18" name="Picture 12" descr="coordin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467100" y="3495675"/>
            <a:ext cx="132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3"/>
          <p:cNvSpPr>
            <a:spLocks noChangeArrowheads="1"/>
          </p:cNvSpPr>
          <p:nvPr/>
        </p:nvSpPr>
        <p:spPr bwMode="auto">
          <a:xfrm>
            <a:off x="3763963" y="4687888"/>
            <a:ext cx="88900"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4"/>
          <p:cNvSpPr>
            <a:spLocks noChangeArrowheads="1"/>
          </p:cNvSpPr>
          <p:nvPr/>
        </p:nvSpPr>
        <p:spPr bwMode="auto">
          <a:xfrm>
            <a:off x="4424363" y="4700588"/>
            <a:ext cx="88900" cy="8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5"/>
          <p:cNvCxnSpPr>
            <a:cxnSpLocks noChangeShapeType="1"/>
            <a:stCxn id="19" idx="2"/>
            <a:endCxn id="15" idx="1"/>
          </p:cNvCxnSpPr>
          <p:nvPr/>
        </p:nvCxnSpPr>
        <p:spPr bwMode="auto">
          <a:xfrm rot="5400000">
            <a:off x="2408238" y="4073525"/>
            <a:ext cx="696912" cy="2103438"/>
          </a:xfrm>
          <a:prstGeom prst="bentConnector3">
            <a:avLst>
              <a:gd name="adj1" fmla="val 133028"/>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6"/>
          <p:cNvCxnSpPr>
            <a:cxnSpLocks noChangeShapeType="1"/>
            <a:stCxn id="20" idx="2"/>
            <a:endCxn id="17" idx="1"/>
          </p:cNvCxnSpPr>
          <p:nvPr/>
        </p:nvCxnSpPr>
        <p:spPr bwMode="auto">
          <a:xfrm rot="16200000" flipH="1">
            <a:off x="5173663" y="4084638"/>
            <a:ext cx="633412" cy="2043112"/>
          </a:xfrm>
          <a:prstGeom prst="bentConnector3">
            <a:avLst>
              <a:gd name="adj1" fmla="val 136343"/>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7"/>
          <p:cNvCxnSpPr>
            <a:cxnSpLocks noChangeShapeType="1"/>
            <a:stCxn id="18" idx="1"/>
            <a:endCxn id="14" idx="2"/>
          </p:cNvCxnSpPr>
          <p:nvPr/>
        </p:nvCxnSpPr>
        <p:spPr bwMode="auto">
          <a:xfrm rot="10800000">
            <a:off x="2708275" y="3325813"/>
            <a:ext cx="758825" cy="825500"/>
          </a:xfrm>
          <a:prstGeom prst="bentConnector3">
            <a:avLst>
              <a:gd name="adj1" fmla="val 49792"/>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8"/>
          <p:cNvCxnSpPr>
            <a:cxnSpLocks noChangeShapeType="1"/>
            <a:stCxn id="18" idx="3"/>
            <a:endCxn id="16" idx="0"/>
          </p:cNvCxnSpPr>
          <p:nvPr/>
        </p:nvCxnSpPr>
        <p:spPr bwMode="auto">
          <a:xfrm flipV="1">
            <a:off x="4787900" y="3313113"/>
            <a:ext cx="641350" cy="838200"/>
          </a:xfrm>
          <a:prstGeom prst="bentConnector3">
            <a:avLst>
              <a:gd name="adj1" fmla="val 49505"/>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9"/>
          <p:cNvCxnSpPr>
            <a:cxnSpLocks noChangeShapeType="1"/>
            <a:stCxn id="18" idx="0"/>
            <a:endCxn id="13" idx="1"/>
          </p:cNvCxnSpPr>
          <p:nvPr/>
        </p:nvCxnSpPr>
        <p:spPr bwMode="auto">
          <a:xfrm rot="5400000" flipH="1">
            <a:off x="3802063" y="3170238"/>
            <a:ext cx="646112" cy="4762"/>
          </a:xfrm>
          <a:prstGeom prst="bentConnector3">
            <a:avLst>
              <a:gd name="adj1" fmla="val 49875"/>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0"/>
          <p:cNvSpPr txBox="1">
            <a:spLocks noChangeArrowheads="1"/>
          </p:cNvSpPr>
          <p:nvPr/>
        </p:nvSpPr>
        <p:spPr bwMode="auto">
          <a:xfrm>
            <a:off x="3668713" y="36258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eaLnBrk="0" hangingPunct="0">
              <a:defRPr b="1">
                <a:solidFill>
                  <a:schemeClr val="tx1"/>
                </a:solidFill>
                <a:latin typeface="Arial" charset="0"/>
                <a:ea typeface="宋体" charset="-122"/>
              </a:defRPr>
            </a:lvl1pPr>
            <a:lvl2pPr marL="742950" indent="-285750" defTabSz="228600" eaLnBrk="0" hangingPunct="0">
              <a:defRPr b="1">
                <a:solidFill>
                  <a:schemeClr val="tx1"/>
                </a:solidFill>
                <a:latin typeface="Arial" charset="0"/>
                <a:ea typeface="宋体" charset="-122"/>
              </a:defRPr>
            </a:lvl2pPr>
            <a:lvl3pPr marL="1143000" indent="-228600" defTabSz="228600" eaLnBrk="0" hangingPunct="0">
              <a:defRPr b="1">
                <a:solidFill>
                  <a:schemeClr val="tx1"/>
                </a:solidFill>
                <a:latin typeface="Arial" charset="0"/>
                <a:ea typeface="宋体" charset="-122"/>
              </a:defRPr>
            </a:lvl3pPr>
            <a:lvl4pPr marL="1600200" indent="-228600" defTabSz="228600" eaLnBrk="0" hangingPunct="0">
              <a:defRPr b="1">
                <a:solidFill>
                  <a:schemeClr val="tx1"/>
                </a:solidFill>
                <a:latin typeface="Arial" charset="0"/>
                <a:ea typeface="宋体" charset="-122"/>
              </a:defRPr>
            </a:lvl4pPr>
            <a:lvl5pPr marL="2057400" indent="-228600" defTabSz="228600" eaLnBrk="0" hangingPunct="0">
              <a:defRPr b="1">
                <a:solidFill>
                  <a:schemeClr val="tx1"/>
                </a:solidFill>
                <a:latin typeface="Arial" charset="0"/>
                <a:ea typeface="宋体" charset="-122"/>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9pPr>
          </a:lstStyle>
          <a:p>
            <a:pPr eaLnBrk="1" hangingPunct="1"/>
            <a:r>
              <a:rPr lang="zh-CN" altLang="en-US" sz="3200">
                <a:latin typeface="Times New Roman" pitchFamily="18" charset="0"/>
              </a:rPr>
              <a:t>?</a:t>
            </a:r>
          </a:p>
        </p:txBody>
      </p:sp>
      <p:sp>
        <p:nvSpPr>
          <p:cNvPr id="27" name="Text Box 21"/>
          <p:cNvSpPr txBox="1">
            <a:spLocks noChangeArrowheads="1"/>
          </p:cNvSpPr>
          <p:nvPr/>
        </p:nvSpPr>
        <p:spPr bwMode="auto">
          <a:xfrm>
            <a:off x="3787775" y="43291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eaLnBrk="0" hangingPunct="0">
              <a:defRPr b="1">
                <a:solidFill>
                  <a:schemeClr val="tx1"/>
                </a:solidFill>
                <a:latin typeface="Arial" charset="0"/>
                <a:ea typeface="宋体" charset="-122"/>
              </a:defRPr>
            </a:lvl1pPr>
            <a:lvl2pPr marL="742950" indent="-285750" defTabSz="228600" eaLnBrk="0" hangingPunct="0">
              <a:defRPr b="1">
                <a:solidFill>
                  <a:schemeClr val="tx1"/>
                </a:solidFill>
                <a:latin typeface="Arial" charset="0"/>
                <a:ea typeface="宋体" charset="-122"/>
              </a:defRPr>
            </a:lvl2pPr>
            <a:lvl3pPr marL="1143000" indent="-228600" defTabSz="228600" eaLnBrk="0" hangingPunct="0">
              <a:defRPr b="1">
                <a:solidFill>
                  <a:schemeClr val="tx1"/>
                </a:solidFill>
                <a:latin typeface="Arial" charset="0"/>
                <a:ea typeface="宋体" charset="-122"/>
              </a:defRPr>
            </a:lvl3pPr>
            <a:lvl4pPr marL="1600200" indent="-228600" defTabSz="228600" eaLnBrk="0" hangingPunct="0">
              <a:defRPr b="1">
                <a:solidFill>
                  <a:schemeClr val="tx1"/>
                </a:solidFill>
                <a:latin typeface="Arial" charset="0"/>
                <a:ea typeface="宋体" charset="-122"/>
              </a:defRPr>
            </a:lvl4pPr>
            <a:lvl5pPr marL="2057400" indent="-228600" defTabSz="228600" eaLnBrk="0" hangingPunct="0">
              <a:defRPr b="1">
                <a:solidFill>
                  <a:schemeClr val="tx1"/>
                </a:solidFill>
                <a:latin typeface="Arial" charset="0"/>
                <a:ea typeface="宋体" charset="-122"/>
              </a:defRPr>
            </a:lvl5pPr>
            <a:lvl6pPr marL="25146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6pPr>
            <a:lvl7pPr marL="29718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7pPr>
            <a:lvl8pPr marL="34290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8pPr>
            <a:lvl9pPr marL="3886200" indent="-228600" algn="ctr" defTabSz="228600" eaLnBrk="0" fontAlgn="base" hangingPunct="0">
              <a:spcBef>
                <a:spcPct val="20000"/>
              </a:spcBef>
              <a:spcAft>
                <a:spcPct val="0"/>
              </a:spcAft>
              <a:buClr>
                <a:srgbClr val="FF0000"/>
              </a:buClr>
              <a:buFont typeface="Arial" charset="0"/>
              <a:defRPr b="1">
                <a:solidFill>
                  <a:schemeClr val="tx1"/>
                </a:solidFill>
                <a:latin typeface="Arial" charset="0"/>
                <a:ea typeface="宋体" charset="-122"/>
              </a:defRPr>
            </a:lvl9pPr>
          </a:lstStyle>
          <a:p>
            <a:pPr eaLnBrk="1" hangingPunct="1"/>
            <a:r>
              <a:rPr lang="en-US" altLang="zh-CN"/>
              <a:t>DBA</a:t>
            </a:r>
          </a:p>
        </p:txBody>
      </p:sp>
    </p:spTree>
    <p:extLst>
      <p:ext uri="{BB962C8B-B14F-4D97-AF65-F5344CB8AC3E}">
        <p14:creationId xmlns:p14="http://schemas.microsoft.com/office/powerpoint/2010/main" val="3500171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内存监控</a:t>
            </a:r>
            <a:endParaRPr lang="zh-CN" altLang="en-US" dirty="0"/>
          </a:p>
        </p:txBody>
      </p:sp>
      <p:sp>
        <p:nvSpPr>
          <p:cNvPr id="4" name="Rectangle 6"/>
          <p:cNvSpPr>
            <a:spLocks noChangeArrowheads="1"/>
          </p:cNvSpPr>
          <p:nvPr/>
        </p:nvSpPr>
        <p:spPr bwMode="auto">
          <a:xfrm>
            <a:off x="1115616" y="1052736"/>
            <a:ext cx="6161211" cy="1077218"/>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缓冲区命中率</a:t>
            </a:r>
            <a:r>
              <a:rPr lang="en-US" altLang="zh-CN" sz="800" dirty="0" smtClean="0"/>
              <a:t>-------</a:t>
            </a:r>
          </a:p>
          <a:p>
            <a:r>
              <a:rPr lang="en-US" altLang="zh-CN" sz="800" dirty="0" smtClean="0"/>
              <a:t>SELECT </a:t>
            </a:r>
            <a:r>
              <a:rPr lang="en-US" altLang="zh-CN" sz="800" dirty="0"/>
              <a:t>(1 - (SUM(DECODE(NAME, 'physical reads', VALUE, 0)) /</a:t>
            </a:r>
            <a:br>
              <a:rPr lang="en-US" altLang="zh-CN" sz="800" dirty="0"/>
            </a:br>
            <a:r>
              <a:rPr lang="en-US" altLang="zh-CN" sz="800" dirty="0"/>
              <a:t>(SUM(DECODE(NAME, '</a:t>
            </a:r>
            <a:r>
              <a:rPr lang="en-US" altLang="zh-CN" sz="800" dirty="0" err="1"/>
              <a:t>db</a:t>
            </a:r>
            <a:r>
              <a:rPr lang="en-US" altLang="zh-CN" sz="800" dirty="0"/>
              <a:t> block gets', VALUE, 0)) +</a:t>
            </a:r>
            <a:br>
              <a:rPr lang="en-US" altLang="zh-CN" sz="800" dirty="0"/>
            </a:br>
            <a:r>
              <a:rPr lang="en-US" altLang="zh-CN" sz="800" dirty="0"/>
              <a:t>SUM(DECODE(NAME, 'consistent gets', VALUE, 0))))) * 100</a:t>
            </a:r>
            <a:br>
              <a:rPr lang="en-US" altLang="zh-CN" sz="800" dirty="0"/>
            </a:br>
            <a:r>
              <a:rPr lang="en-US" altLang="zh-CN" sz="800" dirty="0"/>
              <a:t>"</a:t>
            </a:r>
            <a:r>
              <a:rPr lang="zh-CN" altLang="en-US" sz="800" dirty="0"/>
              <a:t>缓冲区命中率</a:t>
            </a:r>
            <a:r>
              <a:rPr lang="en-US" altLang="zh-CN" sz="800" dirty="0"/>
              <a:t>"</a:t>
            </a:r>
            <a:br>
              <a:rPr lang="en-US" altLang="zh-CN" sz="800" dirty="0"/>
            </a:br>
            <a:r>
              <a:rPr lang="en-US" altLang="zh-CN" sz="800" dirty="0"/>
              <a:t>FROM V$SYSSTAT;</a:t>
            </a: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
        <p:nvSpPr>
          <p:cNvPr id="5" name="Rectangle 6"/>
          <p:cNvSpPr>
            <a:spLocks noChangeArrowheads="1"/>
          </p:cNvSpPr>
          <p:nvPr/>
        </p:nvSpPr>
        <p:spPr bwMode="auto">
          <a:xfrm>
            <a:off x="1115616" y="2420888"/>
            <a:ext cx="6161211" cy="584775"/>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数据字典命中率</a:t>
            </a:r>
            <a:r>
              <a:rPr lang="en-US" altLang="zh-CN" sz="800" dirty="0" smtClean="0"/>
              <a:t>-------</a:t>
            </a:r>
          </a:p>
          <a:p>
            <a:r>
              <a:rPr lang="en-US" altLang="zh-CN" sz="800" dirty="0"/>
              <a:t>SELECT (1 - (SUM(GETMISSES) / SUM(GETS))) * 100 "</a:t>
            </a:r>
            <a:r>
              <a:rPr lang="zh-CN" altLang="en-US" sz="800" dirty="0"/>
              <a:t>数据字典命中率</a:t>
            </a:r>
            <a:r>
              <a:rPr lang="en-US" altLang="zh-CN" sz="800" dirty="0"/>
              <a:t>"</a:t>
            </a:r>
            <a:br>
              <a:rPr lang="en-US" altLang="zh-CN" sz="800" dirty="0"/>
            </a:br>
            <a:r>
              <a:rPr lang="en-US" altLang="zh-CN" sz="800" dirty="0"/>
              <a:t>FROM V$ROWCACHE;</a:t>
            </a: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
        <p:nvSpPr>
          <p:cNvPr id="6" name="Rectangle 6"/>
          <p:cNvSpPr>
            <a:spLocks noChangeArrowheads="1"/>
          </p:cNvSpPr>
          <p:nvPr/>
        </p:nvSpPr>
        <p:spPr bwMode="auto">
          <a:xfrm>
            <a:off x="1115616" y="3276273"/>
            <a:ext cx="6161211" cy="461665"/>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库缓存命中率</a:t>
            </a:r>
            <a:r>
              <a:rPr lang="en-US" altLang="zh-CN" sz="800" dirty="0" smtClean="0"/>
              <a:t>-------</a:t>
            </a:r>
          </a:p>
          <a:p>
            <a:r>
              <a:rPr lang="en-US" altLang="zh-CN" sz="800" dirty="0"/>
              <a:t>SELECT SUM(PINS) / (SUM(PINS) + SUM(RELOADS)) * 100 "</a:t>
            </a:r>
            <a:r>
              <a:rPr lang="zh-CN" altLang="en-US" sz="800" dirty="0"/>
              <a:t>库缓存命中率</a:t>
            </a:r>
            <a:r>
              <a:rPr lang="en-US" altLang="zh-CN" sz="800" dirty="0"/>
              <a:t>"</a:t>
            </a:r>
            <a:br>
              <a:rPr lang="en-US" altLang="zh-CN" sz="800" dirty="0"/>
            </a:br>
            <a:r>
              <a:rPr lang="en-US" altLang="zh-CN" sz="800" dirty="0"/>
              <a:t>FROM V$LIBRARYCACHE;</a:t>
            </a:r>
            <a:endParaRPr lang="en-US" altLang="zh-CN" sz="800" dirty="0">
              <a:latin typeface="Courier New" pitchFamily="49" charset="0"/>
            </a:endParaRPr>
          </a:p>
        </p:txBody>
      </p:sp>
      <p:sp>
        <p:nvSpPr>
          <p:cNvPr id="7" name="Rectangle 6"/>
          <p:cNvSpPr>
            <a:spLocks noChangeArrowheads="1"/>
          </p:cNvSpPr>
          <p:nvPr/>
        </p:nvSpPr>
        <p:spPr bwMode="auto">
          <a:xfrm>
            <a:off x="1115616" y="4149080"/>
            <a:ext cx="6161211" cy="954107"/>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内存排序</a:t>
            </a:r>
            <a:r>
              <a:rPr lang="en-US" altLang="zh-CN" sz="800" dirty="0" smtClean="0"/>
              <a:t>-------</a:t>
            </a:r>
          </a:p>
          <a:p>
            <a:r>
              <a:rPr lang="en-US" altLang="zh-CN" sz="800" dirty="0"/>
              <a:t>select </a:t>
            </a:r>
            <a:r>
              <a:rPr lang="en-US" altLang="zh-CN" sz="800" dirty="0" err="1"/>
              <a:t>a.value</a:t>
            </a:r>
            <a:r>
              <a:rPr lang="en-US" altLang="zh-CN" sz="800" dirty="0"/>
              <a:t> "</a:t>
            </a:r>
            <a:r>
              <a:rPr lang="zh-CN" altLang="en-US" sz="800" dirty="0"/>
              <a:t>磁盘排序</a:t>
            </a:r>
            <a:r>
              <a:rPr lang="en-US" altLang="zh-CN" sz="800" dirty="0"/>
              <a:t>",</a:t>
            </a:r>
            <a:br>
              <a:rPr lang="en-US" altLang="zh-CN" sz="800" dirty="0"/>
            </a:br>
            <a:r>
              <a:rPr lang="en-US" altLang="zh-CN" sz="800" dirty="0" err="1"/>
              <a:t>b.value</a:t>
            </a:r>
            <a:r>
              <a:rPr lang="en-US" altLang="zh-CN" sz="800" dirty="0"/>
              <a:t> "</a:t>
            </a:r>
            <a:r>
              <a:rPr lang="zh-CN" altLang="en-US" sz="800" dirty="0"/>
              <a:t>内存排序</a:t>
            </a:r>
            <a:r>
              <a:rPr lang="en-US" altLang="zh-CN" sz="800" dirty="0"/>
              <a:t>",</a:t>
            </a:r>
            <a:br>
              <a:rPr lang="en-US" altLang="zh-CN" sz="800" dirty="0"/>
            </a:br>
            <a:r>
              <a:rPr lang="en-US" altLang="zh-CN" sz="800" dirty="0"/>
              <a:t>round((100 * </a:t>
            </a:r>
            <a:r>
              <a:rPr lang="en-US" altLang="zh-CN" sz="800" dirty="0" err="1"/>
              <a:t>b.value</a:t>
            </a:r>
            <a:r>
              <a:rPr lang="en-US" altLang="zh-CN" sz="800" dirty="0"/>
              <a:t>) /decode((</a:t>
            </a:r>
            <a:r>
              <a:rPr lang="en-US" altLang="zh-CN" sz="800" dirty="0" err="1"/>
              <a:t>a.value</a:t>
            </a:r>
            <a:r>
              <a:rPr lang="en-US" altLang="zh-CN" sz="800" dirty="0"/>
              <a:t> + </a:t>
            </a:r>
            <a:r>
              <a:rPr lang="en-US" altLang="zh-CN" sz="800" dirty="0" err="1"/>
              <a:t>b.value</a:t>
            </a:r>
            <a:r>
              <a:rPr lang="en-US" altLang="zh-CN" sz="800" dirty="0"/>
              <a:t>), 0, 1, (</a:t>
            </a:r>
            <a:r>
              <a:rPr lang="en-US" altLang="zh-CN" sz="800" dirty="0" err="1"/>
              <a:t>a.value</a:t>
            </a:r>
            <a:r>
              <a:rPr lang="en-US" altLang="zh-CN" sz="800" dirty="0"/>
              <a:t> + </a:t>
            </a:r>
            <a:r>
              <a:rPr lang="en-US" altLang="zh-CN" sz="800" dirty="0" err="1"/>
              <a:t>b.value</a:t>
            </a:r>
            <a:r>
              <a:rPr lang="en-US" altLang="zh-CN" sz="800" dirty="0"/>
              <a:t>)),2) "</a:t>
            </a:r>
            <a:r>
              <a:rPr lang="zh-CN" altLang="en-US" sz="800" dirty="0"/>
              <a:t>内存排序百分比</a:t>
            </a:r>
            <a:r>
              <a:rPr lang="en-US" altLang="zh-CN" sz="800" dirty="0"/>
              <a:t>"</a:t>
            </a:r>
            <a:br>
              <a:rPr lang="en-US" altLang="zh-CN" sz="800" dirty="0"/>
            </a:br>
            <a:r>
              <a:rPr lang="en-US" altLang="zh-CN" sz="800" dirty="0"/>
              <a:t>from </a:t>
            </a:r>
            <a:r>
              <a:rPr lang="en-US" altLang="zh-CN" sz="800" dirty="0" err="1"/>
              <a:t>v$sysstat</a:t>
            </a:r>
            <a:r>
              <a:rPr lang="en-US" altLang="zh-CN" sz="800" dirty="0"/>
              <a:t> a, </a:t>
            </a:r>
            <a:r>
              <a:rPr lang="en-US" altLang="zh-CN" sz="800" dirty="0" err="1"/>
              <a:t>v$sysstat</a:t>
            </a:r>
            <a:r>
              <a:rPr lang="en-US" altLang="zh-CN" sz="800" dirty="0"/>
              <a:t> b</a:t>
            </a:r>
            <a:br>
              <a:rPr lang="en-US" altLang="zh-CN" sz="800" dirty="0"/>
            </a:br>
            <a:r>
              <a:rPr lang="en-US" altLang="zh-CN" sz="800" dirty="0"/>
              <a:t>where a.name = 'sorts (disk)'</a:t>
            </a:r>
            <a:br>
              <a:rPr lang="en-US" altLang="zh-CN" sz="800" dirty="0"/>
            </a:br>
            <a:r>
              <a:rPr lang="en-US" altLang="zh-CN" sz="800" dirty="0"/>
              <a:t>and b.name = 'sorts (memory)';</a:t>
            </a:r>
            <a:endParaRPr lang="en-US" altLang="zh-CN" sz="800" dirty="0">
              <a:latin typeface="Courier New" pitchFamily="49" charset="0"/>
            </a:endParaRPr>
          </a:p>
        </p:txBody>
      </p:sp>
    </p:spTree>
    <p:extLst>
      <p:ext uri="{BB962C8B-B14F-4D97-AF65-F5344CB8AC3E}">
        <p14:creationId xmlns:p14="http://schemas.microsoft.com/office/powerpoint/2010/main" val="491827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IO</a:t>
            </a:r>
            <a:r>
              <a:rPr lang="zh-CN" altLang="en-US" dirty="0" smtClean="0"/>
              <a:t>监控</a:t>
            </a:r>
            <a:endParaRPr lang="zh-CN" altLang="en-US" dirty="0"/>
          </a:p>
        </p:txBody>
      </p:sp>
      <p:sp>
        <p:nvSpPr>
          <p:cNvPr id="4" name="Rectangle 6"/>
          <p:cNvSpPr>
            <a:spLocks noChangeArrowheads="1"/>
          </p:cNvSpPr>
          <p:nvPr/>
        </p:nvSpPr>
        <p:spPr bwMode="auto">
          <a:xfrm>
            <a:off x="1115616" y="1052736"/>
            <a:ext cx="6161211" cy="954107"/>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a:t>表</a:t>
            </a:r>
            <a:r>
              <a:rPr lang="zh-CN" altLang="en-US" sz="800" dirty="0" smtClean="0"/>
              <a:t>空间</a:t>
            </a:r>
            <a:r>
              <a:rPr lang="en-US" altLang="zh-CN" sz="800" dirty="0" smtClean="0"/>
              <a:t>IO-------</a:t>
            </a:r>
          </a:p>
          <a:p>
            <a:r>
              <a:rPr lang="en-US" altLang="zh-CN" sz="800" dirty="0"/>
              <a:t>select </a:t>
            </a:r>
            <a:r>
              <a:rPr lang="en-US" altLang="zh-CN" sz="800" dirty="0" err="1"/>
              <a:t>df.tablespace_name</a:t>
            </a:r>
            <a:r>
              <a:rPr lang="en-US" altLang="zh-CN" sz="800" dirty="0"/>
              <a:t> </a:t>
            </a:r>
            <a:r>
              <a:rPr lang="en-US" altLang="zh-CN" sz="800" dirty="0" err="1"/>
              <a:t>name,df.file_name</a:t>
            </a:r>
            <a:r>
              <a:rPr lang="en-US" altLang="zh-CN" sz="800" dirty="0"/>
              <a:t> "file",</a:t>
            </a:r>
            <a:r>
              <a:rPr lang="en-US" altLang="zh-CN" sz="800" dirty="0" err="1"/>
              <a:t>f.phyrds</a:t>
            </a:r>
            <a:r>
              <a:rPr lang="en-US" altLang="zh-CN" sz="800" dirty="0"/>
              <a:t> </a:t>
            </a:r>
            <a:r>
              <a:rPr lang="en-US" altLang="zh-CN" sz="800" dirty="0" err="1"/>
              <a:t>pyr</a:t>
            </a:r>
            <a:r>
              <a:rPr lang="en-US" altLang="zh-CN" sz="800" dirty="0"/>
              <a:t>, </a:t>
            </a:r>
          </a:p>
          <a:p>
            <a:r>
              <a:rPr lang="en-US" altLang="zh-CN" sz="800" dirty="0"/>
              <a:t>    </a:t>
            </a:r>
            <a:r>
              <a:rPr lang="en-US" altLang="zh-CN" sz="800" dirty="0" err="1"/>
              <a:t>f.phyblkrd</a:t>
            </a:r>
            <a:r>
              <a:rPr lang="en-US" altLang="zh-CN" sz="800" dirty="0"/>
              <a:t> </a:t>
            </a:r>
            <a:r>
              <a:rPr lang="en-US" altLang="zh-CN" sz="800" dirty="0" err="1"/>
              <a:t>pbr,f.phywrts</a:t>
            </a:r>
            <a:r>
              <a:rPr lang="en-US" altLang="zh-CN" sz="800" dirty="0"/>
              <a:t> </a:t>
            </a:r>
            <a:r>
              <a:rPr lang="en-US" altLang="zh-CN" sz="800" dirty="0" err="1"/>
              <a:t>pyw</a:t>
            </a:r>
            <a:r>
              <a:rPr lang="en-US" altLang="zh-CN" sz="800" dirty="0"/>
              <a:t>, </a:t>
            </a:r>
            <a:r>
              <a:rPr lang="en-US" altLang="zh-CN" sz="800" dirty="0" err="1"/>
              <a:t>f.phyblkwrt</a:t>
            </a:r>
            <a:r>
              <a:rPr lang="en-US" altLang="zh-CN" sz="800" dirty="0"/>
              <a:t> </a:t>
            </a:r>
            <a:r>
              <a:rPr lang="en-US" altLang="zh-CN" sz="800" dirty="0" err="1"/>
              <a:t>pbw</a:t>
            </a:r>
            <a:r>
              <a:rPr lang="en-US" altLang="zh-CN" sz="800" dirty="0"/>
              <a:t> </a:t>
            </a:r>
          </a:p>
          <a:p>
            <a:r>
              <a:rPr lang="en-US" altLang="zh-CN" sz="800" dirty="0"/>
              <a:t>    from </a:t>
            </a:r>
            <a:r>
              <a:rPr lang="en-US" altLang="zh-CN" sz="800" dirty="0" err="1"/>
              <a:t>v$filestat</a:t>
            </a:r>
            <a:r>
              <a:rPr lang="en-US" altLang="zh-CN" sz="800" dirty="0"/>
              <a:t> f, </a:t>
            </a:r>
            <a:r>
              <a:rPr lang="en-US" altLang="zh-CN" sz="800" dirty="0" err="1"/>
              <a:t>dba_data_files</a:t>
            </a:r>
            <a:r>
              <a:rPr lang="en-US" altLang="zh-CN" sz="800" dirty="0"/>
              <a:t> </a:t>
            </a:r>
            <a:r>
              <a:rPr lang="en-US" altLang="zh-CN" sz="800" dirty="0" err="1"/>
              <a:t>df</a:t>
            </a:r>
            <a:r>
              <a:rPr lang="en-US" altLang="zh-CN" sz="800" dirty="0"/>
              <a:t> </a:t>
            </a:r>
          </a:p>
          <a:p>
            <a:r>
              <a:rPr lang="en-US" altLang="zh-CN" sz="800" dirty="0"/>
              <a:t>    where </a:t>
            </a:r>
            <a:r>
              <a:rPr lang="en-US" altLang="zh-CN" sz="800" dirty="0" err="1"/>
              <a:t>f.file</a:t>
            </a:r>
            <a:r>
              <a:rPr lang="en-US" altLang="zh-CN" sz="800" dirty="0"/>
              <a:t># = </a:t>
            </a:r>
            <a:r>
              <a:rPr lang="en-US" altLang="zh-CN" sz="800" dirty="0" err="1"/>
              <a:t>df.file_id</a:t>
            </a:r>
            <a:r>
              <a:rPr lang="en-US" altLang="zh-CN" sz="800" dirty="0"/>
              <a:t> </a:t>
            </a:r>
          </a:p>
          <a:p>
            <a:r>
              <a:rPr lang="en-US" altLang="zh-CN" sz="800" dirty="0"/>
              <a:t>    order by </a:t>
            </a:r>
            <a:r>
              <a:rPr lang="en-US" altLang="zh-CN" sz="800" dirty="0" err="1"/>
              <a:t>df.tablespace_name</a:t>
            </a:r>
            <a:r>
              <a:rPr lang="en-US" altLang="zh-CN" sz="800" dirty="0"/>
              <a:t>; </a:t>
            </a: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
        <p:nvSpPr>
          <p:cNvPr id="5" name="Rectangle 6"/>
          <p:cNvSpPr>
            <a:spLocks noChangeArrowheads="1"/>
          </p:cNvSpPr>
          <p:nvPr/>
        </p:nvSpPr>
        <p:spPr bwMode="auto">
          <a:xfrm>
            <a:off x="1115616" y="2420888"/>
            <a:ext cx="6161211" cy="707886"/>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数据文件</a:t>
            </a:r>
            <a:r>
              <a:rPr lang="en-US" altLang="zh-CN" sz="800" dirty="0" smtClean="0"/>
              <a:t>IO-------</a:t>
            </a:r>
          </a:p>
          <a:p>
            <a:r>
              <a:rPr lang="en-US" altLang="zh-CN" sz="800" dirty="0"/>
              <a:t>select </a:t>
            </a:r>
            <a:r>
              <a:rPr lang="en-US" altLang="zh-CN" sz="800" dirty="0" err="1"/>
              <a:t>substr</a:t>
            </a:r>
            <a:r>
              <a:rPr lang="en-US" altLang="zh-CN" sz="800" dirty="0"/>
              <a:t>(a.file#,1,2) "#", </a:t>
            </a:r>
            <a:r>
              <a:rPr lang="en-US" altLang="zh-CN" sz="800" dirty="0" err="1"/>
              <a:t>substr</a:t>
            </a:r>
            <a:r>
              <a:rPr lang="en-US" altLang="zh-CN" sz="800" dirty="0"/>
              <a:t>(a.name,1,30) "Name",  </a:t>
            </a:r>
          </a:p>
          <a:p>
            <a:r>
              <a:rPr lang="en-US" altLang="zh-CN" sz="800" dirty="0"/>
              <a:t>    </a:t>
            </a:r>
            <a:r>
              <a:rPr lang="en-US" altLang="zh-CN" sz="800" dirty="0" err="1"/>
              <a:t>a.status</a:t>
            </a:r>
            <a:r>
              <a:rPr lang="en-US" altLang="zh-CN" sz="800" dirty="0"/>
              <a:t>, </a:t>
            </a:r>
            <a:r>
              <a:rPr lang="en-US" altLang="zh-CN" sz="800" dirty="0" err="1"/>
              <a:t>a.bytes</a:t>
            </a:r>
            <a:r>
              <a:rPr lang="en-US" altLang="zh-CN" sz="800" dirty="0"/>
              <a:t>, </a:t>
            </a:r>
            <a:r>
              <a:rPr lang="en-US" altLang="zh-CN" sz="800" dirty="0" err="1"/>
              <a:t>b.phyrds</a:t>
            </a:r>
            <a:r>
              <a:rPr lang="en-US" altLang="zh-CN" sz="800" dirty="0"/>
              <a:t>, </a:t>
            </a:r>
            <a:r>
              <a:rPr lang="en-US" altLang="zh-CN" sz="800" dirty="0" err="1"/>
              <a:t>b.phywrts</a:t>
            </a:r>
            <a:r>
              <a:rPr lang="en-US" altLang="zh-CN" sz="800" dirty="0"/>
              <a:t>  </a:t>
            </a:r>
          </a:p>
          <a:p>
            <a:r>
              <a:rPr lang="en-US" altLang="zh-CN" sz="800" dirty="0"/>
              <a:t>    from </a:t>
            </a:r>
            <a:r>
              <a:rPr lang="en-US" altLang="zh-CN" sz="800" dirty="0" err="1"/>
              <a:t>v$datafile</a:t>
            </a:r>
            <a:r>
              <a:rPr lang="en-US" altLang="zh-CN" sz="800" dirty="0"/>
              <a:t> a, </a:t>
            </a:r>
            <a:r>
              <a:rPr lang="en-US" altLang="zh-CN" sz="800" dirty="0" err="1"/>
              <a:t>v$filestat</a:t>
            </a:r>
            <a:r>
              <a:rPr lang="en-US" altLang="zh-CN" sz="800" dirty="0"/>
              <a:t> b  </a:t>
            </a:r>
          </a:p>
          <a:p>
            <a:r>
              <a:rPr lang="en-US" altLang="zh-CN" sz="800" dirty="0"/>
              <a:t>    where </a:t>
            </a:r>
            <a:r>
              <a:rPr lang="en-US" altLang="zh-CN" sz="800" dirty="0" err="1"/>
              <a:t>a.file</a:t>
            </a:r>
            <a:r>
              <a:rPr lang="en-US" altLang="zh-CN" sz="800" dirty="0"/>
              <a:t># = </a:t>
            </a:r>
            <a:r>
              <a:rPr lang="en-US" altLang="zh-CN" sz="800" dirty="0" err="1"/>
              <a:t>b.file</a:t>
            </a:r>
            <a:r>
              <a:rPr lang="en-US" altLang="zh-CN" sz="800" dirty="0"/>
              <a:t>#;</a:t>
            </a:r>
            <a:endParaRPr lang="en-US" altLang="zh-CN" sz="800" dirty="0">
              <a:latin typeface="Courier New" pitchFamily="49" charset="0"/>
            </a:endParaRPr>
          </a:p>
        </p:txBody>
      </p:sp>
    </p:spTree>
    <p:extLst>
      <p:ext uri="{BB962C8B-B14F-4D97-AF65-F5344CB8AC3E}">
        <p14:creationId xmlns:p14="http://schemas.microsoft.com/office/powerpoint/2010/main" val="3625972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锁资源竞争</a:t>
            </a:r>
            <a:endParaRPr lang="zh-CN" altLang="en-US" dirty="0"/>
          </a:p>
        </p:txBody>
      </p:sp>
      <p:sp>
        <p:nvSpPr>
          <p:cNvPr id="5" name="Rectangle 6"/>
          <p:cNvSpPr>
            <a:spLocks noChangeArrowheads="1"/>
          </p:cNvSpPr>
          <p:nvPr/>
        </p:nvSpPr>
        <p:spPr bwMode="auto">
          <a:xfrm>
            <a:off x="1115616" y="1340768"/>
            <a:ext cx="6161211" cy="3046988"/>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--------TM</a:t>
            </a:r>
            <a:r>
              <a:rPr lang="zh-CN" altLang="en-US" sz="800" dirty="0" smtClean="0"/>
              <a:t>锁</a:t>
            </a:r>
            <a:r>
              <a:rPr lang="en-US" altLang="zh-CN" sz="800" dirty="0" smtClean="0"/>
              <a:t>-------</a:t>
            </a:r>
          </a:p>
          <a:p>
            <a:r>
              <a:rPr lang="en-US" altLang="zh-CN" sz="800" dirty="0" smtClean="0"/>
              <a:t>select </a:t>
            </a:r>
            <a:r>
              <a:rPr lang="en-US" altLang="zh-CN" sz="800" dirty="0"/>
              <a:t>/*+ rule */ </a:t>
            </a:r>
            <a:endParaRPr lang="zh-CN" altLang="en-US" sz="800" dirty="0"/>
          </a:p>
          <a:p>
            <a:r>
              <a:rPr lang="zh-CN" altLang="en-US" sz="800" dirty="0"/>
              <a:t> </a:t>
            </a:r>
            <a:r>
              <a:rPr lang="en-US" altLang="zh-CN" sz="800" dirty="0" err="1"/>
              <a:t>lpad</a:t>
            </a:r>
            <a:r>
              <a:rPr lang="en-US" altLang="zh-CN" sz="800" dirty="0"/>
              <a:t>('--', decode(</a:t>
            </a:r>
            <a:r>
              <a:rPr lang="en-US" altLang="zh-CN" sz="800" dirty="0" err="1"/>
              <a:t>b.block</a:t>
            </a:r>
            <a:r>
              <a:rPr lang="en-US" altLang="zh-CN" sz="800" dirty="0"/>
              <a:t>, 1, 0, 4)) || </a:t>
            </a:r>
            <a:r>
              <a:rPr lang="en-US" altLang="zh-CN" sz="800" dirty="0" err="1"/>
              <a:t>s.username</a:t>
            </a:r>
            <a:r>
              <a:rPr lang="en-US" altLang="zh-CN" sz="800" dirty="0"/>
              <a:t> </a:t>
            </a:r>
            <a:r>
              <a:rPr lang="en-US" altLang="zh-CN" sz="800" dirty="0" err="1"/>
              <a:t>user_name</a:t>
            </a:r>
            <a:r>
              <a:rPr lang="en-US" altLang="zh-CN" sz="800" dirty="0"/>
              <a:t>,</a:t>
            </a:r>
            <a:endParaRPr lang="zh-CN" altLang="en-US" sz="800" dirty="0"/>
          </a:p>
          <a:p>
            <a:r>
              <a:rPr lang="zh-CN" altLang="en-US" sz="800" dirty="0"/>
              <a:t> </a:t>
            </a:r>
            <a:r>
              <a:rPr lang="en-US" altLang="zh-CN" sz="800" dirty="0" err="1"/>
              <a:t>b.type</a:t>
            </a:r>
            <a:r>
              <a:rPr lang="en-US" altLang="zh-CN" sz="800" dirty="0"/>
              <a:t>,</a:t>
            </a:r>
            <a:endParaRPr lang="zh-CN" altLang="en-US" sz="800" dirty="0"/>
          </a:p>
          <a:p>
            <a:r>
              <a:rPr lang="zh-CN" altLang="en-US" sz="800" dirty="0"/>
              <a:t> </a:t>
            </a:r>
            <a:r>
              <a:rPr lang="en-US" altLang="zh-CN" sz="800" dirty="0" err="1"/>
              <a:t>o.owner</a:t>
            </a:r>
            <a:r>
              <a:rPr lang="en-US" altLang="zh-CN" sz="800" dirty="0"/>
              <a:t> || '.' || </a:t>
            </a:r>
            <a:r>
              <a:rPr lang="en-US" altLang="zh-CN" sz="800" dirty="0" err="1"/>
              <a:t>o.object_name</a:t>
            </a:r>
            <a:r>
              <a:rPr lang="en-US" altLang="zh-CN" sz="800" dirty="0"/>
              <a:t> </a:t>
            </a:r>
            <a:r>
              <a:rPr lang="en-US" altLang="zh-CN" sz="800" dirty="0" err="1"/>
              <a:t>object_name</a:t>
            </a:r>
            <a:r>
              <a:rPr lang="en-US" altLang="zh-CN" sz="800" dirty="0"/>
              <a:t>,</a:t>
            </a:r>
            <a:endParaRPr lang="zh-CN" altLang="en-US" sz="800" dirty="0"/>
          </a:p>
          <a:p>
            <a:r>
              <a:rPr lang="zh-CN" altLang="en-US" sz="800" dirty="0"/>
              <a:t> </a:t>
            </a:r>
            <a:r>
              <a:rPr lang="en-US" altLang="zh-CN" sz="800" dirty="0" err="1"/>
              <a:t>s.sid</a:t>
            </a:r>
            <a:r>
              <a:rPr lang="en-US" altLang="zh-CN" sz="800" dirty="0"/>
              <a:t>,</a:t>
            </a:r>
            <a:endParaRPr lang="zh-CN" altLang="en-US" sz="800" dirty="0"/>
          </a:p>
          <a:p>
            <a:r>
              <a:rPr lang="zh-CN" altLang="en-US" sz="800" dirty="0"/>
              <a:t> </a:t>
            </a:r>
            <a:r>
              <a:rPr lang="en-US" altLang="zh-CN" sz="800" dirty="0" err="1"/>
              <a:t>s.serial</a:t>
            </a:r>
            <a:r>
              <a:rPr lang="en-US" altLang="zh-CN" sz="800" dirty="0"/>
              <a:t>#,</a:t>
            </a:r>
            <a:endParaRPr lang="zh-CN" altLang="en-US" sz="800" dirty="0"/>
          </a:p>
          <a:p>
            <a:r>
              <a:rPr lang="zh-CN" altLang="en-US" sz="800" dirty="0"/>
              <a:t> </a:t>
            </a:r>
            <a:r>
              <a:rPr lang="en-US" altLang="zh-CN" sz="800" dirty="0"/>
              <a:t>decode(</a:t>
            </a:r>
            <a:r>
              <a:rPr lang="en-US" altLang="zh-CN" sz="800" dirty="0" err="1"/>
              <a:t>b.request</a:t>
            </a:r>
            <a:r>
              <a:rPr lang="en-US" altLang="zh-CN" sz="800" dirty="0"/>
              <a:t>, 0, 'BLOCKED', 'Waiting') status,</a:t>
            </a:r>
            <a:endParaRPr lang="zh-CN" altLang="en-US" sz="800" dirty="0"/>
          </a:p>
          <a:p>
            <a:r>
              <a:rPr lang="zh-CN" altLang="en-US" sz="800" dirty="0"/>
              <a:t> </a:t>
            </a:r>
            <a:r>
              <a:rPr lang="en-US" altLang="zh-CN" sz="800" dirty="0" err="1"/>
              <a:t>t.SQL_TEXT</a:t>
            </a:r>
            <a:endParaRPr lang="zh-CN" altLang="en-US" sz="800" dirty="0"/>
          </a:p>
          <a:p>
            <a:r>
              <a:rPr lang="zh-CN" altLang="en-US" sz="800" dirty="0"/>
              <a:t>  </a:t>
            </a:r>
            <a:r>
              <a:rPr lang="en-US" altLang="zh-CN" sz="800" dirty="0"/>
              <a:t>from </a:t>
            </a:r>
            <a:r>
              <a:rPr lang="en-US" altLang="zh-CN" sz="800" dirty="0" err="1"/>
              <a:t>dba_objects</a:t>
            </a:r>
            <a:r>
              <a:rPr lang="en-US" altLang="zh-CN" sz="800" dirty="0"/>
              <a:t>             o,</a:t>
            </a:r>
            <a:endParaRPr lang="zh-CN" altLang="en-US" sz="800" dirty="0"/>
          </a:p>
          <a:p>
            <a:r>
              <a:rPr lang="zh-CN" altLang="en-US" sz="800" dirty="0"/>
              <a:t>       </a:t>
            </a:r>
            <a:r>
              <a:rPr lang="en-US" altLang="zh-CN" sz="800" dirty="0" err="1"/>
              <a:t>v$session</a:t>
            </a:r>
            <a:r>
              <a:rPr lang="en-US" altLang="zh-CN" sz="800" dirty="0"/>
              <a:t>               s,</a:t>
            </a:r>
            <a:endParaRPr lang="zh-CN" altLang="en-US" sz="800" dirty="0"/>
          </a:p>
          <a:p>
            <a:r>
              <a:rPr lang="zh-CN" altLang="en-US" sz="800" dirty="0"/>
              <a:t>       </a:t>
            </a:r>
            <a:r>
              <a:rPr lang="en-US" altLang="zh-CN" sz="800" dirty="0" err="1"/>
              <a:t>v$lock</a:t>
            </a:r>
            <a:r>
              <a:rPr lang="en-US" altLang="zh-CN" sz="800" dirty="0"/>
              <a:t>                  v,</a:t>
            </a:r>
            <a:endParaRPr lang="zh-CN" altLang="en-US" sz="800" dirty="0"/>
          </a:p>
          <a:p>
            <a:r>
              <a:rPr lang="zh-CN" altLang="en-US" sz="800" dirty="0"/>
              <a:t>       </a:t>
            </a:r>
            <a:r>
              <a:rPr lang="en-US" altLang="zh-CN" sz="800" dirty="0" err="1"/>
              <a:t>v$lock</a:t>
            </a:r>
            <a:r>
              <a:rPr lang="en-US" altLang="zh-CN" sz="800" dirty="0"/>
              <a:t>                  b,</a:t>
            </a:r>
            <a:endParaRPr lang="zh-CN" altLang="en-US" sz="800" dirty="0"/>
          </a:p>
          <a:p>
            <a:r>
              <a:rPr lang="zh-CN" altLang="en-US" sz="800" dirty="0"/>
              <a:t>       </a:t>
            </a:r>
            <a:r>
              <a:rPr lang="en-US" altLang="zh-CN" sz="800" dirty="0" err="1"/>
              <a:t>v$sqltext_with_newlines</a:t>
            </a:r>
            <a:r>
              <a:rPr lang="en-US" altLang="zh-CN" sz="800" dirty="0"/>
              <a:t> t</a:t>
            </a:r>
            <a:endParaRPr lang="zh-CN" altLang="en-US" sz="800" dirty="0"/>
          </a:p>
          <a:p>
            <a:r>
              <a:rPr lang="zh-CN" altLang="en-US" sz="800" dirty="0"/>
              <a:t> </a:t>
            </a:r>
            <a:r>
              <a:rPr lang="en-US" altLang="zh-CN" sz="800" dirty="0"/>
              <a:t>where v.id1 = </a:t>
            </a:r>
            <a:r>
              <a:rPr lang="en-US" altLang="zh-CN" sz="800" dirty="0" err="1"/>
              <a:t>o.object_id</a:t>
            </a:r>
            <a:endParaRPr lang="zh-CN" altLang="en-US" sz="800" dirty="0"/>
          </a:p>
          <a:p>
            <a:r>
              <a:rPr lang="zh-CN" altLang="en-US" sz="800" dirty="0"/>
              <a:t>   </a:t>
            </a:r>
            <a:r>
              <a:rPr lang="en-US" altLang="zh-CN" sz="800" dirty="0"/>
              <a:t>and </a:t>
            </a:r>
            <a:r>
              <a:rPr lang="en-US" altLang="zh-CN" sz="800" dirty="0" err="1"/>
              <a:t>v.sid</a:t>
            </a:r>
            <a:r>
              <a:rPr lang="en-US" altLang="zh-CN" sz="800" dirty="0"/>
              <a:t> = </a:t>
            </a:r>
            <a:r>
              <a:rPr lang="en-US" altLang="zh-CN" sz="800" dirty="0" err="1"/>
              <a:t>s.sid</a:t>
            </a:r>
            <a:endParaRPr lang="zh-CN" altLang="en-US" sz="800" dirty="0"/>
          </a:p>
          <a:p>
            <a:r>
              <a:rPr lang="zh-CN" altLang="en-US" sz="800" dirty="0"/>
              <a:t>   </a:t>
            </a:r>
            <a:r>
              <a:rPr lang="en-US" altLang="zh-CN" sz="800" dirty="0"/>
              <a:t>and </a:t>
            </a:r>
            <a:r>
              <a:rPr lang="en-US" altLang="zh-CN" sz="800" dirty="0" err="1"/>
              <a:t>v.sid</a:t>
            </a:r>
            <a:r>
              <a:rPr lang="en-US" altLang="zh-CN" sz="800" dirty="0"/>
              <a:t> = </a:t>
            </a:r>
            <a:r>
              <a:rPr lang="en-US" altLang="zh-CN" sz="800" dirty="0" err="1"/>
              <a:t>b.sid</a:t>
            </a:r>
            <a:endParaRPr lang="zh-CN" altLang="en-US" sz="800" dirty="0"/>
          </a:p>
          <a:p>
            <a:r>
              <a:rPr lang="zh-CN" altLang="en-US" sz="800" dirty="0"/>
              <a:t>   </a:t>
            </a:r>
            <a:r>
              <a:rPr lang="en-US" altLang="zh-CN" sz="800" dirty="0"/>
              <a:t>and (</a:t>
            </a:r>
            <a:r>
              <a:rPr lang="en-US" altLang="zh-CN" sz="800" dirty="0" err="1"/>
              <a:t>b.block</a:t>
            </a:r>
            <a:r>
              <a:rPr lang="en-US" altLang="zh-CN" sz="800" dirty="0"/>
              <a:t> = 1 or </a:t>
            </a:r>
            <a:r>
              <a:rPr lang="en-US" altLang="zh-CN" sz="800" dirty="0" err="1"/>
              <a:t>b.request</a:t>
            </a:r>
            <a:r>
              <a:rPr lang="en-US" altLang="zh-CN" sz="800" dirty="0"/>
              <a:t> &gt; 0)</a:t>
            </a:r>
            <a:endParaRPr lang="zh-CN" altLang="en-US" sz="800" dirty="0"/>
          </a:p>
          <a:p>
            <a:r>
              <a:rPr lang="zh-CN" altLang="en-US" sz="800" dirty="0"/>
              <a:t>   </a:t>
            </a:r>
            <a:r>
              <a:rPr lang="en-US" altLang="zh-CN" sz="800" dirty="0"/>
              <a:t>and </a:t>
            </a:r>
            <a:r>
              <a:rPr lang="en-US" altLang="zh-CN" sz="800" dirty="0" err="1"/>
              <a:t>v.type</a:t>
            </a:r>
            <a:r>
              <a:rPr lang="en-US" altLang="zh-CN" sz="800" dirty="0"/>
              <a:t> = 'TM'</a:t>
            </a:r>
            <a:endParaRPr lang="zh-CN" altLang="en-US" sz="800" dirty="0"/>
          </a:p>
          <a:p>
            <a:r>
              <a:rPr lang="zh-CN" altLang="en-US" sz="800" dirty="0"/>
              <a:t>   </a:t>
            </a:r>
            <a:r>
              <a:rPr lang="en-US" altLang="zh-CN" sz="800" dirty="0"/>
              <a:t>and </a:t>
            </a:r>
            <a:r>
              <a:rPr lang="en-US" altLang="zh-CN" sz="800" dirty="0" err="1"/>
              <a:t>t.ADDRESS</a:t>
            </a:r>
            <a:r>
              <a:rPr lang="en-US" altLang="zh-CN" sz="800" dirty="0"/>
              <a:t> = </a:t>
            </a:r>
            <a:r>
              <a:rPr lang="en-US" altLang="zh-CN" sz="800" dirty="0" err="1"/>
              <a:t>s.PREV_SQL_ADDR</a:t>
            </a:r>
            <a:endParaRPr lang="zh-CN" altLang="en-US" sz="800" dirty="0"/>
          </a:p>
          <a:p>
            <a:r>
              <a:rPr lang="en-US" altLang="zh-CN" sz="800" dirty="0"/>
              <a:t>order by </a:t>
            </a:r>
            <a:r>
              <a:rPr lang="en-US" altLang="zh-CN" sz="800" dirty="0" err="1"/>
              <a:t>status,s.sid</a:t>
            </a:r>
            <a:r>
              <a:rPr lang="en-US" altLang="zh-CN" sz="800" dirty="0"/>
              <a:t>;</a:t>
            </a: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Tree>
    <p:extLst>
      <p:ext uri="{BB962C8B-B14F-4D97-AF65-F5344CB8AC3E}">
        <p14:creationId xmlns:p14="http://schemas.microsoft.com/office/powerpoint/2010/main" val="1942281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会话等待监控</a:t>
            </a:r>
            <a:endParaRPr lang="zh-CN" altLang="en-US" dirty="0"/>
          </a:p>
        </p:txBody>
      </p:sp>
      <p:sp>
        <p:nvSpPr>
          <p:cNvPr id="4" name="Rectangle 6"/>
          <p:cNvSpPr>
            <a:spLocks noChangeArrowheads="1"/>
          </p:cNvSpPr>
          <p:nvPr/>
        </p:nvSpPr>
        <p:spPr bwMode="auto">
          <a:xfrm>
            <a:off x="1115616" y="1340768"/>
            <a:ext cx="6161211" cy="1323439"/>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a:t>select </a:t>
            </a:r>
            <a:r>
              <a:rPr lang="en-US" altLang="zh-CN" sz="800" dirty="0" err="1"/>
              <a:t>se.sid,s.serial</a:t>
            </a:r>
            <a:r>
              <a:rPr lang="en-US" altLang="zh-CN" sz="800" dirty="0"/>
              <a:t>#, </a:t>
            </a:r>
            <a:r>
              <a:rPr lang="en-US" altLang="zh-CN" sz="800" dirty="0" err="1"/>
              <a:t>s.username</a:t>
            </a:r>
            <a:r>
              <a:rPr lang="en-US" altLang="zh-CN" sz="800" dirty="0"/>
              <a:t>, </a:t>
            </a:r>
            <a:r>
              <a:rPr lang="en-US" altLang="zh-CN" sz="800" dirty="0" err="1"/>
              <a:t>se.event</a:t>
            </a:r>
            <a:r>
              <a:rPr lang="en-US" altLang="zh-CN" sz="800" dirty="0"/>
              <a:t>, </a:t>
            </a:r>
            <a:r>
              <a:rPr lang="en-US" altLang="zh-CN" sz="800" dirty="0" err="1"/>
              <a:t>se.wait_time</a:t>
            </a:r>
            <a:r>
              <a:rPr lang="en-US" altLang="zh-CN" sz="800" dirty="0"/>
              <a:t>, </a:t>
            </a:r>
            <a:r>
              <a:rPr lang="en-US" altLang="zh-CN" sz="800" dirty="0" err="1"/>
              <a:t>se.seconds_in_wait</a:t>
            </a:r>
            <a:endParaRPr lang="en-US" altLang="zh-CN" sz="800" dirty="0"/>
          </a:p>
          <a:p>
            <a:r>
              <a:rPr lang="en-US" altLang="zh-CN" sz="800" dirty="0"/>
              <a:t>  from </a:t>
            </a:r>
            <a:r>
              <a:rPr lang="en-US" altLang="zh-CN" sz="800" dirty="0" err="1"/>
              <a:t>v$session</a:t>
            </a:r>
            <a:r>
              <a:rPr lang="en-US" altLang="zh-CN" sz="800" dirty="0"/>
              <a:t> s, </a:t>
            </a:r>
            <a:r>
              <a:rPr lang="en-US" altLang="zh-CN" sz="800" dirty="0" err="1"/>
              <a:t>v$session_wait</a:t>
            </a:r>
            <a:r>
              <a:rPr lang="en-US" altLang="zh-CN" sz="800" dirty="0"/>
              <a:t> se</a:t>
            </a:r>
          </a:p>
          <a:p>
            <a:r>
              <a:rPr lang="en-US" altLang="zh-CN" sz="800" dirty="0"/>
              <a:t> where </a:t>
            </a:r>
            <a:r>
              <a:rPr lang="en-US" altLang="zh-CN" sz="800" dirty="0" err="1"/>
              <a:t>s.USERNAME</a:t>
            </a:r>
            <a:r>
              <a:rPr lang="en-US" altLang="zh-CN" sz="800" dirty="0"/>
              <a:t> is not null</a:t>
            </a:r>
          </a:p>
          <a:p>
            <a:r>
              <a:rPr lang="en-US" altLang="zh-CN" sz="800" dirty="0"/>
              <a:t>   and </a:t>
            </a:r>
            <a:r>
              <a:rPr lang="en-US" altLang="zh-CN" sz="800" dirty="0" err="1"/>
              <a:t>se.SID</a:t>
            </a:r>
            <a:r>
              <a:rPr lang="en-US" altLang="zh-CN" sz="800" dirty="0"/>
              <a:t> = </a:t>
            </a:r>
            <a:r>
              <a:rPr lang="en-US" altLang="zh-CN" sz="800" dirty="0" err="1"/>
              <a:t>s.SID</a:t>
            </a:r>
            <a:endParaRPr lang="en-US" altLang="zh-CN" sz="800" dirty="0"/>
          </a:p>
          <a:p>
            <a:r>
              <a:rPr lang="en-US" altLang="zh-CN" sz="800" dirty="0"/>
              <a:t>   and </a:t>
            </a:r>
            <a:r>
              <a:rPr lang="en-US" altLang="zh-CN" sz="800" dirty="0" err="1"/>
              <a:t>s.STATUS</a:t>
            </a:r>
            <a:r>
              <a:rPr lang="en-US" altLang="zh-CN" sz="800" dirty="0"/>
              <a:t> = 'ACTIVE'</a:t>
            </a:r>
          </a:p>
          <a:p>
            <a:r>
              <a:rPr lang="en-US" altLang="zh-CN" sz="800" dirty="0"/>
              <a:t>   and </a:t>
            </a:r>
            <a:r>
              <a:rPr lang="en-US" altLang="zh-CN" sz="800" dirty="0" err="1"/>
              <a:t>se.EVENT</a:t>
            </a:r>
            <a:r>
              <a:rPr lang="en-US" altLang="zh-CN" sz="800" dirty="0"/>
              <a:t> not like '%SQL*Net%'</a:t>
            </a:r>
          </a:p>
          <a:p>
            <a:r>
              <a:rPr lang="en-US" altLang="zh-CN" sz="800" dirty="0"/>
              <a:t>      and   </a:t>
            </a:r>
            <a:r>
              <a:rPr lang="en-US" altLang="zh-CN" sz="800" dirty="0" err="1"/>
              <a:t>se.wait_time</a:t>
            </a:r>
            <a:r>
              <a:rPr lang="en-US" altLang="zh-CN" sz="800" dirty="0"/>
              <a:t>=0</a:t>
            </a:r>
          </a:p>
          <a:p>
            <a:r>
              <a:rPr lang="en-US" altLang="zh-CN" sz="800" dirty="0"/>
              <a:t> order by </a:t>
            </a:r>
            <a:r>
              <a:rPr lang="en-US" altLang="zh-CN" sz="800" dirty="0" err="1"/>
              <a:t>se.wait_time</a:t>
            </a:r>
            <a:r>
              <a:rPr lang="en-US" altLang="zh-CN" sz="800" dirty="0"/>
              <a:t> </a:t>
            </a:r>
            <a:r>
              <a:rPr lang="en-US" altLang="zh-CN" sz="800" dirty="0" err="1"/>
              <a:t>desc</a:t>
            </a:r>
            <a:r>
              <a:rPr lang="en-US" altLang="zh-CN" sz="800" dirty="0"/>
              <a:t>;</a:t>
            </a:r>
            <a:endParaRPr lang="en-US" altLang="zh-CN" sz="800" dirty="0">
              <a:latin typeface="Courier New" pitchFamily="49" charset="0"/>
            </a:endParaRPr>
          </a:p>
          <a:p>
            <a:pPr eaLnBrk="0" hangingPunct="0">
              <a:spcBef>
                <a:spcPct val="0"/>
              </a:spcBef>
              <a:tabLst>
                <a:tab pos="450850" algn="l"/>
              </a:tabLst>
            </a:pP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Tree>
    <p:extLst>
      <p:ext uri="{BB962C8B-B14F-4D97-AF65-F5344CB8AC3E}">
        <p14:creationId xmlns:p14="http://schemas.microsoft.com/office/powerpoint/2010/main" val="2637412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SQL</a:t>
            </a:r>
            <a:r>
              <a:rPr lang="zh-CN" altLang="en-US" dirty="0" smtClean="0"/>
              <a:t>监控</a:t>
            </a:r>
            <a:endParaRPr lang="zh-CN" altLang="en-US" dirty="0"/>
          </a:p>
        </p:txBody>
      </p:sp>
      <p:sp>
        <p:nvSpPr>
          <p:cNvPr id="4" name="Rectangle 6"/>
          <p:cNvSpPr>
            <a:spLocks noChangeArrowheads="1"/>
          </p:cNvSpPr>
          <p:nvPr/>
        </p:nvSpPr>
        <p:spPr bwMode="auto">
          <a:xfrm>
            <a:off x="1104577" y="980728"/>
            <a:ext cx="6161211" cy="1692771"/>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执行很久的</a:t>
            </a:r>
            <a:r>
              <a:rPr lang="en-US" altLang="zh-CN" sz="800" dirty="0" smtClean="0"/>
              <a:t>SQL------------</a:t>
            </a:r>
          </a:p>
          <a:p>
            <a:r>
              <a:rPr lang="en-US" altLang="zh-CN" sz="800" dirty="0" smtClean="0"/>
              <a:t>select </a:t>
            </a:r>
            <a:r>
              <a:rPr lang="en-US" altLang="zh-CN" sz="800" dirty="0"/>
              <a:t>username,</a:t>
            </a:r>
          </a:p>
          <a:p>
            <a:r>
              <a:rPr lang="en-US" altLang="zh-CN" sz="800" dirty="0"/>
              <a:t>       </a:t>
            </a:r>
            <a:r>
              <a:rPr lang="en-US" altLang="zh-CN" sz="800" dirty="0" err="1"/>
              <a:t>sid</a:t>
            </a:r>
            <a:r>
              <a:rPr lang="en-US" altLang="zh-CN" sz="800" dirty="0"/>
              <a:t>,</a:t>
            </a:r>
          </a:p>
          <a:p>
            <a:r>
              <a:rPr lang="en-US" altLang="zh-CN" sz="800" dirty="0"/>
              <a:t>       serial#,</a:t>
            </a:r>
          </a:p>
          <a:p>
            <a:r>
              <a:rPr lang="en-US" altLang="zh-CN" sz="800" dirty="0"/>
              <a:t>       </a:t>
            </a:r>
            <a:r>
              <a:rPr lang="en-US" altLang="zh-CN" sz="800" dirty="0" err="1"/>
              <a:t>opname</a:t>
            </a:r>
            <a:r>
              <a:rPr lang="en-US" altLang="zh-CN" sz="800" dirty="0"/>
              <a:t>,</a:t>
            </a:r>
          </a:p>
          <a:p>
            <a:r>
              <a:rPr lang="en-US" altLang="zh-CN" sz="800" dirty="0"/>
              <a:t>       round(</a:t>
            </a:r>
            <a:r>
              <a:rPr lang="en-US" altLang="zh-CN" sz="800" dirty="0" err="1"/>
              <a:t>sofar</a:t>
            </a:r>
            <a:r>
              <a:rPr lang="en-US" altLang="zh-CN" sz="800" dirty="0"/>
              <a:t> * 100 / </a:t>
            </a:r>
            <a:r>
              <a:rPr lang="en-US" altLang="zh-CN" sz="800" dirty="0" err="1"/>
              <a:t>totalwork</a:t>
            </a:r>
            <a:r>
              <a:rPr lang="en-US" altLang="zh-CN" sz="800" dirty="0"/>
              <a:t>, 0) || '%' as progress,</a:t>
            </a:r>
          </a:p>
          <a:p>
            <a:r>
              <a:rPr lang="en-US" altLang="zh-CN" sz="800" dirty="0"/>
              <a:t>       </a:t>
            </a:r>
            <a:r>
              <a:rPr lang="en-US" altLang="zh-CN" sz="800" dirty="0" err="1"/>
              <a:t>time_remaining</a:t>
            </a:r>
            <a:r>
              <a:rPr lang="en-US" altLang="zh-CN" sz="800" dirty="0"/>
              <a:t>,</a:t>
            </a:r>
          </a:p>
          <a:p>
            <a:r>
              <a:rPr lang="en-US" altLang="zh-CN" sz="800" dirty="0"/>
              <a:t>       </a:t>
            </a:r>
            <a:r>
              <a:rPr lang="en-US" altLang="zh-CN" sz="800" dirty="0" err="1"/>
              <a:t>f.sql_text</a:t>
            </a:r>
            <a:endParaRPr lang="en-US" altLang="zh-CN" sz="800" dirty="0"/>
          </a:p>
          <a:p>
            <a:r>
              <a:rPr lang="en-US" altLang="zh-CN" sz="800" dirty="0"/>
              <a:t>  from </a:t>
            </a:r>
            <a:r>
              <a:rPr lang="en-US" altLang="zh-CN" sz="800" dirty="0" err="1"/>
              <a:t>v$session_longops</a:t>
            </a:r>
            <a:r>
              <a:rPr lang="en-US" altLang="zh-CN" sz="800" dirty="0"/>
              <a:t> t, </a:t>
            </a:r>
            <a:r>
              <a:rPr lang="en-US" altLang="zh-CN" sz="800" dirty="0" err="1"/>
              <a:t>v$sql</a:t>
            </a:r>
            <a:r>
              <a:rPr lang="en-US" altLang="zh-CN" sz="800" dirty="0"/>
              <a:t> f</a:t>
            </a:r>
          </a:p>
          <a:p>
            <a:r>
              <a:rPr lang="en-US" altLang="zh-CN" sz="800" dirty="0"/>
              <a:t> where </a:t>
            </a:r>
            <a:r>
              <a:rPr lang="en-US" altLang="zh-CN" sz="800" dirty="0" err="1"/>
              <a:t>t.time_remaining</a:t>
            </a:r>
            <a:r>
              <a:rPr lang="en-US" altLang="zh-CN" sz="800" dirty="0"/>
              <a:t> &lt;&gt; 0</a:t>
            </a:r>
          </a:p>
          <a:p>
            <a:r>
              <a:rPr lang="en-US" altLang="zh-CN" sz="800" dirty="0"/>
              <a:t>   and </a:t>
            </a:r>
            <a:r>
              <a:rPr lang="en-US" altLang="zh-CN" sz="800" dirty="0" err="1"/>
              <a:t>t.sql_address</a:t>
            </a:r>
            <a:r>
              <a:rPr lang="en-US" altLang="zh-CN" sz="800" dirty="0"/>
              <a:t> = </a:t>
            </a:r>
            <a:r>
              <a:rPr lang="en-US" altLang="zh-CN" sz="800" dirty="0" err="1"/>
              <a:t>f.address</a:t>
            </a:r>
            <a:endParaRPr lang="en-US" altLang="zh-CN" sz="800" dirty="0"/>
          </a:p>
          <a:p>
            <a:r>
              <a:rPr lang="en-US" altLang="zh-CN" sz="800" dirty="0"/>
              <a:t>   and </a:t>
            </a:r>
            <a:r>
              <a:rPr lang="en-US" altLang="zh-CN" sz="800" dirty="0" err="1"/>
              <a:t>t.sql_hash_value</a:t>
            </a:r>
            <a:r>
              <a:rPr lang="en-US" altLang="zh-CN" sz="800" dirty="0"/>
              <a:t> = </a:t>
            </a:r>
            <a:r>
              <a:rPr lang="en-US" altLang="zh-CN" sz="800" dirty="0" err="1"/>
              <a:t>f.hash_value</a:t>
            </a:r>
            <a:r>
              <a:rPr lang="en-US" altLang="zh-CN" sz="800" dirty="0"/>
              <a:t>;</a:t>
            </a:r>
            <a:endParaRPr lang="en-US" altLang="zh-CN" sz="800" dirty="0">
              <a:latin typeface="Courier New" pitchFamily="49" charset="0"/>
            </a:endParaRPr>
          </a:p>
          <a:p>
            <a:pPr algn="l" eaLnBrk="0" hangingPunct="0">
              <a:spcBef>
                <a:spcPct val="0"/>
              </a:spcBef>
              <a:buClrTx/>
              <a:buFontTx/>
              <a:buNone/>
              <a:tabLst>
                <a:tab pos="450850" algn="l"/>
              </a:tabLst>
            </a:pPr>
            <a:endParaRPr lang="en-US" altLang="zh-CN" sz="800" dirty="0">
              <a:latin typeface="Courier New" pitchFamily="49" charset="0"/>
            </a:endParaRPr>
          </a:p>
        </p:txBody>
      </p:sp>
      <p:sp>
        <p:nvSpPr>
          <p:cNvPr id="5" name="Rectangle 6"/>
          <p:cNvSpPr>
            <a:spLocks noChangeArrowheads="1"/>
          </p:cNvSpPr>
          <p:nvPr/>
        </p:nvSpPr>
        <p:spPr bwMode="auto">
          <a:xfrm>
            <a:off x="1115615" y="2852936"/>
            <a:ext cx="6161211" cy="954107"/>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a:t>
            </a:r>
            <a:r>
              <a:rPr lang="zh-CN" altLang="en-US" sz="800" dirty="0" smtClean="0"/>
              <a:t>当前活动会话在执行的</a:t>
            </a:r>
            <a:r>
              <a:rPr lang="en-US" altLang="zh-CN" sz="800" dirty="0" smtClean="0"/>
              <a:t>SQL------------</a:t>
            </a:r>
          </a:p>
          <a:p>
            <a:r>
              <a:rPr lang="en-US" altLang="zh-CN" sz="800" b="1" dirty="0"/>
              <a:t>SELECT</a:t>
            </a:r>
            <a:r>
              <a:rPr lang="en-US" altLang="zh-CN" sz="800" dirty="0"/>
              <a:t> </a:t>
            </a:r>
            <a:r>
              <a:rPr lang="en-US" altLang="zh-CN" sz="800" dirty="0" err="1"/>
              <a:t>a.sid</a:t>
            </a:r>
            <a:r>
              <a:rPr lang="en-US" altLang="zh-CN" sz="800" dirty="0"/>
              <a:t>, </a:t>
            </a:r>
            <a:r>
              <a:rPr lang="en-US" altLang="zh-CN" sz="800" dirty="0" err="1"/>
              <a:t>a.serial</a:t>
            </a:r>
            <a:r>
              <a:rPr lang="en-US" altLang="zh-CN" sz="800" dirty="0"/>
              <a:t>#, </a:t>
            </a:r>
            <a:r>
              <a:rPr lang="en-US" altLang="zh-CN" sz="800" dirty="0" err="1"/>
              <a:t>a.osuser</a:t>
            </a:r>
            <a:r>
              <a:rPr lang="en-US" altLang="zh-CN" sz="800" dirty="0"/>
              <a:t>, </a:t>
            </a:r>
            <a:r>
              <a:rPr lang="en-US" altLang="zh-CN" sz="800" dirty="0" err="1"/>
              <a:t>a.username</a:t>
            </a:r>
            <a:r>
              <a:rPr lang="en-US" altLang="zh-CN" sz="800" dirty="0"/>
              <a:t>, </a:t>
            </a:r>
            <a:r>
              <a:rPr lang="en-US" altLang="zh-CN" sz="800" dirty="0" err="1"/>
              <a:t>a.program</a:t>
            </a:r>
            <a:r>
              <a:rPr lang="en-US" altLang="zh-CN" sz="800" dirty="0"/>
              <a:t>, </a:t>
            </a:r>
            <a:r>
              <a:rPr lang="en-US" altLang="zh-CN" sz="800" dirty="0" err="1"/>
              <a:t>b.sql_text</a:t>
            </a:r>
            <a:r>
              <a:rPr lang="en-US" altLang="zh-CN" sz="800" dirty="0"/>
              <a:t/>
            </a:r>
            <a:br>
              <a:rPr lang="en-US" altLang="zh-CN" sz="800" dirty="0"/>
            </a:br>
            <a:r>
              <a:rPr lang="en-US" altLang="zh-CN" sz="800" dirty="0"/>
              <a:t>  </a:t>
            </a:r>
            <a:r>
              <a:rPr lang="en-US" altLang="zh-CN" sz="800" b="1" dirty="0"/>
              <a:t>from</a:t>
            </a:r>
            <a:r>
              <a:rPr lang="en-US" altLang="zh-CN" sz="800" dirty="0"/>
              <a:t> </a:t>
            </a:r>
            <a:r>
              <a:rPr lang="en-US" altLang="zh-CN" sz="800" dirty="0" err="1"/>
              <a:t>v$session</a:t>
            </a:r>
            <a:r>
              <a:rPr lang="en-US" altLang="zh-CN" sz="800" dirty="0"/>
              <a:t> a, </a:t>
            </a:r>
            <a:r>
              <a:rPr lang="en-US" altLang="zh-CN" sz="800" dirty="0" err="1"/>
              <a:t>v$sqltext</a:t>
            </a:r>
            <a:r>
              <a:rPr lang="en-US" altLang="zh-CN" sz="800" dirty="0"/>
              <a:t> b</a:t>
            </a:r>
            <a:br>
              <a:rPr lang="en-US" altLang="zh-CN" sz="800" dirty="0"/>
            </a:br>
            <a:r>
              <a:rPr lang="en-US" altLang="zh-CN" sz="800" dirty="0"/>
              <a:t> </a:t>
            </a:r>
            <a:r>
              <a:rPr lang="en-US" altLang="zh-CN" sz="800" b="1" dirty="0"/>
              <a:t>where</a:t>
            </a:r>
            <a:r>
              <a:rPr lang="en-US" altLang="zh-CN" sz="800" dirty="0"/>
              <a:t> </a:t>
            </a:r>
            <a:r>
              <a:rPr lang="en-US" altLang="zh-CN" sz="800" dirty="0" err="1"/>
              <a:t>a.sql_address</a:t>
            </a:r>
            <a:r>
              <a:rPr lang="en-US" altLang="zh-CN" sz="800" dirty="0"/>
              <a:t> = </a:t>
            </a:r>
            <a:r>
              <a:rPr lang="en-US" altLang="zh-CN" sz="800" dirty="0" err="1"/>
              <a:t>b.address</a:t>
            </a:r>
            <a:r>
              <a:rPr lang="en-US" altLang="zh-CN" sz="800" dirty="0"/>
              <a:t/>
            </a:r>
            <a:br>
              <a:rPr lang="en-US" altLang="zh-CN" sz="800" dirty="0"/>
            </a:br>
            <a:r>
              <a:rPr lang="en-US" altLang="zh-CN" sz="800" dirty="0"/>
              <a:t>   </a:t>
            </a:r>
            <a:r>
              <a:rPr lang="en-US" altLang="zh-CN" sz="800" b="1" dirty="0"/>
              <a:t>and</a:t>
            </a:r>
            <a:r>
              <a:rPr lang="en-US" altLang="zh-CN" sz="800" dirty="0"/>
              <a:t> </a:t>
            </a:r>
            <a:r>
              <a:rPr lang="en-US" altLang="zh-CN" sz="800" dirty="0" err="1"/>
              <a:t>a.status</a:t>
            </a:r>
            <a:r>
              <a:rPr lang="en-US" altLang="zh-CN" sz="800" dirty="0"/>
              <a:t> = 'ACTIVE'</a:t>
            </a:r>
            <a:br>
              <a:rPr lang="en-US" altLang="zh-CN" sz="800" dirty="0"/>
            </a:br>
            <a:r>
              <a:rPr lang="en-US" altLang="zh-CN" sz="800" dirty="0"/>
              <a:t>   </a:t>
            </a:r>
            <a:r>
              <a:rPr lang="en-US" altLang="zh-CN" sz="800" b="1" dirty="0"/>
              <a:t>and</a:t>
            </a:r>
            <a:r>
              <a:rPr lang="en-US" altLang="zh-CN" sz="800" dirty="0"/>
              <a:t> </a:t>
            </a:r>
            <a:r>
              <a:rPr lang="en-US" altLang="zh-CN" sz="800" dirty="0" err="1"/>
              <a:t>a.username</a:t>
            </a:r>
            <a:r>
              <a:rPr lang="en-US" altLang="zh-CN" sz="800" dirty="0"/>
              <a:t> = 'FSBOSS5'</a:t>
            </a:r>
            <a:br>
              <a:rPr lang="en-US" altLang="zh-CN" sz="800" dirty="0"/>
            </a:br>
            <a:r>
              <a:rPr lang="en-US" altLang="zh-CN" sz="800" dirty="0"/>
              <a:t> </a:t>
            </a:r>
            <a:r>
              <a:rPr lang="en-US" altLang="zh-CN" sz="800" b="1" dirty="0"/>
              <a:t>order</a:t>
            </a:r>
            <a:r>
              <a:rPr lang="en-US" altLang="zh-CN" sz="800" dirty="0"/>
              <a:t> </a:t>
            </a:r>
            <a:r>
              <a:rPr lang="en-US" altLang="zh-CN" sz="800" b="1" dirty="0"/>
              <a:t>by</a:t>
            </a:r>
            <a:r>
              <a:rPr lang="en-US" altLang="zh-CN" sz="800" dirty="0"/>
              <a:t> </a:t>
            </a:r>
            <a:r>
              <a:rPr lang="en-US" altLang="zh-CN" sz="800" dirty="0" err="1"/>
              <a:t>a.sid</a:t>
            </a:r>
            <a:endParaRPr lang="en-US" altLang="zh-CN" sz="800" dirty="0">
              <a:latin typeface="Courier New" pitchFamily="49" charset="0"/>
            </a:endParaRPr>
          </a:p>
        </p:txBody>
      </p:sp>
      <p:sp>
        <p:nvSpPr>
          <p:cNvPr id="6" name="Rectangle 6"/>
          <p:cNvSpPr>
            <a:spLocks noChangeArrowheads="1"/>
          </p:cNvSpPr>
          <p:nvPr/>
        </p:nvSpPr>
        <p:spPr bwMode="auto">
          <a:xfrm>
            <a:off x="1147093" y="4077072"/>
            <a:ext cx="6161211" cy="954107"/>
          </a:xfrm>
          <a:prstGeom prst="rect">
            <a:avLst/>
          </a:prstGeom>
          <a:solidFill>
            <a:srgbClr val="C0C0C0"/>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smtClean="0"/>
              <a:t>----------TOP CPU</a:t>
            </a:r>
            <a:r>
              <a:rPr lang="zh-CN" altLang="en-US" sz="800" dirty="0" smtClean="0"/>
              <a:t>定位</a:t>
            </a:r>
            <a:r>
              <a:rPr lang="en-US" altLang="zh-CN" sz="800" dirty="0" smtClean="0"/>
              <a:t>SQL------------</a:t>
            </a:r>
          </a:p>
          <a:p>
            <a:r>
              <a:rPr lang="en-US" altLang="zh-CN" sz="800" dirty="0" smtClean="0">
                <a:latin typeface="Courier New" pitchFamily="49" charset="0"/>
              </a:rPr>
              <a:t>Top </a:t>
            </a:r>
            <a:r>
              <a:rPr lang="zh-CN" altLang="en-US" sz="800" dirty="0" smtClean="0">
                <a:latin typeface="Courier New" pitchFamily="49" charset="0"/>
              </a:rPr>
              <a:t>找到进程号 </a:t>
            </a:r>
            <a:r>
              <a:rPr lang="en-US" altLang="zh-CN" sz="800" dirty="0" smtClean="0">
                <a:latin typeface="Courier New" pitchFamily="49" charset="0"/>
              </a:rPr>
              <a:t>11593</a:t>
            </a:r>
          </a:p>
          <a:p>
            <a:r>
              <a:rPr lang="en-US" altLang="zh-CN" sz="800" b="1" dirty="0"/>
              <a:t>SELECT</a:t>
            </a:r>
            <a:r>
              <a:rPr lang="en-US" altLang="zh-CN" sz="800" dirty="0"/>
              <a:t> V.SID, P.SPID, S.HASH_VALUE,S.SQL_TEXT</a:t>
            </a:r>
            <a:br>
              <a:rPr lang="en-US" altLang="zh-CN" sz="800" dirty="0"/>
            </a:br>
            <a:r>
              <a:rPr lang="en-US" altLang="zh-CN" sz="800" dirty="0"/>
              <a:t>  </a:t>
            </a:r>
            <a:r>
              <a:rPr lang="en-US" altLang="zh-CN" sz="800" b="1" dirty="0"/>
              <a:t>FROM</a:t>
            </a:r>
            <a:r>
              <a:rPr lang="en-US" altLang="zh-CN" sz="800" dirty="0"/>
              <a:t> GV$SESSION V, GV$PROCESS P, GV$SQL S</a:t>
            </a:r>
            <a:br>
              <a:rPr lang="en-US" altLang="zh-CN" sz="800" dirty="0"/>
            </a:br>
            <a:r>
              <a:rPr lang="en-US" altLang="zh-CN" sz="800" dirty="0"/>
              <a:t> </a:t>
            </a:r>
            <a:r>
              <a:rPr lang="en-US" altLang="zh-CN" sz="800" b="1" dirty="0"/>
              <a:t>WHERE</a:t>
            </a:r>
            <a:r>
              <a:rPr lang="en-US" altLang="zh-CN" sz="800" dirty="0"/>
              <a:t> P.ADDR = V.PADDR</a:t>
            </a:r>
            <a:br>
              <a:rPr lang="en-US" altLang="zh-CN" sz="800" dirty="0"/>
            </a:br>
            <a:r>
              <a:rPr lang="en-US" altLang="zh-CN" sz="800" dirty="0"/>
              <a:t>   </a:t>
            </a:r>
            <a:r>
              <a:rPr lang="en-US" altLang="zh-CN" sz="800" b="1" dirty="0"/>
              <a:t>AND</a:t>
            </a:r>
            <a:r>
              <a:rPr lang="en-US" altLang="zh-CN" sz="800" dirty="0"/>
              <a:t> S.HASH_VALUE = V.SQL_HASH_VALUE</a:t>
            </a:r>
            <a:br>
              <a:rPr lang="en-US" altLang="zh-CN" sz="800" dirty="0"/>
            </a:br>
            <a:r>
              <a:rPr lang="en-US" altLang="zh-CN" sz="800" dirty="0"/>
              <a:t>   </a:t>
            </a:r>
            <a:r>
              <a:rPr lang="en-US" altLang="zh-CN" sz="800" b="1" dirty="0"/>
              <a:t>AND</a:t>
            </a:r>
            <a:r>
              <a:rPr lang="en-US" altLang="zh-CN" sz="800" dirty="0"/>
              <a:t> P.SPID = '11593';</a:t>
            </a:r>
            <a:endParaRPr lang="en-US" altLang="zh-CN" sz="800" dirty="0">
              <a:latin typeface="Courier New" pitchFamily="49" charset="0"/>
            </a:endParaRPr>
          </a:p>
        </p:txBody>
      </p:sp>
    </p:spTree>
    <p:extLst>
      <p:ext uri="{BB962C8B-B14F-4D97-AF65-F5344CB8AC3E}">
        <p14:creationId xmlns:p14="http://schemas.microsoft.com/office/powerpoint/2010/main" val="2872697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OEM</a:t>
            </a:r>
            <a:r>
              <a:rPr lang="zh-CN" altLang="en-US" dirty="0" smtClean="0"/>
              <a:t>监控</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412776"/>
            <a:ext cx="8334799" cy="4466041"/>
          </a:xfrm>
          <a:prstGeom prst="rect">
            <a:avLst/>
          </a:prstGeom>
        </p:spPr>
      </p:pic>
    </p:spTree>
    <p:extLst>
      <p:ext uri="{BB962C8B-B14F-4D97-AF65-F5344CB8AC3E}">
        <p14:creationId xmlns:p14="http://schemas.microsoft.com/office/powerpoint/2010/main" val="815348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Rectangle 4"/>
          <p:cNvSpPr txBox="1">
            <a:spLocks noChangeArrowheads="1"/>
          </p:cNvSpPr>
          <p:nvPr/>
        </p:nvSpPr>
        <p:spPr>
          <a:xfrm>
            <a:off x="107504" y="5417840"/>
            <a:ext cx="3816424" cy="1440160"/>
          </a:xfrm>
          <a:prstGeom prst="rect">
            <a:avLst/>
          </a:prstGeom>
          <a:noFill/>
          <a:ln/>
        </p:spPr>
        <p:txBody>
          <a:bodyPr vert="horz" lIns="91440" tIns="45720" rIns="91440" bIns="45720" rtlCol="0">
            <a:normAutofit/>
          </a:bodyPr>
          <a:lstStyle/>
          <a:p>
            <a:pPr marL="342900" marR="0" lvl="0" indent="-342900" defTabSz="914400" rtl="0" eaLnBrk="1" fontAlgn="auto" latinLnBrk="0" hangingPunct="1">
              <a:lnSpc>
                <a:spcPct val="150000"/>
              </a:lnSpc>
              <a:spcBef>
                <a:spcPct val="20000"/>
              </a:spcBef>
              <a:spcAft>
                <a:spcPts val="0"/>
              </a:spcAft>
              <a:buClr>
                <a:srgbClr val="008000"/>
              </a:buClr>
              <a:buSzTx/>
              <a:buFont typeface="Wingdings" pitchFamily="2" charset="2"/>
              <a:buNone/>
              <a:tabLst/>
              <a:defRPr/>
            </a:pPr>
            <a:r>
              <a:rPr kumimoji="0" lang="zh-CN" altLang="en-US" sz="1400" b="1" i="0" u="none" strike="noStrike" kern="1200" cap="none" spc="0" normalizeH="0" baseline="0" noProof="0" dirty="0" smtClean="0">
                <a:ln>
                  <a:noFill/>
                </a:ln>
                <a:solidFill>
                  <a:schemeClr val="tx1">
                    <a:lumMod val="85000"/>
                    <a:lumOff val="15000"/>
                  </a:schemeClr>
                </a:solidFill>
                <a:effectLst/>
                <a:uLnTx/>
                <a:uFillTx/>
                <a:latin typeface="微软雅黑" pitchFamily="34" charset="-122"/>
                <a:ea typeface="微软雅黑" pitchFamily="34" charset="-122"/>
              </a:rPr>
              <a:t>广州市诚毅科技软件开发有限公司</a:t>
            </a:r>
          </a:p>
          <a:p>
            <a:pPr marL="342900" marR="0" lvl="0" indent="-342900" defTabSz="914400" rtl="0" eaLnBrk="1" fontAlgn="auto" latinLnBrk="0" hangingPunct="1">
              <a:lnSpc>
                <a:spcPct val="120000"/>
              </a:lnSpc>
              <a:spcBef>
                <a:spcPct val="20000"/>
              </a:spcBef>
              <a:spcAft>
                <a:spcPts val="0"/>
              </a:spcAft>
              <a:buClr>
                <a:srgbClr val="008000"/>
              </a:buClr>
              <a:buSzTx/>
              <a:buFont typeface="Wingdings" pitchFamily="2" charset="2"/>
              <a:buNone/>
              <a:tabLst/>
              <a:defRPr/>
            </a:pPr>
            <a:r>
              <a:rPr kumimoji="0" lang="zh-CN" altLang="en-US" sz="1100" b="1"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广州市广州大道南</a:t>
            </a:r>
            <a:r>
              <a:rPr kumimoji="0" lang="en-US" altLang="zh-CN" sz="11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368</a:t>
            </a:r>
            <a:r>
              <a:rPr kumimoji="0" lang="zh-CN" altLang="en-US" sz="1100" b="1"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号  </a:t>
            </a:r>
            <a:r>
              <a:rPr kumimoji="0" lang="en-US" altLang="zh-CN" sz="11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510300</a:t>
            </a:r>
          </a:p>
          <a:p>
            <a:pPr marL="342900" marR="0" lvl="0" indent="-342900" defTabSz="914400" rtl="0" eaLnBrk="1" fontAlgn="auto" latinLnBrk="0" hangingPunct="1">
              <a:lnSpc>
                <a:spcPct val="120000"/>
              </a:lnSpc>
              <a:spcBef>
                <a:spcPct val="20000"/>
              </a:spcBef>
              <a:spcAft>
                <a:spcPts val="0"/>
              </a:spcAft>
              <a:buClr>
                <a:srgbClr val="008000"/>
              </a:buClr>
              <a:buSzTx/>
              <a:buFont typeface="Wingdings" pitchFamily="2" charset="2"/>
              <a:buNone/>
              <a:tabLst/>
              <a:defRPr/>
            </a:pPr>
            <a:r>
              <a:rPr lang="zh-CN" altLang="en-US" sz="1100" dirty="0" smtClean="0">
                <a:solidFill>
                  <a:schemeClr val="tx1">
                    <a:lumMod val="65000"/>
                    <a:lumOff val="35000"/>
                  </a:schemeClr>
                </a:solidFill>
                <a:latin typeface="微软雅黑" pitchFamily="34" charset="-122"/>
                <a:ea typeface="微软雅黑" pitchFamily="34" charset="-122"/>
              </a:rPr>
              <a:t>北京支撑中心：北京首都时代广场</a:t>
            </a:r>
            <a:r>
              <a:rPr lang="en-US" altLang="zh-CN" sz="1100" dirty="0" smtClean="0">
                <a:solidFill>
                  <a:schemeClr val="tx1">
                    <a:lumMod val="65000"/>
                    <a:lumOff val="35000"/>
                  </a:schemeClr>
                </a:solidFill>
                <a:latin typeface="微软雅黑" pitchFamily="34" charset="-122"/>
                <a:ea typeface="微软雅黑" pitchFamily="34" charset="-122"/>
              </a:rPr>
              <a:t>10</a:t>
            </a:r>
            <a:r>
              <a:rPr lang="zh-CN" altLang="en-US" sz="1100" dirty="0" smtClean="0">
                <a:solidFill>
                  <a:schemeClr val="tx1">
                    <a:lumMod val="65000"/>
                    <a:lumOff val="35000"/>
                  </a:schemeClr>
                </a:solidFill>
                <a:latin typeface="微软雅黑" pitchFamily="34" charset="-122"/>
                <a:ea typeface="微软雅黑" pitchFamily="34" charset="-122"/>
              </a:rPr>
              <a:t>楼</a:t>
            </a:r>
            <a:r>
              <a:rPr lang="en-US" altLang="zh-CN" sz="1100" dirty="0" smtClean="0">
                <a:solidFill>
                  <a:schemeClr val="tx1">
                    <a:lumMod val="65000"/>
                    <a:lumOff val="35000"/>
                  </a:schemeClr>
                </a:solidFill>
                <a:latin typeface="微软雅黑" pitchFamily="34" charset="-122"/>
                <a:ea typeface="微软雅黑" pitchFamily="34" charset="-122"/>
              </a:rPr>
              <a:t>1021</a:t>
            </a:r>
            <a:r>
              <a:rPr lang="zh-CN" altLang="en-US" sz="1100" dirty="0" smtClean="0">
                <a:solidFill>
                  <a:schemeClr val="tx1">
                    <a:lumMod val="65000"/>
                    <a:lumOff val="35000"/>
                  </a:schemeClr>
                </a:solidFill>
                <a:latin typeface="微软雅黑" pitchFamily="34" charset="-122"/>
                <a:ea typeface="微软雅黑" pitchFamily="34" charset="-122"/>
              </a:rPr>
              <a:t>室  </a:t>
            </a:r>
            <a:r>
              <a:rPr lang="en-US" altLang="zh-CN" sz="1100" dirty="0" smtClean="0">
                <a:solidFill>
                  <a:schemeClr val="tx1">
                    <a:lumMod val="65000"/>
                    <a:lumOff val="35000"/>
                  </a:schemeClr>
                </a:solidFill>
                <a:latin typeface="微软雅黑" pitchFamily="34" charset="-122"/>
                <a:ea typeface="微软雅黑" pitchFamily="34" charset="-122"/>
              </a:rPr>
              <a:t>100031</a:t>
            </a:r>
            <a:endParaRPr kumimoji="0" lang="en-US" altLang="zh-CN"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a:p>
            <a:pPr marL="342900" marR="0" lvl="0" indent="-342900" defTabSz="914400" rtl="0" eaLnBrk="1" fontAlgn="auto" latinLnBrk="0" hangingPunct="1">
              <a:lnSpc>
                <a:spcPct val="120000"/>
              </a:lnSpc>
              <a:spcBef>
                <a:spcPct val="20000"/>
              </a:spcBef>
              <a:spcAft>
                <a:spcPts val="0"/>
              </a:spcAft>
              <a:buClr>
                <a:srgbClr val="008000"/>
              </a:buClr>
              <a:buSzTx/>
              <a:buFont typeface="Wingdings" pitchFamily="2" charset="2"/>
              <a:buNone/>
              <a:tabLst/>
              <a:defRPr/>
            </a:pPr>
            <a:r>
              <a:rPr kumimoji="0" lang="zh-CN" altLang="en-US"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电话</a:t>
            </a:r>
            <a:r>
              <a:rPr kumimoji="0" lang="en-US" altLang="zh-CN"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:(86 20)-87116979          </a:t>
            </a:r>
            <a:r>
              <a:rPr kumimoji="0" lang="zh-CN" altLang="en-US"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传真</a:t>
            </a:r>
            <a:r>
              <a:rPr kumimoji="0" lang="en-US" altLang="zh-CN"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:(86 20)-87116788</a:t>
            </a:r>
          </a:p>
          <a:p>
            <a:pPr marL="342900" marR="0" lvl="0" indent="-342900" defTabSz="914400" rtl="0" eaLnBrk="1" fontAlgn="auto" latinLnBrk="0" hangingPunct="1">
              <a:lnSpc>
                <a:spcPct val="120000"/>
              </a:lnSpc>
              <a:spcBef>
                <a:spcPct val="20000"/>
              </a:spcBef>
              <a:spcAft>
                <a:spcPts val="0"/>
              </a:spcAft>
              <a:buClr>
                <a:srgbClr val="008000"/>
              </a:buClr>
              <a:buSzTx/>
              <a:buFont typeface="Wingdings" pitchFamily="2" charset="2"/>
              <a:buNone/>
              <a:tabLst/>
              <a:defRPr/>
            </a:pPr>
            <a:r>
              <a:rPr kumimoji="0" lang="en-US" altLang="zh-CN" sz="110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www.maywide.com</a:t>
            </a:r>
          </a:p>
        </p:txBody>
      </p:sp>
      <p:pic>
        <p:nvPicPr>
          <p:cNvPr id="3" name="Picture 2" descr="D:\工作文件夹\2011年\0406 nine ppt模板\nine.png"/>
          <p:cNvPicPr>
            <a:picLocks noChangeAspect="1" noChangeArrowheads="1"/>
          </p:cNvPicPr>
          <p:nvPr/>
        </p:nvPicPr>
        <p:blipFill>
          <a:blip r:embed="rId3" cstate="print"/>
          <a:srcRect/>
          <a:stretch>
            <a:fillRect/>
          </a:stretch>
        </p:blipFill>
        <p:spPr bwMode="auto">
          <a:xfrm>
            <a:off x="3635896" y="2780928"/>
            <a:ext cx="1872208" cy="99821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Oracle</a:t>
            </a:r>
            <a:r>
              <a:rPr lang="zh-CN" altLang="en-US" dirty="0"/>
              <a:t>实例</a:t>
            </a:r>
          </a:p>
        </p:txBody>
      </p:sp>
      <p:sp>
        <p:nvSpPr>
          <p:cNvPr id="13" name="Line 14"/>
          <p:cNvSpPr>
            <a:spLocks noChangeShapeType="1"/>
          </p:cNvSpPr>
          <p:nvPr/>
        </p:nvSpPr>
        <p:spPr bwMode="auto">
          <a:xfrm flipH="1" flipV="1">
            <a:off x="1671638" y="3528045"/>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rot="16200000" flipV="1">
            <a:off x="976313" y="2759695"/>
            <a:ext cx="704850" cy="0"/>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6"/>
          <p:cNvSpPr>
            <a:spLocks noChangeArrowheads="1"/>
          </p:cNvSpPr>
          <p:nvPr/>
        </p:nvSpPr>
        <p:spPr bwMode="blackWhite">
          <a:xfrm>
            <a:off x="2339975" y="1842120"/>
            <a:ext cx="5761038" cy="2667000"/>
          </a:xfrm>
          <a:prstGeom prst="rect">
            <a:avLst/>
          </a:prstGeom>
          <a:solidFill>
            <a:srgbClr val="FF66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b="1"/>
              <a:t>Instance</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6" name="Rectangle 17"/>
          <p:cNvSpPr>
            <a:spLocks noChangeArrowheads="1"/>
          </p:cNvSpPr>
          <p:nvPr/>
        </p:nvSpPr>
        <p:spPr bwMode="blackWhite">
          <a:xfrm>
            <a:off x="2484438" y="2161208"/>
            <a:ext cx="5400675" cy="1804987"/>
          </a:xfrm>
          <a:prstGeom prst="rect">
            <a:avLst/>
          </a:prstGeom>
          <a:solidFill>
            <a:srgbClr val="CCCC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b="1"/>
              <a:t>SGA</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7" name="Rectangle 18"/>
          <p:cNvSpPr>
            <a:spLocks noChangeArrowheads="1"/>
          </p:cNvSpPr>
          <p:nvPr/>
        </p:nvSpPr>
        <p:spPr bwMode="blackWhite">
          <a:xfrm>
            <a:off x="6216650" y="2477120"/>
            <a:ext cx="1379538" cy="447675"/>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Redo Log</a:t>
            </a:r>
            <a:br>
              <a:rPr lang="en-US" altLang="zh-CN" sz="1400" b="1"/>
            </a:br>
            <a:r>
              <a:rPr lang="en-US" altLang="zh-CN" sz="1400" b="1"/>
              <a:t>Buffer</a:t>
            </a:r>
          </a:p>
        </p:txBody>
      </p:sp>
      <p:sp>
        <p:nvSpPr>
          <p:cNvPr id="18" name="Rectangle 19"/>
          <p:cNvSpPr>
            <a:spLocks noChangeArrowheads="1"/>
          </p:cNvSpPr>
          <p:nvPr/>
        </p:nvSpPr>
        <p:spPr bwMode="blackWhite">
          <a:xfrm>
            <a:off x="2566988" y="2302495"/>
            <a:ext cx="1573212" cy="1614488"/>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1"/>
          <a:lstStyle/>
          <a:p>
            <a:pPr algn="ctr" defTabSz="822325" eaLnBrk="0" hangingPunct="0">
              <a:lnSpc>
                <a:spcPct val="95000"/>
              </a:lnSpc>
            </a:pPr>
            <a:r>
              <a:rPr lang="en-US" altLang="zh-CN" sz="1400" b="1"/>
              <a:t>Shared Pool</a:t>
            </a:r>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a:p>
            <a:pPr algn="ctr" defTabSz="822325" eaLnBrk="0" hangingPunct="0">
              <a:lnSpc>
                <a:spcPct val="95000"/>
              </a:lnSpc>
            </a:pPr>
            <a:endParaRPr lang="en-US" altLang="zh-CN" b="1"/>
          </a:p>
        </p:txBody>
      </p:sp>
      <p:sp>
        <p:nvSpPr>
          <p:cNvPr id="19" name="Rectangle 20"/>
          <p:cNvSpPr>
            <a:spLocks noChangeArrowheads="1"/>
          </p:cNvSpPr>
          <p:nvPr/>
        </p:nvSpPr>
        <p:spPr bwMode="blackWhite">
          <a:xfrm>
            <a:off x="2640013" y="3291508"/>
            <a:ext cx="1327150" cy="539750"/>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Data Dictionary</a:t>
            </a:r>
            <a:br>
              <a:rPr lang="en-US" altLang="zh-CN" sz="1400" b="1"/>
            </a:br>
            <a:r>
              <a:rPr lang="en-US" altLang="zh-CN" sz="1400" b="1"/>
              <a:t>Cache</a:t>
            </a:r>
          </a:p>
        </p:txBody>
      </p:sp>
      <p:sp>
        <p:nvSpPr>
          <p:cNvPr id="20" name="Rectangle 21"/>
          <p:cNvSpPr>
            <a:spLocks noChangeArrowheads="1"/>
          </p:cNvSpPr>
          <p:nvPr/>
        </p:nvSpPr>
        <p:spPr bwMode="blackWhite">
          <a:xfrm>
            <a:off x="2640013" y="2683495"/>
            <a:ext cx="1327150" cy="53816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Library</a:t>
            </a:r>
          </a:p>
          <a:p>
            <a:pPr algn="ctr" defTabSz="822325" eaLnBrk="0" hangingPunct="0">
              <a:lnSpc>
                <a:spcPct val="95000"/>
              </a:lnSpc>
            </a:pPr>
            <a:r>
              <a:rPr lang="en-US" altLang="zh-CN" sz="1400" b="1"/>
              <a:t>Cache</a:t>
            </a:r>
          </a:p>
        </p:txBody>
      </p:sp>
      <p:sp>
        <p:nvSpPr>
          <p:cNvPr id="21" name="Oval 22"/>
          <p:cNvSpPr>
            <a:spLocks noChangeArrowheads="1"/>
          </p:cNvSpPr>
          <p:nvPr/>
        </p:nvSpPr>
        <p:spPr bwMode="blackWhite">
          <a:xfrm>
            <a:off x="4075113" y="402810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DBWR</a:t>
            </a:r>
          </a:p>
        </p:txBody>
      </p:sp>
      <p:sp>
        <p:nvSpPr>
          <p:cNvPr id="22" name="Oval 23"/>
          <p:cNvSpPr>
            <a:spLocks noChangeArrowheads="1"/>
          </p:cNvSpPr>
          <p:nvPr/>
        </p:nvSpPr>
        <p:spPr bwMode="blackWhite">
          <a:xfrm>
            <a:off x="3267075" y="402810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SMON</a:t>
            </a:r>
          </a:p>
        </p:txBody>
      </p:sp>
      <p:sp>
        <p:nvSpPr>
          <p:cNvPr id="23" name="Oval 24"/>
          <p:cNvSpPr>
            <a:spLocks noChangeArrowheads="1"/>
          </p:cNvSpPr>
          <p:nvPr/>
        </p:nvSpPr>
        <p:spPr bwMode="blackWhite">
          <a:xfrm>
            <a:off x="2462213" y="402810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PMON</a:t>
            </a:r>
          </a:p>
        </p:txBody>
      </p:sp>
      <p:sp>
        <p:nvSpPr>
          <p:cNvPr id="24" name="Oval 25"/>
          <p:cNvSpPr>
            <a:spLocks noChangeArrowheads="1"/>
          </p:cNvSpPr>
          <p:nvPr/>
        </p:nvSpPr>
        <p:spPr bwMode="blackWhite">
          <a:xfrm>
            <a:off x="5675313" y="4028108"/>
            <a:ext cx="719137"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CKPT</a:t>
            </a:r>
          </a:p>
        </p:txBody>
      </p:sp>
      <p:sp>
        <p:nvSpPr>
          <p:cNvPr id="25" name="Oval 26"/>
          <p:cNvSpPr>
            <a:spLocks noChangeArrowheads="1"/>
          </p:cNvSpPr>
          <p:nvPr/>
        </p:nvSpPr>
        <p:spPr bwMode="blackWhite">
          <a:xfrm>
            <a:off x="4865688" y="4028108"/>
            <a:ext cx="723900"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LGWR</a:t>
            </a:r>
          </a:p>
        </p:txBody>
      </p:sp>
      <p:sp>
        <p:nvSpPr>
          <p:cNvPr id="26" name="Oval 27"/>
          <p:cNvSpPr>
            <a:spLocks noChangeArrowheads="1"/>
          </p:cNvSpPr>
          <p:nvPr/>
        </p:nvSpPr>
        <p:spPr bwMode="blackWhite">
          <a:xfrm>
            <a:off x="6489700" y="4028108"/>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ARCn</a:t>
            </a:r>
          </a:p>
        </p:txBody>
      </p:sp>
      <p:sp>
        <p:nvSpPr>
          <p:cNvPr id="27" name="Oval 28"/>
          <p:cNvSpPr>
            <a:spLocks noChangeArrowheads="1"/>
          </p:cNvSpPr>
          <p:nvPr/>
        </p:nvSpPr>
        <p:spPr bwMode="blackWhite">
          <a:xfrm>
            <a:off x="684213" y="1915145"/>
            <a:ext cx="1295400" cy="762000"/>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User</a:t>
            </a:r>
            <a:br>
              <a:rPr lang="en-US" altLang="zh-CN" sz="1400" b="1"/>
            </a:br>
            <a:r>
              <a:rPr lang="en-US" altLang="zh-CN" sz="1400" b="1"/>
              <a:t>process</a:t>
            </a:r>
          </a:p>
        </p:txBody>
      </p:sp>
      <p:sp>
        <p:nvSpPr>
          <p:cNvPr id="28" name="Oval 29"/>
          <p:cNvSpPr>
            <a:spLocks noChangeArrowheads="1"/>
          </p:cNvSpPr>
          <p:nvPr/>
        </p:nvSpPr>
        <p:spPr bwMode="blackWhite">
          <a:xfrm>
            <a:off x="688975" y="3126408"/>
            <a:ext cx="1295400" cy="762000"/>
          </a:xfrm>
          <a:prstGeom prst="ellipse">
            <a:avLst/>
          </a:prstGeom>
          <a:solidFill>
            <a:srgbClr val="FF9BCE"/>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eaLnBrk="0" hangingPunct="0"/>
            <a:r>
              <a:rPr lang="en-US" altLang="zh-CN" sz="1400" b="1" dirty="0">
                <a:solidFill>
                  <a:srgbClr val="00B050"/>
                </a:solidFill>
              </a:rPr>
              <a:t>Server</a:t>
            </a:r>
            <a:br>
              <a:rPr lang="en-US" altLang="zh-CN" sz="1400" b="1" dirty="0">
                <a:solidFill>
                  <a:srgbClr val="00B050"/>
                </a:solidFill>
              </a:rPr>
            </a:br>
            <a:r>
              <a:rPr lang="en-US" altLang="zh-CN" sz="1400" b="1" dirty="0">
                <a:solidFill>
                  <a:srgbClr val="00B050"/>
                </a:solidFill>
              </a:rPr>
              <a:t>process</a:t>
            </a:r>
          </a:p>
        </p:txBody>
      </p:sp>
      <p:sp>
        <p:nvSpPr>
          <p:cNvPr id="29" name="Rectangle 30"/>
          <p:cNvSpPr>
            <a:spLocks noChangeArrowheads="1"/>
          </p:cNvSpPr>
          <p:nvPr/>
        </p:nvSpPr>
        <p:spPr bwMode="auto">
          <a:xfrm>
            <a:off x="1516063" y="3764583"/>
            <a:ext cx="592137" cy="311150"/>
          </a:xfrm>
          <a:prstGeom prst="rect">
            <a:avLst/>
          </a:prstGeom>
          <a:solidFill>
            <a:srgbClr val="95CAFF"/>
          </a:solidFill>
          <a:ln>
            <a:noFill/>
          </a:ln>
          <a:effectLst/>
          <a:extLst>
            <a:ext uri="{91240B29-F687-4F45-9708-019B960494DF}">
              <a14:hiddenLine xmlns:a14="http://schemas.microsoft.com/office/drawing/2010/main" w="254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822325" eaLnBrk="0" hangingPunct="0">
              <a:spcBef>
                <a:spcPct val="50000"/>
              </a:spcBef>
            </a:pPr>
            <a:r>
              <a:rPr lang="en-US" altLang="zh-CN" sz="1400" b="1">
                <a:solidFill>
                  <a:schemeClr val="bg2"/>
                </a:solidFill>
              </a:rPr>
              <a:t>PGA</a:t>
            </a:r>
          </a:p>
        </p:txBody>
      </p:sp>
      <p:sp>
        <p:nvSpPr>
          <p:cNvPr id="58" name="Rectangle 59"/>
          <p:cNvSpPr>
            <a:spLocks noChangeArrowheads="1"/>
          </p:cNvSpPr>
          <p:nvPr/>
        </p:nvSpPr>
        <p:spPr bwMode="blackWhite">
          <a:xfrm>
            <a:off x="4357688" y="2477120"/>
            <a:ext cx="1511300" cy="1366838"/>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Database</a:t>
            </a:r>
            <a:br>
              <a:rPr lang="en-US" altLang="zh-CN" sz="1400" b="1"/>
            </a:br>
            <a:r>
              <a:rPr lang="en-US" altLang="zh-CN" sz="1400" b="1"/>
              <a:t>Buffer Cache</a:t>
            </a:r>
          </a:p>
        </p:txBody>
      </p:sp>
      <p:sp>
        <p:nvSpPr>
          <p:cNvPr id="64" name="Rectangle 65"/>
          <p:cNvSpPr>
            <a:spLocks noChangeArrowheads="1"/>
          </p:cNvSpPr>
          <p:nvPr/>
        </p:nvSpPr>
        <p:spPr bwMode="blackWhite">
          <a:xfrm>
            <a:off x="6229350" y="3051795"/>
            <a:ext cx="1339850" cy="328613"/>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Java Pool</a:t>
            </a:r>
          </a:p>
        </p:txBody>
      </p:sp>
      <p:sp>
        <p:nvSpPr>
          <p:cNvPr id="65" name="Rectangle 66"/>
          <p:cNvSpPr>
            <a:spLocks noChangeArrowheads="1"/>
          </p:cNvSpPr>
          <p:nvPr/>
        </p:nvSpPr>
        <p:spPr bwMode="blackWhite">
          <a:xfrm>
            <a:off x="6242050" y="3504233"/>
            <a:ext cx="1282700" cy="385762"/>
          </a:xfrm>
          <a:prstGeom prst="rect">
            <a:avLst/>
          </a:prstGeom>
          <a:solidFill>
            <a:srgbClr val="FF99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400" b="1"/>
              <a:t>Large Pool</a:t>
            </a:r>
          </a:p>
        </p:txBody>
      </p:sp>
      <p:sp>
        <p:nvSpPr>
          <p:cNvPr id="76" name="Oval 77"/>
          <p:cNvSpPr>
            <a:spLocks noChangeArrowheads="1"/>
          </p:cNvSpPr>
          <p:nvPr/>
        </p:nvSpPr>
        <p:spPr bwMode="blackWhite">
          <a:xfrm>
            <a:off x="7308850" y="3993183"/>
            <a:ext cx="719138" cy="427037"/>
          </a:xfrm>
          <a:prstGeom prst="ellipse">
            <a:avLst/>
          </a:prstGeom>
          <a:solidFill>
            <a:srgbClr val="FFCC33"/>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defTabSz="822325" eaLnBrk="0" hangingPunct="0">
              <a:lnSpc>
                <a:spcPct val="95000"/>
              </a:lnSpc>
            </a:pPr>
            <a:r>
              <a:rPr lang="en-US" altLang="zh-CN" sz="1600" b="1"/>
              <a:t>Others</a:t>
            </a:r>
          </a:p>
        </p:txBody>
      </p:sp>
    </p:spTree>
    <p:extLst>
      <p:ext uri="{BB962C8B-B14F-4D97-AF65-F5344CB8AC3E}">
        <p14:creationId xmlns:p14="http://schemas.microsoft.com/office/powerpoint/2010/main" val="1027856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初始化参数文件</a:t>
            </a:r>
            <a:endParaRPr lang="zh-CN" altLang="en-US" dirty="0"/>
          </a:p>
        </p:txBody>
      </p:sp>
      <p:sp>
        <p:nvSpPr>
          <p:cNvPr id="30" name="Rectangle 3"/>
          <p:cNvSpPr>
            <a:spLocks noChangeArrowheads="1"/>
          </p:cNvSpPr>
          <p:nvPr/>
        </p:nvSpPr>
        <p:spPr bwMode="auto">
          <a:xfrm>
            <a:off x="1187450" y="1125538"/>
            <a:ext cx="691197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FontTx/>
              <a:buChar char="•"/>
              <a:tabLst>
                <a:tab pos="255588" algn="l"/>
                <a:tab pos="765175" algn="l"/>
              </a:tabLst>
            </a:pPr>
            <a:r>
              <a:rPr lang="zh-CN" altLang="en-US" sz="2400" dirty="0">
                <a:latin typeface="宋体" pitchFamily="2" charset="-122"/>
              </a:rPr>
              <a:t>要启动一</a:t>
            </a:r>
            <a:r>
              <a:rPr lang="zh-CN" altLang="en-US" sz="2400" dirty="0" smtClean="0">
                <a:latin typeface="宋体" pitchFamily="2" charset="-122"/>
              </a:rPr>
              <a:t>个</a:t>
            </a:r>
            <a:r>
              <a:rPr lang="zh-CN" altLang="en-US" sz="2400" dirty="0">
                <a:latin typeface="宋体" pitchFamily="2" charset="-122"/>
              </a:rPr>
              <a:t>实例</a:t>
            </a:r>
            <a:r>
              <a:rPr lang="zh-CN" altLang="en-US" sz="2400" dirty="0" smtClean="0">
                <a:latin typeface="宋体" pitchFamily="2" charset="-122"/>
              </a:rPr>
              <a:t>，</a:t>
            </a:r>
            <a:r>
              <a:rPr lang="en-US" altLang="zh-CN" sz="2400" dirty="0"/>
              <a:t>Oracle </a:t>
            </a:r>
            <a:r>
              <a:rPr lang="zh-CN" altLang="en-US" sz="2400" dirty="0">
                <a:latin typeface="宋体" pitchFamily="2" charset="-122"/>
              </a:rPr>
              <a:t>服务器必须读取初始化参数文件</a:t>
            </a:r>
            <a:endParaRPr lang="en-US" altLang="zh-CN" sz="2400" dirty="0" smtClean="0">
              <a:latin typeface="Times New Roman" charset="0"/>
              <a:ea typeface="宋体" charset="-122"/>
            </a:endParaRPr>
          </a:p>
          <a:p>
            <a:pPr algn="l" eaLnBrk="0" hangingPunct="0">
              <a:spcBef>
                <a:spcPct val="0"/>
              </a:spcBef>
              <a:buFontTx/>
              <a:buChar char="•"/>
              <a:tabLst>
                <a:tab pos="255588" algn="l"/>
                <a:tab pos="765175" algn="l"/>
              </a:tabLst>
            </a:pPr>
            <a:r>
              <a:rPr lang="zh-CN" altLang="en-US" sz="2400" dirty="0" smtClean="0">
                <a:latin typeface="Times New Roman" charset="0"/>
                <a:ea typeface="宋体" charset="-122"/>
              </a:rPr>
              <a:t>文件</a:t>
            </a:r>
            <a:r>
              <a:rPr lang="zh-CN" altLang="en-US" sz="2400" dirty="0">
                <a:latin typeface="Times New Roman" charset="0"/>
                <a:ea typeface="宋体" charset="-122"/>
              </a:rPr>
              <a:t>内的项目是为需要访问的实例指定的</a:t>
            </a:r>
          </a:p>
          <a:p>
            <a:pPr algn="l" eaLnBrk="0" hangingPunct="0">
              <a:spcBef>
                <a:spcPct val="0"/>
              </a:spcBef>
              <a:buFontTx/>
              <a:buChar char="•"/>
              <a:tabLst>
                <a:tab pos="255588" algn="l"/>
                <a:tab pos="765175" algn="l"/>
              </a:tabLst>
            </a:pPr>
            <a:r>
              <a:rPr lang="zh-CN" altLang="en-US" sz="2400" dirty="0">
                <a:latin typeface="Times New Roman" charset="0"/>
                <a:ea typeface="宋体" charset="-122"/>
              </a:rPr>
              <a:t>  有两种参数：</a:t>
            </a:r>
          </a:p>
          <a:p>
            <a:pPr lvl="1" algn="l" eaLnBrk="0" hangingPunct="0">
              <a:spcBef>
                <a:spcPct val="0"/>
              </a:spcBef>
              <a:buFont typeface="Times New Roman" charset="0"/>
              <a:buChar char="–"/>
              <a:tabLst>
                <a:tab pos="255588" algn="l"/>
                <a:tab pos="765175" algn="l"/>
              </a:tabLst>
            </a:pPr>
            <a:r>
              <a:rPr lang="zh-CN" altLang="en-US" sz="2400" dirty="0">
                <a:latin typeface="Times New Roman" charset="0"/>
                <a:ea typeface="宋体" charset="-122"/>
              </a:rPr>
              <a:t>  显示：在文件里有明确的条目</a:t>
            </a:r>
          </a:p>
          <a:p>
            <a:pPr lvl="1" algn="l" eaLnBrk="0" hangingPunct="0">
              <a:spcBef>
                <a:spcPct val="0"/>
              </a:spcBef>
              <a:buFont typeface="Times New Roman" charset="0"/>
              <a:buChar char="–"/>
              <a:tabLst>
                <a:tab pos="255588" algn="l"/>
                <a:tab pos="765175" algn="l"/>
              </a:tabLst>
            </a:pPr>
            <a:r>
              <a:rPr lang="zh-CN" altLang="en-US" sz="2400" dirty="0">
                <a:latin typeface="Times New Roman" charset="0"/>
                <a:ea typeface="宋体" charset="-122"/>
              </a:rPr>
              <a:t>  隐式：在文件里没有明确的条目，但是使用	</a:t>
            </a:r>
            <a:r>
              <a:rPr lang="en-US" altLang="zh-CN" sz="2400" dirty="0">
                <a:ea typeface="宋体" charset="-122"/>
              </a:rPr>
              <a:t>Oracle</a:t>
            </a:r>
            <a:r>
              <a:rPr lang="zh-CN" altLang="en-US" sz="2400" dirty="0">
                <a:ea typeface="宋体" charset="-122"/>
              </a:rPr>
              <a:t>的</a:t>
            </a:r>
            <a:r>
              <a:rPr lang="zh-CN" altLang="en-US" sz="2400" dirty="0">
                <a:latin typeface="Times New Roman" charset="0"/>
                <a:ea typeface="宋体" charset="-122"/>
              </a:rPr>
              <a:t>缺省值</a:t>
            </a:r>
          </a:p>
          <a:p>
            <a:pPr algn="l" eaLnBrk="0" hangingPunct="0">
              <a:spcBef>
                <a:spcPct val="0"/>
              </a:spcBef>
              <a:buFontTx/>
              <a:buChar char="•"/>
              <a:tabLst>
                <a:tab pos="255588" algn="l"/>
                <a:tab pos="765175" algn="l"/>
              </a:tabLst>
            </a:pPr>
            <a:r>
              <a:rPr lang="zh-CN" altLang="en-US" sz="2400" dirty="0" smtClean="0">
                <a:latin typeface="Times New Roman" charset="0"/>
                <a:ea typeface="宋体" charset="-122"/>
              </a:rPr>
              <a:t>改变</a:t>
            </a:r>
            <a:r>
              <a:rPr lang="zh-CN" altLang="en-US" sz="2400" dirty="0">
                <a:latin typeface="Times New Roman" charset="0"/>
                <a:ea typeface="宋体" charset="-122"/>
              </a:rPr>
              <a:t>文件里的条目来生效是基于使用的初始化参	数的类型的：</a:t>
            </a:r>
          </a:p>
          <a:p>
            <a:pPr lvl="1" algn="l" eaLnBrk="0" hangingPunct="0">
              <a:spcBef>
                <a:spcPct val="0"/>
              </a:spcBef>
              <a:buFont typeface="Times New Roman" charset="0"/>
              <a:buChar char="–"/>
              <a:tabLst>
                <a:tab pos="255588" algn="l"/>
                <a:tab pos="765175" algn="l"/>
              </a:tabLst>
            </a:pPr>
            <a:r>
              <a:rPr lang="zh-CN" altLang="en-US" sz="2400" dirty="0">
                <a:latin typeface="Times New Roman" charset="0"/>
                <a:ea typeface="宋体" charset="-122"/>
              </a:rPr>
              <a:t>  静态初始化参数文件，</a:t>
            </a:r>
            <a:r>
              <a:rPr lang="en-US" altLang="zh-CN" sz="2400" dirty="0">
                <a:latin typeface="Courier New" pitchFamily="49" charset="0"/>
                <a:ea typeface="宋体" charset="-122"/>
              </a:rPr>
              <a:t>PFILE</a:t>
            </a:r>
          </a:p>
          <a:p>
            <a:pPr lvl="1" algn="l" eaLnBrk="0" hangingPunct="0">
              <a:spcBef>
                <a:spcPct val="0"/>
              </a:spcBef>
              <a:buFont typeface="Times New Roman" charset="0"/>
              <a:buChar char="–"/>
              <a:tabLst>
                <a:tab pos="255588" algn="l"/>
                <a:tab pos="765175" algn="l"/>
              </a:tabLst>
            </a:pPr>
            <a:r>
              <a:rPr lang="zh-CN" altLang="en-US" sz="2400" dirty="0">
                <a:latin typeface="Times New Roman" charset="0"/>
                <a:ea typeface="宋体" charset="-122"/>
              </a:rPr>
              <a:t>  永久性参数文件,</a:t>
            </a:r>
            <a:r>
              <a:rPr lang="en-US" altLang="zh-CN" sz="2400" dirty="0">
                <a:latin typeface="Courier New" pitchFamily="49" charset="0"/>
                <a:ea typeface="宋体" charset="-122"/>
              </a:rPr>
              <a:t>SPFILE</a:t>
            </a:r>
            <a:endParaRPr lang="zh-CN" altLang="en-US" sz="2400" dirty="0">
              <a:latin typeface="Courier New" pitchFamily="49" charset="0"/>
              <a:ea typeface="宋体" charset="-122"/>
            </a:endParaRPr>
          </a:p>
        </p:txBody>
      </p:sp>
    </p:spTree>
    <p:extLst>
      <p:ext uri="{BB962C8B-B14F-4D97-AF65-F5344CB8AC3E}">
        <p14:creationId xmlns:p14="http://schemas.microsoft.com/office/powerpoint/2010/main" val="87891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olidFill>
                  <a:srgbClr val="000000"/>
                </a:solidFill>
                <a:latin typeface="Courier New" pitchFamily="49" charset="0"/>
              </a:rPr>
              <a:t>STARTUP </a:t>
            </a:r>
            <a:r>
              <a:rPr lang="zh-CN" altLang="en-US" dirty="0">
                <a:solidFill>
                  <a:srgbClr val="000000"/>
                </a:solidFill>
                <a:latin typeface="Courier New" pitchFamily="49" charset="0"/>
              </a:rPr>
              <a:t>命令</a:t>
            </a:r>
            <a:endParaRPr lang="zh-CN" altLang="en-US" dirty="0"/>
          </a:p>
        </p:txBody>
      </p:sp>
      <p:sp>
        <p:nvSpPr>
          <p:cNvPr id="4" name="Rectangle 4"/>
          <p:cNvSpPr>
            <a:spLocks noChangeArrowheads="1"/>
          </p:cNvSpPr>
          <p:nvPr/>
        </p:nvSpPr>
        <p:spPr bwMode="auto">
          <a:xfrm>
            <a:off x="1116013" y="3284538"/>
            <a:ext cx="6624637" cy="376237"/>
          </a:xfrm>
          <a:prstGeom prst="rect">
            <a:avLst/>
          </a:prstGeom>
          <a:solidFill>
            <a:srgbClr val="EAEAEA"/>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defTabSz="1214438" eaLnBrk="0" hangingPunct="0">
              <a:spcBef>
                <a:spcPct val="0"/>
              </a:spcBef>
              <a:buClrTx/>
              <a:buFontTx/>
              <a:buNone/>
              <a:tabLst>
                <a:tab pos="3043238" algn="l"/>
              </a:tabLst>
            </a:pPr>
            <a:r>
              <a:rPr lang="en-US" altLang="zh-CN" dirty="0">
                <a:latin typeface="Courier New" pitchFamily="49" charset="0"/>
                <a:ea typeface="宋体" charset="-122"/>
              </a:rPr>
              <a:t>STARTUP PFILE=$</a:t>
            </a:r>
            <a:r>
              <a:rPr lang="en-US" altLang="zh-CN" dirty="0" smtClean="0">
                <a:latin typeface="Courier New" pitchFamily="49" charset="0"/>
                <a:ea typeface="宋体" charset="-122"/>
              </a:rPr>
              <a:t>ORACLE_HOME/</a:t>
            </a:r>
            <a:r>
              <a:rPr lang="en-US" altLang="zh-CN" dirty="0" err="1" smtClean="0">
                <a:latin typeface="Courier New" pitchFamily="49" charset="0"/>
                <a:ea typeface="宋体" charset="-122"/>
              </a:rPr>
              <a:t>dbs</a:t>
            </a:r>
            <a:r>
              <a:rPr lang="en-US" altLang="zh-CN" dirty="0" smtClean="0">
                <a:latin typeface="Courier New" pitchFamily="49" charset="0"/>
                <a:ea typeface="宋体" charset="-122"/>
              </a:rPr>
              <a:t>/</a:t>
            </a:r>
            <a:r>
              <a:rPr lang="en-US" altLang="zh-CN" dirty="0" err="1" smtClean="0">
                <a:latin typeface="Courier New" pitchFamily="49" charset="0"/>
                <a:ea typeface="宋体" charset="-122"/>
              </a:rPr>
              <a:t>initboss.ora</a:t>
            </a:r>
            <a:endParaRPr lang="en-US" altLang="zh-CN" dirty="0">
              <a:latin typeface="Courier New" pitchFamily="49" charset="0"/>
              <a:ea typeface="宋体" charset="-122"/>
            </a:endParaRPr>
          </a:p>
        </p:txBody>
      </p:sp>
      <p:sp>
        <p:nvSpPr>
          <p:cNvPr id="5" name="Rectangle 5"/>
          <p:cNvSpPr>
            <a:spLocks noChangeArrowheads="1"/>
          </p:cNvSpPr>
          <p:nvPr/>
        </p:nvSpPr>
        <p:spPr bwMode="auto">
          <a:xfrm>
            <a:off x="860425" y="1814513"/>
            <a:ext cx="7385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2075" tIns="46038" rIns="92075" bIns="46038">
            <a:spAutoFit/>
          </a:bodyPr>
          <a:lstStyle/>
          <a:p>
            <a:pPr marL="342900" indent="-342900" algn="l">
              <a:buClrTx/>
              <a:buSzPct val="90000"/>
              <a:buFont typeface="Arial" charset="0"/>
              <a:buBlip>
                <a:blip r:embed="rId3"/>
              </a:buBlip>
            </a:pPr>
            <a:r>
              <a:rPr lang="zh-CN" altLang="en-US" sz="2800" dirty="0">
                <a:solidFill>
                  <a:srgbClr val="000000"/>
                </a:solidFill>
                <a:latin typeface="华文细黑" pitchFamily="2" charset="-122"/>
                <a:ea typeface="宋体" charset="-122"/>
              </a:rPr>
              <a:t>启动实例，打开数据库：</a:t>
            </a:r>
          </a:p>
        </p:txBody>
      </p:sp>
      <p:sp>
        <p:nvSpPr>
          <p:cNvPr id="6" name="Rectangle 6"/>
          <p:cNvSpPr>
            <a:spLocks noChangeArrowheads="1"/>
          </p:cNvSpPr>
          <p:nvPr/>
        </p:nvSpPr>
        <p:spPr bwMode="auto">
          <a:xfrm>
            <a:off x="1116013" y="2492375"/>
            <a:ext cx="6624637" cy="376238"/>
          </a:xfrm>
          <a:prstGeom prst="rect">
            <a:avLst/>
          </a:prstGeom>
          <a:solidFill>
            <a:srgbClr val="EAEAEA"/>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defTabSz="1214438" eaLnBrk="0" hangingPunct="0">
              <a:spcBef>
                <a:spcPct val="0"/>
              </a:spcBef>
              <a:buClrTx/>
              <a:buFontTx/>
              <a:buNone/>
              <a:tabLst>
                <a:tab pos="3043238" algn="l"/>
              </a:tabLst>
            </a:pPr>
            <a:r>
              <a:rPr lang="en-US" altLang="zh-CN">
                <a:latin typeface="Courier New" pitchFamily="49" charset="0"/>
                <a:ea typeface="宋体" charset="-122"/>
              </a:rPr>
              <a:t>SQL&gt; STARTUP</a:t>
            </a:r>
          </a:p>
        </p:txBody>
      </p:sp>
    </p:spTree>
    <p:extLst>
      <p:ext uri="{BB962C8B-B14F-4D97-AF65-F5344CB8AC3E}">
        <p14:creationId xmlns:p14="http://schemas.microsoft.com/office/powerpoint/2010/main" val="3253817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latin typeface="Courier New" pitchFamily="49" charset="0"/>
              </a:rPr>
              <a:t>启动</a:t>
            </a:r>
            <a:r>
              <a:rPr lang="zh-CN" altLang="en-US" dirty="0" smtClean="0">
                <a:latin typeface="Courier New" pitchFamily="49" charset="0"/>
              </a:rPr>
              <a:t>数据库</a:t>
            </a:r>
            <a:endParaRPr lang="en-US" altLang="zh-CN" dirty="0">
              <a:latin typeface="Courier New" pitchFamily="49" charset="0"/>
            </a:endParaRPr>
          </a:p>
        </p:txBody>
      </p:sp>
      <p:sp>
        <p:nvSpPr>
          <p:cNvPr id="8" name="Freeform 3"/>
          <p:cNvSpPr>
            <a:spLocks/>
          </p:cNvSpPr>
          <p:nvPr/>
        </p:nvSpPr>
        <p:spPr bwMode="auto">
          <a:xfrm>
            <a:off x="1462088" y="2343150"/>
            <a:ext cx="5699125" cy="3190875"/>
          </a:xfrm>
          <a:custGeom>
            <a:avLst/>
            <a:gdLst>
              <a:gd name="T0" fmla="*/ 0 w 3590"/>
              <a:gd name="T1" fmla="*/ 2009 h 2010"/>
              <a:gd name="T2" fmla="*/ 992 w 3590"/>
              <a:gd name="T3" fmla="*/ 2009 h 2010"/>
              <a:gd name="T4" fmla="*/ 992 w 3590"/>
              <a:gd name="T5" fmla="*/ 1335 h 2010"/>
              <a:gd name="T6" fmla="*/ 1715 w 3590"/>
              <a:gd name="T7" fmla="*/ 1335 h 2010"/>
              <a:gd name="T8" fmla="*/ 1715 w 3590"/>
              <a:gd name="T9" fmla="*/ 661 h 2010"/>
              <a:gd name="T10" fmla="*/ 2462 w 3590"/>
              <a:gd name="T11" fmla="*/ 661 h 2010"/>
              <a:gd name="T12" fmla="*/ 2462 w 3590"/>
              <a:gd name="T13" fmla="*/ 0 h 2010"/>
              <a:gd name="T14" fmla="*/ 2584 w 3590"/>
              <a:gd name="T15" fmla="*/ 0 h 2010"/>
              <a:gd name="T16" fmla="*/ 2621 w 3590"/>
              <a:gd name="T17" fmla="*/ 0 h 2010"/>
              <a:gd name="T18" fmla="*/ 2682 w 3590"/>
              <a:gd name="T19" fmla="*/ 0 h 2010"/>
              <a:gd name="T20" fmla="*/ 3589 w 3590"/>
              <a:gd name="T21" fmla="*/ 0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0" h="2010">
                <a:moveTo>
                  <a:pt x="0" y="2009"/>
                </a:moveTo>
                <a:lnTo>
                  <a:pt x="992" y="2009"/>
                </a:lnTo>
                <a:lnTo>
                  <a:pt x="992" y="1335"/>
                </a:lnTo>
                <a:lnTo>
                  <a:pt x="1715" y="1335"/>
                </a:lnTo>
                <a:lnTo>
                  <a:pt x="1715" y="661"/>
                </a:lnTo>
                <a:lnTo>
                  <a:pt x="2462" y="661"/>
                </a:lnTo>
                <a:lnTo>
                  <a:pt x="2462" y="0"/>
                </a:lnTo>
                <a:lnTo>
                  <a:pt x="2584" y="0"/>
                </a:lnTo>
                <a:lnTo>
                  <a:pt x="2621" y="0"/>
                </a:lnTo>
                <a:lnTo>
                  <a:pt x="2682" y="0"/>
                </a:lnTo>
                <a:lnTo>
                  <a:pt x="358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4"/>
          <p:cNvSpPr>
            <a:spLocks noChangeArrowheads="1"/>
          </p:cNvSpPr>
          <p:nvPr/>
        </p:nvSpPr>
        <p:spPr bwMode="auto">
          <a:xfrm>
            <a:off x="5483225" y="2027238"/>
            <a:ext cx="1192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en-US" altLang="zh-CN">
                <a:solidFill>
                  <a:srgbClr val="000000"/>
                </a:solidFill>
                <a:ea typeface="宋体" charset="-122"/>
              </a:rPr>
              <a:t>OPEN</a:t>
            </a:r>
          </a:p>
        </p:txBody>
      </p:sp>
      <p:sp>
        <p:nvSpPr>
          <p:cNvPr id="10" name="Rectangle 5"/>
          <p:cNvSpPr>
            <a:spLocks noChangeArrowheads="1"/>
          </p:cNvSpPr>
          <p:nvPr/>
        </p:nvSpPr>
        <p:spPr bwMode="auto">
          <a:xfrm>
            <a:off x="4229100" y="3055938"/>
            <a:ext cx="1487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en-US" altLang="zh-CN">
                <a:solidFill>
                  <a:srgbClr val="000000"/>
                </a:solidFill>
                <a:ea typeface="宋体" charset="-122"/>
              </a:rPr>
              <a:t>MOUNT</a:t>
            </a:r>
          </a:p>
        </p:txBody>
      </p:sp>
      <p:sp>
        <p:nvSpPr>
          <p:cNvPr id="11" name="Rectangle 6"/>
          <p:cNvSpPr>
            <a:spLocks noChangeArrowheads="1"/>
          </p:cNvSpPr>
          <p:nvPr/>
        </p:nvSpPr>
        <p:spPr bwMode="auto">
          <a:xfrm>
            <a:off x="2806700" y="4122738"/>
            <a:ext cx="2020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en-US" altLang="zh-CN">
                <a:solidFill>
                  <a:srgbClr val="000000"/>
                </a:solidFill>
                <a:ea typeface="宋体" charset="-122"/>
              </a:rPr>
              <a:t>NOMOUNT</a:t>
            </a:r>
          </a:p>
        </p:txBody>
      </p:sp>
      <p:sp>
        <p:nvSpPr>
          <p:cNvPr id="12" name="Rectangle 7"/>
          <p:cNvSpPr>
            <a:spLocks noChangeArrowheads="1"/>
          </p:cNvSpPr>
          <p:nvPr/>
        </p:nvSpPr>
        <p:spPr bwMode="auto">
          <a:xfrm>
            <a:off x="1419225" y="5170488"/>
            <a:ext cx="227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en-US" altLang="zh-CN">
                <a:solidFill>
                  <a:srgbClr val="000000"/>
                </a:solidFill>
                <a:ea typeface="宋体" charset="-122"/>
              </a:rPr>
              <a:t>SHUTDOWN</a:t>
            </a:r>
          </a:p>
        </p:txBody>
      </p:sp>
      <p:sp>
        <p:nvSpPr>
          <p:cNvPr id="13" name="Line 8"/>
          <p:cNvSpPr>
            <a:spLocks noChangeShapeType="1"/>
          </p:cNvSpPr>
          <p:nvPr/>
        </p:nvSpPr>
        <p:spPr bwMode="auto">
          <a:xfrm>
            <a:off x="7140575" y="3571875"/>
            <a:ext cx="1588" cy="1920875"/>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9"/>
          <p:cNvSpPr>
            <a:spLocks noChangeArrowheads="1"/>
          </p:cNvSpPr>
          <p:nvPr/>
        </p:nvSpPr>
        <p:spPr bwMode="auto">
          <a:xfrm>
            <a:off x="5437188" y="2438400"/>
            <a:ext cx="2944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zh-CN" altLang="en-US">
                <a:solidFill>
                  <a:srgbClr val="000000"/>
                </a:solidFill>
                <a:ea typeface="宋体" charset="-122"/>
              </a:rPr>
              <a:t>为该实例打开所有在控制文件中描述的文件。</a:t>
            </a:r>
          </a:p>
        </p:txBody>
      </p:sp>
      <p:sp>
        <p:nvSpPr>
          <p:cNvPr id="15" name="Rectangle 10"/>
          <p:cNvSpPr>
            <a:spLocks noChangeArrowheads="1"/>
          </p:cNvSpPr>
          <p:nvPr/>
        </p:nvSpPr>
        <p:spPr bwMode="auto">
          <a:xfrm>
            <a:off x="4295775" y="3519488"/>
            <a:ext cx="18780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zh-CN" altLang="en-US" dirty="0">
                <a:solidFill>
                  <a:srgbClr val="000000"/>
                </a:solidFill>
                <a:ea typeface="宋体" charset="-122"/>
              </a:rPr>
              <a:t>为该实例，</a:t>
            </a:r>
          </a:p>
          <a:p>
            <a:pPr algn="l" defTabSz="346075" eaLnBrk="0" hangingPunct="0">
              <a:spcBef>
                <a:spcPct val="0"/>
              </a:spcBef>
              <a:buClrTx/>
              <a:buFontTx/>
              <a:buNone/>
              <a:tabLst>
                <a:tab pos="571500" algn="l"/>
              </a:tabLst>
            </a:pPr>
            <a:r>
              <a:rPr kumimoji="1" lang="zh-CN" altLang="en-US" dirty="0">
                <a:solidFill>
                  <a:srgbClr val="000000"/>
                </a:solidFill>
                <a:ea typeface="宋体" charset="-122"/>
              </a:rPr>
              <a:t>打开控制文</a:t>
            </a:r>
          </a:p>
          <a:p>
            <a:pPr algn="l" defTabSz="346075" eaLnBrk="0" hangingPunct="0">
              <a:spcBef>
                <a:spcPct val="0"/>
              </a:spcBef>
              <a:buClrTx/>
              <a:buFontTx/>
              <a:buNone/>
              <a:tabLst>
                <a:tab pos="571500" algn="l"/>
              </a:tabLst>
            </a:pPr>
            <a:r>
              <a:rPr kumimoji="1" lang="zh-CN" altLang="en-US" dirty="0">
                <a:solidFill>
                  <a:srgbClr val="000000"/>
                </a:solidFill>
                <a:ea typeface="宋体" charset="-122"/>
              </a:rPr>
              <a:t>件。</a:t>
            </a:r>
          </a:p>
        </p:txBody>
      </p:sp>
      <p:sp>
        <p:nvSpPr>
          <p:cNvPr id="16" name="Rectangle 11"/>
          <p:cNvSpPr>
            <a:spLocks noChangeArrowheads="1"/>
          </p:cNvSpPr>
          <p:nvPr/>
        </p:nvSpPr>
        <p:spPr bwMode="auto">
          <a:xfrm>
            <a:off x="3119438" y="4622800"/>
            <a:ext cx="1725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346075" eaLnBrk="0" hangingPunct="0">
              <a:spcBef>
                <a:spcPct val="0"/>
              </a:spcBef>
              <a:buClrTx/>
              <a:buFontTx/>
              <a:buNone/>
              <a:tabLst>
                <a:tab pos="571500" algn="l"/>
              </a:tabLst>
            </a:pPr>
            <a:r>
              <a:rPr kumimoji="1" lang="zh-CN" altLang="en-US">
                <a:solidFill>
                  <a:srgbClr val="000000"/>
                </a:solidFill>
                <a:ea typeface="宋体" charset="-122"/>
              </a:rPr>
              <a:t>实例启动</a:t>
            </a:r>
          </a:p>
        </p:txBody>
      </p:sp>
      <p:sp>
        <p:nvSpPr>
          <p:cNvPr id="17" name="Rectangle 12"/>
          <p:cNvSpPr>
            <a:spLocks noChangeArrowheads="1"/>
          </p:cNvSpPr>
          <p:nvPr/>
        </p:nvSpPr>
        <p:spPr bwMode="auto">
          <a:xfrm>
            <a:off x="1646238" y="202723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kumimoji="1" lang="en-US" altLang="zh-CN" dirty="0">
                <a:solidFill>
                  <a:srgbClr val="000000"/>
                </a:solidFill>
                <a:ea typeface="宋体" charset="-122"/>
              </a:rPr>
              <a:t>STARTUP</a:t>
            </a:r>
          </a:p>
        </p:txBody>
      </p:sp>
      <p:sp>
        <p:nvSpPr>
          <p:cNvPr id="18" name="Rectangle 13"/>
          <p:cNvSpPr>
            <a:spLocks noChangeArrowheads="1"/>
          </p:cNvSpPr>
          <p:nvPr/>
        </p:nvSpPr>
        <p:spPr bwMode="auto">
          <a:xfrm>
            <a:off x="5451475" y="5170488"/>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kumimoji="1" lang="en-US" altLang="zh-CN">
                <a:solidFill>
                  <a:srgbClr val="000000"/>
                </a:solidFill>
                <a:ea typeface="宋体" charset="-122"/>
              </a:rPr>
              <a:t>SHUTDOWN</a:t>
            </a:r>
          </a:p>
        </p:txBody>
      </p:sp>
      <p:sp>
        <p:nvSpPr>
          <p:cNvPr id="19" name="Line 14"/>
          <p:cNvSpPr>
            <a:spLocks noChangeShapeType="1"/>
          </p:cNvSpPr>
          <p:nvPr/>
        </p:nvSpPr>
        <p:spPr bwMode="auto">
          <a:xfrm flipV="1">
            <a:off x="1498600" y="2027238"/>
            <a:ext cx="1588" cy="1920875"/>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07380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3358</Words>
  <Application>Microsoft Office PowerPoint</Application>
  <PresentationFormat>全屏显示(4:3)</PresentationFormat>
  <Paragraphs>709</Paragraphs>
  <Slides>58</Slides>
  <Notes>7</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Oracle数据库系统管理培训</vt:lpstr>
      <vt:lpstr>标题大纲</vt:lpstr>
      <vt:lpstr>PowerPoint 演示文稿</vt:lpstr>
      <vt:lpstr>Oracle架构图</vt:lpstr>
      <vt:lpstr>PowerPoint 演示文稿</vt:lpstr>
      <vt:lpstr>Oracle实例</vt:lpstr>
      <vt:lpstr>初始化参数文件</vt:lpstr>
      <vt:lpstr>STARTUP 命令</vt:lpstr>
      <vt:lpstr>启动数据库</vt:lpstr>
      <vt:lpstr>关闭数据库</vt:lpstr>
      <vt:lpstr>PowerPoint 演示文稿</vt:lpstr>
      <vt:lpstr>Oracle数据库</vt:lpstr>
      <vt:lpstr>PowerPoint 演示文稿</vt:lpstr>
      <vt:lpstr>表空间和数据文件</vt:lpstr>
      <vt:lpstr>数据库中预置的表空间</vt:lpstr>
      <vt:lpstr>数据库存储扩展</vt:lpstr>
      <vt:lpstr>删除表空间</vt:lpstr>
      <vt:lpstr>表空间使用率查询</vt:lpstr>
      <vt:lpstr>用户和权限概览</vt:lpstr>
      <vt:lpstr>Oracle预置的用户</vt:lpstr>
      <vt:lpstr>创建新用户</vt:lpstr>
      <vt:lpstr>删除用户</vt:lpstr>
      <vt:lpstr>用户、角色和权限</vt:lpstr>
      <vt:lpstr>数据库常见角色</vt:lpstr>
      <vt:lpstr>角色管理</vt:lpstr>
      <vt:lpstr>管理权限</vt:lpstr>
      <vt:lpstr>常见系统权限</vt:lpstr>
      <vt:lpstr>对象权限</vt:lpstr>
      <vt:lpstr>Schema方案</vt:lpstr>
      <vt:lpstr>BOSS Schema</vt:lpstr>
      <vt:lpstr>创建和修改表</vt:lpstr>
      <vt:lpstr>定义表字段的数据类型</vt:lpstr>
      <vt:lpstr>理解数据完整性</vt:lpstr>
      <vt:lpstr>管理索引</vt:lpstr>
      <vt:lpstr>管理视图</vt:lpstr>
      <vt:lpstr>管理PL/SQL程序</vt:lpstr>
      <vt:lpstr>PowerPoint 演示文稿</vt:lpstr>
      <vt:lpstr>数据库恢复需求</vt:lpstr>
      <vt:lpstr>数据库备份策略</vt:lpstr>
      <vt:lpstr>RMAN的Backup创建数据库备份</vt:lpstr>
      <vt:lpstr>使用RMAN的Restore和Recover命令</vt:lpstr>
      <vt:lpstr>EXP/IMP导出和导入</vt:lpstr>
      <vt:lpstr>导出和导入模式</vt:lpstr>
      <vt:lpstr>EXP常用参数</vt:lpstr>
      <vt:lpstr>常用EXP例子</vt:lpstr>
      <vt:lpstr>IMP导入常见参数</vt:lpstr>
      <vt:lpstr>IMP导入例子</vt:lpstr>
      <vt:lpstr>闪回表</vt:lpstr>
      <vt:lpstr>PowerPoint 演示文稿</vt:lpstr>
      <vt:lpstr>常规监控</vt:lpstr>
      <vt:lpstr>性能监控</vt:lpstr>
      <vt:lpstr>内存监控</vt:lpstr>
      <vt:lpstr>IO监控</vt:lpstr>
      <vt:lpstr>锁资源竞争</vt:lpstr>
      <vt:lpstr>会话等待监控</vt:lpstr>
      <vt:lpstr>SQL监控</vt:lpstr>
      <vt:lpstr>OEM监控</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yumingchuan</dc:creator>
  <cp:lastModifiedBy>Microsoft</cp:lastModifiedBy>
  <cp:revision>108</cp:revision>
  <dcterms:created xsi:type="dcterms:W3CDTF">2010-09-20T03:20:08Z</dcterms:created>
  <dcterms:modified xsi:type="dcterms:W3CDTF">2012-09-05T09:35:39Z</dcterms:modified>
</cp:coreProperties>
</file>