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57" r:id="rId4"/>
    <p:sldId id="271" r:id="rId5"/>
    <p:sldId id="258" r:id="rId6"/>
    <p:sldId id="259" r:id="rId7"/>
    <p:sldId id="272" r:id="rId8"/>
    <p:sldId id="264" r:id="rId9"/>
    <p:sldId id="267" r:id="rId10"/>
    <p:sldId id="260" r:id="rId11"/>
    <p:sldId id="261" r:id="rId12"/>
    <p:sldId id="262" r:id="rId13"/>
    <p:sldId id="266" r:id="rId14"/>
    <p:sldId id="268" r:id="rId15"/>
    <p:sldId id="265" r:id="rId16"/>
    <p:sldId id="269"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48312"/>
    <a:srgbClr val="A75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3" d="100"/>
          <a:sy n="73"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B94D66C-6FFA-4269-BCAF-56CA253EC545}"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F28F-2D4A-4286-8B3F-B89CE3DE1189}"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33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4D66C-6FFA-4269-BCAF-56CA253EC545}"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8173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4D66C-6FFA-4269-BCAF-56CA253EC545}"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225141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94D66C-6FFA-4269-BCAF-56CA253EC545}"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310481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B94D66C-6FFA-4269-BCAF-56CA253EC545}"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F28F-2D4A-4286-8B3F-B89CE3DE1189}"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2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B94D66C-6FFA-4269-BCAF-56CA253EC545}"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355505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B94D66C-6FFA-4269-BCAF-56CA253EC545}"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117840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B94D66C-6FFA-4269-BCAF-56CA253EC545}"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365388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94D66C-6FFA-4269-BCAF-56CA253EC545}" type="datetimeFigureOut">
              <a:rPr lang="en-US" smtClean="0"/>
              <a:t>3/23/2020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36549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94D66C-6FFA-4269-BCAF-56CA253EC545}" type="datetimeFigureOut">
              <a:rPr lang="en-US" smtClean="0"/>
              <a:t>3/23/2020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3BF28F-2D4A-4286-8B3F-B89CE3DE1189}" type="slidenum">
              <a:rPr lang="en-US" smtClean="0"/>
              <a:t>‹Nº›</a:t>
            </a:fld>
            <a:endParaRPr lang="en-US"/>
          </a:p>
        </p:txBody>
      </p:sp>
    </p:spTree>
    <p:extLst>
      <p:ext uri="{BB962C8B-B14F-4D97-AF65-F5344CB8AC3E}">
        <p14:creationId xmlns:p14="http://schemas.microsoft.com/office/powerpoint/2010/main" val="269807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B94D66C-6FFA-4269-BCAF-56CA253EC545}"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BF28F-2D4A-4286-8B3F-B89CE3DE1189}" type="slidenum">
              <a:rPr lang="en-US" smtClean="0"/>
              <a:t>‹Nº›</a:t>
            </a:fld>
            <a:endParaRPr lang="en-US"/>
          </a:p>
        </p:txBody>
      </p:sp>
    </p:spTree>
    <p:extLst>
      <p:ext uri="{BB962C8B-B14F-4D97-AF65-F5344CB8AC3E}">
        <p14:creationId xmlns:p14="http://schemas.microsoft.com/office/powerpoint/2010/main" val="189883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94D66C-6FFA-4269-BCAF-56CA253EC545}" type="datetimeFigureOut">
              <a:rPr lang="en-US" smtClean="0"/>
              <a:t>3/23/2020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3BF28F-2D4A-4286-8B3F-B89CE3DE1189}"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76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ronaviruscolombia.gov.co/Covid19/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aturation sat="95000"/>
                    </a14:imgEffect>
                  </a14:imgLayer>
                </a14:imgProps>
              </a:ext>
            </a:extLst>
          </a:blip>
          <a:stretch>
            <a:fillRect/>
          </a:stretch>
        </p:blipFill>
        <p:spPr>
          <a:xfrm>
            <a:off x="-124725" y="0"/>
            <a:ext cx="12316725" cy="6333279"/>
          </a:xfrm>
          <a:prstGeom prst="rect">
            <a:avLst/>
          </a:prstGeom>
        </p:spPr>
      </p:pic>
      <p:sp>
        <p:nvSpPr>
          <p:cNvPr id="2" name="Título 1"/>
          <p:cNvSpPr>
            <a:spLocks noGrp="1"/>
          </p:cNvSpPr>
          <p:nvPr>
            <p:ph type="ctrTitle"/>
          </p:nvPr>
        </p:nvSpPr>
        <p:spPr>
          <a:xfrm>
            <a:off x="166745" y="0"/>
            <a:ext cx="8218207" cy="1347954"/>
          </a:xfrm>
        </p:spPr>
        <p:txBody>
          <a:bodyPr>
            <a:noAutofit/>
          </a:bodyPr>
          <a:lstStyle/>
          <a:p>
            <a:r>
              <a:rPr lang="es-MX" sz="2400" b="1" dirty="0" smtClean="0"/>
              <a:t>Identificación y monitorio de población vulnerable ante el COVID-19 mediante la implementación de un datapipeline y visualización de información Recaudo Bogotá</a:t>
            </a:r>
            <a:endParaRPr lang="en-US" sz="2000" b="1" dirty="0"/>
          </a:p>
        </p:txBody>
      </p:sp>
      <p:sp>
        <p:nvSpPr>
          <p:cNvPr id="6" name="Título 1"/>
          <p:cNvSpPr txBox="1">
            <a:spLocks/>
          </p:cNvSpPr>
          <p:nvPr/>
        </p:nvSpPr>
        <p:spPr>
          <a:xfrm>
            <a:off x="8384952" y="5297553"/>
            <a:ext cx="3685128" cy="10357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r>
              <a:rPr lang="es-MX" sz="2800" b="1" dirty="0" smtClean="0"/>
              <a:t>Juan Pablo Neira</a:t>
            </a:r>
          </a:p>
          <a:p>
            <a:pPr algn="r"/>
            <a:r>
              <a:rPr lang="es-MX" sz="2800" b="1" dirty="0" smtClean="0"/>
              <a:t>@</a:t>
            </a:r>
            <a:r>
              <a:rPr lang="es-MX" sz="2800" b="1" dirty="0" err="1" smtClean="0"/>
              <a:t>jupaneira</a:t>
            </a:r>
            <a:endParaRPr lang="en-US" sz="2400" b="1" dirty="0"/>
          </a:p>
        </p:txBody>
      </p:sp>
      <p:pic>
        <p:nvPicPr>
          <p:cNvPr id="8" name="Imagen 7"/>
          <p:cNvPicPr>
            <a:picLocks noChangeAspect="1"/>
          </p:cNvPicPr>
          <p:nvPr/>
        </p:nvPicPr>
        <p:blipFill rotWithShape="1">
          <a:blip r:embed="rId4">
            <a:extLst>
              <a:ext uri="{28A0092B-C50C-407E-A947-70E740481C1C}">
                <a14:useLocalDpi xmlns:a14="http://schemas.microsoft.com/office/drawing/2010/main" val="0"/>
              </a:ext>
            </a:extLst>
          </a:blip>
          <a:srcRect t="638" b="32199"/>
          <a:stretch/>
        </p:blipFill>
        <p:spPr>
          <a:xfrm>
            <a:off x="-146443" y="1528948"/>
            <a:ext cx="2249564" cy="1416133"/>
          </a:xfrm>
          <a:prstGeom prst="rect">
            <a:avLst/>
          </a:prstGeom>
        </p:spPr>
      </p:pic>
      <p:sp>
        <p:nvSpPr>
          <p:cNvPr id="9" name="Rectángulo 8"/>
          <p:cNvSpPr/>
          <p:nvPr/>
        </p:nvSpPr>
        <p:spPr>
          <a:xfrm>
            <a:off x="897657" y="2945081"/>
            <a:ext cx="158068" cy="338819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59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a:t>
            </a:r>
            <a:endParaRPr lang="en-US" dirty="0"/>
          </a:p>
        </p:txBody>
      </p:sp>
      <p:pic>
        <p:nvPicPr>
          <p:cNvPr id="4" name="Imagen 3"/>
          <p:cNvPicPr>
            <a:picLocks noChangeAspect="1"/>
          </p:cNvPicPr>
          <p:nvPr/>
        </p:nvPicPr>
        <p:blipFill rotWithShape="1">
          <a:blip r:embed="rId2"/>
          <a:srcRect r="634"/>
          <a:stretch/>
        </p:blipFill>
        <p:spPr>
          <a:xfrm>
            <a:off x="320782" y="1737360"/>
            <a:ext cx="11030842" cy="4548806"/>
          </a:xfrm>
          <a:prstGeom prst="rect">
            <a:avLst/>
          </a:prstGeom>
        </p:spPr>
      </p:pic>
      <p:sp>
        <p:nvSpPr>
          <p:cNvPr id="6" name="CuadroTexto 5"/>
          <p:cNvSpPr txBox="1"/>
          <p:nvPr/>
        </p:nvSpPr>
        <p:spPr>
          <a:xfrm>
            <a:off x="9426284" y="6064120"/>
            <a:ext cx="2335383" cy="276999"/>
          </a:xfrm>
          <a:prstGeom prst="rect">
            <a:avLst/>
          </a:prstGeom>
          <a:noFill/>
        </p:spPr>
        <p:txBody>
          <a:bodyPr wrap="none" rtlCol="0">
            <a:spAutoFit/>
          </a:bodyPr>
          <a:lstStyle/>
          <a:p>
            <a:r>
              <a:rPr lang="es-MX" sz="1200" dirty="0" smtClean="0"/>
              <a:t>Inicio de las primeras restricciones</a:t>
            </a:r>
            <a:endParaRPr lang="en-US" sz="1200" dirty="0"/>
          </a:p>
        </p:txBody>
      </p:sp>
      <p:sp>
        <p:nvSpPr>
          <p:cNvPr id="7" name="Rectángulo redondeado 6"/>
          <p:cNvSpPr/>
          <p:nvPr/>
        </p:nvSpPr>
        <p:spPr>
          <a:xfrm>
            <a:off x="9496696" y="2533549"/>
            <a:ext cx="2194560" cy="353057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59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a:t>
            </a:r>
            <a:endParaRPr lang="en-US" dirty="0"/>
          </a:p>
        </p:txBody>
      </p:sp>
      <p:pic>
        <p:nvPicPr>
          <p:cNvPr id="3" name="Imagen 2"/>
          <p:cNvPicPr>
            <a:picLocks noChangeAspect="1"/>
          </p:cNvPicPr>
          <p:nvPr/>
        </p:nvPicPr>
        <p:blipFill rotWithShape="1">
          <a:blip r:embed="rId2"/>
          <a:srcRect r="1169"/>
          <a:stretch/>
        </p:blipFill>
        <p:spPr>
          <a:xfrm>
            <a:off x="369025" y="1598860"/>
            <a:ext cx="11044646" cy="4579138"/>
          </a:xfrm>
          <a:prstGeom prst="rect">
            <a:avLst/>
          </a:prstGeom>
        </p:spPr>
      </p:pic>
      <p:sp>
        <p:nvSpPr>
          <p:cNvPr id="6" name="CuadroTexto 5"/>
          <p:cNvSpPr txBox="1"/>
          <p:nvPr/>
        </p:nvSpPr>
        <p:spPr>
          <a:xfrm>
            <a:off x="9537864" y="6039498"/>
            <a:ext cx="2335383" cy="276999"/>
          </a:xfrm>
          <a:prstGeom prst="rect">
            <a:avLst/>
          </a:prstGeom>
          <a:noFill/>
        </p:spPr>
        <p:txBody>
          <a:bodyPr wrap="none" rtlCol="0">
            <a:spAutoFit/>
          </a:bodyPr>
          <a:lstStyle/>
          <a:p>
            <a:r>
              <a:rPr lang="es-MX" sz="1200" dirty="0" smtClean="0"/>
              <a:t>Inicio de las primeras restricciones</a:t>
            </a:r>
            <a:endParaRPr lang="en-US" sz="1200" dirty="0"/>
          </a:p>
        </p:txBody>
      </p:sp>
      <p:sp>
        <p:nvSpPr>
          <p:cNvPr id="7" name="Rectángulo redondeado 6"/>
          <p:cNvSpPr/>
          <p:nvPr/>
        </p:nvSpPr>
        <p:spPr>
          <a:xfrm>
            <a:off x="9608276" y="2508927"/>
            <a:ext cx="2194560" cy="353057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8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829" y="286603"/>
            <a:ext cx="10058400" cy="1450757"/>
          </a:xfrm>
        </p:spPr>
        <p:txBody>
          <a:bodyPr/>
          <a:lstStyle/>
          <a:p>
            <a:r>
              <a:rPr lang="es-MX" dirty="0" smtClean="0"/>
              <a:t>Resultados</a:t>
            </a:r>
            <a:endParaRPr lang="en-US" dirty="0"/>
          </a:p>
        </p:txBody>
      </p:sp>
      <p:pic>
        <p:nvPicPr>
          <p:cNvPr id="4" name="Imagen 3"/>
          <p:cNvPicPr>
            <a:picLocks noChangeAspect="1"/>
          </p:cNvPicPr>
          <p:nvPr/>
        </p:nvPicPr>
        <p:blipFill rotWithShape="1">
          <a:blip r:embed="rId2"/>
          <a:srcRect t="2879" r="1774" b="1809"/>
          <a:stretch/>
        </p:blipFill>
        <p:spPr>
          <a:xfrm>
            <a:off x="815610" y="1881052"/>
            <a:ext cx="10849521" cy="4323805"/>
          </a:xfrm>
          <a:prstGeom prst="rect">
            <a:avLst/>
          </a:prstGeom>
        </p:spPr>
      </p:pic>
    </p:spTree>
    <p:extLst>
      <p:ext uri="{BB962C8B-B14F-4D97-AF65-F5344CB8AC3E}">
        <p14:creationId xmlns:p14="http://schemas.microsoft.com/office/powerpoint/2010/main" val="2260279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829" y="286603"/>
            <a:ext cx="10058400" cy="1450757"/>
          </a:xfrm>
        </p:spPr>
        <p:txBody>
          <a:bodyPr/>
          <a:lstStyle/>
          <a:p>
            <a:r>
              <a:rPr lang="es-MX" dirty="0" smtClean="0"/>
              <a:t>Resultados</a:t>
            </a:r>
            <a:endParaRPr lang="en-US" dirty="0"/>
          </a:p>
        </p:txBody>
      </p:sp>
      <p:pic>
        <p:nvPicPr>
          <p:cNvPr id="3" name="Imagen 2"/>
          <p:cNvPicPr>
            <a:picLocks noChangeAspect="1"/>
          </p:cNvPicPr>
          <p:nvPr/>
        </p:nvPicPr>
        <p:blipFill rotWithShape="1">
          <a:blip r:embed="rId2"/>
          <a:srcRect t="2966" r="1429" b="2078"/>
          <a:stretch/>
        </p:blipFill>
        <p:spPr>
          <a:xfrm>
            <a:off x="444138" y="1959429"/>
            <a:ext cx="10607040" cy="4180114"/>
          </a:xfrm>
          <a:prstGeom prst="rect">
            <a:avLst/>
          </a:prstGeom>
        </p:spPr>
      </p:pic>
      <p:sp>
        <p:nvSpPr>
          <p:cNvPr id="5" name="CuadroTexto 4"/>
          <p:cNvSpPr txBox="1"/>
          <p:nvPr/>
        </p:nvSpPr>
        <p:spPr>
          <a:xfrm>
            <a:off x="9122228" y="5872928"/>
            <a:ext cx="2335383" cy="276999"/>
          </a:xfrm>
          <a:prstGeom prst="rect">
            <a:avLst/>
          </a:prstGeom>
          <a:noFill/>
        </p:spPr>
        <p:txBody>
          <a:bodyPr wrap="none" rtlCol="0">
            <a:spAutoFit/>
          </a:bodyPr>
          <a:lstStyle/>
          <a:p>
            <a:r>
              <a:rPr lang="es-MX" sz="1200" dirty="0" smtClean="0"/>
              <a:t>Inicio de las primeras restricciones</a:t>
            </a:r>
            <a:endParaRPr lang="en-US" sz="1200" dirty="0"/>
          </a:p>
        </p:txBody>
      </p:sp>
      <p:sp>
        <p:nvSpPr>
          <p:cNvPr id="6" name="Rectángulo redondeado 5"/>
          <p:cNvSpPr/>
          <p:nvPr/>
        </p:nvSpPr>
        <p:spPr>
          <a:xfrm>
            <a:off x="9122228" y="2331973"/>
            <a:ext cx="2194560" cy="353057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63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0"/>
            <a:ext cx="4202930" cy="2481944"/>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2902744" y="2625636"/>
            <a:ext cx="4313532" cy="2547258"/>
          </a:xfrm>
          <a:prstGeom prst="rect">
            <a:avLst/>
          </a:prstGeom>
          <a:ln>
            <a:solidFill>
              <a:schemeClr val="tx1"/>
            </a:solidFill>
          </a:ln>
        </p:spPr>
      </p:pic>
      <p:pic>
        <p:nvPicPr>
          <p:cNvPr id="6" name="Imagen 5"/>
          <p:cNvPicPr>
            <a:picLocks noChangeAspect="1"/>
          </p:cNvPicPr>
          <p:nvPr/>
        </p:nvPicPr>
        <p:blipFill>
          <a:blip r:embed="rId4"/>
          <a:stretch>
            <a:fillRect/>
          </a:stretch>
        </p:blipFill>
        <p:spPr>
          <a:xfrm>
            <a:off x="7408205" y="3788226"/>
            <a:ext cx="4313532" cy="2547258"/>
          </a:xfrm>
          <a:prstGeom prst="rect">
            <a:avLst/>
          </a:prstGeom>
          <a:ln>
            <a:solidFill>
              <a:schemeClr val="tx1"/>
            </a:solidFill>
          </a:ln>
        </p:spPr>
      </p:pic>
      <p:sp>
        <p:nvSpPr>
          <p:cNvPr id="10" name="Flecha curvada hacia abajo 9"/>
          <p:cNvSpPr/>
          <p:nvPr/>
        </p:nvSpPr>
        <p:spPr>
          <a:xfrm rot="2668303">
            <a:off x="4767943" y="1734304"/>
            <a:ext cx="888274" cy="509451"/>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echa curvada hacia abajo 10"/>
          <p:cNvSpPr/>
          <p:nvPr/>
        </p:nvSpPr>
        <p:spPr>
          <a:xfrm rot="2668303">
            <a:off x="8408125" y="2863826"/>
            <a:ext cx="888274" cy="509451"/>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83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solución propuesta – </a:t>
            </a:r>
            <a:r>
              <a:rPr lang="es-MX" b="1" i="1" dirty="0" smtClean="0"/>
              <a:t>más allá</a:t>
            </a:r>
            <a:endParaRPr lang="en-US" b="1" i="1" dirty="0"/>
          </a:p>
        </p:txBody>
      </p:sp>
      <p:sp>
        <p:nvSpPr>
          <p:cNvPr id="3" name="Marcador de contenido 2"/>
          <p:cNvSpPr>
            <a:spLocks noGrp="1"/>
          </p:cNvSpPr>
          <p:nvPr>
            <p:ph idx="1"/>
          </p:nvPr>
        </p:nvSpPr>
        <p:spPr/>
        <p:txBody>
          <a:bodyPr>
            <a:normAutofit/>
          </a:bodyPr>
          <a:lstStyle/>
          <a:p>
            <a:pPr algn="just"/>
            <a:r>
              <a:rPr lang="es-MX" dirty="0" smtClean="0"/>
              <a:t>La solución toma ~5millones de viajes realizados por esta población vulnerable ante el virus y analiza de qué manera se mueven y desde donde en la ciudad.</a:t>
            </a:r>
          </a:p>
          <a:p>
            <a:pPr algn="just"/>
            <a:r>
              <a:rPr lang="es-MX" dirty="0" smtClean="0"/>
              <a:t>Para la presente competencia utiliza sólo las estaciones del servicio troncal Transmilenio y realiza el análisis diario.</a:t>
            </a:r>
            <a:r>
              <a:rPr lang="es-MX" dirty="0"/>
              <a:t> </a:t>
            </a:r>
            <a:r>
              <a:rPr lang="es-MX" dirty="0" smtClean="0"/>
              <a:t>Con más tiempo y una mejor calidad de los datos (presentan deficiencias desde las fuentes) </a:t>
            </a:r>
            <a:r>
              <a:rPr lang="es-MX" dirty="0"/>
              <a:t>podemos </a:t>
            </a:r>
            <a:endParaRPr lang="es-MX" dirty="0" smtClean="0"/>
          </a:p>
          <a:p>
            <a:pPr algn="just"/>
            <a:r>
              <a:rPr lang="es-MX" b="1" i="1" dirty="0" smtClean="0"/>
              <a:t>Más allá:</a:t>
            </a:r>
          </a:p>
          <a:p>
            <a:pPr algn="just"/>
            <a:endParaRPr lang="es-MX" b="1" i="1" dirty="0" smtClean="0"/>
          </a:p>
          <a:p>
            <a:pPr lvl="1" algn="just"/>
            <a:r>
              <a:rPr lang="es-MX" b="1" i="1" dirty="0" smtClean="0"/>
              <a:t>Aplicar el mismo análisis al nivel localidad y barrio, trabajando con la información de servicios ZONALES y DUALES de transporte público</a:t>
            </a:r>
          </a:p>
          <a:p>
            <a:pPr lvl="1" algn="just"/>
            <a:r>
              <a:rPr lang="es-MX" b="1" i="1" dirty="0" smtClean="0"/>
              <a:t>Aplicar el mismo análisis trabajando con las horas del día</a:t>
            </a:r>
          </a:p>
        </p:txBody>
      </p:sp>
    </p:spTree>
    <p:extLst>
      <p:ext uri="{BB962C8B-B14F-4D97-AF65-F5344CB8AC3E}">
        <p14:creationId xmlns:p14="http://schemas.microsoft.com/office/powerpoint/2010/main" val="2022503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829" y="286603"/>
            <a:ext cx="10058400" cy="1450757"/>
          </a:xfrm>
        </p:spPr>
        <p:txBody>
          <a:bodyPr/>
          <a:lstStyle/>
          <a:p>
            <a:r>
              <a:rPr lang="es-MX" dirty="0"/>
              <a:t>La solución propuesta – </a:t>
            </a:r>
            <a:r>
              <a:rPr lang="es-MX" b="1" i="1" dirty="0"/>
              <a:t>más allá</a:t>
            </a:r>
            <a:endParaRPr lang="en-US" dirty="0"/>
          </a:p>
        </p:txBody>
      </p:sp>
      <p:pic>
        <p:nvPicPr>
          <p:cNvPr id="4" name="Imagen 3"/>
          <p:cNvPicPr>
            <a:picLocks noChangeAspect="1"/>
          </p:cNvPicPr>
          <p:nvPr/>
        </p:nvPicPr>
        <p:blipFill>
          <a:blip r:embed="rId2"/>
          <a:stretch>
            <a:fillRect/>
          </a:stretch>
        </p:blipFill>
        <p:spPr>
          <a:xfrm>
            <a:off x="587829" y="1737360"/>
            <a:ext cx="5943600" cy="4428309"/>
          </a:xfrm>
          <a:prstGeom prst="rect">
            <a:avLst/>
          </a:prstGeom>
        </p:spPr>
      </p:pic>
      <p:sp>
        <p:nvSpPr>
          <p:cNvPr id="7" name="CuadroTexto 6"/>
          <p:cNvSpPr txBox="1"/>
          <p:nvPr/>
        </p:nvSpPr>
        <p:spPr>
          <a:xfrm>
            <a:off x="587829" y="6374673"/>
            <a:ext cx="2919454" cy="369332"/>
          </a:xfrm>
          <a:prstGeom prst="rect">
            <a:avLst/>
          </a:prstGeom>
          <a:noFill/>
        </p:spPr>
        <p:txBody>
          <a:bodyPr wrap="none" rtlCol="0">
            <a:spAutoFit/>
          </a:bodyPr>
          <a:lstStyle/>
          <a:p>
            <a:r>
              <a:rPr lang="es-MX" b="1" dirty="0"/>
              <a:t>Tomado de: https://kepler.gl</a:t>
            </a:r>
            <a:endParaRPr lang="en-US" b="1" dirty="0"/>
          </a:p>
        </p:txBody>
      </p:sp>
      <p:sp>
        <p:nvSpPr>
          <p:cNvPr id="5" name="CuadroTexto 4"/>
          <p:cNvSpPr txBox="1"/>
          <p:nvPr/>
        </p:nvSpPr>
        <p:spPr>
          <a:xfrm>
            <a:off x="6890656" y="2419681"/>
            <a:ext cx="4545874" cy="954107"/>
          </a:xfrm>
          <a:prstGeom prst="rect">
            <a:avLst/>
          </a:prstGeom>
          <a:noFill/>
        </p:spPr>
        <p:txBody>
          <a:bodyPr wrap="square" rtlCol="0">
            <a:spAutoFit/>
          </a:bodyPr>
          <a:lstStyle/>
          <a:p>
            <a:pPr marL="0" lvl="1" algn="just"/>
            <a:r>
              <a:rPr lang="es-MX" sz="1400" b="1" dirty="0" smtClean="0">
                <a:latin typeface="Rockwell" panose="02060603020205020403" pitchFamily="18" charset="0"/>
              </a:rPr>
              <a:t>1</a:t>
            </a:r>
            <a:r>
              <a:rPr lang="es-MX" sz="1400" dirty="0" smtClean="0">
                <a:latin typeface="Rockwell" panose="02060603020205020403" pitchFamily="18" charset="0"/>
              </a:rPr>
              <a:t>. Aplicar </a:t>
            </a:r>
            <a:r>
              <a:rPr lang="es-MX" sz="1400" dirty="0">
                <a:latin typeface="Rockwell" panose="02060603020205020403" pitchFamily="18" charset="0"/>
              </a:rPr>
              <a:t>el mismo análisis al nivel localidad y barrio, trabajando con la información de servicios ZONALES y DUALES de transporte público</a:t>
            </a:r>
          </a:p>
          <a:p>
            <a:pPr marL="342900" indent="-342900" algn="just">
              <a:buAutoNum type="arabicPeriod"/>
            </a:pPr>
            <a:endParaRPr lang="en-US" sz="1400" dirty="0">
              <a:latin typeface="Rockwell" panose="02060603020205020403" pitchFamily="18" charset="0"/>
            </a:endParaRPr>
          </a:p>
        </p:txBody>
      </p:sp>
      <p:sp>
        <p:nvSpPr>
          <p:cNvPr id="3" name="Elipse 2"/>
          <p:cNvSpPr/>
          <p:nvPr/>
        </p:nvSpPr>
        <p:spPr>
          <a:xfrm>
            <a:off x="2344783" y="1737360"/>
            <a:ext cx="2788919" cy="253419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recto 7"/>
          <p:cNvCxnSpPr>
            <a:stCxn id="3" idx="6"/>
            <a:endCxn id="5" idx="1"/>
          </p:cNvCxnSpPr>
          <p:nvPr/>
        </p:nvCxnSpPr>
        <p:spPr>
          <a:xfrm flipV="1">
            <a:off x="5133702" y="2896735"/>
            <a:ext cx="1756954" cy="10772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6890656" y="5298162"/>
            <a:ext cx="4545874" cy="523220"/>
          </a:xfrm>
          <a:prstGeom prst="rect">
            <a:avLst/>
          </a:prstGeom>
          <a:noFill/>
        </p:spPr>
        <p:txBody>
          <a:bodyPr wrap="square" rtlCol="0">
            <a:spAutoFit/>
          </a:bodyPr>
          <a:lstStyle/>
          <a:p>
            <a:pPr marL="0" lvl="1" algn="just"/>
            <a:r>
              <a:rPr lang="es-MX" sz="1400" b="1" dirty="0" smtClean="0">
                <a:latin typeface="Rockwell" panose="02060603020205020403" pitchFamily="18" charset="0"/>
              </a:rPr>
              <a:t>2</a:t>
            </a:r>
            <a:r>
              <a:rPr lang="es-MX" sz="1400" dirty="0" smtClean="0">
                <a:latin typeface="Rockwell" panose="02060603020205020403" pitchFamily="18" charset="0"/>
              </a:rPr>
              <a:t>. Análisis teniendo en cuenta hora el día</a:t>
            </a:r>
            <a:endParaRPr lang="es-MX" sz="1400" dirty="0">
              <a:latin typeface="Rockwell" panose="02060603020205020403" pitchFamily="18" charset="0"/>
            </a:endParaRPr>
          </a:p>
          <a:p>
            <a:pPr marL="342900" indent="-342900" algn="just">
              <a:buAutoNum type="arabicPeriod"/>
            </a:pPr>
            <a:endParaRPr lang="en-US" sz="1400" dirty="0">
              <a:latin typeface="Rockwell" panose="02060603020205020403" pitchFamily="18" charset="0"/>
            </a:endParaRPr>
          </a:p>
        </p:txBody>
      </p:sp>
      <p:cxnSp>
        <p:nvCxnSpPr>
          <p:cNvPr id="11" name="Conector recto 10"/>
          <p:cNvCxnSpPr>
            <a:endCxn id="10" idx="1"/>
          </p:cNvCxnSpPr>
          <p:nvPr/>
        </p:nvCxnSpPr>
        <p:spPr>
          <a:xfrm flipV="1">
            <a:off x="5133702" y="5559772"/>
            <a:ext cx="1756954" cy="32316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916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1460" y="191359"/>
            <a:ext cx="10058400" cy="1450757"/>
          </a:xfrm>
        </p:spPr>
        <p:txBody>
          <a:bodyPr/>
          <a:lstStyle/>
          <a:p>
            <a:r>
              <a:rPr lang="es-MX" dirty="0" smtClean="0"/>
              <a:t>Pregunta</a:t>
            </a:r>
            <a:endParaRPr lang="en-US" dirty="0"/>
          </a:p>
        </p:txBody>
      </p:sp>
      <p:pic>
        <p:nvPicPr>
          <p:cNvPr id="3" name="Imagen 2"/>
          <p:cNvPicPr>
            <a:picLocks noChangeAspect="1"/>
          </p:cNvPicPr>
          <p:nvPr/>
        </p:nvPicPr>
        <p:blipFill>
          <a:blip r:embed="rId2"/>
          <a:stretch>
            <a:fillRect/>
          </a:stretch>
        </p:blipFill>
        <p:spPr>
          <a:xfrm>
            <a:off x="5421087" y="-1"/>
            <a:ext cx="6770914" cy="6353033"/>
          </a:xfrm>
          <a:prstGeom prst="rect">
            <a:avLst/>
          </a:prstGeom>
        </p:spPr>
      </p:pic>
      <p:sp>
        <p:nvSpPr>
          <p:cNvPr id="4" name="CuadroTexto 3"/>
          <p:cNvSpPr txBox="1"/>
          <p:nvPr/>
        </p:nvSpPr>
        <p:spPr>
          <a:xfrm>
            <a:off x="509453" y="2299063"/>
            <a:ext cx="4506684" cy="3108543"/>
          </a:xfrm>
          <a:prstGeom prst="rect">
            <a:avLst/>
          </a:prstGeom>
          <a:noFill/>
        </p:spPr>
        <p:txBody>
          <a:bodyPr wrap="square" rtlCol="0">
            <a:spAutoFit/>
          </a:bodyPr>
          <a:lstStyle/>
          <a:p>
            <a:pPr marL="342900" indent="-342900">
              <a:buAutoNum type="arabicPeriod"/>
            </a:pPr>
            <a:r>
              <a:rPr lang="es-MX" sz="1400" b="1" dirty="0" smtClean="0">
                <a:latin typeface="Rockwell" panose="02060603020205020403" pitchFamily="18" charset="0"/>
              </a:rPr>
              <a:t>Intervención</a:t>
            </a:r>
            <a:r>
              <a:rPr lang="es-MX" sz="1400" dirty="0" smtClean="0">
                <a:latin typeface="Rockwell" panose="02060603020205020403" pitchFamily="18" charset="0"/>
              </a:rPr>
              <a:t>: Fortalecer controles de higiene, monitoreo y prestación de servicios de salud en aquellas estaciones/paraderos, y sus alrededores, donde se presente mayor cantidad de población vulnerable ante el </a:t>
            </a:r>
            <a:r>
              <a:rPr lang="es-MX" sz="1400" dirty="0" smtClean="0">
                <a:latin typeface="Rockwell" panose="02060603020205020403" pitchFamily="18" charset="0"/>
              </a:rPr>
              <a:t>virus</a:t>
            </a:r>
          </a:p>
          <a:p>
            <a:pPr marL="342900" indent="-342900">
              <a:buAutoNum type="arabicPeriod"/>
            </a:pPr>
            <a:r>
              <a:rPr lang="es-MX" sz="1400" b="1" dirty="0" smtClean="0">
                <a:latin typeface="Rockwell" panose="02060603020205020403" pitchFamily="18" charset="0"/>
              </a:rPr>
              <a:t>Análisis de datos: </a:t>
            </a:r>
            <a:r>
              <a:rPr lang="es-MX" sz="1400" dirty="0" smtClean="0">
                <a:latin typeface="Rockwell" panose="02060603020205020403" pitchFamily="18" charset="0"/>
              </a:rPr>
              <a:t>Información viajes diarios de Recaudo Bogotá</a:t>
            </a:r>
          </a:p>
          <a:p>
            <a:pPr marL="342900" indent="-342900">
              <a:buAutoNum type="arabicPeriod"/>
            </a:pPr>
            <a:r>
              <a:rPr lang="es-MX" sz="1400" b="1" dirty="0" smtClean="0">
                <a:latin typeface="Rockwell" panose="02060603020205020403" pitchFamily="18" charset="0"/>
              </a:rPr>
              <a:t>Mejorar la movilidad y reducir la probabilidad de contagio: </a:t>
            </a:r>
            <a:r>
              <a:rPr lang="es-MX" sz="1400" dirty="0" smtClean="0">
                <a:latin typeface="Rockwell" panose="02060603020205020403" pitchFamily="18" charset="0"/>
              </a:rPr>
              <a:t>Se presta un mejor servicio enfocado en las estaciones/paraderos donde pueda concentrarse población vulnerable</a:t>
            </a:r>
          </a:p>
          <a:p>
            <a:pPr marL="342900" indent="-342900">
              <a:buAutoNum type="arabicPeriod"/>
            </a:pPr>
            <a:r>
              <a:rPr lang="es-MX" sz="1400" b="1" dirty="0" smtClean="0">
                <a:latin typeface="Rockwell" panose="02060603020205020403" pitchFamily="18" charset="0"/>
              </a:rPr>
              <a:t>Monitoreo: </a:t>
            </a:r>
            <a:r>
              <a:rPr lang="es-MX" sz="1400" dirty="0" smtClean="0">
                <a:latin typeface="Rockwell" panose="02060603020205020403" pitchFamily="18" charset="0"/>
              </a:rPr>
              <a:t>Lo provee diariamente (e incluso con el detalle de hora del día)</a:t>
            </a:r>
            <a:r>
              <a:rPr lang="es-MX" sz="1400" dirty="0" smtClean="0">
                <a:latin typeface="Rockwell" panose="02060603020205020403" pitchFamily="18" charset="0"/>
              </a:rPr>
              <a:t> Recaudo Bogotá</a:t>
            </a:r>
            <a:endParaRPr lang="en-US" sz="1400" b="1" dirty="0">
              <a:latin typeface="Rockwell" panose="02060603020205020403" pitchFamily="18" charset="0"/>
            </a:endParaRPr>
          </a:p>
        </p:txBody>
      </p:sp>
    </p:spTree>
    <p:extLst>
      <p:ext uri="{BB962C8B-B14F-4D97-AF65-F5344CB8AC3E}">
        <p14:creationId xmlns:p14="http://schemas.microsoft.com/office/powerpoint/2010/main" val="1982038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4866" y="2660240"/>
            <a:ext cx="7290209" cy="1650503"/>
          </a:xfrm>
        </p:spPr>
        <p:txBody>
          <a:bodyPr>
            <a:noAutofit/>
          </a:bodyPr>
          <a:lstStyle/>
          <a:p>
            <a:pPr algn="ctr"/>
            <a:r>
              <a:rPr lang="es-MX" sz="11500" dirty="0" smtClean="0"/>
              <a:t>GRACIAS</a:t>
            </a:r>
            <a:endParaRPr lang="en-US" sz="11500" dirty="0"/>
          </a:p>
        </p:txBody>
      </p:sp>
    </p:spTree>
    <p:extLst>
      <p:ext uri="{BB962C8B-B14F-4D97-AF65-F5344CB8AC3E}">
        <p14:creationId xmlns:p14="http://schemas.microsoft.com/office/powerpoint/2010/main" val="392900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1460" y="191359"/>
            <a:ext cx="10058400" cy="1450757"/>
          </a:xfrm>
        </p:spPr>
        <p:txBody>
          <a:bodyPr/>
          <a:lstStyle/>
          <a:p>
            <a:r>
              <a:rPr lang="es-MX" dirty="0" smtClean="0"/>
              <a:t>Equipo</a:t>
            </a:r>
            <a:endParaRPr lang="en-US" dirty="0"/>
          </a:p>
        </p:txBody>
      </p:sp>
      <p:pic>
        <p:nvPicPr>
          <p:cNvPr id="5" name="Picture 7"/>
          <p:cNvPicPr>
            <a:picLocks noChangeAspect="1"/>
          </p:cNvPicPr>
          <p:nvPr/>
        </p:nvPicPr>
        <p:blipFill>
          <a:blip r:embed="rId2"/>
          <a:stretch>
            <a:fillRect/>
          </a:stretch>
        </p:blipFill>
        <p:spPr>
          <a:xfrm>
            <a:off x="7052988" y="1883329"/>
            <a:ext cx="3781425" cy="3705225"/>
          </a:xfrm>
          <a:prstGeom prst="rect">
            <a:avLst/>
          </a:prstGeom>
        </p:spPr>
      </p:pic>
      <p:sp>
        <p:nvSpPr>
          <p:cNvPr id="6" name="TextBox 12"/>
          <p:cNvSpPr txBox="1"/>
          <p:nvPr/>
        </p:nvSpPr>
        <p:spPr>
          <a:xfrm>
            <a:off x="1097280" y="2221441"/>
            <a:ext cx="6125556" cy="1815882"/>
          </a:xfrm>
          <a:prstGeom prst="rect">
            <a:avLst/>
          </a:prstGeom>
          <a:noFill/>
        </p:spPr>
        <p:txBody>
          <a:bodyPr wrap="square" rtlCol="0">
            <a:spAutoFit/>
          </a:bodyPr>
          <a:lstStyle/>
          <a:p>
            <a:r>
              <a:rPr lang="es-CO" sz="2000" dirty="0" smtClean="0">
                <a:latin typeface="Rockwell" panose="02060603020205020403" pitchFamily="18" charset="0"/>
              </a:rPr>
              <a:t>Juan Pablo Neira</a:t>
            </a:r>
          </a:p>
          <a:p>
            <a:endParaRPr lang="es-CO" sz="2000" dirty="0">
              <a:latin typeface="Rockwell" panose="02060603020205020403" pitchFamily="18" charset="0"/>
            </a:endParaRPr>
          </a:p>
          <a:p>
            <a:r>
              <a:rPr lang="es-CO" dirty="0" smtClean="0">
                <a:latin typeface="Rockwell" panose="02060603020205020403" pitchFamily="18" charset="0"/>
              </a:rPr>
              <a:t>Ingeniero de Software</a:t>
            </a:r>
          </a:p>
          <a:p>
            <a:r>
              <a:rPr lang="es-CO" dirty="0" smtClean="0">
                <a:latin typeface="Rockwell" panose="02060603020205020403" pitchFamily="18" charset="0"/>
              </a:rPr>
              <a:t>Data </a:t>
            </a:r>
            <a:r>
              <a:rPr lang="es-CO" dirty="0" err="1" smtClean="0">
                <a:latin typeface="Rockwell" panose="02060603020205020403" pitchFamily="18" charset="0"/>
              </a:rPr>
              <a:t>Science</a:t>
            </a:r>
            <a:r>
              <a:rPr lang="es-CO" dirty="0" smtClean="0">
                <a:latin typeface="Rockwell" panose="02060603020205020403" pitchFamily="18" charset="0"/>
              </a:rPr>
              <a:t> &amp; Machine </a:t>
            </a:r>
            <a:r>
              <a:rPr lang="es-CO" dirty="0" err="1" smtClean="0">
                <a:latin typeface="Rockwell" panose="02060603020205020403" pitchFamily="18" charset="0"/>
              </a:rPr>
              <a:t>Learning</a:t>
            </a:r>
            <a:r>
              <a:rPr lang="es-CO" dirty="0" smtClean="0">
                <a:latin typeface="Rockwell" panose="02060603020205020403" pitchFamily="18" charset="0"/>
              </a:rPr>
              <a:t> </a:t>
            </a:r>
            <a:r>
              <a:rPr lang="es-CO" dirty="0" err="1" smtClean="0">
                <a:latin typeface="Rockwell" panose="02060603020205020403" pitchFamily="18" charset="0"/>
              </a:rPr>
              <a:t>enthusiast</a:t>
            </a:r>
            <a:r>
              <a:rPr lang="es-CO" dirty="0" smtClean="0">
                <a:latin typeface="Rockwell" panose="02060603020205020403" pitchFamily="18" charset="0"/>
              </a:rPr>
              <a:t> </a:t>
            </a:r>
          </a:p>
          <a:p>
            <a:r>
              <a:rPr lang="es-CO" b="1" dirty="0" smtClean="0">
                <a:latin typeface="Rockwell" panose="02060603020205020403" pitchFamily="18" charset="0"/>
              </a:rPr>
              <a:t>Estudiante Maestría en Urbanismo UNAL</a:t>
            </a:r>
          </a:p>
          <a:p>
            <a:endParaRPr lang="en-US" dirty="0">
              <a:latin typeface="Rockwell" panose="02060603020205020403" pitchFamily="18" charset="0"/>
            </a:endParaRPr>
          </a:p>
        </p:txBody>
      </p:sp>
      <p:pic>
        <p:nvPicPr>
          <p:cNvPr id="7" name="Picture 3" descr="https://lh3.googleusercontent.com/TFHGpBpI-az5N2nWryo_qlXyj1EdmTyFMplDcnKfg8AkOlAmJ1VNO8-7M3fY4e0wZsD58lVvbus8bYu0gNjADh5BWuLeyKMHt8PMjrLzuhBwulNAcR6kPgX53A_9WNlSyq3HHskMK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4009762"/>
            <a:ext cx="509986" cy="5099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lh6.googleusercontent.com/VmF5FoqMACgzLDubGoExSQYGynZu9-u-caIC3i_X4cjzmUASUsZYFfgLxRzpLipMtexug2taTH9NSUhPV0c-_gO2cuW1W_IsVla3d1e7A0Ox3DVS7e8fUyXD3HcddKhFY45poWcMwB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1460" y="4562514"/>
            <a:ext cx="381625" cy="3816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3"/>
          <p:cNvSpPr/>
          <p:nvPr/>
        </p:nvSpPr>
        <p:spPr>
          <a:xfrm>
            <a:off x="1607266" y="4080089"/>
            <a:ext cx="949042" cy="369332"/>
          </a:xfrm>
          <a:prstGeom prst="rect">
            <a:avLst/>
          </a:prstGeom>
        </p:spPr>
        <p:txBody>
          <a:bodyPr wrap="none">
            <a:spAutoFit/>
          </a:bodyPr>
          <a:lstStyle/>
          <a:p>
            <a:r>
              <a:rPr lang="en-US" b="1" dirty="0"/>
              <a:t>jpneirac</a:t>
            </a:r>
          </a:p>
        </p:txBody>
      </p:sp>
      <p:sp>
        <p:nvSpPr>
          <p:cNvPr id="10" name="Rectangle 16"/>
          <p:cNvSpPr/>
          <p:nvPr/>
        </p:nvSpPr>
        <p:spPr>
          <a:xfrm>
            <a:off x="1607266" y="4519748"/>
            <a:ext cx="1090107" cy="369332"/>
          </a:xfrm>
          <a:prstGeom prst="rect">
            <a:avLst/>
          </a:prstGeom>
        </p:spPr>
        <p:txBody>
          <a:bodyPr wrap="none">
            <a:spAutoFit/>
          </a:bodyPr>
          <a:lstStyle/>
          <a:p>
            <a:r>
              <a:rPr lang="en-US" b="1" dirty="0" smtClean="0"/>
              <a:t>jupaneira</a:t>
            </a:r>
            <a:endParaRPr lang="en-US" b="1" dirty="0"/>
          </a:p>
        </p:txBody>
      </p:sp>
    </p:spTree>
    <p:extLst>
      <p:ext uri="{BB962C8B-B14F-4D97-AF65-F5344CB8AC3E}">
        <p14:creationId xmlns:p14="http://schemas.microsoft.com/office/powerpoint/2010/main" val="2556377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534118" y="2497898"/>
            <a:ext cx="6096000" cy="3262432"/>
          </a:xfrm>
          <a:prstGeom prst="rect">
            <a:avLst/>
          </a:prstGeom>
        </p:spPr>
        <p:txBody>
          <a:bodyPr>
            <a:spAutoFit/>
          </a:bodyPr>
          <a:lstStyle/>
          <a:p>
            <a:pPr algn="just"/>
            <a:r>
              <a:rPr lang="en-US" dirty="0">
                <a:solidFill>
                  <a:srgbClr val="212121"/>
                </a:solidFill>
                <a:latin typeface="+mj-lt"/>
              </a:rPr>
              <a:t>Research carried out by the Bank of Israel in 2019 showed that "entry-level workers and those at lower socioeconomic status are characterized by higher usage of buses and shuttles organized by companies</a:t>
            </a:r>
            <a:r>
              <a:rPr lang="en-US" dirty="0" smtClean="0">
                <a:solidFill>
                  <a:srgbClr val="212121"/>
                </a:solidFill>
                <a:latin typeface="+mj-lt"/>
              </a:rPr>
              <a:t>.“</a:t>
            </a:r>
          </a:p>
          <a:p>
            <a:pPr algn="just"/>
            <a:endParaRPr lang="es-MX" dirty="0">
              <a:solidFill>
                <a:srgbClr val="212121"/>
              </a:solidFill>
              <a:latin typeface="+mj-lt"/>
            </a:endParaRPr>
          </a:p>
          <a:p>
            <a:pPr algn="just"/>
            <a:r>
              <a:rPr lang="en-US" dirty="0">
                <a:latin typeface="+mj-lt"/>
              </a:rPr>
              <a:t>“A sweeping and lateral decision to reduce [public transportation] is problematic,” </a:t>
            </a:r>
            <a:r>
              <a:rPr lang="en-US" dirty="0" err="1">
                <a:latin typeface="+mj-lt"/>
              </a:rPr>
              <a:t>Avineri</a:t>
            </a:r>
            <a:r>
              <a:rPr lang="en-US" dirty="0">
                <a:latin typeface="+mj-lt"/>
              </a:rPr>
              <a:t> said. “There are workplaces that will remain open, and there are essential services that citizens will go to, so that, in general, public transportation is an essential thing</a:t>
            </a:r>
            <a:r>
              <a:rPr lang="en-US" dirty="0" smtClean="0">
                <a:latin typeface="+mj-lt"/>
              </a:rPr>
              <a:t>.</a:t>
            </a:r>
          </a:p>
          <a:p>
            <a:pPr algn="just"/>
            <a:endParaRPr lang="es-MX" dirty="0">
              <a:latin typeface="+mj-lt"/>
            </a:endParaRPr>
          </a:p>
          <a:p>
            <a:pPr algn="just"/>
            <a:r>
              <a:rPr lang="es-MX" sz="800" dirty="0">
                <a:latin typeface="+mj-lt"/>
              </a:rPr>
              <a:t>Fuente: https://www.jpost.com/Israel-News/Restricting-public-transport-could-worsen-coronavirus-spread-experts-warn-621281</a:t>
            </a:r>
            <a:endParaRPr lang="en-US" sz="800" dirty="0">
              <a:latin typeface="+mj-lt"/>
            </a:endParaRPr>
          </a:p>
        </p:txBody>
      </p:sp>
      <p:sp>
        <p:nvSpPr>
          <p:cNvPr id="2" name="Título 1"/>
          <p:cNvSpPr>
            <a:spLocks noGrp="1"/>
          </p:cNvSpPr>
          <p:nvPr>
            <p:ph type="title"/>
          </p:nvPr>
        </p:nvSpPr>
        <p:spPr/>
        <p:txBody>
          <a:bodyPr/>
          <a:lstStyle/>
          <a:p>
            <a:r>
              <a:rPr lang="es-MX" dirty="0" smtClean="0"/>
              <a:t>El problema</a:t>
            </a:r>
            <a:endParaRPr lang="en-US" dirty="0"/>
          </a:p>
        </p:txBody>
      </p:sp>
      <p:pic>
        <p:nvPicPr>
          <p:cNvPr id="5" name="Imagen 4"/>
          <p:cNvPicPr>
            <a:picLocks noChangeAspect="1"/>
          </p:cNvPicPr>
          <p:nvPr/>
        </p:nvPicPr>
        <p:blipFill>
          <a:blip r:embed="rId2"/>
          <a:stretch>
            <a:fillRect/>
          </a:stretch>
        </p:blipFill>
        <p:spPr>
          <a:xfrm>
            <a:off x="8874036" y="4662660"/>
            <a:ext cx="3317964" cy="2195340"/>
          </a:xfrm>
          <a:prstGeom prst="rect">
            <a:avLst/>
          </a:prstGeom>
          <a:ln>
            <a:solidFill>
              <a:schemeClr val="tx1"/>
            </a:solidFill>
          </a:ln>
        </p:spPr>
      </p:pic>
      <p:pic>
        <p:nvPicPr>
          <p:cNvPr id="6" name="Imagen 5"/>
          <p:cNvPicPr>
            <a:picLocks noChangeAspect="1"/>
          </p:cNvPicPr>
          <p:nvPr/>
        </p:nvPicPr>
        <p:blipFill>
          <a:blip r:embed="rId3"/>
          <a:stretch>
            <a:fillRect/>
          </a:stretch>
        </p:blipFill>
        <p:spPr>
          <a:xfrm>
            <a:off x="8874036" y="1"/>
            <a:ext cx="3317964" cy="2286000"/>
          </a:xfrm>
          <a:prstGeom prst="rect">
            <a:avLst/>
          </a:prstGeom>
          <a:ln>
            <a:solidFill>
              <a:schemeClr val="tx1"/>
            </a:solidFill>
          </a:ln>
        </p:spPr>
      </p:pic>
      <p:pic>
        <p:nvPicPr>
          <p:cNvPr id="7" name="Imagen 6"/>
          <p:cNvPicPr>
            <a:picLocks noChangeAspect="1"/>
          </p:cNvPicPr>
          <p:nvPr/>
        </p:nvPicPr>
        <p:blipFill>
          <a:blip r:embed="rId4"/>
          <a:stretch>
            <a:fillRect/>
          </a:stretch>
        </p:blipFill>
        <p:spPr>
          <a:xfrm>
            <a:off x="8874036" y="2286001"/>
            <a:ext cx="3317964" cy="2376659"/>
          </a:xfrm>
          <a:prstGeom prst="rect">
            <a:avLst/>
          </a:prstGeom>
          <a:ln>
            <a:solidFill>
              <a:schemeClr val="tx1"/>
            </a:solidFill>
          </a:ln>
        </p:spPr>
      </p:pic>
      <p:pic>
        <p:nvPicPr>
          <p:cNvPr id="1026" name="Picture 2" descr="Imag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1849150"/>
            <a:ext cx="7568135" cy="439497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71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097280" y="2632369"/>
            <a:ext cx="10218612" cy="1938992"/>
          </a:xfrm>
          <a:prstGeom prst="rect">
            <a:avLst/>
          </a:prstGeom>
        </p:spPr>
        <p:txBody>
          <a:bodyPr wrap="square">
            <a:spAutoFit/>
          </a:bodyPr>
          <a:lstStyle/>
          <a:p>
            <a:pPr algn="just"/>
            <a:r>
              <a:rPr lang="es-MX" sz="2000" dirty="0">
                <a:solidFill>
                  <a:srgbClr val="212121"/>
                </a:solidFill>
                <a:latin typeface="+mj-lt"/>
              </a:rPr>
              <a:t>Ante la susceptibilidad </a:t>
            </a:r>
            <a:r>
              <a:rPr lang="es-MX" sz="2000" dirty="0" smtClean="0">
                <a:solidFill>
                  <a:srgbClr val="212121"/>
                </a:solidFill>
                <a:latin typeface="+mj-lt"/>
              </a:rPr>
              <a:t>poblaciones </a:t>
            </a:r>
            <a:r>
              <a:rPr lang="es-MX" sz="2000" dirty="0">
                <a:solidFill>
                  <a:srgbClr val="212121"/>
                </a:solidFill>
                <a:latin typeface="+mj-lt"/>
              </a:rPr>
              <a:t>vulnerables </a:t>
            </a:r>
            <a:r>
              <a:rPr lang="es-MX" sz="2000" dirty="0" smtClean="0">
                <a:solidFill>
                  <a:srgbClr val="212121"/>
                </a:solidFill>
                <a:latin typeface="+mj-lt"/>
              </a:rPr>
              <a:t>(adultos mayores, situación </a:t>
            </a:r>
            <a:r>
              <a:rPr lang="es-MX" sz="2000" dirty="0">
                <a:solidFill>
                  <a:srgbClr val="212121"/>
                </a:solidFill>
                <a:latin typeface="+mj-lt"/>
              </a:rPr>
              <a:t>de </a:t>
            </a:r>
            <a:r>
              <a:rPr lang="es-MX" sz="2000" dirty="0" smtClean="0">
                <a:solidFill>
                  <a:srgbClr val="212121"/>
                </a:solidFill>
                <a:latin typeface="+mj-lt"/>
              </a:rPr>
              <a:t>discapacidad, </a:t>
            </a:r>
            <a:r>
              <a:rPr lang="es-MX" sz="2000" dirty="0">
                <a:solidFill>
                  <a:srgbClr val="212121"/>
                </a:solidFill>
                <a:latin typeface="+mj-lt"/>
              </a:rPr>
              <a:t>apoyo ciudadano)…</a:t>
            </a:r>
          </a:p>
          <a:p>
            <a:pPr algn="just"/>
            <a:endParaRPr lang="es-MX" sz="2000" dirty="0">
              <a:solidFill>
                <a:srgbClr val="212121"/>
              </a:solidFill>
              <a:latin typeface="+mj-lt"/>
            </a:endParaRPr>
          </a:p>
          <a:p>
            <a:pPr algn="just"/>
            <a:r>
              <a:rPr lang="es-MX" sz="2000" b="1" dirty="0">
                <a:solidFill>
                  <a:srgbClr val="212121"/>
                </a:solidFill>
                <a:latin typeface="+mj-lt"/>
              </a:rPr>
              <a:t>¿Cómo se pueden identificar los movimientos de la población vulnerable dentro de la ciudad?</a:t>
            </a:r>
          </a:p>
          <a:p>
            <a:pPr algn="just"/>
            <a:r>
              <a:rPr lang="es-MX" sz="2000" b="1" dirty="0">
                <a:solidFill>
                  <a:srgbClr val="212121"/>
                </a:solidFill>
                <a:latin typeface="+mj-lt"/>
              </a:rPr>
              <a:t>¿Cómo saber donde se concentran estas poblaciones a la hora de acceder al transporte público? </a:t>
            </a:r>
          </a:p>
          <a:p>
            <a:pPr algn="just"/>
            <a:r>
              <a:rPr lang="es-MX" sz="2000" b="1" dirty="0">
                <a:solidFill>
                  <a:srgbClr val="212121"/>
                </a:solidFill>
                <a:latin typeface="+mj-lt"/>
              </a:rPr>
              <a:t>¿Cómo estudiar el comportamiento de estas poblaciones durante el desarrollo de la pandemia?</a:t>
            </a:r>
          </a:p>
        </p:txBody>
      </p:sp>
      <p:sp>
        <p:nvSpPr>
          <p:cNvPr id="2" name="Título 1"/>
          <p:cNvSpPr>
            <a:spLocks noGrp="1"/>
          </p:cNvSpPr>
          <p:nvPr>
            <p:ph type="title"/>
          </p:nvPr>
        </p:nvSpPr>
        <p:spPr/>
        <p:txBody>
          <a:bodyPr/>
          <a:lstStyle/>
          <a:p>
            <a:r>
              <a:rPr lang="es-MX" dirty="0" smtClean="0"/>
              <a:t>El problema</a:t>
            </a:r>
            <a:endParaRPr lang="en-US" dirty="0"/>
          </a:p>
        </p:txBody>
      </p:sp>
    </p:spTree>
    <p:extLst>
      <p:ext uri="{BB962C8B-B14F-4D97-AF65-F5344CB8AC3E}">
        <p14:creationId xmlns:p14="http://schemas.microsoft.com/office/powerpoint/2010/main" val="1520877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solución</a:t>
            </a:r>
            <a:endParaRPr lang="en-US" dirty="0"/>
          </a:p>
        </p:txBody>
      </p:sp>
      <p:sp>
        <p:nvSpPr>
          <p:cNvPr id="3" name="Marcador de contenido 2"/>
          <p:cNvSpPr>
            <a:spLocks noGrp="1"/>
          </p:cNvSpPr>
          <p:nvPr>
            <p:ph idx="1"/>
          </p:nvPr>
        </p:nvSpPr>
        <p:spPr>
          <a:xfrm>
            <a:off x="1097280" y="1963300"/>
            <a:ext cx="10058400" cy="4023360"/>
          </a:xfrm>
        </p:spPr>
        <p:txBody>
          <a:bodyPr>
            <a:normAutofit lnSpcReduction="10000"/>
          </a:bodyPr>
          <a:lstStyle/>
          <a:p>
            <a:pPr algn="just"/>
            <a:r>
              <a:rPr lang="es-MX" sz="1800" dirty="0">
                <a:latin typeface="Rockwell" panose="02060603020205020403" pitchFamily="18" charset="0"/>
              </a:rPr>
              <a:t>El proyecto se enfoca en la </a:t>
            </a:r>
            <a:r>
              <a:rPr lang="es-MX" sz="1800" dirty="0" smtClean="0">
                <a:latin typeface="Rockwell" panose="02060603020205020403" pitchFamily="18" charset="0"/>
              </a:rPr>
              <a:t>implementación de un datapipeline que permita </a:t>
            </a:r>
            <a:r>
              <a:rPr lang="es-MX" sz="1800" b="1" dirty="0" smtClean="0">
                <a:solidFill>
                  <a:srgbClr val="00B050"/>
                </a:solidFill>
                <a:latin typeface="Rockwell" panose="02060603020205020403" pitchFamily="18" charset="0"/>
              </a:rPr>
              <a:t>identificar y monitorear la </a:t>
            </a:r>
            <a:r>
              <a:rPr lang="es-MX" sz="1800" b="1" dirty="0">
                <a:solidFill>
                  <a:srgbClr val="00B050"/>
                </a:solidFill>
                <a:latin typeface="Rockwell" panose="02060603020205020403" pitchFamily="18" charset="0"/>
              </a:rPr>
              <a:t>población vulnerable ante el virus</a:t>
            </a:r>
            <a:r>
              <a:rPr lang="es-MX" sz="1800" dirty="0">
                <a:latin typeface="Rockwell" panose="02060603020205020403" pitchFamily="18" charset="0"/>
              </a:rPr>
              <a:t>, a través de los </a:t>
            </a:r>
            <a:r>
              <a:rPr lang="es-MX" sz="1800" b="1" dirty="0">
                <a:solidFill>
                  <a:srgbClr val="0070C0"/>
                </a:solidFill>
                <a:latin typeface="Rockwell" panose="02060603020205020403" pitchFamily="18" charset="0"/>
              </a:rPr>
              <a:t>datos suministrados por </a:t>
            </a:r>
            <a:r>
              <a:rPr lang="es-MX" sz="1800" b="1" i="1" dirty="0">
                <a:solidFill>
                  <a:srgbClr val="0070C0"/>
                </a:solidFill>
                <a:latin typeface="Rockwell" panose="02060603020205020403" pitchFamily="18" charset="0"/>
              </a:rPr>
              <a:t>Recaudo Bogotá</a:t>
            </a:r>
            <a:r>
              <a:rPr lang="es-MX" sz="1800" dirty="0">
                <a:latin typeface="Rockwell" panose="02060603020205020403" pitchFamily="18" charset="0"/>
              </a:rPr>
              <a:t>. </a:t>
            </a:r>
            <a:endParaRPr lang="es-MX" sz="1800" dirty="0" smtClean="0">
              <a:latin typeface="Rockwell" panose="02060603020205020403" pitchFamily="18" charset="0"/>
            </a:endParaRPr>
          </a:p>
          <a:p>
            <a:pPr algn="just"/>
            <a:r>
              <a:rPr lang="es-MX" sz="1800" dirty="0" smtClean="0">
                <a:latin typeface="Rockwell" panose="02060603020205020403" pitchFamily="18" charset="0"/>
              </a:rPr>
              <a:t>Partiendo </a:t>
            </a:r>
            <a:r>
              <a:rPr lang="es-MX" sz="1800" dirty="0">
                <a:latin typeface="Rockwell" panose="02060603020205020403" pitchFamily="18" charset="0"/>
              </a:rPr>
              <a:t>de un dataset de ~56 millones de registros (capturados del 01 al 18 de Marzo de 2020), el proyecto identifica aquellas estaciones del servicio troncal Transmilenio donde se registran mayor cantidad de viajes realizados por adultos mayores, personas en situación de discapacidad y aquellas que cuentan con algún tipo de apoyo ciudadano. </a:t>
            </a:r>
            <a:endParaRPr lang="es-MX" sz="1800" dirty="0" smtClean="0">
              <a:latin typeface="Rockwell" panose="02060603020205020403" pitchFamily="18" charset="0"/>
            </a:endParaRPr>
          </a:p>
          <a:p>
            <a:pPr algn="just"/>
            <a:r>
              <a:rPr lang="es-MX" sz="1800" dirty="0" smtClean="0">
                <a:latin typeface="Rockwell" panose="02060603020205020403" pitchFamily="18" charset="0"/>
              </a:rPr>
              <a:t>De </a:t>
            </a:r>
            <a:r>
              <a:rPr lang="es-MX" sz="1800" dirty="0">
                <a:latin typeface="Rockwell" panose="02060603020205020403" pitchFamily="18" charset="0"/>
              </a:rPr>
              <a:t>esta manera podrán </a:t>
            </a:r>
            <a:r>
              <a:rPr lang="es-MX" sz="1800" dirty="0" smtClean="0">
                <a:latin typeface="Rockwell" panose="02060603020205020403" pitchFamily="18" charset="0"/>
              </a:rPr>
              <a:t>estudiarse el </a:t>
            </a:r>
            <a:r>
              <a:rPr lang="es-MX" sz="1800" dirty="0" smtClean="0">
                <a:latin typeface="Rockwell" panose="02060603020205020403" pitchFamily="18" charset="0"/>
              </a:rPr>
              <a:t>origen del </a:t>
            </a:r>
            <a:r>
              <a:rPr lang="es-MX" sz="1800" dirty="0">
                <a:latin typeface="Rockwell" panose="02060603020205020403" pitchFamily="18" charset="0"/>
              </a:rPr>
              <a:t>viaje y focos de concentración de población vulnerable, ya sea para</a:t>
            </a:r>
            <a:r>
              <a:rPr lang="es-MX" sz="1800" dirty="0" smtClean="0">
                <a:latin typeface="Rockwell" panose="02060603020205020403" pitchFamily="18" charset="0"/>
              </a:rPr>
              <a:t>:</a:t>
            </a:r>
          </a:p>
          <a:p>
            <a:endParaRPr lang="es-MX" sz="1800" b="1" dirty="0">
              <a:latin typeface="Rockwell" panose="02060603020205020403" pitchFamily="18" charset="0"/>
            </a:endParaRPr>
          </a:p>
          <a:p>
            <a:pPr lvl="1"/>
            <a:r>
              <a:rPr lang="es-MX" sz="1600" dirty="0" smtClean="0">
                <a:latin typeface="Rockwell" panose="02060603020205020403" pitchFamily="18" charset="0"/>
              </a:rPr>
              <a:t>Hacer seguimiento al cumplimiento de la medida de cuarentena</a:t>
            </a:r>
          </a:p>
          <a:p>
            <a:pPr lvl="1"/>
            <a:r>
              <a:rPr lang="es-MX" sz="1600" dirty="0" smtClean="0">
                <a:latin typeface="Rockwell" panose="02060603020205020403" pitchFamily="18" charset="0"/>
              </a:rPr>
              <a:t>Fortalecer </a:t>
            </a:r>
            <a:r>
              <a:rPr lang="es-MX" sz="1600" dirty="0">
                <a:latin typeface="Rockwell" panose="02060603020205020403" pitchFamily="18" charset="0"/>
              </a:rPr>
              <a:t>monitoreos y controles </a:t>
            </a:r>
            <a:r>
              <a:rPr lang="es-MX" sz="1600" dirty="0" smtClean="0">
                <a:latin typeface="Rockwell" panose="02060603020205020403" pitchFamily="18" charset="0"/>
              </a:rPr>
              <a:t> de higiene en </a:t>
            </a:r>
            <a:r>
              <a:rPr lang="es-MX" sz="1600" dirty="0">
                <a:latin typeface="Rockwell" panose="02060603020205020403" pitchFamily="18" charset="0"/>
              </a:rPr>
              <a:t>aquellas estaciones</a:t>
            </a:r>
          </a:p>
          <a:p>
            <a:pPr lvl="1"/>
            <a:r>
              <a:rPr lang="es-MX" sz="1600" dirty="0">
                <a:latin typeface="Rockwell" panose="02060603020205020403" pitchFamily="18" charset="0"/>
              </a:rPr>
              <a:t>Focalizar y concentrar servicios médicos de emergencia en </a:t>
            </a:r>
            <a:r>
              <a:rPr lang="es-MX" sz="1600" dirty="0" smtClean="0">
                <a:latin typeface="Rockwell" panose="02060603020205020403" pitchFamily="18" charset="0"/>
              </a:rPr>
              <a:t>aquellos </a:t>
            </a:r>
            <a:r>
              <a:rPr lang="es-MX" sz="1600" dirty="0">
                <a:latin typeface="Rockwell" panose="02060603020205020403" pitchFamily="18" charset="0"/>
              </a:rPr>
              <a:t>lugares de la ciudad donde el virus pueda ser mortal</a:t>
            </a:r>
          </a:p>
          <a:p>
            <a:pPr algn="just"/>
            <a:endParaRPr lang="en-US" sz="2400" dirty="0"/>
          </a:p>
        </p:txBody>
      </p:sp>
    </p:spTree>
    <p:extLst>
      <p:ext uri="{BB962C8B-B14F-4D97-AF65-F5344CB8AC3E}">
        <p14:creationId xmlns:p14="http://schemas.microsoft.com/office/powerpoint/2010/main" val="962549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Contexto</a:t>
            </a:r>
            <a:endParaRPr lang="en-US" dirty="0"/>
          </a:p>
        </p:txBody>
      </p:sp>
      <p:sp>
        <p:nvSpPr>
          <p:cNvPr id="3" name="Marcador de contenido 2"/>
          <p:cNvSpPr>
            <a:spLocks noGrp="1"/>
          </p:cNvSpPr>
          <p:nvPr>
            <p:ph idx="1"/>
          </p:nvPr>
        </p:nvSpPr>
        <p:spPr/>
        <p:txBody>
          <a:bodyPr>
            <a:normAutofit fontScale="92500" lnSpcReduction="10000"/>
          </a:bodyPr>
          <a:lstStyle/>
          <a:p>
            <a:r>
              <a:rPr lang="es-MX" dirty="0"/>
              <a:t>Colombia reporta a día de hoy (</a:t>
            </a:r>
            <a:r>
              <a:rPr lang="es-MX" dirty="0" smtClean="0"/>
              <a:t>23/03/2020</a:t>
            </a:r>
            <a:r>
              <a:rPr lang="es-MX" dirty="0"/>
              <a:t>) </a:t>
            </a:r>
            <a:r>
              <a:rPr lang="es-MX" b="1" dirty="0" smtClean="0"/>
              <a:t>277</a:t>
            </a:r>
            <a:r>
              <a:rPr lang="es-MX" dirty="0" smtClean="0"/>
              <a:t> </a:t>
            </a:r>
            <a:r>
              <a:rPr lang="es-MX" dirty="0"/>
              <a:t>casos de infección confirmados y </a:t>
            </a:r>
            <a:r>
              <a:rPr lang="es-MX" b="1" dirty="0"/>
              <a:t>3</a:t>
            </a:r>
            <a:r>
              <a:rPr lang="es-MX" b="1" dirty="0" smtClean="0"/>
              <a:t> </a:t>
            </a:r>
            <a:r>
              <a:rPr lang="es-MX" dirty="0"/>
              <a:t>muertes. De los 231 casos 87 se presentan en Bogotá la cual es la ciudad donde crece la propagación de manera más acelerada </a:t>
            </a:r>
            <a:r>
              <a:rPr lang="es-MX" i="1" dirty="0"/>
              <a:t>(Coronavirus Colombia: </a:t>
            </a:r>
            <a:r>
              <a:rPr lang="es-MX" i="1" dirty="0">
                <a:hlinkClick r:id="rId2"/>
              </a:rPr>
              <a:t>https://coronaviruscolombia.gov.co/Covid19/index.html</a:t>
            </a:r>
            <a:r>
              <a:rPr lang="es-MX" i="1" dirty="0"/>
              <a:t>). </a:t>
            </a:r>
          </a:p>
          <a:p>
            <a:pPr algn="just"/>
            <a:endParaRPr lang="es-MX" dirty="0" smtClean="0"/>
          </a:p>
          <a:p>
            <a:pPr algn="just"/>
            <a:r>
              <a:rPr lang="es-MX" dirty="0" smtClean="0"/>
              <a:t>El pasado martes 17 de Marzo, el presidente Duque decretó el estado de emergencia en Colombia para contener la expansión del coronavirus en el país. Entre las medidas, señaló que los adultos mayores de 70 años deben estar en aislamiento obligatorio desde el viernes 20 de marzo hasta el 31 de mayo. </a:t>
            </a:r>
          </a:p>
          <a:p>
            <a:pPr algn="just"/>
            <a:endParaRPr lang="es-MX" dirty="0" smtClean="0"/>
          </a:p>
          <a:p>
            <a:pPr algn="just"/>
            <a:r>
              <a:rPr lang="es-MX" dirty="0" smtClean="0"/>
              <a:t>Sin embargo, la totalidad de los adultos mayores necesitarán de cuidados y atención médica, especialmente aquellos en situación vulnerable (bajos ingresos o que vivan solos). Tendrán que recurrir al transporte en algún momento y es necesario identificar la manera en que lo venían haciendo hasta antes de la cuarentena obligatoria.</a:t>
            </a:r>
            <a:endParaRPr lang="es-MX" dirty="0"/>
          </a:p>
          <a:p>
            <a:pPr algn="just"/>
            <a:endParaRPr lang="en-US" dirty="0"/>
          </a:p>
        </p:txBody>
      </p:sp>
    </p:spTree>
    <p:extLst>
      <p:ext uri="{BB962C8B-B14F-4D97-AF65-F5344CB8AC3E}">
        <p14:creationId xmlns:p14="http://schemas.microsoft.com/office/powerpoint/2010/main" val="3179791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solución propuesta</a:t>
            </a:r>
            <a:endParaRPr lang="en-US" dirty="0"/>
          </a:p>
        </p:txBody>
      </p:sp>
      <p:sp>
        <p:nvSpPr>
          <p:cNvPr id="3" name="Marcador de contenido 2"/>
          <p:cNvSpPr>
            <a:spLocks noGrp="1"/>
          </p:cNvSpPr>
          <p:nvPr>
            <p:ph idx="1"/>
          </p:nvPr>
        </p:nvSpPr>
        <p:spPr/>
        <p:txBody>
          <a:bodyPr>
            <a:normAutofit/>
          </a:bodyPr>
          <a:lstStyle/>
          <a:p>
            <a:pPr algn="just"/>
            <a:r>
              <a:rPr lang="es-MX" dirty="0" smtClean="0"/>
              <a:t>El movimiento de los adultos mayores, al menos de aquellos que utilizan transporte público, podría monitorearse a través de la información recogida por Recaudo Bogotá. A través del registro del viaje (usando la tarjeta </a:t>
            </a:r>
            <a:r>
              <a:rPr lang="es-MX" dirty="0" err="1" smtClean="0"/>
              <a:t>tullave</a:t>
            </a:r>
            <a:r>
              <a:rPr lang="es-MX" dirty="0" smtClean="0"/>
              <a:t> o </a:t>
            </a:r>
            <a:r>
              <a:rPr lang="es-MX" dirty="0" err="1" smtClean="0"/>
              <a:t>tullave</a:t>
            </a:r>
            <a:r>
              <a:rPr lang="es-MX" dirty="0" smtClean="0"/>
              <a:t> plus), se guarda información de:</a:t>
            </a:r>
          </a:p>
          <a:p>
            <a:endParaRPr lang="es-MX" dirty="0" smtClean="0"/>
          </a:p>
          <a:p>
            <a:pPr lvl="1"/>
            <a:r>
              <a:rPr lang="es-MX" dirty="0" smtClean="0"/>
              <a:t>Día, hora, estación/paradero origen, costo del pasaje y el tipo de población (pasajero usual, adulto mayor, discapacidad, apoyo ciudadano)</a:t>
            </a:r>
          </a:p>
          <a:p>
            <a:pPr lvl="1"/>
            <a:endParaRPr lang="es-MX" dirty="0"/>
          </a:p>
          <a:p>
            <a:pPr marL="201168" lvl="1" indent="0">
              <a:buNone/>
            </a:pPr>
            <a:r>
              <a:rPr lang="es-MX" dirty="0" smtClean="0"/>
              <a:t>Con esta información podría monitorearse si efectivamente las poblaciones más vulnerables ante el virus están cumpliendo con la cuarentena y si no, identificar en qué puntos de la ciudad se originan/finalizan sus viajes con el fin de prestar atención a estas estaciones/paraderos y dotarlos de mejores monitoreos y controles de higiene. </a:t>
            </a:r>
            <a:r>
              <a:rPr lang="es-MX" dirty="0"/>
              <a:t> </a:t>
            </a:r>
            <a:endParaRPr lang="en-US" dirty="0"/>
          </a:p>
        </p:txBody>
      </p:sp>
    </p:spTree>
    <p:extLst>
      <p:ext uri="{BB962C8B-B14F-4D97-AF65-F5344CB8AC3E}">
        <p14:creationId xmlns:p14="http://schemas.microsoft.com/office/powerpoint/2010/main" val="2687155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smtClean="0"/>
              <a:t>La solución </a:t>
            </a:r>
            <a:r>
              <a:rPr lang="es-MX" sz="4000" dirty="0" smtClean="0"/>
              <a:t>propuesta</a:t>
            </a:r>
            <a:br>
              <a:rPr lang="es-MX" sz="4000" dirty="0" smtClean="0"/>
            </a:br>
            <a:r>
              <a:rPr lang="es-MX" sz="4000" b="1" dirty="0" smtClean="0"/>
              <a:t>Datapipeline</a:t>
            </a:r>
            <a:endParaRPr lang="en-US" sz="4000"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1477" y="1990928"/>
            <a:ext cx="1308623" cy="1404215"/>
          </a:xfrm>
          <a:prstGeom prst="rect">
            <a:avLst/>
          </a:prstGeom>
        </p:spPr>
      </p:pic>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2993" y="1990928"/>
            <a:ext cx="1308623" cy="1404215"/>
          </a:xfrm>
          <a:prstGeom prst="rect">
            <a:avLst/>
          </a:prstGeom>
        </p:spPr>
      </p:pic>
      <p:sp>
        <p:nvSpPr>
          <p:cNvPr id="8" name="Flecha derecha 7"/>
          <p:cNvSpPr/>
          <p:nvPr/>
        </p:nvSpPr>
        <p:spPr>
          <a:xfrm>
            <a:off x="2691458" y="2556673"/>
            <a:ext cx="1080177" cy="2727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1079142" y="3438582"/>
            <a:ext cx="1513292" cy="481930"/>
          </a:xfrm>
          <a:prstGeom prst="rect">
            <a:avLst/>
          </a:prstGeom>
          <a:noFill/>
        </p:spPr>
        <p:txBody>
          <a:bodyPr wrap="none" rtlCol="0">
            <a:spAutoFit/>
          </a:bodyPr>
          <a:lstStyle/>
          <a:p>
            <a:pPr algn="ctr"/>
            <a:r>
              <a:rPr lang="es-MX" sz="1200" dirty="0" smtClean="0"/>
              <a:t>Recaudo Bogotá </a:t>
            </a:r>
          </a:p>
          <a:p>
            <a:pPr algn="ctr"/>
            <a:r>
              <a:rPr lang="es-MX" sz="1200" dirty="0" smtClean="0"/>
              <a:t>~56 millones de datos</a:t>
            </a:r>
            <a:endParaRPr lang="en-US" sz="1200" dirty="0"/>
          </a:p>
        </p:txBody>
      </p:sp>
      <p:sp>
        <p:nvSpPr>
          <p:cNvPr id="10" name="CuadroTexto 9"/>
          <p:cNvSpPr txBox="1"/>
          <p:nvPr/>
        </p:nvSpPr>
        <p:spPr>
          <a:xfrm>
            <a:off x="3862521" y="3438582"/>
            <a:ext cx="1529566" cy="674702"/>
          </a:xfrm>
          <a:prstGeom prst="rect">
            <a:avLst/>
          </a:prstGeom>
          <a:noFill/>
        </p:spPr>
        <p:txBody>
          <a:bodyPr wrap="square" rtlCol="0">
            <a:spAutoFit/>
          </a:bodyPr>
          <a:lstStyle/>
          <a:p>
            <a:pPr algn="ctr"/>
            <a:r>
              <a:rPr lang="es-MX" sz="1200" dirty="0" smtClean="0"/>
              <a:t>~34 millones de viajes usando sistema TRONCAL</a:t>
            </a:r>
            <a:endParaRPr lang="en-US" sz="1200" dirty="0"/>
          </a:p>
        </p:txBody>
      </p:sp>
      <p:sp>
        <p:nvSpPr>
          <p:cNvPr id="11" name="Flecha derecha 10"/>
          <p:cNvSpPr/>
          <p:nvPr/>
        </p:nvSpPr>
        <p:spPr>
          <a:xfrm>
            <a:off x="5482974" y="2556673"/>
            <a:ext cx="1080177" cy="2727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2173" y="2034367"/>
            <a:ext cx="1308623" cy="1404215"/>
          </a:xfrm>
          <a:prstGeom prst="rect">
            <a:avLst/>
          </a:prstGeom>
        </p:spPr>
      </p:pic>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415" y="1968359"/>
            <a:ext cx="548264" cy="588313"/>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8930" y="1968358"/>
            <a:ext cx="548264" cy="588313"/>
          </a:xfrm>
          <a:prstGeom prst="rect">
            <a:avLst/>
          </a:prstGeom>
        </p:spPr>
      </p:pic>
      <p:sp>
        <p:nvSpPr>
          <p:cNvPr id="15" name="CuadroTexto 14"/>
          <p:cNvSpPr txBox="1"/>
          <p:nvPr/>
        </p:nvSpPr>
        <p:spPr>
          <a:xfrm>
            <a:off x="6441231" y="3438581"/>
            <a:ext cx="1529566" cy="674702"/>
          </a:xfrm>
          <a:prstGeom prst="rect">
            <a:avLst/>
          </a:prstGeom>
          <a:noFill/>
        </p:spPr>
        <p:txBody>
          <a:bodyPr wrap="square" rtlCol="0">
            <a:spAutoFit/>
          </a:bodyPr>
          <a:lstStyle/>
          <a:p>
            <a:pPr algn="ctr"/>
            <a:r>
              <a:rPr lang="es-MX" sz="1200" dirty="0" smtClean="0"/>
              <a:t>~5 millones de viajes realizados por población vulnerable</a:t>
            </a:r>
            <a:endParaRPr lang="en-US" sz="1200" dirty="0"/>
          </a:p>
        </p:txBody>
      </p:sp>
      <p:sp>
        <p:nvSpPr>
          <p:cNvPr id="16" name="Flecha derecha 15"/>
          <p:cNvSpPr/>
          <p:nvPr/>
        </p:nvSpPr>
        <p:spPr>
          <a:xfrm>
            <a:off x="8173736" y="2556671"/>
            <a:ext cx="1080177" cy="2727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9813" y="1968358"/>
            <a:ext cx="508022" cy="545131"/>
          </a:xfrm>
          <a:prstGeom prst="rect">
            <a:avLst/>
          </a:prstGeom>
        </p:spPr>
      </p:pic>
      <p:pic>
        <p:nvPicPr>
          <p:cNvPr id="2052" name="Picture 4" descr="Resultado de imagen para datos abiertos transmilen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701" y="401191"/>
            <a:ext cx="2760245" cy="906533"/>
          </a:xfrm>
          <a:prstGeom prst="ellipse">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53121" y="2035563"/>
            <a:ext cx="1308623" cy="1404215"/>
          </a:xfrm>
          <a:prstGeom prst="rect">
            <a:avLst/>
          </a:prstGeom>
        </p:spPr>
      </p:pic>
      <p:cxnSp>
        <p:nvCxnSpPr>
          <p:cNvPr id="20" name="Conector recto de flecha 19"/>
          <p:cNvCxnSpPr>
            <a:stCxn id="2052" idx="4"/>
            <a:endCxn id="17" idx="0"/>
          </p:cNvCxnSpPr>
          <p:nvPr/>
        </p:nvCxnSpPr>
        <p:spPr>
          <a:xfrm>
            <a:off x="8713823" y="1307724"/>
            <a:ext cx="1" cy="660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9168306" y="3482960"/>
            <a:ext cx="1529566" cy="674702"/>
          </a:xfrm>
          <a:prstGeom prst="rect">
            <a:avLst/>
          </a:prstGeom>
          <a:noFill/>
        </p:spPr>
        <p:txBody>
          <a:bodyPr wrap="square" rtlCol="0">
            <a:spAutoFit/>
          </a:bodyPr>
          <a:lstStyle/>
          <a:p>
            <a:pPr algn="ctr"/>
            <a:r>
              <a:rPr lang="es-MX" sz="1200" dirty="0" smtClean="0"/>
              <a:t>~5 millones de viajes + estaciones georeferenciadas</a:t>
            </a:r>
            <a:endParaRPr lang="en-US" sz="1200" dirty="0"/>
          </a:p>
        </p:txBody>
      </p:sp>
      <p:pic>
        <p:nvPicPr>
          <p:cNvPr id="24" name="Imagen 23"/>
          <p:cNvPicPr>
            <a:picLocks noChangeAspect="1"/>
          </p:cNvPicPr>
          <p:nvPr/>
        </p:nvPicPr>
        <p:blipFill rotWithShape="1">
          <a:blip r:embed="rId6"/>
          <a:srcRect l="38552" r="3008"/>
          <a:stretch/>
        </p:blipFill>
        <p:spPr>
          <a:xfrm>
            <a:off x="4994305" y="4285481"/>
            <a:ext cx="2057514" cy="2079086"/>
          </a:xfrm>
          <a:prstGeom prst="rect">
            <a:avLst/>
          </a:prstGeom>
          <a:ln>
            <a:solidFill>
              <a:schemeClr val="tx1"/>
            </a:solidFill>
          </a:ln>
        </p:spPr>
      </p:pic>
      <p:pic>
        <p:nvPicPr>
          <p:cNvPr id="25" name="Imagen 24"/>
          <p:cNvPicPr>
            <a:picLocks noChangeAspect="1"/>
          </p:cNvPicPr>
          <p:nvPr/>
        </p:nvPicPr>
        <p:blipFill rotWithShape="1">
          <a:blip r:embed="rId7"/>
          <a:srcRect r="1169"/>
          <a:stretch/>
        </p:blipFill>
        <p:spPr>
          <a:xfrm>
            <a:off x="7536941" y="4787557"/>
            <a:ext cx="3632359" cy="1505985"/>
          </a:xfrm>
          <a:prstGeom prst="rect">
            <a:avLst/>
          </a:prstGeom>
        </p:spPr>
      </p:pic>
      <p:sp>
        <p:nvSpPr>
          <p:cNvPr id="23" name="Flecha en U 22"/>
          <p:cNvSpPr/>
          <p:nvPr/>
        </p:nvSpPr>
        <p:spPr>
          <a:xfrm rot="4743591">
            <a:off x="10464667" y="4153393"/>
            <a:ext cx="1302590" cy="659826"/>
          </a:xfrm>
          <a:prstGeom prst="utur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09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5" grpId="0"/>
      <p:bldP spid="16" grpId="0" animBg="1"/>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 (</a:t>
            </a:r>
            <a:r>
              <a:rPr lang="es-MX" dirty="0"/>
              <a:t>01/03/2020 - </a:t>
            </a:r>
            <a:r>
              <a:rPr lang="es-MX" dirty="0" smtClean="0"/>
              <a:t>18/03/2020</a:t>
            </a:r>
            <a:r>
              <a:rPr lang="es-MX" dirty="0" smtClean="0"/>
              <a:t>)</a:t>
            </a:r>
            <a:endParaRPr lang="en-US" dirty="0"/>
          </a:p>
        </p:txBody>
      </p:sp>
      <p:pic>
        <p:nvPicPr>
          <p:cNvPr id="5" name="Imagen 4"/>
          <p:cNvPicPr>
            <a:picLocks noChangeAspect="1"/>
          </p:cNvPicPr>
          <p:nvPr/>
        </p:nvPicPr>
        <p:blipFill>
          <a:blip r:embed="rId2"/>
          <a:stretch>
            <a:fillRect/>
          </a:stretch>
        </p:blipFill>
        <p:spPr>
          <a:xfrm>
            <a:off x="1632857" y="1768292"/>
            <a:ext cx="6426925" cy="4463142"/>
          </a:xfrm>
          <a:prstGeom prst="rect">
            <a:avLst/>
          </a:prstGeom>
        </p:spPr>
      </p:pic>
      <p:pic>
        <p:nvPicPr>
          <p:cNvPr id="8" name="Imagen 7"/>
          <p:cNvPicPr>
            <a:picLocks noChangeAspect="1"/>
          </p:cNvPicPr>
          <p:nvPr/>
        </p:nvPicPr>
        <p:blipFill>
          <a:blip r:embed="rId3"/>
          <a:stretch>
            <a:fillRect/>
          </a:stretch>
        </p:blipFill>
        <p:spPr>
          <a:xfrm>
            <a:off x="8502034" y="3361599"/>
            <a:ext cx="1667108" cy="1276528"/>
          </a:xfrm>
          <a:prstGeom prst="rect">
            <a:avLst/>
          </a:prstGeom>
        </p:spPr>
      </p:pic>
    </p:spTree>
    <p:extLst>
      <p:ext uri="{BB962C8B-B14F-4D97-AF65-F5344CB8AC3E}">
        <p14:creationId xmlns:p14="http://schemas.microsoft.com/office/powerpoint/2010/main" val="272291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373</TotalTime>
  <Words>824</Words>
  <Application>Microsoft Office PowerPoint</Application>
  <PresentationFormat>Panorámica</PresentationFormat>
  <Paragraphs>74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Rockwell</vt:lpstr>
      <vt:lpstr>Retrospección</vt:lpstr>
      <vt:lpstr>Identificación y monitorio de población vulnerable ante el COVID-19 mediante la implementación de un datapipeline y visualización de información Recaudo Bogotá</vt:lpstr>
      <vt:lpstr>Equipo</vt:lpstr>
      <vt:lpstr>El problema</vt:lpstr>
      <vt:lpstr>El problema</vt:lpstr>
      <vt:lpstr>La solución</vt:lpstr>
      <vt:lpstr>Contexto</vt:lpstr>
      <vt:lpstr>La solución propuesta</vt:lpstr>
      <vt:lpstr>La solución propuesta Datapipeline</vt:lpstr>
      <vt:lpstr>Resultados (01/03/2020 - 18/03/2020)</vt:lpstr>
      <vt:lpstr>Resultados</vt:lpstr>
      <vt:lpstr>Resultados</vt:lpstr>
      <vt:lpstr>Resultados</vt:lpstr>
      <vt:lpstr>Resultados</vt:lpstr>
      <vt:lpstr>Presentación de PowerPoint</vt:lpstr>
      <vt:lpstr>La solución propuesta – más allá</vt:lpstr>
      <vt:lpstr>La solución propuesta – más allá</vt:lpstr>
      <vt:lpstr>Pregunta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Focalización de Servicios Médicos en lugares con alto flujo-concentración de población vulnerable ante el COVID-19</dc:title>
  <dc:creator>user</dc:creator>
  <cp:lastModifiedBy>user</cp:lastModifiedBy>
  <cp:revision>36</cp:revision>
  <dcterms:created xsi:type="dcterms:W3CDTF">2020-03-22T22:40:53Z</dcterms:created>
  <dcterms:modified xsi:type="dcterms:W3CDTF">2020-03-23T20:02:58Z</dcterms:modified>
</cp:coreProperties>
</file>