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2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Roboto Black" panose="02000000000000000000" pitchFamily="2" charset="0"/>
      <p:bold r:id="rId13"/>
      <p:boldItalic r:id="rId1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860B1-73AE-4207-B60C-0C836F5C5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FB0C92-0B83-4F16-9389-9F75FDBAC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A0F38C-6A8A-4422-BA51-871EC531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456050-205D-438E-96FA-B5863F0D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1AA4E6-2649-43C8-97D4-A5DC11F0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3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DB77B-A680-472D-A2AD-82C36B1BE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E7F804-1828-46D6-A718-9E2232014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0AB83F-7A78-43E8-97D9-249AC191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8DF469-2EC0-429F-B600-CF5A54E9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0B5227-7468-4398-8E3C-2115B516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2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592D861-1473-4DD9-9B77-8B828FF8B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611E8B-56B4-48FF-BF53-2223B9165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872302-B37D-47D3-8ECE-E657938AD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4CCDAF-9421-4C80-9CB7-9791E56C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BFF613-BD24-4C00-A0B8-970CB9E8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1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C7BD3-7E80-44DB-918B-E7553B8E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8AB0B1-8F6A-4ADE-8206-97180030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635D00-EA22-4C67-BC49-DA01B661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33177F-7EDE-4E18-92F5-C4BDEAFB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E38A75-2A97-4B1F-8454-BAC35617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1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21A9-795E-41D6-B9E1-A8F67A7D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4ABACF-0146-4686-AECB-64611526B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F4D52E-45B9-483C-A960-CC1F7C84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997801-CC3A-450C-A218-DA4D61D2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D4169D-EE4E-4108-B1F4-3179C5B2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2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AE8DA-BC54-4107-9026-17867D0D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F965F7-13EF-416C-A729-002C84378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2B91BC-E7FB-42CA-BDF4-5CB578077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24B74E-FCB1-4CF7-A562-71FD597D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9099DB-ACD1-43A6-B372-73241271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FA03E4-D75A-42E7-97C6-3A6E56BA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3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76A4F-78F5-48D2-B7CF-E420402B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FFDA32-DAEE-4844-96C8-FFB9DA0FD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17A16F-8408-4DAA-843E-41B3950D2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9A464E-9D4B-48E8-A888-B5B55976D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4DF1931-3A48-437B-98EB-8AC16B641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0F9F22-7EAD-42B0-922C-0C7ACC10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7993EBB-DDB7-480E-867F-48DDBA98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7B0A565-5607-40D1-B6EE-ACFE8461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1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3E910-5FD6-49AA-8C60-0A5D1047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F4E0B7-E8BF-464E-AB08-E64700DB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C03F3C-030C-4BC0-81C6-850F2940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44ED35-B477-491A-9192-F3C02B9B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8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0AA950-185B-4AD7-8F79-24231F26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83EB49-EB1A-4B08-9E25-24E102BA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7F20A4-9949-4545-9685-F089814D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6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27CF4-5361-4C9E-BC9F-D1D80BAC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450568-99F0-40B9-9CB4-1D8763095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DFEB5A-6FF4-46FE-9FF5-E067F6EFC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9AF88F-3983-44F7-815E-68B9E560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02661B-F044-45A1-8D05-2F5922B5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D46FFD-9759-4AEE-A54C-E4785EC2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6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2C775-DA65-4EF7-8345-B6DF6E98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0071F5F-C53D-4A5C-BBA5-A9991C91A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F95E06-7D80-42D6-9559-5E53C5C5A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89CE93-FD2D-4F67-9A68-7B3EB3A9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DF6B64-09A2-4E52-ACCF-7B7A0D25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D39E73-F9B4-48F7-B00A-18F29A35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5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BB8F1-4EAF-45EE-B26E-7BEAC4D2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46A965-1CDF-4F5C-A049-C806E0888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04A81E-87F0-4E0A-A1CD-E30BF0EB5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5D90AF-9DA6-4765-B5B0-1CC40DC86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E51D73-3B79-4276-8402-AF827EECC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B2656D-92C7-41EA-B6F1-4DACE3D7C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725" y="4852905"/>
            <a:ext cx="3389152" cy="1208141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latin typeface="Roboto Black" panose="02000000000000000000" pitchFamily="2" charset="0"/>
                <a:ea typeface="Roboto Black" panose="02000000000000000000" pitchFamily="2" charset="0"/>
              </a:rPr>
              <a:t>Yandex Lyceum 2019-2020</a:t>
            </a:r>
          </a:p>
          <a:p>
            <a:pPr algn="r"/>
            <a:r>
              <a:rPr lang="ru-RU" sz="2000" dirty="0">
                <a:latin typeface="Roboto Black" panose="02000000000000000000" pitchFamily="2" charset="0"/>
                <a:ea typeface="Roboto Black" panose="02000000000000000000" pitchFamily="2" charset="0"/>
              </a:rPr>
              <a:t>Размыслов Константин</a:t>
            </a:r>
          </a:p>
          <a:p>
            <a:pPr algn="r"/>
            <a:r>
              <a:rPr lang="en-US" sz="2000" dirty="0">
                <a:latin typeface="Roboto Black" panose="02000000000000000000" pitchFamily="2" charset="0"/>
                <a:ea typeface="Roboto Black" panose="02000000000000000000" pitchFamily="2" charset="0"/>
              </a:rPr>
              <a:t>yoitz@yandex.ru</a:t>
            </a:r>
            <a:endParaRPr lang="ru-RU" sz="20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FC3F0C6-1C47-46BD-819A-A0B57AEF96CF}"/>
              </a:ext>
            </a:extLst>
          </p:cNvPr>
          <p:cNvSpPr/>
          <p:nvPr/>
        </p:nvSpPr>
        <p:spPr>
          <a:xfrm>
            <a:off x="3598877" y="796954"/>
            <a:ext cx="8593123" cy="14512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0694C-AC2A-4467-8EEB-F81287B307DD}"/>
              </a:ext>
            </a:extLst>
          </p:cNvPr>
          <p:cNvSpPr txBox="1"/>
          <p:nvPr/>
        </p:nvSpPr>
        <p:spPr>
          <a:xfrm>
            <a:off x="3926048" y="1107103"/>
            <a:ext cx="4687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Simple SQLite</a:t>
            </a:r>
            <a:endParaRPr lang="ru-RU" sz="48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32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76DE2D-D2DA-4666-A83E-D96CCE1BE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5" y="305346"/>
            <a:ext cx="1431175" cy="1431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784EB2-56A4-4433-94A1-6CBE03C1F12C}"/>
              </a:ext>
            </a:extLst>
          </p:cNvPr>
          <p:cNvSpPr txBox="1"/>
          <p:nvPr/>
        </p:nvSpPr>
        <p:spPr>
          <a:xfrm>
            <a:off x="1912691" y="562062"/>
            <a:ext cx="1877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latin typeface="Roboto Black" panose="02000000000000000000" pitchFamily="2" charset="0"/>
                <a:ea typeface="Roboto Black" panose="02000000000000000000" pitchFamily="2" charset="0"/>
              </a:rPr>
              <a:t>Идея</a:t>
            </a:r>
            <a:endParaRPr lang="ru-RU" sz="40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91705-699C-4D7E-B09F-EE0D10364A6F}"/>
              </a:ext>
            </a:extLst>
          </p:cNvPr>
          <p:cNvSpPr txBox="1"/>
          <p:nvPr/>
        </p:nvSpPr>
        <p:spPr>
          <a:xfrm>
            <a:off x="321425" y="2046386"/>
            <a:ext cx="7054735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	Проект представляет собой приложение, реализованное на языке </a:t>
            </a:r>
            <a:r>
              <a:rPr lang="en-US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Python </a:t>
            </a:r>
            <a:r>
              <a:rPr lang="ru-RU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 и имеющее пользовательский интерфейс на основе библиотеки </a:t>
            </a:r>
            <a:r>
              <a:rPr lang="en-US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PyQt</a:t>
            </a:r>
            <a:r>
              <a:rPr lang="ru-RU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.</a:t>
            </a:r>
          </a:p>
          <a:p>
            <a:pPr algn="just">
              <a:lnSpc>
                <a:spcPct val="125000"/>
              </a:lnSpc>
            </a:pPr>
            <a:r>
              <a:rPr lang="ru-RU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	Приложение должно уметь работать с файлами баз данных. Иметь функционал и инструменты для их чтения и изменения через пользовательский интерфейс.</a:t>
            </a:r>
          </a:p>
          <a:p>
            <a:pPr algn="just">
              <a:lnSpc>
                <a:spcPct val="125000"/>
              </a:lnSpc>
            </a:pPr>
            <a:endParaRPr lang="ru-RU" sz="24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3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76DE2D-D2DA-4666-A83E-D96CCE1BE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5" y="305346"/>
            <a:ext cx="1431175" cy="1431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784EB2-56A4-4433-94A1-6CBE03C1F12C}"/>
              </a:ext>
            </a:extLst>
          </p:cNvPr>
          <p:cNvSpPr txBox="1"/>
          <p:nvPr/>
        </p:nvSpPr>
        <p:spPr>
          <a:xfrm>
            <a:off x="1912691" y="562062"/>
            <a:ext cx="4086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latin typeface="Roboto Black" panose="02000000000000000000" pitchFamily="2" charset="0"/>
                <a:ea typeface="Roboto Black" panose="02000000000000000000" pitchFamily="2" charset="0"/>
              </a:rPr>
              <a:t>Реализация</a:t>
            </a:r>
            <a:endParaRPr lang="ru-RU" sz="40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3EAD5-FECC-4FBB-8D15-6DEAE0849F0B}"/>
              </a:ext>
            </a:extLst>
          </p:cNvPr>
          <p:cNvSpPr txBox="1"/>
          <p:nvPr/>
        </p:nvSpPr>
        <p:spPr>
          <a:xfrm>
            <a:off x="651329" y="4856480"/>
            <a:ext cx="77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/code</a:t>
            </a:r>
            <a:endParaRPr lang="ru-RU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71666-0AC0-4969-A5EB-6842962CE57C}"/>
              </a:ext>
            </a:extLst>
          </p:cNvPr>
          <p:cNvSpPr txBox="1"/>
          <p:nvPr/>
        </p:nvSpPr>
        <p:spPr>
          <a:xfrm>
            <a:off x="1422694" y="2486222"/>
            <a:ext cx="101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main.py</a:t>
            </a:r>
            <a:endParaRPr lang="ru-RU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7D61B490-3D56-4C1B-83CE-D74A2C4EECBD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1422694" y="2670888"/>
            <a:ext cx="12700" cy="2370258"/>
          </a:xfrm>
          <a:prstGeom prst="bentConnector5">
            <a:avLst>
              <a:gd name="adj1" fmla="val 1220000"/>
              <a:gd name="adj2" fmla="val 17530"/>
              <a:gd name="adj3" fmla="val -362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33A6F37-FE36-4B6A-A8C8-91F51E0EAEAC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1422694" y="5041146"/>
            <a:ext cx="48999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1080BF-119A-4549-B23C-A0969FEAA582}"/>
              </a:ext>
            </a:extLst>
          </p:cNvPr>
          <p:cNvSpPr txBox="1"/>
          <p:nvPr/>
        </p:nvSpPr>
        <p:spPr>
          <a:xfrm>
            <a:off x="1912691" y="4856480"/>
            <a:ext cx="8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/visual</a:t>
            </a:r>
            <a:endParaRPr lang="ru-RU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6649D9-0D60-4BD2-876D-1004D56A713C}"/>
              </a:ext>
            </a:extLst>
          </p:cNvPr>
          <p:cNvSpPr txBox="1"/>
          <p:nvPr/>
        </p:nvSpPr>
        <p:spPr>
          <a:xfrm>
            <a:off x="1840555" y="5781040"/>
            <a:ext cx="102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/images</a:t>
            </a:r>
            <a:endParaRPr lang="ru-RU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7431558-3E19-40F9-8619-F82290714204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2403104" y="5185161"/>
            <a:ext cx="7939" cy="55522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BCF8031-3ADF-4A19-BF99-5C10ECE15B43}"/>
              </a:ext>
            </a:extLst>
          </p:cNvPr>
          <p:cNvSpPr txBox="1"/>
          <p:nvPr/>
        </p:nvSpPr>
        <p:spPr>
          <a:xfrm>
            <a:off x="1331203" y="3726004"/>
            <a:ext cx="119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config.txt</a:t>
            </a:r>
            <a:endParaRPr lang="ru-RU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3354D880-ADD4-456A-AD74-35B5E305FAC9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952500" y="3910670"/>
            <a:ext cx="37870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C7520A1C-5726-497B-8520-FCB86463E594}"/>
              </a:ext>
            </a:extLst>
          </p:cNvPr>
          <p:cNvCxnSpPr>
            <a:cxnSpLocks/>
            <a:stCxn id="16" idx="3"/>
            <a:endCxn id="60" idx="1"/>
          </p:cNvCxnSpPr>
          <p:nvPr/>
        </p:nvCxnSpPr>
        <p:spPr>
          <a:xfrm flipV="1">
            <a:off x="2796266" y="3910670"/>
            <a:ext cx="741968" cy="113047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345CBA2-0134-4990-A7B5-0EC50A2E32B9}"/>
              </a:ext>
            </a:extLst>
          </p:cNvPr>
          <p:cNvSpPr txBox="1"/>
          <p:nvPr/>
        </p:nvSpPr>
        <p:spPr>
          <a:xfrm>
            <a:off x="3538234" y="3726004"/>
            <a:ext cx="184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mainWindow.py</a:t>
            </a:r>
            <a:endParaRPr lang="ru-RU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9724DC64-4023-4CDB-9232-8CECA01177DE}"/>
              </a:ext>
            </a:extLst>
          </p:cNvPr>
          <p:cNvCxnSpPr>
            <a:cxnSpLocks/>
            <a:stCxn id="76" idx="0"/>
            <a:endCxn id="270" idx="3"/>
          </p:cNvCxnSpPr>
          <p:nvPr/>
        </p:nvCxnSpPr>
        <p:spPr>
          <a:xfrm rot="16200000" flipV="1">
            <a:off x="5524863" y="1994075"/>
            <a:ext cx="248746" cy="1605998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4F7FBD4-E4FC-420B-BBA7-4A807A284F74}"/>
              </a:ext>
            </a:extLst>
          </p:cNvPr>
          <p:cNvSpPr txBox="1"/>
          <p:nvPr/>
        </p:nvSpPr>
        <p:spPr>
          <a:xfrm>
            <a:off x="8393361" y="377396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Наследование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B3ACE0B-4478-4D38-849C-308C68AFEE01}"/>
              </a:ext>
            </a:extLst>
          </p:cNvPr>
          <p:cNvSpPr txBox="1"/>
          <p:nvPr/>
        </p:nvSpPr>
        <p:spPr>
          <a:xfrm>
            <a:off x="8432800" y="836267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Содержание </a:t>
            </a:r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DA6E7BA0-1D6B-4BAE-89AC-A75956438F17}"/>
              </a:ext>
            </a:extLst>
          </p:cNvPr>
          <p:cNvCxnSpPr>
            <a:stCxn id="67" idx="3"/>
          </p:cNvCxnSpPr>
          <p:nvPr/>
        </p:nvCxnSpPr>
        <p:spPr>
          <a:xfrm>
            <a:off x="10152176" y="562062"/>
            <a:ext cx="93358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5DD43227-C5F0-4EBC-B572-7759A3D6C670}"/>
              </a:ext>
            </a:extLst>
          </p:cNvPr>
          <p:cNvCxnSpPr>
            <a:cxnSpLocks/>
          </p:cNvCxnSpPr>
          <p:nvPr/>
        </p:nvCxnSpPr>
        <p:spPr>
          <a:xfrm>
            <a:off x="10152176" y="1020933"/>
            <a:ext cx="973024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0F6927C-299B-4433-8D4E-65208D24F2CF}"/>
              </a:ext>
            </a:extLst>
          </p:cNvPr>
          <p:cNvSpPr txBox="1"/>
          <p:nvPr/>
        </p:nvSpPr>
        <p:spPr>
          <a:xfrm>
            <a:off x="5748356" y="2921447"/>
            <a:ext cx="140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class MAIN</a:t>
            </a:r>
            <a:endParaRPr lang="ru-RU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CED65612-7E83-43A6-B079-54EFBCFC07D1}"/>
              </a:ext>
            </a:extLst>
          </p:cNvPr>
          <p:cNvCxnSpPr>
            <a:cxnSpLocks/>
            <a:stCxn id="60" idx="3"/>
            <a:endCxn id="76" idx="1"/>
          </p:cNvCxnSpPr>
          <p:nvPr/>
        </p:nvCxnSpPr>
        <p:spPr>
          <a:xfrm flipV="1">
            <a:off x="5380405" y="3106113"/>
            <a:ext cx="367951" cy="80455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6F9E8F2-A565-4CFB-88C0-B0A7DA5FB4B1}"/>
              </a:ext>
            </a:extLst>
          </p:cNvPr>
          <p:cNvSpPr txBox="1"/>
          <p:nvPr/>
        </p:nvSpPr>
        <p:spPr>
          <a:xfrm>
            <a:off x="8432800" y="1295137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Ссылки </a:t>
            </a:r>
          </a:p>
        </p:txBody>
      </p: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F18284C5-12C6-4159-A4DE-4BC2ABF78BD5}"/>
              </a:ext>
            </a:extLst>
          </p:cNvPr>
          <p:cNvCxnSpPr>
            <a:cxnSpLocks/>
          </p:cNvCxnSpPr>
          <p:nvPr/>
        </p:nvCxnSpPr>
        <p:spPr>
          <a:xfrm>
            <a:off x="10152176" y="1485392"/>
            <a:ext cx="97302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A4C8330-0999-43EA-B2A5-DA7D99650BC8}"/>
              </a:ext>
            </a:extLst>
          </p:cNvPr>
          <p:cNvSpPr txBox="1"/>
          <p:nvPr/>
        </p:nvSpPr>
        <p:spPr>
          <a:xfrm>
            <a:off x="3545990" y="4334331"/>
            <a:ext cx="109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/widgets</a:t>
            </a:r>
            <a:endParaRPr lang="ru-RU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cxnSp>
        <p:nvCxnSpPr>
          <p:cNvPr id="122" name="Соединитель: уступ 121">
            <a:extLst>
              <a:ext uri="{FF2B5EF4-FFF2-40B4-BE49-F238E27FC236}">
                <a16:creationId xmlns:a16="http://schemas.microsoft.com/office/drawing/2014/main" id="{83ECD5CA-5898-4425-9007-2B0061B292FC}"/>
              </a:ext>
            </a:extLst>
          </p:cNvPr>
          <p:cNvCxnSpPr>
            <a:cxnSpLocks/>
            <a:stCxn id="16" idx="3"/>
            <a:endCxn id="97" idx="1"/>
          </p:cNvCxnSpPr>
          <p:nvPr/>
        </p:nvCxnSpPr>
        <p:spPr>
          <a:xfrm flipV="1">
            <a:off x="2796266" y="4518997"/>
            <a:ext cx="749724" cy="522149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10EE6991-07C0-45BC-893F-D1524BCFEB30}"/>
              </a:ext>
            </a:extLst>
          </p:cNvPr>
          <p:cNvSpPr txBox="1"/>
          <p:nvPr/>
        </p:nvSpPr>
        <p:spPr>
          <a:xfrm>
            <a:off x="4358988" y="4780071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errDialog.py</a:t>
            </a:r>
            <a:endParaRPr lang="ru-RU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220F4E-B435-4B90-9EEE-DCFFEB61601F}"/>
              </a:ext>
            </a:extLst>
          </p:cNvPr>
          <p:cNvSpPr txBox="1"/>
          <p:nvPr/>
        </p:nvSpPr>
        <p:spPr>
          <a:xfrm>
            <a:off x="4322383" y="5193531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hoverButton.py</a:t>
            </a:r>
            <a:endParaRPr lang="ru-RU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7BBEA08-0A62-4305-B1EA-5F83ECA0103B}"/>
              </a:ext>
            </a:extLst>
          </p:cNvPr>
          <p:cNvSpPr txBox="1"/>
          <p:nvPr/>
        </p:nvSpPr>
        <p:spPr>
          <a:xfrm>
            <a:off x="4333917" y="5595062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table.py</a:t>
            </a:r>
            <a:endParaRPr lang="ru-RU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5BBBF4C-F333-42B3-BB61-FF56971A2C8C}"/>
              </a:ext>
            </a:extLst>
          </p:cNvPr>
          <p:cNvSpPr txBox="1"/>
          <p:nvPr/>
        </p:nvSpPr>
        <p:spPr>
          <a:xfrm>
            <a:off x="4322383" y="6002695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treeItem.py</a:t>
            </a:r>
            <a:endParaRPr lang="ru-RU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cxnSp>
        <p:nvCxnSpPr>
          <p:cNvPr id="153" name="Соединитель: уступ 152">
            <a:extLst>
              <a:ext uri="{FF2B5EF4-FFF2-40B4-BE49-F238E27FC236}">
                <a16:creationId xmlns:a16="http://schemas.microsoft.com/office/drawing/2014/main" id="{8243341E-A66E-402F-9C4D-094709A4EC48}"/>
              </a:ext>
            </a:extLst>
          </p:cNvPr>
          <p:cNvCxnSpPr>
            <a:cxnSpLocks/>
            <a:stCxn id="97" idx="2"/>
            <a:endCxn id="143" idx="1"/>
          </p:cNvCxnSpPr>
          <p:nvPr/>
        </p:nvCxnSpPr>
        <p:spPr>
          <a:xfrm rot="16200000" flipH="1">
            <a:off x="4096514" y="4702263"/>
            <a:ext cx="261074" cy="26387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: уступ 157">
            <a:extLst>
              <a:ext uri="{FF2B5EF4-FFF2-40B4-BE49-F238E27FC236}">
                <a16:creationId xmlns:a16="http://schemas.microsoft.com/office/drawing/2014/main" id="{C5227085-857C-4660-AC62-745E71FF4DC6}"/>
              </a:ext>
            </a:extLst>
          </p:cNvPr>
          <p:cNvCxnSpPr>
            <a:cxnSpLocks/>
            <a:stCxn id="97" idx="2"/>
            <a:endCxn id="149" idx="1"/>
          </p:cNvCxnSpPr>
          <p:nvPr/>
        </p:nvCxnSpPr>
        <p:spPr>
          <a:xfrm rot="16200000" flipH="1">
            <a:off x="3676483" y="5122293"/>
            <a:ext cx="1076065" cy="238803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: уступ 160">
            <a:extLst>
              <a:ext uri="{FF2B5EF4-FFF2-40B4-BE49-F238E27FC236}">
                <a16:creationId xmlns:a16="http://schemas.microsoft.com/office/drawing/2014/main" id="{2412B3FB-7463-4912-8411-3A8BA8CA8BE4}"/>
              </a:ext>
            </a:extLst>
          </p:cNvPr>
          <p:cNvCxnSpPr>
            <a:cxnSpLocks/>
            <a:stCxn id="97" idx="2"/>
            <a:endCxn id="145" idx="1"/>
          </p:cNvCxnSpPr>
          <p:nvPr/>
        </p:nvCxnSpPr>
        <p:spPr>
          <a:xfrm rot="16200000" flipH="1">
            <a:off x="3871481" y="4927295"/>
            <a:ext cx="674534" cy="227269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Соединитель: уступ 163">
            <a:extLst>
              <a:ext uri="{FF2B5EF4-FFF2-40B4-BE49-F238E27FC236}">
                <a16:creationId xmlns:a16="http://schemas.microsoft.com/office/drawing/2014/main" id="{C9583850-4ABE-48BC-A6F0-3A14D4152F42}"/>
              </a:ext>
            </a:extLst>
          </p:cNvPr>
          <p:cNvCxnSpPr>
            <a:cxnSpLocks/>
            <a:stCxn id="97" idx="2"/>
            <a:endCxn id="150" idx="1"/>
          </p:cNvCxnSpPr>
          <p:nvPr/>
        </p:nvCxnSpPr>
        <p:spPr>
          <a:xfrm rot="16200000" flipH="1">
            <a:off x="3466899" y="5331877"/>
            <a:ext cx="1483698" cy="227269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C6743A1A-F17B-4934-92B6-7F7318CF62DD}"/>
              </a:ext>
            </a:extLst>
          </p:cNvPr>
          <p:cNvSpPr txBox="1"/>
          <p:nvPr/>
        </p:nvSpPr>
        <p:spPr>
          <a:xfrm>
            <a:off x="6364342" y="4780071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class ErrorDialogue</a:t>
            </a:r>
            <a:endParaRPr lang="ru-RU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50E047B-7836-4C62-9BAA-F5CF0FA93E30}"/>
              </a:ext>
            </a:extLst>
          </p:cNvPr>
          <p:cNvSpPr txBox="1"/>
          <p:nvPr/>
        </p:nvSpPr>
        <p:spPr>
          <a:xfrm>
            <a:off x="6327737" y="5193531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class HoverButton</a:t>
            </a:r>
            <a:endParaRPr lang="ru-RU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BC4046A-4DAA-408A-9C69-85DF63A55551}"/>
              </a:ext>
            </a:extLst>
          </p:cNvPr>
          <p:cNvSpPr txBox="1"/>
          <p:nvPr/>
        </p:nvSpPr>
        <p:spPr>
          <a:xfrm>
            <a:off x="6339271" y="5595062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class TableStruct</a:t>
            </a:r>
            <a:endParaRPr lang="ru-RU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BC85288-DA38-4498-AF77-0BCF1DEEAF57}"/>
              </a:ext>
            </a:extLst>
          </p:cNvPr>
          <p:cNvSpPr txBox="1"/>
          <p:nvPr/>
        </p:nvSpPr>
        <p:spPr>
          <a:xfrm>
            <a:off x="6327737" y="6002695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class TreeItem</a:t>
            </a:r>
            <a:endParaRPr lang="ru-RU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cxnSp>
        <p:nvCxnSpPr>
          <p:cNvPr id="171" name="Прямая со стрелкой 170">
            <a:extLst>
              <a:ext uri="{FF2B5EF4-FFF2-40B4-BE49-F238E27FC236}">
                <a16:creationId xmlns:a16="http://schemas.microsoft.com/office/drawing/2014/main" id="{1B17B514-00CF-4B3C-AE3D-24BB6CF8CB91}"/>
              </a:ext>
            </a:extLst>
          </p:cNvPr>
          <p:cNvCxnSpPr>
            <a:cxnSpLocks/>
            <a:stCxn id="143" idx="3"/>
            <a:endCxn id="166" idx="1"/>
          </p:cNvCxnSpPr>
          <p:nvPr/>
        </p:nvCxnSpPr>
        <p:spPr>
          <a:xfrm>
            <a:off x="5827660" y="4964737"/>
            <a:ext cx="536682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>
            <a:extLst>
              <a:ext uri="{FF2B5EF4-FFF2-40B4-BE49-F238E27FC236}">
                <a16:creationId xmlns:a16="http://schemas.microsoft.com/office/drawing/2014/main" id="{9A6B006A-38BA-4E81-A63D-BEFE731B711F}"/>
              </a:ext>
            </a:extLst>
          </p:cNvPr>
          <p:cNvCxnSpPr>
            <a:cxnSpLocks/>
            <a:stCxn id="145" idx="3"/>
            <a:endCxn id="167" idx="1"/>
          </p:cNvCxnSpPr>
          <p:nvPr/>
        </p:nvCxnSpPr>
        <p:spPr>
          <a:xfrm>
            <a:off x="6114861" y="5378197"/>
            <a:ext cx="21287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>
            <a:extLst>
              <a:ext uri="{FF2B5EF4-FFF2-40B4-BE49-F238E27FC236}">
                <a16:creationId xmlns:a16="http://schemas.microsoft.com/office/drawing/2014/main" id="{8DF7A910-80A2-49DC-BF4C-7F63A732AF8B}"/>
              </a:ext>
            </a:extLst>
          </p:cNvPr>
          <p:cNvCxnSpPr>
            <a:cxnSpLocks/>
            <a:stCxn id="149" idx="3"/>
            <a:endCxn id="168" idx="1"/>
          </p:cNvCxnSpPr>
          <p:nvPr/>
        </p:nvCxnSpPr>
        <p:spPr>
          <a:xfrm>
            <a:off x="5358556" y="5779728"/>
            <a:ext cx="98071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 стрелкой 179">
            <a:extLst>
              <a:ext uri="{FF2B5EF4-FFF2-40B4-BE49-F238E27FC236}">
                <a16:creationId xmlns:a16="http://schemas.microsoft.com/office/drawing/2014/main" id="{F3AC4C5C-E067-4C96-8C05-2A21B1D03C92}"/>
              </a:ext>
            </a:extLst>
          </p:cNvPr>
          <p:cNvCxnSpPr>
            <a:cxnSpLocks/>
            <a:stCxn id="150" idx="3"/>
            <a:endCxn id="169" idx="1"/>
          </p:cNvCxnSpPr>
          <p:nvPr/>
        </p:nvCxnSpPr>
        <p:spPr>
          <a:xfrm>
            <a:off x="5715713" y="6187361"/>
            <a:ext cx="61202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Соединитель: уступ 182">
            <a:extLst>
              <a:ext uri="{FF2B5EF4-FFF2-40B4-BE49-F238E27FC236}">
                <a16:creationId xmlns:a16="http://schemas.microsoft.com/office/drawing/2014/main" id="{AD2E5307-855C-4446-A652-2FBACB60CE40}"/>
              </a:ext>
            </a:extLst>
          </p:cNvPr>
          <p:cNvCxnSpPr>
            <a:cxnSpLocks/>
            <a:stCxn id="76" idx="3"/>
            <a:endCxn id="166" idx="3"/>
          </p:cNvCxnSpPr>
          <p:nvPr/>
        </p:nvCxnSpPr>
        <p:spPr>
          <a:xfrm>
            <a:off x="7156114" y="3106113"/>
            <a:ext cx="1435120" cy="1858624"/>
          </a:xfrm>
          <a:prstGeom prst="bentConnector3">
            <a:avLst>
              <a:gd name="adj1" fmla="val 122301"/>
            </a:avLst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Соединитель: уступ 187">
            <a:extLst>
              <a:ext uri="{FF2B5EF4-FFF2-40B4-BE49-F238E27FC236}">
                <a16:creationId xmlns:a16="http://schemas.microsoft.com/office/drawing/2014/main" id="{89FE88CB-EFD2-4A05-BF48-20ACA310BFDE}"/>
              </a:ext>
            </a:extLst>
          </p:cNvPr>
          <p:cNvCxnSpPr>
            <a:cxnSpLocks/>
            <a:stCxn id="76" idx="3"/>
            <a:endCxn id="167" idx="3"/>
          </p:cNvCxnSpPr>
          <p:nvPr/>
        </p:nvCxnSpPr>
        <p:spPr>
          <a:xfrm>
            <a:off x="7156114" y="3106113"/>
            <a:ext cx="1276686" cy="2272084"/>
          </a:xfrm>
          <a:prstGeom prst="bentConnector3">
            <a:avLst>
              <a:gd name="adj1" fmla="val 164858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Соединитель: уступ 192">
            <a:extLst>
              <a:ext uri="{FF2B5EF4-FFF2-40B4-BE49-F238E27FC236}">
                <a16:creationId xmlns:a16="http://schemas.microsoft.com/office/drawing/2014/main" id="{C4E247D8-B353-43CA-A438-D3FFD819388B}"/>
              </a:ext>
            </a:extLst>
          </p:cNvPr>
          <p:cNvCxnSpPr>
            <a:cxnSpLocks/>
            <a:stCxn id="76" idx="3"/>
            <a:endCxn id="168" idx="3"/>
          </p:cNvCxnSpPr>
          <p:nvPr/>
        </p:nvCxnSpPr>
        <p:spPr>
          <a:xfrm>
            <a:off x="7156114" y="3106113"/>
            <a:ext cx="1195246" cy="2673615"/>
          </a:xfrm>
          <a:prstGeom prst="bentConnector3">
            <a:avLst>
              <a:gd name="adj1" fmla="val 212630"/>
            </a:avLst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: уступ 198">
            <a:extLst>
              <a:ext uri="{FF2B5EF4-FFF2-40B4-BE49-F238E27FC236}">
                <a16:creationId xmlns:a16="http://schemas.microsoft.com/office/drawing/2014/main" id="{CA5805DF-5F71-47F6-813F-CE411EF3C283}"/>
              </a:ext>
            </a:extLst>
          </p:cNvPr>
          <p:cNvCxnSpPr>
            <a:cxnSpLocks/>
            <a:stCxn id="76" idx="3"/>
            <a:endCxn id="169" idx="3"/>
          </p:cNvCxnSpPr>
          <p:nvPr/>
        </p:nvCxnSpPr>
        <p:spPr>
          <a:xfrm>
            <a:off x="7156114" y="3106113"/>
            <a:ext cx="912805" cy="3081248"/>
          </a:xfrm>
          <a:prstGeom prst="bentConnector3">
            <a:avLst>
              <a:gd name="adj1" fmla="val 32762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2BF0BE5B-89ED-4B03-8F2A-6DD99AB2DB09}"/>
              </a:ext>
            </a:extLst>
          </p:cNvPr>
          <p:cNvSpPr txBox="1"/>
          <p:nvPr/>
        </p:nvSpPr>
        <p:spPr>
          <a:xfrm>
            <a:off x="8294014" y="1868803"/>
            <a:ext cx="3564370" cy="1032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Использованные библиотеки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:</a:t>
            </a:r>
            <a:endParaRPr lang="ru-RU" dirty="0"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285750" lvl="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Roboto Black" panose="02000000000000000000" pitchFamily="2" charset="0"/>
                <a:ea typeface="Roboto Black" panose="02000000000000000000" pitchFamily="2" charset="0"/>
              </a:rPr>
              <a:t>PyQt</a:t>
            </a:r>
            <a:r>
              <a:rPr lang="ru-RU" b="1" dirty="0">
                <a:latin typeface="Roboto Black" panose="02000000000000000000" pitchFamily="2" charset="0"/>
                <a:ea typeface="Roboto Black" panose="02000000000000000000" pitchFamily="2" charset="0"/>
              </a:rPr>
              <a:t>5</a:t>
            </a: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endParaRPr lang="en-US" dirty="0"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marL="285750" lvl="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Roboto Black" panose="02000000000000000000" pitchFamily="2" charset="0"/>
                <a:ea typeface="Roboto Black" panose="02000000000000000000" pitchFamily="2" charset="0"/>
              </a:rPr>
              <a:t>pysqlite</a:t>
            </a:r>
            <a:r>
              <a:rPr lang="ru-RU" b="1" dirty="0"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 (</a:t>
            </a:r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sqlite</a:t>
            </a:r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3)</a:t>
            </a:r>
            <a:endParaRPr lang="ru-RU" sz="24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511192B-BC70-4ABB-B500-7771C299F9B3}"/>
              </a:ext>
            </a:extLst>
          </p:cNvPr>
          <p:cNvSpPr txBox="1"/>
          <p:nvPr/>
        </p:nvSpPr>
        <p:spPr>
          <a:xfrm>
            <a:off x="5748356" y="3726004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PyQt5.QtWidgets</a:t>
            </a:r>
            <a:endParaRPr lang="ru-RU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cxnSp>
        <p:nvCxnSpPr>
          <p:cNvPr id="256" name="Соединитель: уступ 255">
            <a:extLst>
              <a:ext uri="{FF2B5EF4-FFF2-40B4-BE49-F238E27FC236}">
                <a16:creationId xmlns:a16="http://schemas.microsoft.com/office/drawing/2014/main" id="{E8B5E175-C726-4764-B8B3-8F842ED308B3}"/>
              </a:ext>
            </a:extLst>
          </p:cNvPr>
          <p:cNvCxnSpPr>
            <a:cxnSpLocks/>
            <a:stCxn id="205" idx="3"/>
            <a:endCxn id="166" idx="0"/>
          </p:cNvCxnSpPr>
          <p:nvPr/>
        </p:nvCxnSpPr>
        <p:spPr>
          <a:xfrm flipH="1">
            <a:off x="7477788" y="3910670"/>
            <a:ext cx="253803" cy="869401"/>
          </a:xfrm>
          <a:prstGeom prst="bentConnector4">
            <a:avLst>
              <a:gd name="adj1" fmla="val -90070"/>
              <a:gd name="adj2" fmla="val 6062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87D9803C-667A-4F82-956E-D4A102AC5370}"/>
              </a:ext>
            </a:extLst>
          </p:cNvPr>
          <p:cNvSpPr txBox="1"/>
          <p:nvPr/>
        </p:nvSpPr>
        <p:spPr>
          <a:xfrm>
            <a:off x="7957346" y="397603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all</a:t>
            </a:r>
            <a:endParaRPr lang="ru-RU" dirty="0">
              <a:solidFill>
                <a:srgbClr val="C00000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cxnSp>
        <p:nvCxnSpPr>
          <p:cNvPr id="267" name="Соединитель: уступ 266">
            <a:extLst>
              <a:ext uri="{FF2B5EF4-FFF2-40B4-BE49-F238E27FC236}">
                <a16:creationId xmlns:a16="http://schemas.microsoft.com/office/drawing/2014/main" id="{61A8D033-78AF-4BEE-B447-389507CBE7A6}"/>
              </a:ext>
            </a:extLst>
          </p:cNvPr>
          <p:cNvCxnSpPr>
            <a:cxnSpLocks/>
            <a:stCxn id="205" idx="0"/>
            <a:endCxn id="76" idx="2"/>
          </p:cNvCxnSpPr>
          <p:nvPr/>
        </p:nvCxnSpPr>
        <p:spPr>
          <a:xfrm rot="16200000" flipV="1">
            <a:off x="6378493" y="3364522"/>
            <a:ext cx="435225" cy="287739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C4DC52D6-70DD-4481-BAB1-494A11E70087}"/>
              </a:ext>
            </a:extLst>
          </p:cNvPr>
          <p:cNvSpPr txBox="1"/>
          <p:nvPr/>
        </p:nvSpPr>
        <p:spPr>
          <a:xfrm>
            <a:off x="2906282" y="248803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class SimpleSQL</a:t>
            </a:r>
            <a:endParaRPr lang="ru-RU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cxnSp>
        <p:nvCxnSpPr>
          <p:cNvPr id="276" name="Соединитель: уступ 275">
            <a:extLst>
              <a:ext uri="{FF2B5EF4-FFF2-40B4-BE49-F238E27FC236}">
                <a16:creationId xmlns:a16="http://schemas.microsoft.com/office/drawing/2014/main" id="{7BEB0F90-5621-4A7D-96CA-413D6016E486}"/>
              </a:ext>
            </a:extLst>
          </p:cNvPr>
          <p:cNvCxnSpPr>
            <a:cxnSpLocks/>
            <a:stCxn id="19" idx="2"/>
            <a:endCxn id="270" idx="0"/>
          </p:cNvCxnSpPr>
          <p:nvPr/>
        </p:nvCxnSpPr>
        <p:spPr>
          <a:xfrm rot="5400000" flipH="1" flipV="1">
            <a:off x="1284200" y="3558313"/>
            <a:ext cx="3662337" cy="1521782"/>
          </a:xfrm>
          <a:prstGeom prst="bentConnector5">
            <a:avLst>
              <a:gd name="adj1" fmla="val -6242"/>
              <a:gd name="adj2" fmla="val -126469"/>
              <a:gd name="adj3" fmla="val 106242"/>
            </a:avLst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 стрелкой 285">
            <a:extLst>
              <a:ext uri="{FF2B5EF4-FFF2-40B4-BE49-F238E27FC236}">
                <a16:creationId xmlns:a16="http://schemas.microsoft.com/office/drawing/2014/main" id="{EBEBAB42-7984-437A-9C63-782EBA0694D0}"/>
              </a:ext>
            </a:extLst>
          </p:cNvPr>
          <p:cNvCxnSpPr>
            <a:stCxn id="5" idx="3"/>
            <a:endCxn id="270" idx="1"/>
          </p:cNvCxnSpPr>
          <p:nvPr/>
        </p:nvCxnSpPr>
        <p:spPr>
          <a:xfrm>
            <a:off x="2442525" y="2670888"/>
            <a:ext cx="463757" cy="18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: уступ 290">
            <a:extLst>
              <a:ext uri="{FF2B5EF4-FFF2-40B4-BE49-F238E27FC236}">
                <a16:creationId xmlns:a16="http://schemas.microsoft.com/office/drawing/2014/main" id="{C760E900-7EED-4A8E-851D-DFF637DED8F5}"/>
              </a:ext>
            </a:extLst>
          </p:cNvPr>
          <p:cNvCxnSpPr>
            <a:cxnSpLocks/>
            <a:stCxn id="270" idx="2"/>
            <a:endCxn id="28" idx="0"/>
          </p:cNvCxnSpPr>
          <p:nvPr/>
        </p:nvCxnSpPr>
        <p:spPr>
          <a:xfrm rot="5400000">
            <a:off x="2467252" y="2316995"/>
            <a:ext cx="868637" cy="1949381"/>
          </a:xfrm>
          <a:prstGeom prst="bentConnector3">
            <a:avLst>
              <a:gd name="adj1" fmla="val 32677"/>
            </a:avLst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20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76DE2D-D2DA-4666-A83E-D96CCE1BE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5" y="305346"/>
            <a:ext cx="1431175" cy="1431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784EB2-56A4-4433-94A1-6CBE03C1F12C}"/>
              </a:ext>
            </a:extLst>
          </p:cNvPr>
          <p:cNvSpPr txBox="1"/>
          <p:nvPr/>
        </p:nvSpPr>
        <p:spPr>
          <a:xfrm>
            <a:off x="1912691" y="562062"/>
            <a:ext cx="4251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latin typeface="Roboto Black" panose="02000000000000000000" pitchFamily="2" charset="0"/>
                <a:ea typeface="Roboto Black" panose="02000000000000000000" pitchFamily="2" charset="0"/>
              </a:rPr>
              <a:t>Заключение</a:t>
            </a:r>
            <a:endParaRPr lang="ru-RU" sz="40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91705-699C-4D7E-B09F-EE0D10364A6F}"/>
              </a:ext>
            </a:extLst>
          </p:cNvPr>
          <p:cNvSpPr txBox="1"/>
          <p:nvPr/>
        </p:nvSpPr>
        <p:spPr>
          <a:xfrm>
            <a:off x="474562" y="2027497"/>
            <a:ext cx="6901598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	Приложение имеет описанные выше функции. Перспективой развития проекта можно считать расширение функционала и отладка разметки и стилей для создания максимально комфортного интерфейса.</a:t>
            </a:r>
            <a:endParaRPr lang="en-US" sz="2400" dirty="0"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>
              <a:lnSpc>
                <a:spcPct val="125000"/>
              </a:lnSpc>
            </a:pPr>
            <a:r>
              <a:rPr lang="en-US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	</a:t>
            </a:r>
            <a:r>
              <a:rPr lang="ru-RU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Расширить функционал, добавив поддержку файлов других форматов, например </a:t>
            </a:r>
            <a:r>
              <a:rPr lang="en-US" sz="2400" dirty="0">
                <a:latin typeface="Roboto Black" panose="02000000000000000000" pitchFamily="2" charset="0"/>
                <a:ea typeface="Roboto Black" panose="02000000000000000000" pitchFamily="2" charset="0"/>
              </a:rPr>
              <a:t>CSV</a:t>
            </a:r>
            <a:endParaRPr lang="ru-RU" sz="24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77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65EDBB-BFDF-4567-8BC4-6F5D7E80809B}"/>
              </a:ext>
            </a:extLst>
          </p:cNvPr>
          <p:cNvSpPr txBox="1"/>
          <p:nvPr/>
        </p:nvSpPr>
        <p:spPr>
          <a:xfrm>
            <a:off x="640080" y="447040"/>
            <a:ext cx="1605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boto Black" panose="02000000000000000000" pitchFamily="2" charset="0"/>
                <a:ea typeface="Roboto Black" panose="02000000000000000000" pitchFamily="2" charset="0"/>
              </a:rPr>
              <a:t>End.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FD2D3-F0CA-4414-9515-4DF6F2698D76}"/>
              </a:ext>
            </a:extLst>
          </p:cNvPr>
          <p:cNvSpPr txBox="1"/>
          <p:nvPr/>
        </p:nvSpPr>
        <p:spPr>
          <a:xfrm>
            <a:off x="640080" y="6041628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01.2020</a:t>
            </a:r>
            <a:endParaRPr lang="ru-RU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43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156</Words>
  <Application>Microsoft Office PowerPoint</Application>
  <PresentationFormat>Широкоэкранный</PresentationFormat>
  <Paragraphs>38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Calibri</vt:lpstr>
      <vt:lpstr>Arial</vt:lpstr>
      <vt:lpstr>Calibri Light</vt:lpstr>
      <vt:lpstr>Roboto Black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Hh Gg</dc:creator>
  <cp:lastModifiedBy>Hh Gg</cp:lastModifiedBy>
  <cp:revision>89</cp:revision>
  <dcterms:created xsi:type="dcterms:W3CDTF">2020-01-05T14:56:19Z</dcterms:created>
  <dcterms:modified xsi:type="dcterms:W3CDTF">2020-01-07T15:16:09Z</dcterms:modified>
</cp:coreProperties>
</file>