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212E-D149-804E-80FD-2BAE3F325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9EAD8-B372-1F4F-BE4A-C974DFBDD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4C6D9-A85A-C443-AC55-79A314F6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4915-D236-FD4D-BB0E-659709D50252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111F9-7AB0-2044-819D-F8F92150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9E3DC-9346-234A-872F-B9B6D1DB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EAAE-8203-034D-98F1-66257D9B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7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AE8F-1E95-984D-8CB0-F10B2CC6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63E02-DAA2-0D4E-8C7E-946430CC6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0BE2-36F1-6C47-BB8D-6A4AAE8E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4915-D236-FD4D-BB0E-659709D50252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59C75-B2B0-DB49-823C-B87425C9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B27E2-F661-4E43-BCB5-FE1C5962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EAAE-8203-034D-98F1-66257D9B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0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99301-FC21-3549-B5E6-F09D86CE3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2650C-8E4A-EA4C-8123-B1ED08935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00F4-4612-294B-BD9E-67CC42AA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4915-D236-FD4D-BB0E-659709D50252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E1017-4C76-8E41-AE4B-0EBDD108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1F597-64AC-A247-8E3F-2F23000E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EAAE-8203-034D-98F1-66257D9B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9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59F6-7BCB-E148-83A1-9E6735B0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A803-40EB-C04B-B37D-4BB74FDDF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4662F-A55F-6045-A95E-44BD0D0A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4915-D236-FD4D-BB0E-659709D50252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AD3F1-77E1-2440-B804-09DD4974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E3A9C-4C81-5749-ABCF-E0BBD0F8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EAAE-8203-034D-98F1-66257D9B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8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0FF0-4D1C-A448-9ABD-88EC2EC9D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E1C78-5E59-0445-933C-D8E6FAFC1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44623-7902-5349-A5D1-D2AF06CB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4915-D236-FD4D-BB0E-659709D50252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1F00B-141D-A541-8A2B-D105D644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01C1C-BB56-344F-BB06-BF7A22D3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EAAE-8203-034D-98F1-66257D9B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631C-E068-3C4F-AA47-362F96AA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D553D-4282-794E-A2C5-D53CE6008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DCF0E-93C9-2E4B-9F31-5CBE99848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F8EDB-FE11-CB40-AAC3-07F59DEF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4915-D236-FD4D-BB0E-659709D50252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407F2-C4F3-0C42-8D5A-B8D19CA7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8B308-4D99-4D4B-B3A8-6220FFD1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EAAE-8203-034D-98F1-66257D9B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4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B6A0-E5D9-A944-BAD6-5BDC361B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F54BE-CB3B-5F4C-86C2-5CDD7327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84F9B-6346-6042-BD43-99E58CCB4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109A7-575B-7C45-BC8F-517642033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B2518-3205-1443-A6A2-D3E94C0DC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E2A59-CDE8-864E-9B6A-F39FA096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4915-D236-FD4D-BB0E-659709D50252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A3136D-6D40-A346-B51F-99E9C39D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4992D-9C66-CC47-B01E-A7C4753E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EAAE-8203-034D-98F1-66257D9B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3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5E35-1842-E247-B608-D02D3055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8169D-773C-C748-864C-8A7F4D48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4915-D236-FD4D-BB0E-659709D50252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4B072-05F5-3748-B7D9-C825BBB1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55F38-23F5-1346-816F-D1652947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EAAE-8203-034D-98F1-66257D9B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8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8E014-C346-5D46-88C3-04F603AE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4915-D236-FD4D-BB0E-659709D50252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E0857-2FFC-2A40-A0BA-0F8556B9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FA6D3-3B51-7546-9385-E0E7FAAC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EAAE-8203-034D-98F1-66257D9B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4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603D-1CC6-CF44-A255-70108993B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93281-586D-4C4F-8B37-734DA26A4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CD7C8-3D60-434B-B4C0-F3FA5C9CC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D54A1-0473-D349-8E2E-608A87A4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4915-D236-FD4D-BB0E-659709D50252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64853-D61B-8443-9762-28D8B11D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601D0-434C-DB45-A6A9-20E8C0D1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EAAE-8203-034D-98F1-66257D9B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3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D786-C67F-D24E-9712-7B34D635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BFF62-2EF9-C84E-B7D4-2BD0498F9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478B0-5930-1442-971D-6ED0C229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92D21-126B-F542-B781-1812D4A8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4915-D236-FD4D-BB0E-659709D50252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88088-A19D-9A41-A92E-8BAC3375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124B5-2437-1F42-8BAA-AE69D23C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EAAE-8203-034D-98F1-66257D9B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A1247B-5B52-CB4B-8D68-B5B87DF39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5F34E-DF9A-9048-945D-D0763ACD2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F344F-15CE-104B-8363-7737482D9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4915-D236-FD4D-BB0E-659709D50252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E8D50-EB6C-F244-B7E6-FD4B162B6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837CE-51FF-3B49-8C53-47381F58F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EEAAE-8203-034D-98F1-66257D9B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7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63CF-5038-8E41-B7F5-E93155F9A8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Patient, Intervention, and Outcome Labeling from medical literature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4C778-F690-0146-985B-E659253D28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Sabin </a:t>
            </a:r>
            <a:r>
              <a:rPr lang="en-US" dirty="0" err="1"/>
              <a:t>Devkota</a:t>
            </a:r>
            <a:endParaRPr lang="en-US" dirty="0"/>
          </a:p>
          <a:p>
            <a:r>
              <a:rPr lang="en-US" dirty="0"/>
              <a:t>NLP class project</a:t>
            </a:r>
          </a:p>
          <a:p>
            <a:r>
              <a:rPr lang="en-US" dirty="0"/>
              <a:t>Nov 28, 2018</a:t>
            </a:r>
          </a:p>
        </p:txBody>
      </p:sp>
    </p:spTree>
    <p:extLst>
      <p:ext uri="{BB962C8B-B14F-4D97-AF65-F5344CB8AC3E}">
        <p14:creationId xmlns:p14="http://schemas.microsoft.com/office/powerpoint/2010/main" val="37806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4BAA-1996-1D43-AC7B-94EFD189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Named Entity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40A38-3061-3444-96CF-F1218A52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5586194"/>
            <a:ext cx="10515600" cy="711200"/>
          </a:xfrm>
        </p:spPr>
        <p:txBody>
          <a:bodyPr>
            <a:normAutofit fontScale="92500"/>
          </a:bodyPr>
          <a:lstStyle/>
          <a:p>
            <a:r>
              <a:rPr lang="en-US" dirty="0"/>
              <a:t>Ju </a:t>
            </a:r>
            <a:r>
              <a:rPr lang="en-US" dirty="0" err="1"/>
              <a:t>etal</a:t>
            </a:r>
            <a:r>
              <a:rPr lang="en-US" dirty="0"/>
              <a:t>. , A Neural Layered Model for Nested Named Entity Recognition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48162-F7EC-114E-A5E3-CAB47EB76ABC}"/>
              </a:ext>
            </a:extLst>
          </p:cNvPr>
          <p:cNvSpPr txBox="1"/>
          <p:nvPr/>
        </p:nvSpPr>
        <p:spPr>
          <a:xfrm>
            <a:off x="6129338" y="6176963"/>
            <a:ext cx="6125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meizhiju</a:t>
            </a:r>
            <a:r>
              <a:rPr lang="en-US" dirty="0"/>
              <a:t>/layered-</a:t>
            </a:r>
            <a:r>
              <a:rPr lang="en-US" dirty="0" err="1"/>
              <a:t>bilstm</a:t>
            </a:r>
            <a:r>
              <a:rPr lang="en-US" dirty="0"/>
              <a:t>-</a:t>
            </a:r>
            <a:r>
              <a:rPr lang="en-US" dirty="0" err="1"/>
              <a:t>crf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9AEA8-2430-474F-8130-A7CF780BE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449169"/>
            <a:ext cx="86995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4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1589-A702-FE41-81EF-1321FA48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Named Entity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F239-289F-B748-B05C-25684123D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744788"/>
            <a:ext cx="10515600" cy="24823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flat NER layer is a bi-</a:t>
            </a:r>
            <a:r>
              <a:rPr lang="en-US" dirty="0" err="1"/>
              <a:t>lstm</a:t>
            </a:r>
            <a:r>
              <a:rPr lang="en-US" dirty="0"/>
              <a:t> using char and word Embedding with CRF labeling on top (</a:t>
            </a:r>
            <a:r>
              <a:rPr lang="en-US" dirty="0" err="1"/>
              <a:t>Lample</a:t>
            </a:r>
            <a:r>
              <a:rPr lang="en-US" dirty="0"/>
              <a:t> </a:t>
            </a:r>
            <a:r>
              <a:rPr lang="en-US" dirty="0" err="1"/>
              <a:t>etal</a:t>
            </a:r>
            <a:r>
              <a:rPr lang="en-US" dirty="0"/>
              <a:t>. 2016)</a:t>
            </a:r>
          </a:p>
          <a:p>
            <a:r>
              <a:rPr lang="en-US" dirty="0"/>
              <a:t>Starts from inner entities detection</a:t>
            </a:r>
          </a:p>
          <a:p>
            <a:r>
              <a:rPr lang="en-US" dirty="0"/>
              <a:t>Merges (i.e. averages) the hidden output (i.e. contextual representation) of tokens from previous layer and feeds into the next layer</a:t>
            </a:r>
          </a:p>
          <a:p>
            <a:r>
              <a:rPr lang="en-US" dirty="0"/>
              <a:t>Ends when no outer entities found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512AE-17E4-904A-A30D-274A3F6FD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0" y="1690688"/>
            <a:ext cx="46736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1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CBF3-6781-0540-9CA0-2FC3C889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62736-7D49-F94E-A71B-8BB44DAD7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14467" cy="4253442"/>
          </a:xfrm>
        </p:spPr>
        <p:txBody>
          <a:bodyPr>
            <a:normAutofit/>
          </a:bodyPr>
          <a:lstStyle/>
          <a:p>
            <a:r>
              <a:rPr lang="en-US" dirty="0"/>
              <a:t>Start by detecting outer entities (</a:t>
            </a:r>
            <a:r>
              <a:rPr lang="en-US" dirty="0" err="1"/>
              <a:t>p,i,o</a:t>
            </a:r>
            <a:r>
              <a:rPr lang="en-US" dirty="0"/>
              <a:t>) spans</a:t>
            </a:r>
          </a:p>
          <a:p>
            <a:r>
              <a:rPr lang="en-US" dirty="0"/>
              <a:t>Feed the contextual representation when detecting detailed labeling e.g. (age, sample size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Merges (i.e. averages) the contextual representation from the first layer (i.e. PIO detection) and uses it for second layer (i.e. detailed tags)</a:t>
            </a:r>
          </a:p>
        </p:txBody>
      </p:sp>
    </p:spTree>
    <p:extLst>
      <p:ext uri="{BB962C8B-B14F-4D97-AF65-F5344CB8AC3E}">
        <p14:creationId xmlns:p14="http://schemas.microsoft.com/office/powerpoint/2010/main" val="152750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FD8D-7EAA-CA4D-B22B-B0E81DDE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DB689-6A5B-5642-A59F-3E91C0305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Cohen’t</a:t>
            </a:r>
            <a:r>
              <a:rPr lang="en-US" dirty="0"/>
              <a:t> K between annotators is higher for outer labelling (~0.71) compared to detailed labeling (~0.5)</a:t>
            </a:r>
          </a:p>
          <a:p>
            <a:r>
              <a:rPr lang="en-US" dirty="0"/>
              <a:t>There is less noise in outer label training sample</a:t>
            </a:r>
          </a:p>
          <a:p>
            <a:r>
              <a:rPr lang="en-US" dirty="0"/>
              <a:t>Baseline model performs better on outer labels (F-score = 0.79) compared to detailed labeling (F-score = 0.26)</a:t>
            </a:r>
          </a:p>
        </p:txBody>
      </p:sp>
    </p:spTree>
    <p:extLst>
      <p:ext uri="{BB962C8B-B14F-4D97-AF65-F5344CB8AC3E}">
        <p14:creationId xmlns:p14="http://schemas.microsoft.com/office/powerpoint/2010/main" val="136686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CBF3-6781-0540-9CA0-2FC3C889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62736-7D49-F94E-A71B-8BB44DAD7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14467" cy="4253442"/>
          </a:xfrm>
        </p:spPr>
        <p:txBody>
          <a:bodyPr>
            <a:normAutofit/>
          </a:bodyPr>
          <a:lstStyle/>
          <a:p>
            <a:r>
              <a:rPr lang="en-US" dirty="0"/>
              <a:t>Merges the contextual representation from the first layer (i.e. PIO detection) and uses it for second layer (i.e. detailed tags)</a:t>
            </a:r>
          </a:p>
          <a:p>
            <a:r>
              <a:rPr lang="en-US" dirty="0"/>
              <a:t>Implemented using </a:t>
            </a:r>
            <a:r>
              <a:rPr lang="en-US" dirty="0" err="1"/>
              <a:t>dynet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devkotasabin</a:t>
            </a:r>
            <a:r>
              <a:rPr lang="en-US" dirty="0"/>
              <a:t>/EBMNLP/tree/master/</a:t>
            </a:r>
            <a:r>
              <a:rPr lang="en-US" dirty="0" err="1"/>
              <a:t>nlp_project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8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7CDC-721A-D343-B531-6218E368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12C5A9-E7C9-A349-8DDC-B7B397EB9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893913"/>
              </p:ext>
            </p:extLst>
          </p:nvPr>
        </p:nvGraphicFramePr>
        <p:xfrm>
          <a:off x="838200" y="1825625"/>
          <a:ext cx="841248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36081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463186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108676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12517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47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PIO tagging (LSTM-CRF) -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24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Detailed labeling (Stanford NER detector) -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483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Nested NER  </a:t>
                      </a:r>
                      <a:r>
                        <a:rPr lang="en-US" dirty="0" err="1"/>
                        <a:t>Juetal</a:t>
                      </a:r>
                      <a:r>
                        <a:rPr lang="en-US" dirty="0"/>
                        <a:t>. 2018,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52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Nested NER with reverse ordering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83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Our approach (reverse order)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88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46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341</Words>
  <Application>Microsoft Macintosh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Nested Patient, Intervention, and Outcome Labeling from medical literature</vt:lpstr>
      <vt:lpstr>Nested Named Entity Recognition</vt:lpstr>
      <vt:lpstr>Nested Named Entity Recognition</vt:lpstr>
      <vt:lpstr>Our Approach</vt:lpstr>
      <vt:lpstr>Motivation</vt:lpstr>
      <vt:lpstr>Our Approach</vt:lpstr>
      <vt:lpstr>Results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Patient, Intervention, and Outcome Labeling from medical literature</dc:title>
  <dc:creator>Devkota, Sabin - (devkotasabin)</dc:creator>
  <cp:lastModifiedBy>Devkota, Sabin - (devkotasabin)</cp:lastModifiedBy>
  <cp:revision>41</cp:revision>
  <dcterms:created xsi:type="dcterms:W3CDTF">2018-11-28T14:51:29Z</dcterms:created>
  <dcterms:modified xsi:type="dcterms:W3CDTF">2018-11-28T16:29:42Z</dcterms:modified>
</cp:coreProperties>
</file>