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9" r:id="rId5"/>
    <p:sldId id="279" r:id="rId6"/>
    <p:sldId id="271" r:id="rId7"/>
    <p:sldId id="272" r:id="rId8"/>
    <p:sldId id="277" r:id="rId9"/>
    <p:sldId id="278" r:id="rId10"/>
    <p:sldId id="263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5BBC7-ED4C-4CEB-8615-62688D82B694}" v="557" dt="2023-11-26T20:12:42.841"/>
    <p1510:client id="{90BF216C-E596-4AC9-92BA-2DD70A0E7E84}" v="11" dt="2023-11-26T20:39:06.113"/>
    <p1510:client id="{F38CEF49-F817-4397-A90D-EB3282D7715F}" v="34" dt="2023-11-26T20:41:12.53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DB4EB-8A2F-4CCD-AD40-A1F02B6FDBE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4FAD33-074B-4D8D-B2FC-439EA6A8123D}">
      <dgm:prSet phldrT="[Text]" custT="1"/>
      <dgm:spPr/>
      <dgm:t>
        <a:bodyPr/>
        <a:lstStyle/>
        <a:p>
          <a:r>
            <a:rPr lang="en-US" sz="2400"/>
            <a:t>Intermittence</a:t>
          </a:r>
        </a:p>
      </dgm:t>
    </dgm:pt>
    <dgm:pt modelId="{4558B7E5-BDAB-400F-ABB8-F1B1F2015721}" type="parTrans" cxnId="{46E73012-5EAE-4421-A19A-E60287F80B1B}">
      <dgm:prSet/>
      <dgm:spPr/>
      <dgm:t>
        <a:bodyPr/>
        <a:lstStyle/>
        <a:p>
          <a:endParaRPr lang="en-US"/>
        </a:p>
      </dgm:t>
    </dgm:pt>
    <dgm:pt modelId="{04926281-0D19-44E4-9D52-473E06F4D446}" type="sibTrans" cxnId="{46E73012-5EAE-4421-A19A-E60287F80B1B}">
      <dgm:prSet/>
      <dgm:spPr/>
      <dgm:t>
        <a:bodyPr/>
        <a:lstStyle/>
        <a:p>
          <a:endParaRPr lang="en-US"/>
        </a:p>
      </dgm:t>
    </dgm:pt>
    <dgm:pt modelId="{4C92AFC9-E425-4749-B4F8-17159B6F418F}">
      <dgm:prSet phldrT="[Text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en-US" sz="1800"/>
            <a:t>The renewable energy sources such as wind and solar panels face challenges like intermittence for grid stability and continuous energy production. </a:t>
          </a:r>
        </a:p>
      </dgm:t>
    </dgm:pt>
    <dgm:pt modelId="{FC4096A9-E689-49F2-83E7-45ECEB30C55F}" type="parTrans" cxnId="{69A4089A-FEA8-4B67-99C4-F4E789177868}">
      <dgm:prSet/>
      <dgm:spPr/>
      <dgm:t>
        <a:bodyPr/>
        <a:lstStyle/>
        <a:p>
          <a:endParaRPr lang="en-US"/>
        </a:p>
      </dgm:t>
    </dgm:pt>
    <dgm:pt modelId="{9419BC80-9093-4727-96A9-2F27C287C5B5}" type="sibTrans" cxnId="{69A4089A-FEA8-4B67-99C4-F4E789177868}">
      <dgm:prSet/>
      <dgm:spPr/>
      <dgm:t>
        <a:bodyPr/>
        <a:lstStyle/>
        <a:p>
          <a:endParaRPr lang="en-US"/>
        </a:p>
      </dgm:t>
    </dgm:pt>
    <dgm:pt modelId="{8F91E9FF-3483-43AD-AF5C-2FB818951845}">
      <dgm:prSet phldrT="[Text]" custT="1"/>
      <dgm:spPr/>
      <dgm:t>
        <a:bodyPr/>
        <a:lstStyle/>
        <a:p>
          <a:r>
            <a:rPr lang="en-US" sz="2400"/>
            <a:t>Variability</a:t>
          </a:r>
        </a:p>
      </dgm:t>
    </dgm:pt>
    <dgm:pt modelId="{81BE2590-33C3-4529-98E8-9B096662C2BF}" type="parTrans" cxnId="{54A5E751-8992-49D3-BD6B-C3FAB05C00DC}">
      <dgm:prSet/>
      <dgm:spPr/>
      <dgm:t>
        <a:bodyPr/>
        <a:lstStyle/>
        <a:p>
          <a:endParaRPr lang="en-US"/>
        </a:p>
      </dgm:t>
    </dgm:pt>
    <dgm:pt modelId="{7A434DB1-462B-46AB-BA52-86E9C8FBB15F}" type="sibTrans" cxnId="{54A5E751-8992-49D3-BD6B-C3FAB05C00DC}">
      <dgm:prSet/>
      <dgm:spPr/>
      <dgm:t>
        <a:bodyPr/>
        <a:lstStyle/>
        <a:p>
          <a:endParaRPr lang="en-US"/>
        </a:p>
      </dgm:t>
    </dgm:pt>
    <dgm:pt modelId="{808FCB9C-45D4-4421-9FC8-E2AAC2D6309F}">
      <dgm:prSet phldrT="[Text]" custT="1"/>
      <dgm:spPr/>
      <dgm:t>
        <a:bodyPr/>
        <a:lstStyle/>
        <a:p>
          <a:pPr algn="just">
            <a:buFont typeface="Wingdings" panose="05000000000000000000" pitchFamily="2" charset="2"/>
            <a:buChar char="q"/>
          </a:pPr>
          <a:r>
            <a:rPr lang="en-US" sz="1800"/>
            <a:t>The significant obstacle is the variability of output from solar and wind sources.</a:t>
          </a:r>
        </a:p>
      </dgm:t>
    </dgm:pt>
    <dgm:pt modelId="{DEFC5120-0057-4F03-9598-19B9E6AF7324}" type="parTrans" cxnId="{FFE3B6C0-90E0-464C-AA32-9A283E313CAF}">
      <dgm:prSet/>
      <dgm:spPr/>
      <dgm:t>
        <a:bodyPr/>
        <a:lstStyle/>
        <a:p>
          <a:endParaRPr lang="en-US"/>
        </a:p>
      </dgm:t>
    </dgm:pt>
    <dgm:pt modelId="{48379CB1-E2B4-4750-B466-761D998F0085}" type="sibTrans" cxnId="{FFE3B6C0-90E0-464C-AA32-9A283E313CAF}">
      <dgm:prSet/>
      <dgm:spPr/>
      <dgm:t>
        <a:bodyPr/>
        <a:lstStyle/>
        <a:p>
          <a:endParaRPr lang="en-US"/>
        </a:p>
      </dgm:t>
    </dgm:pt>
    <dgm:pt modelId="{82ECDB55-9191-41E7-B68D-67C12DA9A813}">
      <dgm:prSet phldrT="[Text]" custT="1"/>
      <dgm:spPr/>
      <dgm:t>
        <a:bodyPr/>
        <a:lstStyle/>
        <a:p>
          <a:pPr rtl="0"/>
          <a:r>
            <a:rPr lang="en-US" sz="2400">
              <a:latin typeface="Century Gothic" panose="020B0502020202020204"/>
            </a:rPr>
            <a:t>Demand</a:t>
          </a:r>
          <a:endParaRPr lang="en-US" sz="2400"/>
        </a:p>
      </dgm:t>
    </dgm:pt>
    <dgm:pt modelId="{1C0F56C6-C17F-4019-B6AA-90EF2596F108}" type="parTrans" cxnId="{A662242D-149C-4016-B2E2-81C5A9AD638C}">
      <dgm:prSet/>
      <dgm:spPr/>
      <dgm:t>
        <a:bodyPr/>
        <a:lstStyle/>
        <a:p>
          <a:endParaRPr lang="en-US"/>
        </a:p>
      </dgm:t>
    </dgm:pt>
    <dgm:pt modelId="{D72142E4-D7CC-4423-A3B4-FC94ED0FB214}" type="sibTrans" cxnId="{A662242D-149C-4016-B2E2-81C5A9AD638C}">
      <dgm:prSet/>
      <dgm:spPr/>
      <dgm:t>
        <a:bodyPr/>
        <a:lstStyle/>
        <a:p>
          <a:endParaRPr lang="en-US"/>
        </a:p>
      </dgm:t>
    </dgm:pt>
    <dgm:pt modelId="{9DC90333-7956-4864-91C8-07F0980CC324}">
      <dgm:prSet phldrT="[Text]" custT="1"/>
      <dgm:spPr/>
      <dgm:t>
        <a:bodyPr/>
        <a:lstStyle/>
        <a:p>
          <a:pPr algn="just" rtl="0"/>
          <a:r>
            <a:rPr lang="en-US" sz="1800"/>
            <a:t>The demand for electricity and the supply are often misaligned, causing considerable inefficiency and necessitating fossil fuel energy sources that can be run anytime and anywhere.</a:t>
          </a:r>
          <a:r>
            <a:rPr lang="en-US" sz="1800">
              <a:latin typeface="Century Gothic" panose="020B0502020202020204"/>
            </a:rPr>
            <a:t> </a:t>
          </a:r>
          <a:endParaRPr lang="en-US" sz="1800"/>
        </a:p>
      </dgm:t>
    </dgm:pt>
    <dgm:pt modelId="{A0149080-FAD7-4C07-B1C8-F50EC66DEC70}" type="parTrans" cxnId="{83DFBAB1-368A-497C-A5AC-3457787DA202}">
      <dgm:prSet/>
      <dgm:spPr/>
      <dgm:t>
        <a:bodyPr/>
        <a:lstStyle/>
        <a:p>
          <a:endParaRPr lang="en-US"/>
        </a:p>
      </dgm:t>
    </dgm:pt>
    <dgm:pt modelId="{066D67DE-96C2-4DCF-97C4-4FE6AE83F85B}" type="sibTrans" cxnId="{83DFBAB1-368A-497C-A5AC-3457787DA202}">
      <dgm:prSet/>
      <dgm:spPr/>
      <dgm:t>
        <a:bodyPr/>
        <a:lstStyle/>
        <a:p>
          <a:endParaRPr lang="en-US"/>
        </a:p>
      </dgm:t>
    </dgm:pt>
    <dgm:pt modelId="{AAFDF28C-5D9C-47C0-8BA6-DAA5A9EED24D}" type="pres">
      <dgm:prSet presAssocID="{ED9DB4EB-8A2F-4CCD-AD40-A1F02B6FDBE2}" presName="Name0" presStyleCnt="0">
        <dgm:presLayoutVars>
          <dgm:dir/>
          <dgm:animLvl val="lvl"/>
          <dgm:resizeHandles val="exact"/>
        </dgm:presLayoutVars>
      </dgm:prSet>
      <dgm:spPr/>
    </dgm:pt>
    <dgm:pt modelId="{C94C7C4B-35A0-4F53-9969-0045E89B821A}" type="pres">
      <dgm:prSet presAssocID="{224FAD33-074B-4D8D-B2FC-439EA6A8123D}" presName="composite" presStyleCnt="0"/>
      <dgm:spPr/>
    </dgm:pt>
    <dgm:pt modelId="{81916121-5E8B-4A7C-BABF-07C8EC9FB6DB}" type="pres">
      <dgm:prSet presAssocID="{224FAD33-074B-4D8D-B2FC-439EA6A8123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185F86A-CF0F-4484-A2D1-50E5F74B7E82}" type="pres">
      <dgm:prSet presAssocID="{224FAD33-074B-4D8D-B2FC-439EA6A8123D}" presName="desTx" presStyleLbl="alignAccFollowNode1" presStyleIdx="0" presStyleCnt="3">
        <dgm:presLayoutVars>
          <dgm:bulletEnabled val="1"/>
        </dgm:presLayoutVars>
      </dgm:prSet>
      <dgm:spPr/>
    </dgm:pt>
    <dgm:pt modelId="{6D94B796-5E53-4263-B0D2-FB4BF2781AC3}" type="pres">
      <dgm:prSet presAssocID="{04926281-0D19-44E4-9D52-473E06F4D446}" presName="space" presStyleCnt="0"/>
      <dgm:spPr/>
    </dgm:pt>
    <dgm:pt modelId="{AE71B679-35B4-43AE-AF02-7A3BC704F020}" type="pres">
      <dgm:prSet presAssocID="{8F91E9FF-3483-43AD-AF5C-2FB818951845}" presName="composite" presStyleCnt="0"/>
      <dgm:spPr/>
    </dgm:pt>
    <dgm:pt modelId="{31FC638B-A4D0-4F7D-996A-99A4C3B605A8}" type="pres">
      <dgm:prSet presAssocID="{8F91E9FF-3483-43AD-AF5C-2FB81895184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5F2EC1B-B6AD-4F81-B8B9-9CA71F0E3447}" type="pres">
      <dgm:prSet presAssocID="{8F91E9FF-3483-43AD-AF5C-2FB818951845}" presName="desTx" presStyleLbl="alignAccFollowNode1" presStyleIdx="1" presStyleCnt="3">
        <dgm:presLayoutVars>
          <dgm:bulletEnabled val="1"/>
        </dgm:presLayoutVars>
      </dgm:prSet>
      <dgm:spPr/>
    </dgm:pt>
    <dgm:pt modelId="{88BFC881-80BC-4D8E-81E3-2D50AEF6DFCC}" type="pres">
      <dgm:prSet presAssocID="{7A434DB1-462B-46AB-BA52-86E9C8FBB15F}" presName="space" presStyleCnt="0"/>
      <dgm:spPr/>
    </dgm:pt>
    <dgm:pt modelId="{4D955939-217C-467E-B645-3D0BDBF50788}" type="pres">
      <dgm:prSet presAssocID="{82ECDB55-9191-41E7-B68D-67C12DA9A813}" presName="composite" presStyleCnt="0"/>
      <dgm:spPr/>
    </dgm:pt>
    <dgm:pt modelId="{CF3AD5A3-73A3-4A78-9A39-623BCAA1AFF8}" type="pres">
      <dgm:prSet presAssocID="{82ECDB55-9191-41E7-B68D-67C12DA9A81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2CFF391-3827-4858-8669-29814A9E21F0}" type="pres">
      <dgm:prSet presAssocID="{82ECDB55-9191-41E7-B68D-67C12DA9A81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6C27402-6D8C-4C42-879B-3A450CC7B9D2}" type="presOf" srcId="{ED9DB4EB-8A2F-4CCD-AD40-A1F02B6FDBE2}" destId="{AAFDF28C-5D9C-47C0-8BA6-DAA5A9EED24D}" srcOrd="0" destOrd="0" presId="urn:microsoft.com/office/officeart/2005/8/layout/hList1"/>
    <dgm:cxn modelId="{46E73012-5EAE-4421-A19A-E60287F80B1B}" srcId="{ED9DB4EB-8A2F-4CCD-AD40-A1F02B6FDBE2}" destId="{224FAD33-074B-4D8D-B2FC-439EA6A8123D}" srcOrd="0" destOrd="0" parTransId="{4558B7E5-BDAB-400F-ABB8-F1B1F2015721}" sibTransId="{04926281-0D19-44E4-9D52-473E06F4D446}"/>
    <dgm:cxn modelId="{A662242D-149C-4016-B2E2-81C5A9AD638C}" srcId="{ED9DB4EB-8A2F-4CCD-AD40-A1F02B6FDBE2}" destId="{82ECDB55-9191-41E7-B68D-67C12DA9A813}" srcOrd="2" destOrd="0" parTransId="{1C0F56C6-C17F-4019-B6AA-90EF2596F108}" sibTransId="{D72142E4-D7CC-4423-A3B4-FC94ED0FB214}"/>
    <dgm:cxn modelId="{FC4EE43F-5476-4878-8B19-D2E0C1E317AD}" type="presOf" srcId="{8F91E9FF-3483-43AD-AF5C-2FB818951845}" destId="{31FC638B-A4D0-4F7D-996A-99A4C3B605A8}" srcOrd="0" destOrd="0" presId="urn:microsoft.com/office/officeart/2005/8/layout/hList1"/>
    <dgm:cxn modelId="{54A5E751-8992-49D3-BD6B-C3FAB05C00DC}" srcId="{ED9DB4EB-8A2F-4CCD-AD40-A1F02B6FDBE2}" destId="{8F91E9FF-3483-43AD-AF5C-2FB818951845}" srcOrd="1" destOrd="0" parTransId="{81BE2590-33C3-4529-98E8-9B096662C2BF}" sibTransId="{7A434DB1-462B-46AB-BA52-86E9C8FBB15F}"/>
    <dgm:cxn modelId="{7AD36773-DB5E-4B20-863E-65290F8820E2}" type="presOf" srcId="{4C92AFC9-E425-4749-B4F8-17159B6F418F}" destId="{1185F86A-CF0F-4484-A2D1-50E5F74B7E82}" srcOrd="0" destOrd="0" presId="urn:microsoft.com/office/officeart/2005/8/layout/hList1"/>
    <dgm:cxn modelId="{69A4089A-FEA8-4B67-99C4-F4E789177868}" srcId="{224FAD33-074B-4D8D-B2FC-439EA6A8123D}" destId="{4C92AFC9-E425-4749-B4F8-17159B6F418F}" srcOrd="0" destOrd="0" parTransId="{FC4096A9-E689-49F2-83E7-45ECEB30C55F}" sibTransId="{9419BC80-9093-4727-96A9-2F27C287C5B5}"/>
    <dgm:cxn modelId="{BEEB48A4-7CB8-442E-B783-C32611F90B9E}" type="presOf" srcId="{9DC90333-7956-4864-91C8-07F0980CC324}" destId="{72CFF391-3827-4858-8669-29814A9E21F0}" srcOrd="0" destOrd="0" presId="urn:microsoft.com/office/officeart/2005/8/layout/hList1"/>
    <dgm:cxn modelId="{83DFBAB1-368A-497C-A5AC-3457787DA202}" srcId="{82ECDB55-9191-41E7-B68D-67C12DA9A813}" destId="{9DC90333-7956-4864-91C8-07F0980CC324}" srcOrd="0" destOrd="0" parTransId="{A0149080-FAD7-4C07-B1C8-F50EC66DEC70}" sibTransId="{066D67DE-96C2-4DCF-97C4-4FE6AE83F85B}"/>
    <dgm:cxn modelId="{9634CFB7-1588-4B9E-A11D-D8F92E498B1D}" type="presOf" srcId="{808FCB9C-45D4-4421-9FC8-E2AAC2D6309F}" destId="{05F2EC1B-B6AD-4F81-B8B9-9CA71F0E3447}" srcOrd="0" destOrd="0" presId="urn:microsoft.com/office/officeart/2005/8/layout/hList1"/>
    <dgm:cxn modelId="{FFE3B6C0-90E0-464C-AA32-9A283E313CAF}" srcId="{8F91E9FF-3483-43AD-AF5C-2FB818951845}" destId="{808FCB9C-45D4-4421-9FC8-E2AAC2D6309F}" srcOrd="0" destOrd="0" parTransId="{DEFC5120-0057-4F03-9598-19B9E6AF7324}" sibTransId="{48379CB1-E2B4-4750-B466-761D998F0085}"/>
    <dgm:cxn modelId="{35F812CA-6A24-467D-A3D8-E6AE8C0B9D6E}" type="presOf" srcId="{82ECDB55-9191-41E7-B68D-67C12DA9A813}" destId="{CF3AD5A3-73A3-4A78-9A39-623BCAA1AFF8}" srcOrd="0" destOrd="0" presId="urn:microsoft.com/office/officeart/2005/8/layout/hList1"/>
    <dgm:cxn modelId="{CD587BF6-AB4E-4C93-9678-BCD0371D2061}" type="presOf" srcId="{224FAD33-074B-4D8D-B2FC-439EA6A8123D}" destId="{81916121-5E8B-4A7C-BABF-07C8EC9FB6DB}" srcOrd="0" destOrd="0" presId="urn:microsoft.com/office/officeart/2005/8/layout/hList1"/>
    <dgm:cxn modelId="{EEA681D0-533B-4EF8-9433-C3C334054502}" type="presParOf" srcId="{AAFDF28C-5D9C-47C0-8BA6-DAA5A9EED24D}" destId="{C94C7C4B-35A0-4F53-9969-0045E89B821A}" srcOrd="0" destOrd="0" presId="urn:microsoft.com/office/officeart/2005/8/layout/hList1"/>
    <dgm:cxn modelId="{E3E868A7-499E-4429-A7C9-FF5F7EFDAF15}" type="presParOf" srcId="{C94C7C4B-35A0-4F53-9969-0045E89B821A}" destId="{81916121-5E8B-4A7C-BABF-07C8EC9FB6DB}" srcOrd="0" destOrd="0" presId="urn:microsoft.com/office/officeart/2005/8/layout/hList1"/>
    <dgm:cxn modelId="{892B1252-25D8-4805-8939-2EE78A3AA864}" type="presParOf" srcId="{C94C7C4B-35A0-4F53-9969-0045E89B821A}" destId="{1185F86A-CF0F-4484-A2D1-50E5F74B7E82}" srcOrd="1" destOrd="0" presId="urn:microsoft.com/office/officeart/2005/8/layout/hList1"/>
    <dgm:cxn modelId="{E711D621-DCD8-486C-AE8A-72AB60047F72}" type="presParOf" srcId="{AAFDF28C-5D9C-47C0-8BA6-DAA5A9EED24D}" destId="{6D94B796-5E53-4263-B0D2-FB4BF2781AC3}" srcOrd="1" destOrd="0" presId="urn:microsoft.com/office/officeart/2005/8/layout/hList1"/>
    <dgm:cxn modelId="{6AACC070-41FA-485E-B5C5-AEBD184F1E3E}" type="presParOf" srcId="{AAFDF28C-5D9C-47C0-8BA6-DAA5A9EED24D}" destId="{AE71B679-35B4-43AE-AF02-7A3BC704F020}" srcOrd="2" destOrd="0" presId="urn:microsoft.com/office/officeart/2005/8/layout/hList1"/>
    <dgm:cxn modelId="{090E60D2-2BFB-4602-9788-7753136FF46E}" type="presParOf" srcId="{AE71B679-35B4-43AE-AF02-7A3BC704F020}" destId="{31FC638B-A4D0-4F7D-996A-99A4C3B605A8}" srcOrd="0" destOrd="0" presId="urn:microsoft.com/office/officeart/2005/8/layout/hList1"/>
    <dgm:cxn modelId="{091A0A7A-8410-4F71-B823-B24341851AF7}" type="presParOf" srcId="{AE71B679-35B4-43AE-AF02-7A3BC704F020}" destId="{05F2EC1B-B6AD-4F81-B8B9-9CA71F0E3447}" srcOrd="1" destOrd="0" presId="urn:microsoft.com/office/officeart/2005/8/layout/hList1"/>
    <dgm:cxn modelId="{CFB55D19-952D-44E0-9209-110DAA01D6AB}" type="presParOf" srcId="{AAFDF28C-5D9C-47C0-8BA6-DAA5A9EED24D}" destId="{88BFC881-80BC-4D8E-81E3-2D50AEF6DFCC}" srcOrd="3" destOrd="0" presId="urn:microsoft.com/office/officeart/2005/8/layout/hList1"/>
    <dgm:cxn modelId="{E5271D01-BF49-446B-A734-F7A4305C9936}" type="presParOf" srcId="{AAFDF28C-5D9C-47C0-8BA6-DAA5A9EED24D}" destId="{4D955939-217C-467E-B645-3D0BDBF50788}" srcOrd="4" destOrd="0" presId="urn:microsoft.com/office/officeart/2005/8/layout/hList1"/>
    <dgm:cxn modelId="{C1097F0C-A983-4E56-9538-E78AC86F8679}" type="presParOf" srcId="{4D955939-217C-467E-B645-3D0BDBF50788}" destId="{CF3AD5A3-73A3-4A78-9A39-623BCAA1AFF8}" srcOrd="0" destOrd="0" presId="urn:microsoft.com/office/officeart/2005/8/layout/hList1"/>
    <dgm:cxn modelId="{63C1B508-1D43-4CF9-B2E4-554A8BF55A43}" type="presParOf" srcId="{4D955939-217C-467E-B645-3D0BDBF50788}" destId="{72CFF391-3827-4858-8669-29814A9E2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8988F-3BB9-4BEC-A317-73EEC40C9D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7A3A2D-2E8D-4347-810D-59D8590CC624}">
      <dgm:prSet custT="1"/>
      <dgm:spPr/>
      <dgm:t>
        <a:bodyPr/>
        <a:lstStyle/>
        <a:p>
          <a:pPr algn="just"/>
          <a:r>
            <a:rPr lang="en-US" sz="1800"/>
            <a:t>Energy consumption globally will increase by 50% by 2050. Continuing to use fossil fuels will exacerbate the impact on the environment as climate change.</a:t>
          </a:r>
        </a:p>
      </dgm:t>
    </dgm:pt>
    <dgm:pt modelId="{ECCA67DF-8D95-4425-83EA-AE341D4BA9FF}" type="parTrans" cxnId="{E61A68E7-BDE1-450A-8ADC-4E4DFF2786EB}">
      <dgm:prSet/>
      <dgm:spPr/>
      <dgm:t>
        <a:bodyPr/>
        <a:lstStyle/>
        <a:p>
          <a:endParaRPr lang="en-US" sz="1800"/>
        </a:p>
      </dgm:t>
    </dgm:pt>
    <dgm:pt modelId="{688FE667-6261-48DA-B61E-F031FF50A700}" type="sibTrans" cxnId="{E61A68E7-BDE1-450A-8ADC-4E4DFF2786EB}">
      <dgm:prSet/>
      <dgm:spPr/>
      <dgm:t>
        <a:bodyPr/>
        <a:lstStyle/>
        <a:p>
          <a:endParaRPr lang="en-US" sz="1800"/>
        </a:p>
      </dgm:t>
    </dgm:pt>
    <dgm:pt modelId="{A1AB1581-FC56-40FF-9A38-5202FFF9B517}">
      <dgm:prSet custT="1"/>
      <dgm:spPr/>
      <dgm:t>
        <a:bodyPr/>
        <a:lstStyle/>
        <a:p>
          <a:pPr algn="just"/>
          <a:r>
            <a:rPr lang="en-US" sz="1800"/>
            <a:t>Energy inefficiencies, power outages, and grid instability can lead to financial losses, disruption of businesses, and economic crises. </a:t>
          </a:r>
        </a:p>
      </dgm:t>
    </dgm:pt>
    <dgm:pt modelId="{9C3841DB-F1E9-487E-9233-E14A70A098E6}" type="parTrans" cxnId="{F16C472F-3601-4409-B81F-715A2CB8A5F3}">
      <dgm:prSet/>
      <dgm:spPr/>
      <dgm:t>
        <a:bodyPr/>
        <a:lstStyle/>
        <a:p>
          <a:endParaRPr lang="en-US" sz="1800"/>
        </a:p>
      </dgm:t>
    </dgm:pt>
    <dgm:pt modelId="{A6DCCCA4-FD45-45BF-8740-2ABB803DB366}" type="sibTrans" cxnId="{F16C472F-3601-4409-B81F-715A2CB8A5F3}">
      <dgm:prSet/>
      <dgm:spPr/>
      <dgm:t>
        <a:bodyPr/>
        <a:lstStyle/>
        <a:p>
          <a:endParaRPr lang="en-US" sz="1800"/>
        </a:p>
      </dgm:t>
    </dgm:pt>
    <dgm:pt modelId="{C0162A11-315C-416C-887C-2A45ADE48A09}">
      <dgm:prSet custT="1"/>
      <dgm:spPr/>
      <dgm:t>
        <a:bodyPr/>
        <a:lstStyle/>
        <a:p>
          <a:pPr algn="just"/>
          <a:r>
            <a:rPr lang="en-US" sz="1800"/>
            <a:t>To tackle this issue of solar power supply we chose to use Recurrent neural network(RNN) for the forecasting. This machine learning technique can capture temporal dependencies in data, making them well-suited and in order.</a:t>
          </a:r>
        </a:p>
      </dgm:t>
    </dgm:pt>
    <dgm:pt modelId="{96B5CA21-E372-4379-B59D-595FE3CFFFC7}" type="parTrans" cxnId="{122DD179-742C-4DF0-9EF5-4453E3911299}">
      <dgm:prSet/>
      <dgm:spPr/>
      <dgm:t>
        <a:bodyPr/>
        <a:lstStyle/>
        <a:p>
          <a:endParaRPr lang="en-US" sz="1800"/>
        </a:p>
      </dgm:t>
    </dgm:pt>
    <dgm:pt modelId="{BB0082C3-CB84-4467-9821-037371011FE9}" type="sibTrans" cxnId="{122DD179-742C-4DF0-9EF5-4453E3911299}">
      <dgm:prSet/>
      <dgm:spPr/>
      <dgm:t>
        <a:bodyPr/>
        <a:lstStyle/>
        <a:p>
          <a:endParaRPr lang="en-US" sz="1800"/>
        </a:p>
      </dgm:t>
    </dgm:pt>
    <dgm:pt modelId="{4802AF57-ED4F-4F53-B4A9-44EE1F876A1E}">
      <dgm:prSet custT="1"/>
      <dgm:spPr/>
      <dgm:t>
        <a:bodyPr/>
        <a:lstStyle/>
        <a:p>
          <a:pPr algn="just"/>
          <a:r>
            <a:rPr lang="en-US" sz="1800"/>
            <a:t>These problems can affect vulnerable communities because of energy shortages, power outages, and energy costs rising.</a:t>
          </a:r>
        </a:p>
      </dgm:t>
    </dgm:pt>
    <dgm:pt modelId="{D9D81300-9954-4E51-ADF6-B4764913ED57}" type="parTrans" cxnId="{1413F11F-52CE-4BD5-91A5-E08C343F0F70}">
      <dgm:prSet/>
      <dgm:spPr/>
      <dgm:t>
        <a:bodyPr/>
        <a:lstStyle/>
        <a:p>
          <a:endParaRPr lang="en-US" sz="1800"/>
        </a:p>
      </dgm:t>
    </dgm:pt>
    <dgm:pt modelId="{5C8FFD3C-CC94-4AF9-8F10-2FECFA9224F8}" type="sibTrans" cxnId="{1413F11F-52CE-4BD5-91A5-E08C343F0F70}">
      <dgm:prSet/>
      <dgm:spPr/>
      <dgm:t>
        <a:bodyPr/>
        <a:lstStyle/>
        <a:p>
          <a:endParaRPr lang="en-US" sz="1800"/>
        </a:p>
      </dgm:t>
    </dgm:pt>
    <dgm:pt modelId="{248F7589-83B8-41E7-AE9C-8016760AA40A}" type="pres">
      <dgm:prSet presAssocID="{1958988F-3BB9-4BEC-A317-73EEC40C9D22}" presName="linear" presStyleCnt="0">
        <dgm:presLayoutVars>
          <dgm:animLvl val="lvl"/>
          <dgm:resizeHandles val="exact"/>
        </dgm:presLayoutVars>
      </dgm:prSet>
      <dgm:spPr/>
    </dgm:pt>
    <dgm:pt modelId="{AE1505A4-452F-4F1C-A631-6E50F7F0267C}" type="pres">
      <dgm:prSet presAssocID="{137A3A2D-2E8D-4347-810D-59D8590CC6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84D52C-1A70-472C-A707-DE1A8DAE5520}" type="pres">
      <dgm:prSet presAssocID="{688FE667-6261-48DA-B61E-F031FF50A700}" presName="spacer" presStyleCnt="0"/>
      <dgm:spPr/>
    </dgm:pt>
    <dgm:pt modelId="{0A6F1F8F-DFE4-4A69-90A1-DA5E9588E9E1}" type="pres">
      <dgm:prSet presAssocID="{A1AB1581-FC56-40FF-9A38-5202FFF9B5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E405B0-D4B1-44A4-A5D1-1B58E1F8D7AC}" type="pres">
      <dgm:prSet presAssocID="{A6DCCCA4-FD45-45BF-8740-2ABB803DB366}" presName="spacer" presStyleCnt="0"/>
      <dgm:spPr/>
    </dgm:pt>
    <dgm:pt modelId="{86AA44EC-9853-4670-86B5-1E6B2DA57772}" type="pres">
      <dgm:prSet presAssocID="{4802AF57-ED4F-4F53-B4A9-44EE1F876A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724845-0175-4060-BCE6-D465087A5046}" type="pres">
      <dgm:prSet presAssocID="{5C8FFD3C-CC94-4AF9-8F10-2FECFA9224F8}" presName="spacer" presStyleCnt="0"/>
      <dgm:spPr/>
    </dgm:pt>
    <dgm:pt modelId="{E2D0C229-2DFF-419E-A453-4E2EA5F6110A}" type="pres">
      <dgm:prSet presAssocID="{C0162A11-315C-416C-887C-2A45ADE48A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13F11F-52CE-4BD5-91A5-E08C343F0F70}" srcId="{1958988F-3BB9-4BEC-A317-73EEC40C9D22}" destId="{4802AF57-ED4F-4F53-B4A9-44EE1F876A1E}" srcOrd="2" destOrd="0" parTransId="{D9D81300-9954-4E51-ADF6-B4764913ED57}" sibTransId="{5C8FFD3C-CC94-4AF9-8F10-2FECFA9224F8}"/>
    <dgm:cxn modelId="{F16C472F-3601-4409-B81F-715A2CB8A5F3}" srcId="{1958988F-3BB9-4BEC-A317-73EEC40C9D22}" destId="{A1AB1581-FC56-40FF-9A38-5202FFF9B517}" srcOrd="1" destOrd="0" parTransId="{9C3841DB-F1E9-487E-9233-E14A70A098E6}" sibTransId="{A6DCCCA4-FD45-45BF-8740-2ABB803DB366}"/>
    <dgm:cxn modelId="{122DD179-742C-4DF0-9EF5-4453E3911299}" srcId="{1958988F-3BB9-4BEC-A317-73EEC40C9D22}" destId="{C0162A11-315C-416C-887C-2A45ADE48A09}" srcOrd="3" destOrd="0" parTransId="{96B5CA21-E372-4379-B59D-595FE3CFFFC7}" sibTransId="{BB0082C3-CB84-4467-9821-037371011FE9}"/>
    <dgm:cxn modelId="{57977D83-D387-46CC-911B-8FDAC72448D4}" type="presOf" srcId="{4802AF57-ED4F-4F53-B4A9-44EE1F876A1E}" destId="{86AA44EC-9853-4670-86B5-1E6B2DA57772}" srcOrd="0" destOrd="0" presId="urn:microsoft.com/office/officeart/2005/8/layout/vList2"/>
    <dgm:cxn modelId="{1B2D51B6-E6EE-4040-8BDF-67FBF85057EC}" type="presOf" srcId="{C0162A11-315C-416C-887C-2A45ADE48A09}" destId="{E2D0C229-2DFF-419E-A453-4E2EA5F6110A}" srcOrd="0" destOrd="0" presId="urn:microsoft.com/office/officeart/2005/8/layout/vList2"/>
    <dgm:cxn modelId="{E61A68E7-BDE1-450A-8ADC-4E4DFF2786EB}" srcId="{1958988F-3BB9-4BEC-A317-73EEC40C9D22}" destId="{137A3A2D-2E8D-4347-810D-59D8590CC624}" srcOrd="0" destOrd="0" parTransId="{ECCA67DF-8D95-4425-83EA-AE341D4BA9FF}" sibTransId="{688FE667-6261-48DA-B61E-F031FF50A700}"/>
    <dgm:cxn modelId="{823260F0-C4E0-412C-B0E0-D0DDD12B6B95}" type="presOf" srcId="{1958988F-3BB9-4BEC-A317-73EEC40C9D22}" destId="{248F7589-83B8-41E7-AE9C-8016760AA40A}" srcOrd="0" destOrd="0" presId="urn:microsoft.com/office/officeart/2005/8/layout/vList2"/>
    <dgm:cxn modelId="{650CA6F3-E5BA-4A1A-B5E5-F939CA0EE7D9}" type="presOf" srcId="{137A3A2D-2E8D-4347-810D-59D8590CC624}" destId="{AE1505A4-452F-4F1C-A631-6E50F7F0267C}" srcOrd="0" destOrd="0" presId="urn:microsoft.com/office/officeart/2005/8/layout/vList2"/>
    <dgm:cxn modelId="{578673FA-B9E9-4ED4-98E4-084DC9A04880}" type="presOf" srcId="{A1AB1581-FC56-40FF-9A38-5202FFF9B517}" destId="{0A6F1F8F-DFE4-4A69-90A1-DA5E9588E9E1}" srcOrd="0" destOrd="0" presId="urn:microsoft.com/office/officeart/2005/8/layout/vList2"/>
    <dgm:cxn modelId="{A244D53C-1C9E-4655-B8C1-FFB9F241CD54}" type="presParOf" srcId="{248F7589-83B8-41E7-AE9C-8016760AA40A}" destId="{AE1505A4-452F-4F1C-A631-6E50F7F0267C}" srcOrd="0" destOrd="0" presId="urn:microsoft.com/office/officeart/2005/8/layout/vList2"/>
    <dgm:cxn modelId="{EA3955D9-8EDC-423F-9EE2-8EE4BDB554E2}" type="presParOf" srcId="{248F7589-83B8-41E7-AE9C-8016760AA40A}" destId="{9684D52C-1A70-472C-A707-DE1A8DAE5520}" srcOrd="1" destOrd="0" presId="urn:microsoft.com/office/officeart/2005/8/layout/vList2"/>
    <dgm:cxn modelId="{8164729B-106A-4A16-A9D4-3B45DB72A33E}" type="presParOf" srcId="{248F7589-83B8-41E7-AE9C-8016760AA40A}" destId="{0A6F1F8F-DFE4-4A69-90A1-DA5E9588E9E1}" srcOrd="2" destOrd="0" presId="urn:microsoft.com/office/officeart/2005/8/layout/vList2"/>
    <dgm:cxn modelId="{53936B9B-4331-43BA-B399-197156F9F94D}" type="presParOf" srcId="{248F7589-83B8-41E7-AE9C-8016760AA40A}" destId="{5EE405B0-D4B1-44A4-A5D1-1B58E1F8D7AC}" srcOrd="3" destOrd="0" presId="urn:microsoft.com/office/officeart/2005/8/layout/vList2"/>
    <dgm:cxn modelId="{A61B6EFD-A5E9-4BFF-A7D0-F9113F079B2A}" type="presParOf" srcId="{248F7589-83B8-41E7-AE9C-8016760AA40A}" destId="{86AA44EC-9853-4670-86B5-1E6B2DA57772}" srcOrd="4" destOrd="0" presId="urn:microsoft.com/office/officeart/2005/8/layout/vList2"/>
    <dgm:cxn modelId="{4839037A-0F32-44AC-8710-F68B844F6C8A}" type="presParOf" srcId="{248F7589-83B8-41E7-AE9C-8016760AA40A}" destId="{80724845-0175-4060-BCE6-D465087A5046}" srcOrd="5" destOrd="0" presId="urn:microsoft.com/office/officeart/2005/8/layout/vList2"/>
    <dgm:cxn modelId="{F3F04833-7214-495B-9776-94D47C847481}" type="presParOf" srcId="{248F7589-83B8-41E7-AE9C-8016760AA40A}" destId="{E2D0C229-2DFF-419E-A453-4E2EA5F611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05CF93-58E6-4A67-8FC3-71D71B1DA0D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6FD0AB4-0B88-4F16-9F3D-E9F10C86B425}">
      <dgm:prSet phldrT="[Text]" custT="1"/>
      <dgm:spPr/>
      <dgm:t>
        <a:bodyPr/>
        <a:lstStyle/>
        <a:p>
          <a:r>
            <a:rPr lang="en-US" sz="2400"/>
            <a:t>Sources</a:t>
          </a:r>
        </a:p>
      </dgm:t>
    </dgm:pt>
    <dgm:pt modelId="{0EF026D9-0CEA-4249-89E3-FEC374E35763}" type="parTrans" cxnId="{86061AB5-F066-4F35-813C-9580A040CAC8}">
      <dgm:prSet/>
      <dgm:spPr/>
      <dgm:t>
        <a:bodyPr/>
        <a:lstStyle/>
        <a:p>
          <a:endParaRPr lang="en-US"/>
        </a:p>
      </dgm:t>
    </dgm:pt>
    <dgm:pt modelId="{0677B2F9-3F64-4962-ABFE-680F32C4EA4D}" type="sibTrans" cxnId="{86061AB5-F066-4F35-813C-9580A040CAC8}">
      <dgm:prSet/>
      <dgm:spPr/>
      <dgm:t>
        <a:bodyPr/>
        <a:lstStyle/>
        <a:p>
          <a:endParaRPr lang="en-US"/>
        </a:p>
      </dgm:t>
    </dgm:pt>
    <dgm:pt modelId="{5D5D86CD-761E-4D60-8CD9-2BD54939C042}">
      <dgm:prSet phldrT="[Text]" custT="1"/>
      <dgm:spPr/>
      <dgm:t>
        <a:bodyPr/>
        <a:lstStyle/>
        <a:p>
          <a:pPr algn="just"/>
          <a:r>
            <a:rPr lang="en-US" sz="1800"/>
            <a:t>Data sources, computing sources, and</a:t>
          </a:r>
        </a:p>
      </dgm:t>
    </dgm:pt>
    <dgm:pt modelId="{A3E21782-B5D1-44BB-B724-5BD57F9C065D}" type="parTrans" cxnId="{B4CE0877-B368-47D3-912E-59B9CAD9E4E1}">
      <dgm:prSet/>
      <dgm:spPr/>
      <dgm:t>
        <a:bodyPr/>
        <a:lstStyle/>
        <a:p>
          <a:endParaRPr lang="en-US"/>
        </a:p>
      </dgm:t>
    </dgm:pt>
    <dgm:pt modelId="{8941CD77-B5D8-4A62-802B-5228CDB73B1A}" type="sibTrans" cxnId="{B4CE0877-B368-47D3-912E-59B9CAD9E4E1}">
      <dgm:prSet/>
      <dgm:spPr/>
      <dgm:t>
        <a:bodyPr/>
        <a:lstStyle/>
        <a:p>
          <a:endParaRPr lang="en-US"/>
        </a:p>
      </dgm:t>
    </dgm:pt>
    <dgm:pt modelId="{393B1106-0CBA-45C7-B0A0-73B647D5F9CB}">
      <dgm:prSet phldrT="[Text]" custT="1"/>
      <dgm:spPr/>
      <dgm:t>
        <a:bodyPr/>
        <a:lstStyle/>
        <a:p>
          <a:r>
            <a:rPr lang="en-US" sz="2400"/>
            <a:t>Historic</a:t>
          </a:r>
        </a:p>
      </dgm:t>
    </dgm:pt>
    <dgm:pt modelId="{EB2FBFF9-26E9-4A04-B440-79D12483655E}" type="parTrans" cxnId="{669F17D5-BDAA-4258-A64A-98B6934B8F73}">
      <dgm:prSet/>
      <dgm:spPr/>
      <dgm:t>
        <a:bodyPr/>
        <a:lstStyle/>
        <a:p>
          <a:endParaRPr lang="en-US"/>
        </a:p>
      </dgm:t>
    </dgm:pt>
    <dgm:pt modelId="{FB08616C-5EA5-4A7B-B534-389AF293B0B5}" type="sibTrans" cxnId="{669F17D5-BDAA-4258-A64A-98B6934B8F73}">
      <dgm:prSet/>
      <dgm:spPr/>
      <dgm:t>
        <a:bodyPr/>
        <a:lstStyle/>
        <a:p>
          <a:endParaRPr lang="en-US"/>
        </a:p>
      </dgm:t>
    </dgm:pt>
    <dgm:pt modelId="{C3083AC3-F6A4-4266-A91B-CDBB8674B0D2}">
      <dgm:prSet phldrT="[Text]" custT="1"/>
      <dgm:spPr/>
      <dgm:t>
        <a:bodyPr/>
        <a:lstStyle/>
        <a:p>
          <a:pPr algn="just" rtl="0"/>
          <a:r>
            <a:rPr lang="en-US" sz="1800">
              <a:latin typeface="Century Gothic" panose="020B0502020202020204"/>
            </a:rPr>
            <a:t>A Historical</a:t>
          </a:r>
          <a:r>
            <a:rPr lang="en-US" sz="1800"/>
            <a:t> solar power generation data to provide the target variable for the RNN model. It represents the actual solar power output that the model needs to predict.</a:t>
          </a:r>
        </a:p>
      </dgm:t>
    </dgm:pt>
    <dgm:pt modelId="{0FD81B04-7B6B-4F95-8521-C77A26F1CE67}" type="parTrans" cxnId="{705A0702-EB0F-4C2B-BA33-901200208ABB}">
      <dgm:prSet/>
      <dgm:spPr/>
      <dgm:t>
        <a:bodyPr/>
        <a:lstStyle/>
        <a:p>
          <a:endParaRPr lang="en-US"/>
        </a:p>
      </dgm:t>
    </dgm:pt>
    <dgm:pt modelId="{B24AEDAC-3AA1-41A4-B561-FD45FC298861}" type="sibTrans" cxnId="{705A0702-EB0F-4C2B-BA33-901200208ABB}">
      <dgm:prSet/>
      <dgm:spPr/>
      <dgm:t>
        <a:bodyPr/>
        <a:lstStyle/>
        <a:p>
          <a:endParaRPr lang="en-US"/>
        </a:p>
      </dgm:t>
    </dgm:pt>
    <dgm:pt modelId="{A5E8FD8E-BBF0-4C76-97D1-F3B068714135}">
      <dgm:prSet phldrT="[Text]" custT="1"/>
      <dgm:spPr/>
      <dgm:t>
        <a:bodyPr/>
        <a:lstStyle/>
        <a:p>
          <a:r>
            <a:rPr lang="en-US" sz="2400"/>
            <a:t>Weather data</a:t>
          </a:r>
        </a:p>
      </dgm:t>
    </dgm:pt>
    <dgm:pt modelId="{4A7A71F2-8A8C-42A2-B209-52BD87669FF9}" type="parTrans" cxnId="{BC94FB3A-C357-4846-B7F4-180D4388785B}">
      <dgm:prSet/>
      <dgm:spPr/>
      <dgm:t>
        <a:bodyPr/>
        <a:lstStyle/>
        <a:p>
          <a:endParaRPr lang="en-US"/>
        </a:p>
      </dgm:t>
    </dgm:pt>
    <dgm:pt modelId="{D17451E7-4C41-4211-A08B-86D1A9F36453}" type="sibTrans" cxnId="{BC94FB3A-C357-4846-B7F4-180D4388785B}">
      <dgm:prSet/>
      <dgm:spPr/>
      <dgm:t>
        <a:bodyPr/>
        <a:lstStyle/>
        <a:p>
          <a:endParaRPr lang="en-US"/>
        </a:p>
      </dgm:t>
    </dgm:pt>
    <dgm:pt modelId="{3EB56715-3DCA-471C-B6C5-107F7A23FF82}">
      <dgm:prSet phldrT="[Text]" custT="1"/>
      <dgm:spPr/>
      <dgm:t>
        <a:bodyPr/>
        <a:lstStyle/>
        <a:p>
          <a:pPr algn="just" rtl="0"/>
          <a:r>
            <a:rPr lang="en-US" sz="1800">
              <a:latin typeface="Century Gothic" panose="020B0502020202020204"/>
            </a:rPr>
            <a:t>Parameters</a:t>
          </a:r>
          <a:r>
            <a:rPr lang="en-US" sz="1800"/>
            <a:t> such as global horizontal irradiance, direct normal irradiance, temperature, humidity, and cloud cover can significantly impact </a:t>
          </a:r>
          <a:r>
            <a:rPr lang="en-US" sz="1800">
              <a:latin typeface="Century Gothic" panose="020B0502020202020204"/>
            </a:rPr>
            <a:t>the solar</a:t>
          </a:r>
          <a:r>
            <a:rPr lang="en-US" sz="1800"/>
            <a:t> power generation.</a:t>
          </a:r>
        </a:p>
      </dgm:t>
    </dgm:pt>
    <dgm:pt modelId="{9A1BBE87-22B8-4697-8241-C16726D4D861}" type="parTrans" cxnId="{818C8B38-0F94-4A93-9DB6-860E88404975}">
      <dgm:prSet/>
      <dgm:spPr/>
      <dgm:t>
        <a:bodyPr/>
        <a:lstStyle/>
        <a:p>
          <a:endParaRPr lang="en-US"/>
        </a:p>
      </dgm:t>
    </dgm:pt>
    <dgm:pt modelId="{905BEBE0-0DE8-4E59-B10D-85B0AA524952}" type="sibTrans" cxnId="{818C8B38-0F94-4A93-9DB6-860E88404975}">
      <dgm:prSet/>
      <dgm:spPr/>
      <dgm:t>
        <a:bodyPr/>
        <a:lstStyle/>
        <a:p>
          <a:endParaRPr lang="en-US"/>
        </a:p>
      </dgm:t>
    </dgm:pt>
    <dgm:pt modelId="{4CB5D464-656D-44B3-A1B0-5F1725AEB207}">
      <dgm:prSet phldrT="[Text]" custT="1"/>
      <dgm:spPr/>
      <dgm:t>
        <a:bodyPr/>
        <a:lstStyle/>
        <a:p>
          <a:pPr algn="just" rtl="0"/>
          <a:r>
            <a:rPr lang="en-US" sz="1800"/>
            <a:t>Human expertise.</a:t>
          </a:r>
          <a:r>
            <a:rPr lang="en-US" sz="1800">
              <a:latin typeface="Century Gothic" panose="020B0502020202020204"/>
            </a:rPr>
            <a:t> </a:t>
          </a:r>
          <a:endParaRPr lang="en-US" sz="1800"/>
        </a:p>
      </dgm:t>
    </dgm:pt>
    <dgm:pt modelId="{6171B5F8-A3C1-4893-B0C6-A39FF606CD3E}" type="parTrans" cxnId="{529F5BC7-EBB5-4369-B6A4-D7E7D8F66648}">
      <dgm:prSet/>
      <dgm:spPr/>
      <dgm:t>
        <a:bodyPr/>
        <a:lstStyle/>
        <a:p>
          <a:endParaRPr lang="en-US"/>
        </a:p>
      </dgm:t>
    </dgm:pt>
    <dgm:pt modelId="{DDF96A5C-6CB0-44D2-A1CF-01C14ED08224}" type="sibTrans" cxnId="{529F5BC7-EBB5-4369-B6A4-D7E7D8F66648}">
      <dgm:prSet/>
      <dgm:spPr/>
      <dgm:t>
        <a:bodyPr/>
        <a:lstStyle/>
        <a:p>
          <a:endParaRPr lang="en-US"/>
        </a:p>
      </dgm:t>
    </dgm:pt>
    <dgm:pt modelId="{1058D117-E866-419C-97DB-298C38246B90}" type="pres">
      <dgm:prSet presAssocID="{7F05CF93-58E6-4A67-8FC3-71D71B1DA0D5}" presName="rootnode" presStyleCnt="0">
        <dgm:presLayoutVars>
          <dgm:chMax/>
          <dgm:chPref/>
          <dgm:dir/>
          <dgm:animLvl val="lvl"/>
        </dgm:presLayoutVars>
      </dgm:prSet>
      <dgm:spPr/>
    </dgm:pt>
    <dgm:pt modelId="{56E1C8A9-D26E-45D6-9093-4D08109A075B}" type="pres">
      <dgm:prSet presAssocID="{36FD0AB4-0B88-4F16-9F3D-E9F10C86B425}" presName="composite" presStyleCnt="0"/>
      <dgm:spPr/>
    </dgm:pt>
    <dgm:pt modelId="{63C962FF-BD43-4DD7-ACAD-9DA04D05C96B}" type="pres">
      <dgm:prSet presAssocID="{36FD0AB4-0B88-4F16-9F3D-E9F10C86B425}" presName="bentUpArrow1" presStyleLbl="alignImgPlace1" presStyleIdx="0" presStyleCnt="2" custLinFactNeighborY="-22584"/>
      <dgm:spPr/>
    </dgm:pt>
    <dgm:pt modelId="{9FB910ED-663E-4D2F-862A-2C8E4FF46C7A}" type="pres">
      <dgm:prSet presAssocID="{36FD0AB4-0B88-4F16-9F3D-E9F10C86B425}" presName="ParentText" presStyleLbl="node1" presStyleIdx="0" presStyleCnt="3" custScaleY="69094">
        <dgm:presLayoutVars>
          <dgm:chMax val="1"/>
          <dgm:chPref val="1"/>
          <dgm:bulletEnabled val="1"/>
        </dgm:presLayoutVars>
      </dgm:prSet>
      <dgm:spPr/>
    </dgm:pt>
    <dgm:pt modelId="{4115F438-23B8-4494-A7E5-81BD2125DB37}" type="pres">
      <dgm:prSet presAssocID="{36FD0AB4-0B88-4F16-9F3D-E9F10C86B425}" presName="ChildText" presStyleLbl="revTx" presStyleIdx="0" presStyleCnt="3" custScaleX="436445" custScaleY="52356" custLinFactX="73406" custLinFactNeighborX="100000" custLinFactNeighborY="130">
        <dgm:presLayoutVars>
          <dgm:chMax val="0"/>
          <dgm:chPref val="0"/>
          <dgm:bulletEnabled val="1"/>
        </dgm:presLayoutVars>
      </dgm:prSet>
      <dgm:spPr/>
    </dgm:pt>
    <dgm:pt modelId="{7BAF862D-D1FB-4602-9158-5F4B625B78A6}" type="pres">
      <dgm:prSet presAssocID="{0677B2F9-3F64-4962-ABFE-680F32C4EA4D}" presName="sibTrans" presStyleCnt="0"/>
      <dgm:spPr/>
    </dgm:pt>
    <dgm:pt modelId="{7BC0B5C3-FFEE-4824-9F6B-8AF0CF59ACF8}" type="pres">
      <dgm:prSet presAssocID="{393B1106-0CBA-45C7-B0A0-73B647D5F9CB}" presName="composite" presStyleCnt="0"/>
      <dgm:spPr/>
    </dgm:pt>
    <dgm:pt modelId="{A1B80E5F-E93F-4AA5-B803-E66A7FFEC66A}" type="pres">
      <dgm:prSet presAssocID="{393B1106-0CBA-45C7-B0A0-73B647D5F9CB}" presName="bentUpArrow1" presStyleLbl="alignImgPlace1" presStyleIdx="1" presStyleCnt="2" custLinFactNeighborX="-71549" custLinFactNeighborY="-47963"/>
      <dgm:spPr/>
    </dgm:pt>
    <dgm:pt modelId="{C191EFBD-1D73-4F14-A7F8-441997B20014}" type="pres">
      <dgm:prSet presAssocID="{393B1106-0CBA-45C7-B0A0-73B647D5F9CB}" presName="ParentText" presStyleLbl="node1" presStyleIdx="1" presStyleCnt="3" custScaleY="56887" custLinFactNeighborX="-48406" custLinFactNeighborY="-18156">
        <dgm:presLayoutVars>
          <dgm:chMax val="1"/>
          <dgm:chPref val="1"/>
          <dgm:bulletEnabled val="1"/>
        </dgm:presLayoutVars>
      </dgm:prSet>
      <dgm:spPr/>
    </dgm:pt>
    <dgm:pt modelId="{A8D7FB6B-9C02-42C6-B815-1C952B51EE09}" type="pres">
      <dgm:prSet presAssocID="{393B1106-0CBA-45C7-B0A0-73B647D5F9CB}" presName="ChildText" presStyleLbl="revTx" presStyleIdx="1" presStyleCnt="3" custScaleX="362605" custScaleY="114690" custLinFactNeighborX="70554" custLinFactNeighborY="-23304">
        <dgm:presLayoutVars>
          <dgm:chMax val="0"/>
          <dgm:chPref val="0"/>
          <dgm:bulletEnabled val="1"/>
        </dgm:presLayoutVars>
      </dgm:prSet>
      <dgm:spPr/>
    </dgm:pt>
    <dgm:pt modelId="{C45DCB17-42C3-4796-B756-26772BB9B9A1}" type="pres">
      <dgm:prSet presAssocID="{FB08616C-5EA5-4A7B-B534-389AF293B0B5}" presName="sibTrans" presStyleCnt="0"/>
      <dgm:spPr/>
    </dgm:pt>
    <dgm:pt modelId="{464D6917-149E-4822-A792-738784672F48}" type="pres">
      <dgm:prSet presAssocID="{A5E8FD8E-BBF0-4C76-97D1-F3B068714135}" presName="composite" presStyleCnt="0"/>
      <dgm:spPr/>
    </dgm:pt>
    <dgm:pt modelId="{82AAB373-F607-4AFE-B565-DD3CAC7B8062}" type="pres">
      <dgm:prSet presAssocID="{A5E8FD8E-BBF0-4C76-97D1-F3B068714135}" presName="ParentText" presStyleLbl="node1" presStyleIdx="2" presStyleCnt="3" custScaleY="58030" custLinFactX="-21967" custLinFactNeighborX="-100000" custLinFactNeighborY="-17042">
        <dgm:presLayoutVars>
          <dgm:chMax val="1"/>
          <dgm:chPref val="1"/>
          <dgm:bulletEnabled val="1"/>
        </dgm:presLayoutVars>
      </dgm:prSet>
      <dgm:spPr/>
    </dgm:pt>
    <dgm:pt modelId="{FA2A08FD-A212-4CF5-AA8E-7EB6FB34DF56}" type="pres">
      <dgm:prSet presAssocID="{A5E8FD8E-BBF0-4C76-97D1-F3B068714135}" presName="FinalChildText" presStyleLbl="revTx" presStyleIdx="2" presStyleCnt="3" custScaleX="375062" custLinFactNeighborX="-28974" custLinFactNeighborY="-6086">
        <dgm:presLayoutVars>
          <dgm:chMax val="0"/>
          <dgm:chPref val="0"/>
          <dgm:bulletEnabled val="1"/>
        </dgm:presLayoutVars>
      </dgm:prSet>
      <dgm:spPr/>
    </dgm:pt>
  </dgm:ptLst>
  <dgm:cxnLst>
    <dgm:cxn modelId="{705A0702-EB0F-4C2B-BA33-901200208ABB}" srcId="{393B1106-0CBA-45C7-B0A0-73B647D5F9CB}" destId="{C3083AC3-F6A4-4266-A91B-CDBB8674B0D2}" srcOrd="0" destOrd="0" parTransId="{0FD81B04-7B6B-4F95-8521-C77A26F1CE67}" sibTransId="{B24AEDAC-3AA1-41A4-B561-FD45FC298861}"/>
    <dgm:cxn modelId="{586D2219-C4DC-4BD2-BCAB-44DAA6B53953}" type="presOf" srcId="{A5E8FD8E-BBF0-4C76-97D1-F3B068714135}" destId="{82AAB373-F607-4AFE-B565-DD3CAC7B8062}" srcOrd="0" destOrd="0" presId="urn:microsoft.com/office/officeart/2005/8/layout/StepDownProcess"/>
    <dgm:cxn modelId="{818C8B38-0F94-4A93-9DB6-860E88404975}" srcId="{A5E8FD8E-BBF0-4C76-97D1-F3B068714135}" destId="{3EB56715-3DCA-471C-B6C5-107F7A23FF82}" srcOrd="0" destOrd="0" parTransId="{9A1BBE87-22B8-4697-8241-C16726D4D861}" sibTransId="{905BEBE0-0DE8-4E59-B10D-85B0AA524952}"/>
    <dgm:cxn modelId="{BC94FB3A-C357-4846-B7F4-180D4388785B}" srcId="{7F05CF93-58E6-4A67-8FC3-71D71B1DA0D5}" destId="{A5E8FD8E-BBF0-4C76-97D1-F3B068714135}" srcOrd="2" destOrd="0" parTransId="{4A7A71F2-8A8C-42A2-B209-52BD87669FF9}" sibTransId="{D17451E7-4C41-4211-A08B-86D1A9F36453}"/>
    <dgm:cxn modelId="{45405750-8CFE-4595-BA28-5407B9F9FAFB}" type="presOf" srcId="{4CB5D464-656D-44B3-A1B0-5F1725AEB207}" destId="{4115F438-23B8-4494-A7E5-81BD2125DB37}" srcOrd="0" destOrd="1" presId="urn:microsoft.com/office/officeart/2005/8/layout/StepDownProcess"/>
    <dgm:cxn modelId="{4293A071-53DE-4EA5-98BE-D570B9E42108}" type="presOf" srcId="{36FD0AB4-0B88-4F16-9F3D-E9F10C86B425}" destId="{9FB910ED-663E-4D2F-862A-2C8E4FF46C7A}" srcOrd="0" destOrd="0" presId="urn:microsoft.com/office/officeart/2005/8/layout/StepDownProcess"/>
    <dgm:cxn modelId="{B4CE0877-B368-47D3-912E-59B9CAD9E4E1}" srcId="{36FD0AB4-0B88-4F16-9F3D-E9F10C86B425}" destId="{5D5D86CD-761E-4D60-8CD9-2BD54939C042}" srcOrd="0" destOrd="0" parTransId="{A3E21782-B5D1-44BB-B724-5BD57F9C065D}" sibTransId="{8941CD77-B5D8-4A62-802B-5228CDB73B1A}"/>
    <dgm:cxn modelId="{830D9F86-B303-4CC5-89FA-AC324B081C32}" type="presOf" srcId="{5D5D86CD-761E-4D60-8CD9-2BD54939C042}" destId="{4115F438-23B8-4494-A7E5-81BD2125DB37}" srcOrd="0" destOrd="0" presId="urn:microsoft.com/office/officeart/2005/8/layout/StepDownProcess"/>
    <dgm:cxn modelId="{86061AB5-F066-4F35-813C-9580A040CAC8}" srcId="{7F05CF93-58E6-4A67-8FC3-71D71B1DA0D5}" destId="{36FD0AB4-0B88-4F16-9F3D-E9F10C86B425}" srcOrd="0" destOrd="0" parTransId="{0EF026D9-0CEA-4249-89E3-FEC374E35763}" sibTransId="{0677B2F9-3F64-4962-ABFE-680F32C4EA4D}"/>
    <dgm:cxn modelId="{529F5BC7-EBB5-4369-B6A4-D7E7D8F66648}" srcId="{36FD0AB4-0B88-4F16-9F3D-E9F10C86B425}" destId="{4CB5D464-656D-44B3-A1B0-5F1725AEB207}" srcOrd="1" destOrd="0" parTransId="{6171B5F8-A3C1-4893-B0C6-A39FF606CD3E}" sibTransId="{DDF96A5C-6CB0-44D2-A1CF-01C14ED08224}"/>
    <dgm:cxn modelId="{669F17D5-BDAA-4258-A64A-98B6934B8F73}" srcId="{7F05CF93-58E6-4A67-8FC3-71D71B1DA0D5}" destId="{393B1106-0CBA-45C7-B0A0-73B647D5F9CB}" srcOrd="1" destOrd="0" parTransId="{EB2FBFF9-26E9-4A04-B440-79D12483655E}" sibTransId="{FB08616C-5EA5-4A7B-B534-389AF293B0B5}"/>
    <dgm:cxn modelId="{B497BCE1-514E-42A5-A266-34FEABCF9234}" type="presOf" srcId="{7F05CF93-58E6-4A67-8FC3-71D71B1DA0D5}" destId="{1058D117-E866-419C-97DB-298C38246B90}" srcOrd="0" destOrd="0" presId="urn:microsoft.com/office/officeart/2005/8/layout/StepDownProcess"/>
    <dgm:cxn modelId="{31A7DCE1-7088-48E5-923E-890153346B3E}" type="presOf" srcId="{393B1106-0CBA-45C7-B0A0-73B647D5F9CB}" destId="{C191EFBD-1D73-4F14-A7F8-441997B20014}" srcOrd="0" destOrd="0" presId="urn:microsoft.com/office/officeart/2005/8/layout/StepDownProcess"/>
    <dgm:cxn modelId="{7ED132E8-F57D-4CC7-8205-CA8B4E5AC8D6}" type="presOf" srcId="{C3083AC3-F6A4-4266-A91B-CDBB8674B0D2}" destId="{A8D7FB6B-9C02-42C6-B815-1C952B51EE09}" srcOrd="0" destOrd="0" presId="urn:microsoft.com/office/officeart/2005/8/layout/StepDownProcess"/>
    <dgm:cxn modelId="{0293C7F4-63A1-457D-BE70-ED88AE71EFAB}" type="presOf" srcId="{3EB56715-3DCA-471C-B6C5-107F7A23FF82}" destId="{FA2A08FD-A212-4CF5-AA8E-7EB6FB34DF56}" srcOrd="0" destOrd="0" presId="urn:microsoft.com/office/officeart/2005/8/layout/StepDownProcess"/>
    <dgm:cxn modelId="{E4D1CED9-E635-4EA5-AF29-000989F6A39A}" type="presParOf" srcId="{1058D117-E866-419C-97DB-298C38246B90}" destId="{56E1C8A9-D26E-45D6-9093-4D08109A075B}" srcOrd="0" destOrd="0" presId="urn:microsoft.com/office/officeart/2005/8/layout/StepDownProcess"/>
    <dgm:cxn modelId="{DBDA9E3D-6874-4E09-8C51-DB54C7F25435}" type="presParOf" srcId="{56E1C8A9-D26E-45D6-9093-4D08109A075B}" destId="{63C962FF-BD43-4DD7-ACAD-9DA04D05C96B}" srcOrd="0" destOrd="0" presId="urn:microsoft.com/office/officeart/2005/8/layout/StepDownProcess"/>
    <dgm:cxn modelId="{31F6496B-EA92-4CDC-9401-35A952B71033}" type="presParOf" srcId="{56E1C8A9-D26E-45D6-9093-4D08109A075B}" destId="{9FB910ED-663E-4D2F-862A-2C8E4FF46C7A}" srcOrd="1" destOrd="0" presId="urn:microsoft.com/office/officeart/2005/8/layout/StepDownProcess"/>
    <dgm:cxn modelId="{75207438-262A-487F-8CB3-74CF7C394A9A}" type="presParOf" srcId="{56E1C8A9-D26E-45D6-9093-4D08109A075B}" destId="{4115F438-23B8-4494-A7E5-81BD2125DB37}" srcOrd="2" destOrd="0" presId="urn:microsoft.com/office/officeart/2005/8/layout/StepDownProcess"/>
    <dgm:cxn modelId="{A9FBA48B-1DF6-428E-A515-E8BB0CB6072F}" type="presParOf" srcId="{1058D117-E866-419C-97DB-298C38246B90}" destId="{7BAF862D-D1FB-4602-9158-5F4B625B78A6}" srcOrd="1" destOrd="0" presId="urn:microsoft.com/office/officeart/2005/8/layout/StepDownProcess"/>
    <dgm:cxn modelId="{6BFFF247-B3C3-4DC8-8AC1-0BFCD30A8AD3}" type="presParOf" srcId="{1058D117-E866-419C-97DB-298C38246B90}" destId="{7BC0B5C3-FFEE-4824-9F6B-8AF0CF59ACF8}" srcOrd="2" destOrd="0" presId="urn:microsoft.com/office/officeart/2005/8/layout/StepDownProcess"/>
    <dgm:cxn modelId="{E491443A-E055-4DB6-99CE-1AF46EFBA47E}" type="presParOf" srcId="{7BC0B5C3-FFEE-4824-9F6B-8AF0CF59ACF8}" destId="{A1B80E5F-E93F-4AA5-B803-E66A7FFEC66A}" srcOrd="0" destOrd="0" presId="urn:microsoft.com/office/officeart/2005/8/layout/StepDownProcess"/>
    <dgm:cxn modelId="{4026D3C9-E07B-4BFC-AB3B-084EC88BA484}" type="presParOf" srcId="{7BC0B5C3-FFEE-4824-9F6B-8AF0CF59ACF8}" destId="{C191EFBD-1D73-4F14-A7F8-441997B20014}" srcOrd="1" destOrd="0" presId="urn:microsoft.com/office/officeart/2005/8/layout/StepDownProcess"/>
    <dgm:cxn modelId="{42C46355-3063-419D-9A7B-BDE105B309E1}" type="presParOf" srcId="{7BC0B5C3-FFEE-4824-9F6B-8AF0CF59ACF8}" destId="{A8D7FB6B-9C02-42C6-B815-1C952B51EE09}" srcOrd="2" destOrd="0" presId="urn:microsoft.com/office/officeart/2005/8/layout/StepDownProcess"/>
    <dgm:cxn modelId="{BAB42BB4-958D-415E-8C43-2C80073616EC}" type="presParOf" srcId="{1058D117-E866-419C-97DB-298C38246B90}" destId="{C45DCB17-42C3-4796-B756-26772BB9B9A1}" srcOrd="3" destOrd="0" presId="urn:microsoft.com/office/officeart/2005/8/layout/StepDownProcess"/>
    <dgm:cxn modelId="{D3DE3A74-8484-4A3C-8DEA-E9CF4ADFBE95}" type="presParOf" srcId="{1058D117-E866-419C-97DB-298C38246B90}" destId="{464D6917-149E-4822-A792-738784672F48}" srcOrd="4" destOrd="0" presId="urn:microsoft.com/office/officeart/2005/8/layout/StepDownProcess"/>
    <dgm:cxn modelId="{C45D23B4-C13A-42EE-A540-CCE48B52FA6B}" type="presParOf" srcId="{464D6917-149E-4822-A792-738784672F48}" destId="{82AAB373-F607-4AFE-B565-DD3CAC7B8062}" srcOrd="0" destOrd="0" presId="urn:microsoft.com/office/officeart/2005/8/layout/StepDownProcess"/>
    <dgm:cxn modelId="{77F6AE7F-7B96-4E39-B8FD-78F8296100B6}" type="presParOf" srcId="{464D6917-149E-4822-A792-738784672F48}" destId="{FA2A08FD-A212-4CF5-AA8E-7EB6FB34DF5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13B755-C023-4F45-B6E7-FFEA08F06C49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E0F4554-2D37-49AB-9A17-D1F1ED74584E}">
      <dgm:prSet custT="1"/>
      <dgm:spPr/>
      <dgm:t>
        <a:bodyPr/>
        <a:lstStyle/>
        <a:p>
          <a:pPr algn="just"/>
          <a:r>
            <a:rPr lang="en-US" sz="1200"/>
            <a:t>The code is clear, concise, and easy to understand. The documentation contains the project description, data used, model architecture, training methodology, and evaluation results.</a:t>
          </a:r>
        </a:p>
      </dgm:t>
    </dgm:pt>
    <dgm:pt modelId="{03F2B332-73A7-4A95-9C75-BEB78B25683C}" type="parTrans" cxnId="{E0FCED51-5DA4-403C-801E-D471C00B4408}">
      <dgm:prSet/>
      <dgm:spPr/>
      <dgm:t>
        <a:bodyPr/>
        <a:lstStyle/>
        <a:p>
          <a:endParaRPr lang="en-US" sz="1200"/>
        </a:p>
      </dgm:t>
    </dgm:pt>
    <dgm:pt modelId="{3043F787-5D54-4F49-9BEC-6DB046BA8EDE}" type="sibTrans" cxnId="{E0FCED51-5DA4-403C-801E-D471C00B4408}">
      <dgm:prSet/>
      <dgm:spPr/>
      <dgm:t>
        <a:bodyPr/>
        <a:lstStyle/>
        <a:p>
          <a:endParaRPr lang="en-US" sz="1200"/>
        </a:p>
      </dgm:t>
    </dgm:pt>
    <dgm:pt modelId="{720AC75B-F1CB-4F0E-9DDA-454B86B24D4A}" type="pres">
      <dgm:prSet presAssocID="{7E13B755-C023-4F45-B6E7-FFEA08F06C49}" presName="linear" presStyleCnt="0">
        <dgm:presLayoutVars>
          <dgm:animLvl val="lvl"/>
          <dgm:resizeHandles val="exact"/>
        </dgm:presLayoutVars>
      </dgm:prSet>
      <dgm:spPr/>
    </dgm:pt>
    <dgm:pt modelId="{693A88E9-A6C7-4D36-8FEA-EE1B90D07D58}" type="pres">
      <dgm:prSet presAssocID="{1E0F4554-2D37-49AB-9A17-D1F1ED74584E}" presName="parentText" presStyleLbl="node1" presStyleIdx="0" presStyleCnt="1" custScaleY="112846" custLinFactY="-10641" custLinFactNeighborX="-660" custLinFactNeighborY="-100000">
        <dgm:presLayoutVars>
          <dgm:chMax val="0"/>
          <dgm:bulletEnabled val="1"/>
        </dgm:presLayoutVars>
      </dgm:prSet>
      <dgm:spPr/>
    </dgm:pt>
  </dgm:ptLst>
  <dgm:cxnLst>
    <dgm:cxn modelId="{E0FCED51-5DA4-403C-801E-D471C00B4408}" srcId="{7E13B755-C023-4F45-B6E7-FFEA08F06C49}" destId="{1E0F4554-2D37-49AB-9A17-D1F1ED74584E}" srcOrd="0" destOrd="0" parTransId="{03F2B332-73A7-4A95-9C75-BEB78B25683C}" sibTransId="{3043F787-5D54-4F49-9BEC-6DB046BA8EDE}"/>
    <dgm:cxn modelId="{1FBD24A9-5A61-40D7-BCEB-4B32B6DA1477}" type="presOf" srcId="{7E13B755-C023-4F45-B6E7-FFEA08F06C49}" destId="{720AC75B-F1CB-4F0E-9DDA-454B86B24D4A}" srcOrd="0" destOrd="0" presId="urn:microsoft.com/office/officeart/2005/8/layout/vList2"/>
    <dgm:cxn modelId="{53A062F1-2037-41BA-B765-0996D97DBA6E}" type="presOf" srcId="{1E0F4554-2D37-49AB-9A17-D1F1ED74584E}" destId="{693A88E9-A6C7-4D36-8FEA-EE1B90D07D58}" srcOrd="0" destOrd="0" presId="urn:microsoft.com/office/officeart/2005/8/layout/vList2"/>
    <dgm:cxn modelId="{ED833ADC-A8DB-4731-AB2A-16129CD8F31F}" type="presParOf" srcId="{720AC75B-F1CB-4F0E-9DDA-454B86B24D4A}" destId="{693A88E9-A6C7-4D36-8FEA-EE1B90D07D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16121-5E8B-4A7C-BABF-07C8EC9FB6DB}">
      <dsp:nvSpPr>
        <dsp:cNvPr id="0" name=""/>
        <dsp:cNvSpPr/>
      </dsp:nvSpPr>
      <dsp:spPr>
        <a:xfrm>
          <a:off x="3047" y="4030"/>
          <a:ext cx="2971800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Intermittence</a:t>
          </a:r>
        </a:p>
      </dsp:txBody>
      <dsp:txXfrm>
        <a:off x="3047" y="4030"/>
        <a:ext cx="2971800" cy="604800"/>
      </dsp:txXfrm>
    </dsp:sp>
    <dsp:sp modelId="{1185F86A-CF0F-4484-A2D1-50E5F74B7E82}">
      <dsp:nvSpPr>
        <dsp:cNvPr id="0" name=""/>
        <dsp:cNvSpPr/>
      </dsp:nvSpPr>
      <dsp:spPr>
        <a:xfrm>
          <a:off x="3047" y="608830"/>
          <a:ext cx="2971800" cy="27399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800" kern="1200"/>
            <a:t>The renewable energy sources such as wind and solar panels face challenges like intermittence for grid stability and continuous energy production. </a:t>
          </a:r>
        </a:p>
      </dsp:txBody>
      <dsp:txXfrm>
        <a:off x="3047" y="608830"/>
        <a:ext cx="2971800" cy="2739938"/>
      </dsp:txXfrm>
    </dsp:sp>
    <dsp:sp modelId="{31FC638B-A4D0-4F7D-996A-99A4C3B605A8}">
      <dsp:nvSpPr>
        <dsp:cNvPr id="0" name=""/>
        <dsp:cNvSpPr/>
      </dsp:nvSpPr>
      <dsp:spPr>
        <a:xfrm>
          <a:off x="3390900" y="4030"/>
          <a:ext cx="2971800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Variability</a:t>
          </a:r>
        </a:p>
      </dsp:txBody>
      <dsp:txXfrm>
        <a:off x="3390900" y="4030"/>
        <a:ext cx="2971800" cy="604800"/>
      </dsp:txXfrm>
    </dsp:sp>
    <dsp:sp modelId="{05F2EC1B-B6AD-4F81-B8B9-9CA71F0E3447}">
      <dsp:nvSpPr>
        <dsp:cNvPr id="0" name=""/>
        <dsp:cNvSpPr/>
      </dsp:nvSpPr>
      <dsp:spPr>
        <a:xfrm>
          <a:off x="3390900" y="608830"/>
          <a:ext cx="2971800" cy="27399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800" kern="1200"/>
            <a:t>The significant obstacle is the variability of output from solar and wind sources.</a:t>
          </a:r>
        </a:p>
      </dsp:txBody>
      <dsp:txXfrm>
        <a:off x="3390900" y="608830"/>
        <a:ext cx="2971800" cy="2739938"/>
      </dsp:txXfrm>
    </dsp:sp>
    <dsp:sp modelId="{CF3AD5A3-73A3-4A78-9A39-623BCAA1AFF8}">
      <dsp:nvSpPr>
        <dsp:cNvPr id="0" name=""/>
        <dsp:cNvSpPr/>
      </dsp:nvSpPr>
      <dsp:spPr>
        <a:xfrm>
          <a:off x="6778752" y="4030"/>
          <a:ext cx="2971800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Demand</a:t>
          </a:r>
          <a:endParaRPr lang="en-US" sz="2400" kern="1200"/>
        </a:p>
      </dsp:txBody>
      <dsp:txXfrm>
        <a:off x="6778752" y="4030"/>
        <a:ext cx="2971800" cy="604800"/>
      </dsp:txXfrm>
    </dsp:sp>
    <dsp:sp modelId="{72CFF391-3827-4858-8669-29814A9E21F0}">
      <dsp:nvSpPr>
        <dsp:cNvPr id="0" name=""/>
        <dsp:cNvSpPr/>
      </dsp:nvSpPr>
      <dsp:spPr>
        <a:xfrm>
          <a:off x="6778752" y="608830"/>
          <a:ext cx="2971800" cy="27399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demand for electricity and the supply are often misaligned, causing considerable inefficiency and necessitating fossil fuel energy sources that can be run anytime and anywhere.</a:t>
          </a:r>
          <a:r>
            <a:rPr lang="en-US" sz="1800" kern="1200">
              <a:latin typeface="Century Gothic" panose="020B0502020202020204"/>
            </a:rPr>
            <a:t> </a:t>
          </a:r>
          <a:endParaRPr lang="en-US" sz="1800" kern="1200"/>
        </a:p>
      </dsp:txBody>
      <dsp:txXfrm>
        <a:off x="6778752" y="608830"/>
        <a:ext cx="2971800" cy="273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05A4-452F-4F1C-A631-6E50F7F0267C}">
      <dsp:nvSpPr>
        <dsp:cNvPr id="0" name=""/>
        <dsp:cNvSpPr/>
      </dsp:nvSpPr>
      <dsp:spPr>
        <a:xfrm>
          <a:off x="0" y="1001"/>
          <a:ext cx="6400798" cy="13604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Energy consumption globally will increase by 50% by 2050. Continuing to use fossil fuels will exacerbate the impact on the environment as climate change.</a:t>
          </a:r>
        </a:p>
      </dsp:txBody>
      <dsp:txXfrm>
        <a:off x="66413" y="67414"/>
        <a:ext cx="6267972" cy="1227641"/>
      </dsp:txXfrm>
    </dsp:sp>
    <dsp:sp modelId="{0A6F1F8F-DFE4-4A69-90A1-DA5E9588E9E1}">
      <dsp:nvSpPr>
        <dsp:cNvPr id="0" name=""/>
        <dsp:cNvSpPr/>
      </dsp:nvSpPr>
      <dsp:spPr>
        <a:xfrm>
          <a:off x="0" y="1375644"/>
          <a:ext cx="6400798" cy="13604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Energy inefficiencies, power outages, and grid instability can lead to financial losses, disruption of businesses, and economic crises. </a:t>
          </a:r>
        </a:p>
      </dsp:txBody>
      <dsp:txXfrm>
        <a:off x="66413" y="1442057"/>
        <a:ext cx="6267972" cy="1227641"/>
      </dsp:txXfrm>
    </dsp:sp>
    <dsp:sp modelId="{86AA44EC-9853-4670-86B5-1E6B2DA57772}">
      <dsp:nvSpPr>
        <dsp:cNvPr id="0" name=""/>
        <dsp:cNvSpPr/>
      </dsp:nvSpPr>
      <dsp:spPr>
        <a:xfrm>
          <a:off x="0" y="2750287"/>
          <a:ext cx="6400798" cy="13604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These problems can affect vulnerable communities because of energy shortages, power outages, and energy costs rising.</a:t>
          </a:r>
        </a:p>
      </dsp:txBody>
      <dsp:txXfrm>
        <a:off x="66413" y="2816700"/>
        <a:ext cx="6267972" cy="1227641"/>
      </dsp:txXfrm>
    </dsp:sp>
    <dsp:sp modelId="{E2D0C229-2DFF-419E-A453-4E2EA5F6110A}">
      <dsp:nvSpPr>
        <dsp:cNvPr id="0" name=""/>
        <dsp:cNvSpPr/>
      </dsp:nvSpPr>
      <dsp:spPr>
        <a:xfrm>
          <a:off x="0" y="4124930"/>
          <a:ext cx="6400798" cy="13604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tackle this issue of solar power supply we chose to use Recurrent neural network(RNN) for the forecasting. This machine learning technique can capture temporal dependencies in data, making them well-suited and in order.</a:t>
          </a:r>
        </a:p>
      </dsp:txBody>
      <dsp:txXfrm>
        <a:off x="66413" y="4191343"/>
        <a:ext cx="6267972" cy="1227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962FF-BD43-4DD7-ACAD-9DA04D05C96B}">
      <dsp:nvSpPr>
        <dsp:cNvPr id="0" name=""/>
        <dsp:cNvSpPr/>
      </dsp:nvSpPr>
      <dsp:spPr>
        <a:xfrm rot="5400000">
          <a:off x="670887" y="1219597"/>
          <a:ext cx="1041848" cy="11861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910ED-663E-4D2F-862A-2C8E4FF46C7A}">
      <dsp:nvSpPr>
        <dsp:cNvPr id="0" name=""/>
        <dsp:cNvSpPr/>
      </dsp:nvSpPr>
      <dsp:spPr>
        <a:xfrm>
          <a:off x="394860" y="489686"/>
          <a:ext cx="1753860" cy="84822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Sources</a:t>
          </a:r>
        </a:p>
      </dsp:txBody>
      <dsp:txXfrm>
        <a:off x="436275" y="531101"/>
        <a:ext cx="1671030" cy="765399"/>
      </dsp:txXfrm>
    </dsp:sp>
    <dsp:sp modelId="{4115F438-23B8-4494-A7E5-81BD2125DB37}">
      <dsp:nvSpPr>
        <dsp:cNvPr id="0" name=""/>
        <dsp:cNvSpPr/>
      </dsp:nvSpPr>
      <dsp:spPr>
        <a:xfrm>
          <a:off x="2214840" y="654723"/>
          <a:ext cx="5567252" cy="51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 sources, computing sources, and</a:t>
          </a: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Human expertise.</a:t>
          </a:r>
          <a:r>
            <a:rPr lang="en-US" sz="1800" kern="1200">
              <a:latin typeface="Century Gothic" panose="020B0502020202020204"/>
            </a:rPr>
            <a:t> </a:t>
          </a:r>
          <a:endParaRPr lang="en-US" sz="1800" kern="1200"/>
        </a:p>
      </dsp:txBody>
      <dsp:txXfrm>
        <a:off x="2214840" y="654723"/>
        <a:ext cx="5567252" cy="519495"/>
      </dsp:txXfrm>
    </dsp:sp>
    <dsp:sp modelId="{A1B80E5F-E93F-4AA5-B803-E66A7FFEC66A}">
      <dsp:nvSpPr>
        <dsp:cNvPr id="0" name=""/>
        <dsp:cNvSpPr/>
      </dsp:nvSpPr>
      <dsp:spPr>
        <a:xfrm rot="5400000">
          <a:off x="2102549" y="2290033"/>
          <a:ext cx="1041848" cy="11861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1EFBD-1D73-4F14-A7F8-441997B20014}">
      <dsp:nvSpPr>
        <dsp:cNvPr id="0" name=""/>
        <dsp:cNvSpPr/>
      </dsp:nvSpPr>
      <dsp:spPr>
        <a:xfrm>
          <a:off x="1826197" y="1676571"/>
          <a:ext cx="1753860" cy="69837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Historic</a:t>
          </a:r>
        </a:p>
      </dsp:txBody>
      <dsp:txXfrm>
        <a:off x="1860295" y="1710669"/>
        <a:ext cx="1685664" cy="630174"/>
      </dsp:txXfrm>
    </dsp:sp>
    <dsp:sp modelId="{A8D7FB6B-9C02-42C6-B815-1C952B51EE09}">
      <dsp:nvSpPr>
        <dsp:cNvPr id="0" name=""/>
        <dsp:cNvSpPr/>
      </dsp:nvSpPr>
      <dsp:spPr>
        <a:xfrm>
          <a:off x="3654129" y="1447798"/>
          <a:ext cx="4625356" cy="113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entury Gothic" panose="020B0502020202020204"/>
            </a:rPr>
            <a:t>A Historical</a:t>
          </a:r>
          <a:r>
            <a:rPr lang="en-US" sz="1800" kern="1200"/>
            <a:t> solar power generation data to provide the target variable for the RNN model. It represents the actual solar power output that the model needs to predict.</a:t>
          </a:r>
        </a:p>
      </dsp:txBody>
      <dsp:txXfrm>
        <a:off x="3654129" y="1447798"/>
        <a:ext cx="4625356" cy="1137996"/>
      </dsp:txXfrm>
    </dsp:sp>
    <dsp:sp modelId="{82AAB373-F607-4AFE-B565-DD3CAC7B8062}">
      <dsp:nvSpPr>
        <dsp:cNvPr id="0" name=""/>
        <dsp:cNvSpPr/>
      </dsp:nvSpPr>
      <dsp:spPr>
        <a:xfrm>
          <a:off x="3208794" y="2945198"/>
          <a:ext cx="1753860" cy="71240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Weather data</a:t>
          </a:r>
        </a:p>
      </dsp:txBody>
      <dsp:txXfrm>
        <a:off x="3243577" y="2979981"/>
        <a:ext cx="1684294" cy="642836"/>
      </dsp:txXfrm>
    </dsp:sp>
    <dsp:sp modelId="{FA2A08FD-A212-4CF5-AA8E-7EB6FB34DF56}">
      <dsp:nvSpPr>
        <dsp:cNvPr id="0" name=""/>
        <dsp:cNvSpPr/>
      </dsp:nvSpPr>
      <dsp:spPr>
        <a:xfrm>
          <a:off x="4977862" y="2953488"/>
          <a:ext cx="4784256" cy="99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entury Gothic" panose="020B0502020202020204"/>
            </a:rPr>
            <a:t>Parameters</a:t>
          </a:r>
          <a:r>
            <a:rPr lang="en-US" sz="1800" kern="1200"/>
            <a:t> such as global horizontal irradiance, direct normal irradiance, temperature, humidity, and cloud cover can significantly impact </a:t>
          </a:r>
          <a:r>
            <a:rPr lang="en-US" sz="1800" kern="1200">
              <a:latin typeface="Century Gothic" panose="020B0502020202020204"/>
            </a:rPr>
            <a:t>the solar</a:t>
          </a:r>
          <a:r>
            <a:rPr lang="en-US" sz="1800" kern="1200"/>
            <a:t> power generation.</a:t>
          </a:r>
        </a:p>
      </dsp:txBody>
      <dsp:txXfrm>
        <a:off x="4977862" y="2953488"/>
        <a:ext cx="4784256" cy="992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A88E9-A6C7-4D36-8FEA-EE1B90D07D58}">
      <dsp:nvSpPr>
        <dsp:cNvPr id="0" name=""/>
        <dsp:cNvSpPr/>
      </dsp:nvSpPr>
      <dsp:spPr>
        <a:xfrm>
          <a:off x="0" y="710365"/>
          <a:ext cx="6172198" cy="13731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code is clear, concise, and easy to understand. The documentation contains the project description, data used, model architecture, training methodology, and evaluation results.</a:t>
          </a:r>
        </a:p>
      </dsp:txBody>
      <dsp:txXfrm>
        <a:off x="67030" y="777395"/>
        <a:ext cx="6038138" cy="123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a picture of one of the geographic features of your country.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/>
              <a:t>Insert a picture illustrating a season in your country.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433A-A327-4EC2-B9E3-78E07B1BDC95}" type="datetime1">
              <a:rPr lang="en-GB" smtClean="0"/>
              <a:t>26/11/2023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6155-E1B3-49A3-A95B-732420746B27}" type="datetime1">
              <a:rPr lang="en-GB" smtClean="0"/>
              <a:t>26/11/2023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F17B-F68E-49CC-A112-0DBBE09BD3D6}" type="datetime1">
              <a:rPr lang="en-GB" smtClean="0"/>
              <a:t>26/11/2023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532-8CDB-4311-8C8F-176C3C1D37AF}" type="datetime1">
              <a:rPr lang="en-GB" smtClean="0"/>
              <a:t>26/11/2023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0E7F-0B95-43DC-B4E5-E443350B4B0E}" type="datetime1">
              <a:rPr lang="en-GB" smtClean="0"/>
              <a:t>26/11/2023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580-C670-41E1-9212-F42142A8F16B}" type="datetime1">
              <a:rPr lang="en-GB" smtClean="0"/>
              <a:t>26/11/2023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450-DED6-4428-9EC1-8B682EA5363A}" type="datetime1">
              <a:rPr lang="en-GB" smtClean="0"/>
              <a:t>26/11/2023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A7D-E658-48D8-9A5D-482EEBE42755}" type="datetime1">
              <a:rPr lang="en-GB" smtClean="0"/>
              <a:t>26/11/2023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186-30BD-4ECE-82A2-8BA9E9AC102B}" type="datetime1">
              <a:rPr lang="en-GB" smtClean="0"/>
              <a:t>26/11/2023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EA4-BD40-4CE0-BCD3-8EB193F84BB8}" type="datetime1">
              <a:rPr lang="en-GB" smtClean="0"/>
              <a:t>26/11/2023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4011-96FE-43EC-AA4D-CF0F45B1581C}" type="datetime1">
              <a:rPr lang="en-GB" smtClean="0"/>
              <a:t>26/11/2023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2981A53-FC93-4DFD-A319-1143E823C48E}" type="datetime1">
              <a:rPr lang="en-GB" smtClean="0"/>
              <a:t>26/11/2023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jonyabehabiba@gmail.com" TargetMode="External"/><Relationship Id="rId2" Type="http://schemas.openxmlformats.org/officeDocument/2006/relationships/hyperlink" Target="mailto:emmanuelyokordj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7613" y="1371600"/>
            <a:ext cx="9753600" cy="2286001"/>
          </a:xfrm>
        </p:spPr>
        <p:txBody>
          <a:bodyPr/>
          <a:lstStyle/>
          <a:p>
            <a:pPr algn="ctr"/>
            <a:r>
              <a:rPr lang="en-US"/>
              <a:t>AI fighting climate change: Solar Power forecasting using RNN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4114800"/>
            <a:ext cx="9067801" cy="1981200"/>
          </a:xfrm>
        </p:spPr>
        <p:txBody>
          <a:bodyPr>
            <a:normAutofit lnSpcReduction="10000"/>
          </a:bodyPr>
          <a:lstStyle/>
          <a:p>
            <a:r>
              <a:rPr lang="en-US"/>
              <a:t>Team: Chad-Tech/Open Innovation Challenge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algn="r"/>
            <a:endParaRPr lang="en-US"/>
          </a:p>
          <a:p>
            <a:pPr algn="r"/>
            <a:r>
              <a:rPr lang="en-US"/>
              <a:t>Members: Emmanuel Ebenezer </a:t>
            </a:r>
            <a:r>
              <a:rPr lang="en-US" err="1"/>
              <a:t>Yokordje</a:t>
            </a:r>
            <a:r>
              <a:rPr lang="en-US"/>
              <a:t> |Rachel Djonyabe Habiba</a:t>
            </a:r>
          </a:p>
          <a:p>
            <a:pPr algn="r"/>
            <a:r>
              <a:rPr lang="en-US">
                <a:hlinkClick r:id="rId2"/>
              </a:rPr>
              <a:t>emmanuelyokordje@gmail.com</a:t>
            </a:r>
            <a:r>
              <a:rPr lang="en-US"/>
              <a:t>, </a:t>
            </a:r>
            <a:r>
              <a:rPr lang="en-US">
                <a:hlinkClick r:id="rId3"/>
              </a:rPr>
              <a:t>djonyabehabiba@gmail.com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F882-9E14-F1E8-AFBC-93BB469F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/>
              <a:t>Current Problems in Energy Consumption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B556F8-D345-66C3-C6B0-C52816B67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346691"/>
              </p:ext>
            </p:extLst>
          </p:nvPr>
        </p:nvGraphicFramePr>
        <p:xfrm>
          <a:off x="1217613" y="1828800"/>
          <a:ext cx="9753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E9B8-DB57-BCA1-B057-06BEBCB0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532-8CDB-4311-8C8F-176C3C1D37AF}" type="datetime1">
              <a:rPr lang="en-GB" smtClean="0"/>
              <a:t>26/11/2023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B68AF-C753-B49F-25F3-FAF9CADB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723AA-FC25-0E5E-723E-01A73C99D56A}"/>
              </a:ext>
            </a:extLst>
          </p:cNvPr>
          <p:cNvSpPr txBox="1"/>
          <p:nvPr/>
        </p:nvSpPr>
        <p:spPr>
          <a:xfrm>
            <a:off x="1217612" y="5410200"/>
            <a:ext cx="975359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A reliable</a:t>
            </a:r>
            <a:r>
              <a:rPr lang="en-US" sz="1800"/>
              <a:t> energy forecasting to ensure a balance between demand and supply</a:t>
            </a:r>
            <a:r>
              <a:rPr lang="en-US"/>
              <a:t> is required.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2D17F7B-2F35-EA6B-E67E-602A38703501}"/>
              </a:ext>
            </a:extLst>
          </p:cNvPr>
          <p:cNvSpPr/>
          <p:nvPr/>
        </p:nvSpPr>
        <p:spPr>
          <a:xfrm rot="2197166">
            <a:off x="7731875" y="4715518"/>
            <a:ext cx="381000" cy="7620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3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13" y="2362200"/>
            <a:ext cx="3886200" cy="1905000"/>
          </a:xfrm>
        </p:spPr>
        <p:txBody>
          <a:bodyPr anchor="b">
            <a:normAutofit/>
          </a:bodyPr>
          <a:lstStyle/>
          <a:p>
            <a:pPr algn="just"/>
            <a:r>
              <a:rPr lang="en-US" sz="3400"/>
              <a:t>Global Impact and proposed solution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9888DA5-65D2-AE08-F444-FCB9430B5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867369"/>
              </p:ext>
            </p:extLst>
          </p:nvPr>
        </p:nvGraphicFramePr>
        <p:xfrm>
          <a:off x="5103812" y="685800"/>
          <a:ext cx="6400798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01487-5A29-9E10-3742-FE159419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8BD7-8F6D-4B56-8524-A9690CB157E9}" type="datetime1">
              <a:rPr lang="en-GB" smtClean="0"/>
              <a:t>26/11/2023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9933-0C62-91B5-C383-43F1E879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4709" y="274638"/>
            <a:ext cx="9753600" cy="1020762"/>
          </a:xfrm>
        </p:spPr>
        <p:txBody>
          <a:bodyPr>
            <a:normAutofit/>
          </a:bodyPr>
          <a:lstStyle/>
          <a:p>
            <a:pPr algn="just"/>
            <a:r>
              <a:rPr lang="en-US" sz="3400"/>
              <a:t>Solution impact on users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2055813" y="1828800"/>
            <a:ext cx="9448799" cy="3505200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n-US" sz="2200"/>
              <a:t>The solution we bring can affect people’s life. Accurate electricity forecasting can help individuals make informed decisions about energy consumption, reducing their reliance on fossil fuels and lowering energy costs.</a:t>
            </a:r>
          </a:p>
          <a:p>
            <a:pPr marL="45720" indent="0" algn="just">
              <a:buNone/>
            </a:pPr>
            <a:endParaRPr lang="en-US" sz="2200"/>
          </a:p>
          <a:p>
            <a:pPr marL="45720" indent="0" algn="just">
              <a:buNone/>
            </a:pPr>
            <a:r>
              <a:rPr lang="en-US" sz="2200"/>
              <a:t>Accurate forecasting can enable companies to optimize energy usage, reduce costs, and improve operational efficiency.</a:t>
            </a:r>
          </a:p>
          <a:p>
            <a:pPr marL="45720" indent="0" algn="just">
              <a:buNone/>
            </a:pPr>
            <a:endParaRPr lang="en-US" sz="2200"/>
          </a:p>
          <a:p>
            <a:pPr marL="45720" indent="0" algn="just">
              <a:buNone/>
            </a:pPr>
            <a:r>
              <a:rPr lang="en-US" sz="2200"/>
              <a:t>This technique can allow grid operators to maintain grid stability, integrate renewable energy sources effectively, and avoid energy shortages or surpluses.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C023-2D76-1FC7-30E8-78463381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7D85-DA72-40A2-9AFC-6270927D7AC7}" type="datetime1">
              <a:rPr lang="en-GB" smtClean="0"/>
              <a:t>26/11/2023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4888-57D4-32A5-F953-6E0EB07C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16E7B-ACA8-657C-E07F-0F7E7909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4" y="1752599"/>
            <a:ext cx="914400" cy="914400"/>
          </a:xfrm>
          <a:prstGeom prst="rect">
            <a:avLst/>
          </a:prstGeom>
        </p:spPr>
      </p:pic>
      <p:pic>
        <p:nvPicPr>
          <p:cNvPr id="1034" name="Picture 10" descr="Company - Free business icons">
            <a:extLst>
              <a:ext uri="{FF2B5EF4-FFF2-40B4-BE49-F238E27FC236}">
                <a16:creationId xmlns:a16="http://schemas.microsoft.com/office/drawing/2014/main" id="{8963B6D7-73B8-C9ED-C346-A1321422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4" y="2990848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id, live chat, online, operator, project, support icon - Download on  Iconfinder">
            <a:extLst>
              <a:ext uri="{FF2B5EF4-FFF2-40B4-BE49-F238E27FC236}">
                <a16:creationId xmlns:a16="http://schemas.microsoft.com/office/drawing/2014/main" id="{EC33372B-11FD-BF1B-D4CA-A0D2AC53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4" y="422909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A6AD9-FF4B-6303-29DE-082EA1FD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186-30BD-4ECE-82A2-8BA9E9AC102B}" type="datetime1">
              <a:rPr lang="en-GB" smtClean="0"/>
              <a:t>26/11/2023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50DDD-3DE0-E9A3-4250-78AC054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89E9144-6472-34B6-67AB-339D9EEC3D52}"/>
              </a:ext>
            </a:extLst>
          </p:cNvPr>
          <p:cNvSpPr txBox="1">
            <a:spLocks/>
          </p:cNvSpPr>
          <p:nvPr/>
        </p:nvSpPr>
        <p:spPr>
          <a:xfrm>
            <a:off x="608012" y="152400"/>
            <a:ext cx="7390980" cy="7927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/>
              <a:t>Innovative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69724-3B8A-C537-3FC4-7C87C8F79898}"/>
              </a:ext>
            </a:extLst>
          </p:cNvPr>
          <p:cNvSpPr txBox="1"/>
          <p:nvPr/>
        </p:nvSpPr>
        <p:spPr>
          <a:xfrm>
            <a:off x="1598612" y="1219200"/>
            <a:ext cx="100584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lvl="0" indent="0" algn="just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/>
              <a:t>Recurrent neural network is a well-established technology with a proven tracking record. It can be easily integrated into existing energy management systems and grid infrastructure, and it can handle large datasets with complex forecasting tasks.</a:t>
            </a:r>
          </a:p>
        </p:txBody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923C6E92-B142-0B28-B427-346458E23E18}"/>
              </a:ext>
            </a:extLst>
          </p:cNvPr>
          <p:cNvSpPr/>
          <p:nvPr/>
        </p:nvSpPr>
        <p:spPr>
          <a:xfrm>
            <a:off x="641445" y="1219200"/>
            <a:ext cx="880967" cy="8801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4E2C0-F73F-C12E-7944-A90EAD46FA9B}"/>
              </a:ext>
            </a:extLst>
          </p:cNvPr>
          <p:cNvSpPr txBox="1"/>
          <p:nvPr/>
        </p:nvSpPr>
        <p:spPr>
          <a:xfrm>
            <a:off x="2121904" y="2438400"/>
            <a:ext cx="830576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/>
              <a:t>As a potential successful existing solution, the Fuzzy inference model with RNN has been successfully applied in solar power forecasting.</a:t>
            </a:r>
          </a:p>
        </p:txBody>
      </p:sp>
      <p:sp>
        <p:nvSpPr>
          <p:cNvPr id="10" name="Rectangle 9" descr="Sun">
            <a:extLst>
              <a:ext uri="{FF2B5EF4-FFF2-40B4-BE49-F238E27FC236}">
                <a16:creationId xmlns:a16="http://schemas.microsoft.com/office/drawing/2014/main" id="{176C0624-8670-3D7B-CC55-3C3A663050E8}"/>
              </a:ext>
            </a:extLst>
          </p:cNvPr>
          <p:cNvSpPr/>
          <p:nvPr/>
        </p:nvSpPr>
        <p:spPr>
          <a:xfrm>
            <a:off x="1298384" y="2340420"/>
            <a:ext cx="833628" cy="88010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9A3D7-9055-51C1-148E-9E3445DFAEB8}"/>
              </a:ext>
            </a:extLst>
          </p:cNvPr>
          <p:cNvSpPr txBox="1"/>
          <p:nvPr/>
        </p:nvSpPr>
        <p:spPr>
          <a:xfrm>
            <a:off x="1704342" y="3505200"/>
            <a:ext cx="9140890" cy="14911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lvl="0" indent="0" algn="just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The technical challenges that we will face for launching this project can be in:</a:t>
            </a:r>
          </a:p>
          <a:p>
            <a:pPr marL="742950" lvl="1" indent="-285750" defTabSz="6223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kern="1200"/>
              <a:t>data collection and preparation,</a:t>
            </a:r>
          </a:p>
          <a:p>
            <a:pPr marL="742950" lvl="1" indent="-285750" defTabSz="6223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kern="1200"/>
              <a:t>the selection and optimization of the appropriate model,</a:t>
            </a:r>
          </a:p>
          <a:p>
            <a:pPr marL="742950" lvl="1" indent="-285750" defTabSz="6223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kern="1200"/>
              <a:t>the integration with the real system.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1BC8C-9203-F5A1-6456-775B829629AE}"/>
              </a:ext>
            </a:extLst>
          </p:cNvPr>
          <p:cNvSpPr txBox="1"/>
          <p:nvPr/>
        </p:nvSpPr>
        <p:spPr>
          <a:xfrm>
            <a:off x="2144677" y="5442092"/>
            <a:ext cx="890273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lvl="0" indent="0" algn="just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There is a huge demand for accurate electricity forecasting, and it is need for the integration of renewable energy and optimization management.</a:t>
            </a:r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2F740E4D-0FE3-C543-4E20-657649DB2AE8}"/>
              </a:ext>
            </a:extLst>
          </p:cNvPr>
          <p:cNvSpPr/>
          <p:nvPr/>
        </p:nvSpPr>
        <p:spPr>
          <a:xfrm>
            <a:off x="841184" y="3842820"/>
            <a:ext cx="833628" cy="88010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Graphic 17" descr="Linear Graph outline">
            <a:extLst>
              <a:ext uri="{FF2B5EF4-FFF2-40B4-BE49-F238E27FC236}">
                <a16:creationId xmlns:a16="http://schemas.microsoft.com/office/drawing/2014/main" id="{962ECE03-0388-176B-6DD7-FEC033280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8385" y="5368293"/>
            <a:ext cx="833627" cy="8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6ECA-BBEB-7EB0-EA67-BC03B01E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Project implementation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712424-0AEC-F4DA-7D1B-CFC8959C2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43614"/>
              </p:ext>
            </p:extLst>
          </p:nvPr>
        </p:nvGraphicFramePr>
        <p:xfrm>
          <a:off x="1217612" y="1676400"/>
          <a:ext cx="10134599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EA2A-44E3-0BDE-69C3-A40B4BE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E532-8CDB-4311-8C8F-176C3C1D37AF}" type="datetime1">
              <a:rPr lang="en-GB" smtClean="0"/>
              <a:t>26/11/2023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D0312-3524-9B37-24BC-905EF572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Project roadmap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For the implementation, our road map is as follow: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18683"/>
              </p:ext>
            </p:extLst>
          </p:nvPr>
        </p:nvGraphicFramePr>
        <p:xfrm>
          <a:off x="1217611" y="2667000"/>
          <a:ext cx="9753600" cy="15272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1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Phase 1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entury Gothic"/>
                        </a:rPr>
                        <a:t>Phase 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entury Gothic"/>
                        </a:rPr>
                        <a:t>Phase 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Phase 4</a:t>
                      </a: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r>
                        <a:rPr lang="en-US" sz="1800"/>
                        <a:t>Data collection and preparation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/>
                        <a:t>Model selection and optimization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cs typeface="Times New Roman" panose="02020603050405020304" pitchFamily="18" charset="0"/>
                        </a:rPr>
                        <a:t>Integration and testing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/>
                        <a:t>Deployment and monitoring</a:t>
                      </a:r>
                      <a:endParaRPr kumimoji="0" lang="en-US" sz="1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F0FC3-B4FB-86DA-D4B1-9991D513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62EE-92DE-4233-A933-EB9DD8F21B9B}" type="datetime1">
              <a:rPr lang="en-GB" smtClean="0"/>
              <a:t>26/11/2023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672BF7-FC34-B8C3-847B-C27A9A56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Bent 29">
            <a:extLst>
              <a:ext uri="{FF2B5EF4-FFF2-40B4-BE49-F238E27FC236}">
                <a16:creationId xmlns:a16="http://schemas.microsoft.com/office/drawing/2014/main" id="{814AC30D-E60C-B971-ED52-8CAD641B7145}"/>
              </a:ext>
            </a:extLst>
          </p:cNvPr>
          <p:cNvSpPr/>
          <p:nvPr/>
        </p:nvSpPr>
        <p:spPr>
          <a:xfrm rot="16200000" flipH="1">
            <a:off x="4659104" y="1812937"/>
            <a:ext cx="530095" cy="859879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25E2EBC-42B6-249E-42DC-DBC89F2840AE}"/>
              </a:ext>
            </a:extLst>
          </p:cNvPr>
          <p:cNvSpPr/>
          <p:nvPr/>
        </p:nvSpPr>
        <p:spPr>
          <a:xfrm rot="5400000">
            <a:off x="5704225" y="4433475"/>
            <a:ext cx="530095" cy="859879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325DD398-D447-B187-34BC-E1D51907570A}"/>
              </a:ext>
            </a:extLst>
          </p:cNvPr>
          <p:cNvSpPr/>
          <p:nvPr/>
        </p:nvSpPr>
        <p:spPr>
          <a:xfrm rot="16200000" flipH="1">
            <a:off x="4875206" y="3103716"/>
            <a:ext cx="250292" cy="859879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4886" y="445303"/>
            <a:ext cx="7848600" cy="773897"/>
          </a:xfrm>
        </p:spPr>
        <p:txBody>
          <a:bodyPr anchor="b">
            <a:normAutofit/>
          </a:bodyPr>
          <a:lstStyle/>
          <a:p>
            <a:r>
              <a:rPr lang="en-US" sz="3400"/>
              <a:t>Technical Implementation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61501-C0F1-2912-06C0-29FEB62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1812" y="6448427"/>
            <a:ext cx="1396259" cy="18097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A3E37D-B65E-4AD1-97E6-C42ED13E2669}" type="datetime1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26/11/2023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6531-882B-28D9-FF4D-7BD2E63A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36C87F6-986D-49E6-AF40-1B3A1EE8064D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1952CC-B69E-5AFC-6908-224AD91FB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326317"/>
              </p:ext>
            </p:extLst>
          </p:nvPr>
        </p:nvGraphicFramePr>
        <p:xfrm>
          <a:off x="5332412" y="685800"/>
          <a:ext cx="6172198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E69A1-724C-5716-92E5-FB1ADE08680B}"/>
              </a:ext>
            </a:extLst>
          </p:cNvPr>
          <p:cNvGrpSpPr/>
          <p:nvPr/>
        </p:nvGrpSpPr>
        <p:grpSpPr>
          <a:xfrm>
            <a:off x="664886" y="2514600"/>
            <a:ext cx="4896126" cy="773896"/>
            <a:chOff x="0" y="2290850"/>
            <a:chExt cx="6172198" cy="77389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5718144-994F-738D-E1C4-C1631A6FADF6}"/>
                </a:ext>
              </a:extLst>
            </p:cNvPr>
            <p:cNvSpPr/>
            <p:nvPr/>
          </p:nvSpPr>
          <p:spPr>
            <a:xfrm>
              <a:off x="0" y="2290850"/>
              <a:ext cx="6172198" cy="773896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/>
              <a:endParaRPr lang="en-US"/>
            </a:p>
          </p:txBody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D940C4FF-A6B4-7AA5-A969-C37889806A1E}"/>
                </a:ext>
              </a:extLst>
            </p:cNvPr>
            <p:cNvSpPr txBox="1"/>
            <p:nvPr/>
          </p:nvSpPr>
          <p:spPr>
            <a:xfrm>
              <a:off x="37778" y="2328628"/>
              <a:ext cx="6096642" cy="698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The code is well structured and contains comments explaining each section.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A29E45-DDCC-9134-EDFC-D8E902E8CD21}"/>
              </a:ext>
            </a:extLst>
          </p:cNvPr>
          <p:cNvGrpSpPr/>
          <p:nvPr/>
        </p:nvGrpSpPr>
        <p:grpSpPr>
          <a:xfrm>
            <a:off x="5321773" y="3193168"/>
            <a:ext cx="6172198" cy="616832"/>
            <a:chOff x="0" y="2666999"/>
            <a:chExt cx="6172198" cy="616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F9FDD4A-0782-6E51-7218-01F1D28B1F33}"/>
                </a:ext>
              </a:extLst>
            </p:cNvPr>
            <p:cNvSpPr/>
            <p:nvPr/>
          </p:nvSpPr>
          <p:spPr>
            <a:xfrm>
              <a:off x="0" y="2666999"/>
              <a:ext cx="6172198" cy="616832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5D94E688-D891-DD63-DC22-E7731CEF9BFF}"/>
                </a:ext>
              </a:extLst>
            </p:cNvPr>
            <p:cNvSpPr txBox="1"/>
            <p:nvPr/>
          </p:nvSpPr>
          <p:spPr>
            <a:xfrm>
              <a:off x="30111" y="2697110"/>
              <a:ext cx="6111976" cy="556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High-quality and clear data was used to train the model. 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2810F0-A943-E784-2DDB-D0C364AB44C3}"/>
              </a:ext>
            </a:extLst>
          </p:cNvPr>
          <p:cNvGrpSpPr/>
          <p:nvPr/>
        </p:nvGrpSpPr>
        <p:grpSpPr>
          <a:xfrm>
            <a:off x="694854" y="3658800"/>
            <a:ext cx="4896126" cy="1675200"/>
            <a:chOff x="0" y="3353980"/>
            <a:chExt cx="6172198" cy="1216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BDFCB22-CFD7-AE05-6A8D-D14D71AF05A4}"/>
                </a:ext>
              </a:extLst>
            </p:cNvPr>
            <p:cNvSpPr/>
            <p:nvPr/>
          </p:nvSpPr>
          <p:spPr>
            <a:xfrm>
              <a:off x="0" y="3353980"/>
              <a:ext cx="6172198" cy="1216800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21DCE36D-10FA-7CDA-31DA-4DB5A653B711}"/>
                </a:ext>
              </a:extLst>
            </p:cNvPr>
            <p:cNvSpPr txBox="1"/>
            <p:nvPr/>
          </p:nvSpPr>
          <p:spPr>
            <a:xfrm>
              <a:off x="59399" y="3413379"/>
              <a:ext cx="605340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The RNN architecture and hyperparameters are selected using metrics such as:</a:t>
              </a:r>
            </a:p>
            <a:p>
              <a:pPr marL="171450" lvl="0" indent="-17145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kern="1200"/>
                <a:t>mean absolute error(MAE),</a:t>
              </a:r>
            </a:p>
            <a:p>
              <a:pPr marL="171450" lvl="0" indent="-17145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/>
                <a:t>r</a:t>
              </a:r>
              <a:r>
                <a:rPr lang="en-US" sz="1200" kern="1200"/>
                <a:t>oot mean square error(RMSE),</a:t>
              </a:r>
            </a:p>
            <a:p>
              <a:pPr marL="171450" lvl="0" indent="-17145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200" kern="1200"/>
                <a:t>absolute percentage error (MAPE) and they are evaluated.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67C3DA-46B5-E3B7-FC9C-DDAB9F109AC1}"/>
              </a:ext>
            </a:extLst>
          </p:cNvPr>
          <p:cNvGrpSpPr/>
          <p:nvPr/>
        </p:nvGrpSpPr>
        <p:grpSpPr>
          <a:xfrm>
            <a:off x="5351884" y="5142781"/>
            <a:ext cx="6172198" cy="699879"/>
            <a:chOff x="0" y="4384504"/>
            <a:chExt cx="6172198" cy="69987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BBD4340-4DE1-31A8-F653-7043A2A9F0E9}"/>
                </a:ext>
              </a:extLst>
            </p:cNvPr>
            <p:cNvSpPr/>
            <p:nvPr/>
          </p:nvSpPr>
          <p:spPr>
            <a:xfrm>
              <a:off x="0" y="4384504"/>
              <a:ext cx="6172198" cy="6998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7EBDD980-CBE6-AADB-7394-FFEA0F1588E0}"/>
                </a:ext>
              </a:extLst>
            </p:cNvPr>
            <p:cNvSpPr txBox="1"/>
            <p:nvPr/>
          </p:nvSpPr>
          <p:spPr>
            <a:xfrm>
              <a:off x="34165" y="4418669"/>
              <a:ext cx="6103868" cy="631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just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For optimization techniques there is data augmentation, transfer learning, and ensemble learning that can be used. </a:t>
              </a:r>
            </a:p>
          </p:txBody>
        </p:sp>
      </p:grpSp>
      <p:sp>
        <p:nvSpPr>
          <p:cNvPr id="32" name="Arrow: Bent 31">
            <a:extLst>
              <a:ext uri="{FF2B5EF4-FFF2-40B4-BE49-F238E27FC236}">
                <a16:creationId xmlns:a16="http://schemas.microsoft.com/office/drawing/2014/main" id="{A7BDECCB-D9F3-052D-53CD-2B28210F4650}"/>
              </a:ext>
            </a:extLst>
          </p:cNvPr>
          <p:cNvSpPr/>
          <p:nvPr/>
        </p:nvSpPr>
        <p:spPr>
          <a:xfrm rot="5400000">
            <a:off x="5846477" y="2611368"/>
            <a:ext cx="250292" cy="859879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83A66CD2D634D94EC8AE7A81DBAA1" ma:contentTypeVersion="3" ma:contentTypeDescription="Create a new document." ma:contentTypeScope="" ma:versionID="ad05ff1e90f123880d542645f13ba49b">
  <xsd:schema xmlns:xsd="http://www.w3.org/2001/XMLSchema" xmlns:xs="http://www.w3.org/2001/XMLSchema" xmlns:p="http://schemas.microsoft.com/office/2006/metadata/properties" xmlns:ns3="3fceaecf-a731-4ce0-ab00-190f035458e6" targetNamespace="http://schemas.microsoft.com/office/2006/metadata/properties" ma:root="true" ma:fieldsID="df057ea2b4a772f88b4c5502b2cbb00b" ns3:_="">
    <xsd:import namespace="3fceaecf-a731-4ce0-ab00-190f035458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aecf-a731-4ce0-ab00-190f0354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4D460-E50D-4A86-AD40-E34056F143C3}">
  <ds:schemaRefs>
    <ds:schemaRef ds:uri="3fceaecf-a731-4ce0-ab00-190f035458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FD4CFB5-6048-43A0-A571-C1771010DBDC}">
  <ds:schemaRefs>
    <ds:schemaRef ds:uri="3fceaecf-a731-4ce0-ab00-190f035458e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107DCD-1EAA-41D7-AF28-0879AA434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Application>Microsoft Office PowerPoint</Application>
  <PresentationFormat>Custom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World country report presentation</vt:lpstr>
      <vt:lpstr>AI fighting climate change: Solar Power forecasting using RNN</vt:lpstr>
      <vt:lpstr>Current Problems in Energy Consumption</vt:lpstr>
      <vt:lpstr>Global Impact and proposed solution</vt:lpstr>
      <vt:lpstr>Solution impact on users</vt:lpstr>
      <vt:lpstr>PowerPoint Presentation</vt:lpstr>
      <vt:lpstr>Project implementation</vt:lpstr>
      <vt:lpstr>Project roadmap</vt:lpstr>
      <vt:lpstr>Technical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forecasting using RNN</dc:title>
  <dc:creator>Rachel Djonyabe Habiba</dc:creator>
  <cp:revision>2</cp:revision>
  <dcterms:created xsi:type="dcterms:W3CDTF">2023-11-26T15:27:05Z</dcterms:created>
  <dcterms:modified xsi:type="dcterms:W3CDTF">2023-11-27T01:21:11Z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0x010100E7683A66CD2D634D94EC8AE7A81DBAA1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