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20" y="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241270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78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900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07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895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341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343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5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263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301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mailto:youremail@email.co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www.linkedin.com/in/userna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Evaluating Aircraft Risk</a:t>
            </a:r>
            <a:endParaRPr dirty="0"/>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Identifying Low-Risk Aircraft for Purchase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Commercial aviation, while a high-cost venture, is considered to have relatively low risk. This report highlights key factors for the aviation industry to evaluate before making purchasing decisions for airplanes intended for both commercial and private use. The findings emphasize the crucial need to prioritize safety to prevent accidents, injuries, and loss of life.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Business Problem</a:t>
            </a:r>
            <a:endParaRPr sz="2600"/>
          </a:p>
          <a:p>
            <a:pPr marL="457200" lvl="0" indent="-393700" algn="l" rtl="0">
              <a:spcBef>
                <a:spcPts val="0"/>
              </a:spcBef>
              <a:spcAft>
                <a:spcPts val="0"/>
              </a:spcAft>
              <a:buSzPts val="2600"/>
              <a:buChar char="●"/>
            </a:pPr>
            <a:r>
              <a:rPr lang="en" sz="2600"/>
              <a:t>Data</a:t>
            </a:r>
            <a:endParaRPr sz="2600"/>
          </a:p>
          <a:p>
            <a:pPr marL="457200" lvl="0" indent="-393700" algn="l" rtl="0">
              <a:spcBef>
                <a:spcPts val="0"/>
              </a:spcBef>
              <a:spcAft>
                <a:spcPts val="0"/>
              </a:spcAft>
              <a:buSzPts val="2600"/>
              <a:buChar char="●"/>
            </a:pPr>
            <a:r>
              <a:rPr lang="en" sz="2600"/>
              <a:t>Methods</a:t>
            </a:r>
            <a:endParaRPr sz="2600"/>
          </a:p>
          <a:p>
            <a:pPr marL="457200" lvl="0" indent="-393700" algn="l" rtl="0">
              <a:spcBef>
                <a:spcPts val="0"/>
              </a:spcBef>
              <a:spcAft>
                <a:spcPts val="0"/>
              </a:spcAft>
              <a:buSzPts val="2600"/>
              <a:buChar char="●"/>
            </a:pPr>
            <a:r>
              <a:rPr lang="en" sz="2600"/>
              <a:t>Results</a:t>
            </a:r>
            <a:endParaRPr sz="2600"/>
          </a:p>
          <a:p>
            <a:pPr marL="457200" lvl="0" indent="-393700" algn="l" rtl="0">
              <a:spcBef>
                <a:spcPts val="0"/>
              </a:spcBef>
              <a:spcAft>
                <a:spcPts val="0"/>
              </a:spcAft>
              <a:buSzPts val="2600"/>
              <a:buChar char="●"/>
            </a:pPr>
            <a:r>
              <a:rPr lang="en" sz="2600"/>
              <a:t>Conclusions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Problem</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The company Lacks detailed knowledge about the potential risks associated with Aircraft, which would imply safety and operational efficiency. The task at hand is to assess and identify which aircraft presents the lowest risk. The Analysis will then be translated into clear, actionable insights to assist in making informed and strategic purchasing decisions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By investigating Aviation Accident data, the focus was to evaluate the different risks associated with Aircraft accidents and draw our attention to Airplanes that are not built by amateurs and only classified under Accidents in the Investigation Type. </a:t>
            </a:r>
            <a:br>
              <a:rPr lang="en-US" dirty="0" smtClean="0"/>
            </a:br>
            <a:r>
              <a:rPr lang="en-US" dirty="0" smtClean="0"/>
              <a:t>1 - Risk Factors include: Aircraft Damage, Weather conditions a Models, Manufacturer, Injury severity etc.</a:t>
            </a:r>
            <a:br>
              <a:rPr lang="en-US" dirty="0" smtClean="0"/>
            </a:br>
            <a:r>
              <a:rPr lang="en-US" dirty="0" smtClean="0"/>
              <a:t>2 – Aircraft Performance: Models and make that are associated with fewer incidents, minimal damage, low injury counts.</a:t>
            </a:r>
          </a:p>
          <a:p>
            <a:pPr marL="0" lvl="0" indent="0" algn="l" rtl="0">
              <a:spcBef>
                <a:spcPts val="0"/>
              </a:spcBef>
              <a:spcAft>
                <a:spcPts val="1600"/>
              </a:spcAft>
              <a:buNone/>
            </a:pPr>
            <a:r>
              <a:rPr lang="en-US" dirty="0" smtClean="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AutoNum type="arabicPeriod"/>
            </a:pPr>
            <a:r>
              <a:rPr lang="en-US" dirty="0" smtClean="0"/>
              <a:t>Estimating Rate of injuries associated with each Aircraft model and Aircraft Make is a good indicator of determining the safety of the aircraft based on the safety of the passengers. This helps to guide on the % of accidents that result in injuries, uninjured, fatal, minor and serious injuries. </a:t>
            </a:r>
          </a:p>
          <a:p>
            <a:pPr marL="0" lvl="0" indent="0" algn="l" rtl="0">
              <a:spcBef>
                <a:spcPts val="0"/>
              </a:spcBef>
              <a:spcAft>
                <a:spcPts val="1600"/>
              </a:spcAft>
              <a:buNone/>
            </a:pPr>
            <a:r>
              <a:rPr lang="en-US" dirty="0" smtClean="0"/>
              <a:t>This is calculated by finding the ratio of </a:t>
            </a:r>
            <a:r>
              <a:rPr lang="en-US" dirty="0" err="1" smtClean="0"/>
              <a:t>Total_injuries</a:t>
            </a:r>
            <a:r>
              <a:rPr lang="en-US" dirty="0" smtClean="0"/>
              <a:t> / </a:t>
            </a:r>
            <a:r>
              <a:rPr lang="en-US" dirty="0" err="1" smtClean="0"/>
              <a:t>Total_Events</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pic>
        <p:nvPicPr>
          <p:cNvPr id="2" name="Picture 1"/>
          <p:cNvPicPr>
            <a:picLocks noChangeAspect="1"/>
          </p:cNvPicPr>
          <p:nvPr/>
        </p:nvPicPr>
        <p:blipFill>
          <a:blip r:embed="rId3"/>
          <a:stretch>
            <a:fillRect/>
          </a:stretch>
        </p:blipFill>
        <p:spPr>
          <a:xfrm>
            <a:off x="153755" y="1630031"/>
            <a:ext cx="3580757" cy="2550184"/>
          </a:xfrm>
          <a:prstGeom prst="rect">
            <a:avLst/>
          </a:prstGeom>
        </p:spPr>
      </p:pic>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smtClean="0"/>
              <a:t>Below are the safest Aircraft models based on the total number of passengers who remained uninjured </a:t>
            </a:r>
            <a:r>
              <a:rPr lang="en-US" sz="900" dirty="0" smtClean="0"/>
              <a:t>considering the accident events that </a:t>
            </a:r>
            <a:r>
              <a:rPr lang="en-US" sz="900" dirty="0" err="1" smtClean="0"/>
              <a:t>accoured</a:t>
            </a:r>
            <a:r>
              <a:rPr lang="en-US" sz="900" dirty="0" smtClean="0"/>
              <a:t>. 737 being the safest model</a:t>
            </a:r>
            <a:r>
              <a:rPr lang="en-US" sz="900" dirty="0"/>
              <a:t> </a:t>
            </a:r>
            <a:r>
              <a:rPr lang="en-US" sz="900" dirty="0" smtClean="0"/>
              <a:t>and Boeing being the safest Manufacturer of Airplane.</a:t>
            </a:r>
          </a:p>
        </p:txBody>
      </p:sp>
      <p:pic>
        <p:nvPicPr>
          <p:cNvPr id="3" name="Picture 2"/>
          <p:cNvPicPr>
            <a:picLocks noChangeAspect="1"/>
          </p:cNvPicPr>
          <p:nvPr/>
        </p:nvPicPr>
        <p:blipFill>
          <a:blip r:embed="rId4"/>
          <a:stretch>
            <a:fillRect/>
          </a:stretch>
        </p:blipFill>
        <p:spPr>
          <a:xfrm>
            <a:off x="3892457" y="1630031"/>
            <a:ext cx="4760825" cy="25501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00" dirty="0" smtClean="0"/>
              <a:t>Recommendations:</a:t>
            </a:r>
          </a:p>
          <a:p>
            <a:pPr marL="0" lvl="0" indent="0" algn="l" rtl="0">
              <a:spcBef>
                <a:spcPts val="0"/>
              </a:spcBef>
              <a:spcAft>
                <a:spcPts val="1600"/>
              </a:spcAft>
              <a:buNone/>
            </a:pPr>
            <a:r>
              <a:rPr lang="en-US" sz="1000" dirty="0" smtClean="0"/>
              <a:t>1 - Avoid Amateur-built aircraft as these correlate with high-risk.</a:t>
            </a:r>
          </a:p>
          <a:p>
            <a:pPr marL="0" lvl="0" indent="0" algn="l" rtl="0">
              <a:spcBef>
                <a:spcPts val="0"/>
              </a:spcBef>
              <a:spcAft>
                <a:spcPts val="1600"/>
              </a:spcAft>
              <a:buNone/>
            </a:pPr>
            <a:r>
              <a:rPr lang="en-US" sz="1000" dirty="0" smtClean="0"/>
              <a:t>2 – Boeing should be given priority as a top manufacturer and specifically Boeing 777 should be the Airplane model of choice as they have the highest rate of uninjured passengers after an Accident has occurred.</a:t>
            </a:r>
          </a:p>
          <a:p>
            <a:pPr marL="0" lvl="0" indent="0" algn="l" rtl="0">
              <a:spcBef>
                <a:spcPts val="0"/>
              </a:spcBef>
              <a:spcAft>
                <a:spcPts val="1600"/>
              </a:spcAft>
              <a:buNone/>
            </a:pPr>
            <a:r>
              <a:rPr lang="en-US" sz="1000" dirty="0" smtClean="0"/>
              <a:t>3 – Models 737, 767, A330-323 have high uninjured rates under the weather VMC as visibility is clear.</a:t>
            </a:r>
          </a:p>
          <a:p>
            <a:pPr marL="0" lvl="0" indent="0" algn="l" rtl="0">
              <a:spcBef>
                <a:spcPts val="0"/>
              </a:spcBef>
              <a:spcAft>
                <a:spcPts val="1600"/>
              </a:spcAft>
              <a:buNone/>
            </a:pPr>
            <a:r>
              <a:rPr lang="en-US" sz="1000" dirty="0" smtClean="0"/>
              <a:t>Future Recommendations/further Analysis</a:t>
            </a:r>
          </a:p>
          <a:p>
            <a:pPr marL="0" lvl="0" indent="0" algn="l" rtl="0">
              <a:spcBef>
                <a:spcPts val="0"/>
              </a:spcBef>
              <a:spcAft>
                <a:spcPts val="1600"/>
              </a:spcAft>
              <a:buNone/>
            </a:pPr>
            <a:r>
              <a:rPr lang="en-US" sz="1000" dirty="0" smtClean="0"/>
              <a:t>It would be good to know the Flight Hours </a:t>
            </a:r>
            <a:r>
              <a:rPr lang="en-US" sz="1000" smtClean="0"/>
              <a:t>Each Airplane has.</a:t>
            </a:r>
            <a:endParaRPr lang="en-US" sz="1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t>Email:</a:t>
            </a:r>
            <a:r>
              <a:rPr lang="en" sz="2000" dirty="0"/>
              <a:t> </a:t>
            </a:r>
            <a:r>
              <a:rPr lang="en" sz="2000" u="sng" dirty="0" smtClean="0">
                <a:solidFill>
                  <a:schemeClr val="hlink"/>
                </a:solidFill>
              </a:rPr>
              <a:t>ronngwang</a:t>
            </a:r>
            <a:r>
              <a:rPr lang="en" sz="2000" u="sng" dirty="0" smtClean="0">
                <a:solidFill>
                  <a:schemeClr val="hlink"/>
                </a:solidFill>
                <a:hlinkClick r:id="rId3"/>
              </a:rPr>
              <a:t>@gmail.com</a:t>
            </a:r>
            <a:endParaRPr sz="2000" dirty="0"/>
          </a:p>
          <a:p>
            <a:pPr marL="0" lvl="0" indent="0" algn="l" rtl="0">
              <a:spcBef>
                <a:spcPts val="0"/>
              </a:spcBef>
              <a:spcAft>
                <a:spcPts val="0"/>
              </a:spcAft>
              <a:buNone/>
            </a:pPr>
            <a:r>
              <a:rPr lang="en" sz="2000" b="1" dirty="0"/>
              <a:t>GitHub:</a:t>
            </a:r>
            <a:r>
              <a:rPr lang="en" sz="2000" dirty="0"/>
              <a:t> </a:t>
            </a:r>
            <a:r>
              <a:rPr lang="en" sz="2000" dirty="0" smtClean="0"/>
              <a:t>@</a:t>
            </a:r>
            <a:r>
              <a:rPr lang="en" sz="2000" dirty="0" smtClean="0"/>
              <a:t>YokRonn</a:t>
            </a:r>
            <a:endParaRPr sz="2000" dirty="0"/>
          </a:p>
          <a:p>
            <a:pPr marL="0" lvl="0" indent="0" algn="l" rtl="0">
              <a:spcBef>
                <a:spcPts val="0"/>
              </a:spcBef>
              <a:spcAft>
                <a:spcPts val="0"/>
              </a:spcAft>
              <a:buNone/>
            </a:pPr>
            <a:r>
              <a:rPr lang="en" sz="2000" b="1" dirty="0"/>
              <a:t>LinkedIn:</a:t>
            </a:r>
            <a:r>
              <a:rPr lang="en" sz="2000" dirty="0"/>
              <a:t> </a:t>
            </a:r>
            <a:r>
              <a:rPr lang="en" sz="2000" u="sng" dirty="0">
                <a:solidFill>
                  <a:schemeClr val="hlink"/>
                </a:solidFill>
                <a:hlinkClick r:id="rId4"/>
              </a:rPr>
              <a:t>linkedin.com/in/username/</a:t>
            </a:r>
            <a:endParaRPr sz="2000"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383</Words>
  <Application>Microsoft Office PowerPoint</Application>
  <PresentationFormat>On-screen Show (16:9)</PresentationFormat>
  <Paragraphs>32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Proxima Nova</vt:lpstr>
      <vt:lpstr>Spearmint</vt:lpstr>
      <vt:lpstr>Evaluating Aircraft Risk</vt:lpstr>
      <vt:lpstr>Summary</vt:lpstr>
      <vt:lpstr>Outline</vt:lpstr>
      <vt:lpstr>Business Problem</vt:lpstr>
      <vt:lpstr>Data</vt:lpstr>
      <vt:lpstr>Methods</vt:lpstr>
      <vt:lpstr>Results</vt:lpstr>
      <vt:lpstr>Conclusions</vt:lpstr>
      <vt:lpstr>Thank You!  Email: ronngwang@gmail.com GitHub: @YokRonn LinkedIn: linkedin.com/in/username/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Aircraft Risk</dc:title>
  <cp:lastModifiedBy>Ronnie</cp:lastModifiedBy>
  <cp:revision>12</cp:revision>
  <dcterms:modified xsi:type="dcterms:W3CDTF">2024-09-09T19:26:41Z</dcterms:modified>
</cp:coreProperties>
</file>