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5B0040C-1ECD-48A0-A98D-A1EDD909DC84}" type="datetimeFigureOut">
              <a:rPr lang="en-US" smtClean="0"/>
              <a:t>10/4/2023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FFBC751-7C7E-47B9-9039-411688E076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FBC751-7C7E-47B9-9039-411688E076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FBC751-7C7E-47B9-9039-411688E076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FBC751-7C7E-47B9-9039-411688E07629}"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FBC751-7C7E-47B9-9039-411688E0762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FFBC751-7C7E-47B9-9039-411688E07629}"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FFBC751-7C7E-47B9-9039-411688E0762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FFBC751-7C7E-47B9-9039-411688E07629}"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5B0040C-1ECD-48A0-A98D-A1EDD909DC84}" type="datetimeFigureOut">
              <a:rPr lang="en-US" smtClean="0"/>
              <a:t>10/4/2023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FFBC751-7C7E-47B9-9039-411688E076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5B0040C-1ECD-48A0-A98D-A1EDD909DC84}" type="datetimeFigureOut">
              <a:rPr lang="en-US" smtClean="0"/>
              <a:t>10/4/2023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FFBC751-7C7E-47B9-9039-411688E0762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5B0040C-1ECD-48A0-A98D-A1EDD909DC84}" type="datetimeFigureOut">
              <a:rPr lang="en-US" smtClean="0"/>
              <a:t>10/4/2023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FFBC751-7C7E-47B9-9039-411688E0762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5B0040C-1ECD-48A0-A98D-A1EDD909DC84}" type="datetimeFigureOut">
              <a:rPr lang="en-US" smtClean="0"/>
              <a:t>10/4/2023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FFBC751-7C7E-47B9-9039-411688E076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Phase </a:t>
            </a:r>
            <a:r>
              <a:rPr lang="en-US" b="1" dirty="0" smtClean="0"/>
              <a:t>1</a:t>
            </a:r>
            <a:r>
              <a:rPr lang="en-US" dirty="0" smtClean="0"/>
              <a:t>  </a:t>
            </a:r>
            <a:endParaRPr lang="en-US" dirty="0"/>
          </a:p>
        </p:txBody>
      </p:sp>
      <p:sp>
        <p:nvSpPr>
          <p:cNvPr id="3" name="Subtitle 2"/>
          <p:cNvSpPr>
            <a:spLocks noGrp="1"/>
          </p:cNvSpPr>
          <p:nvPr>
            <p:ph type="subTitle" idx="1"/>
          </p:nvPr>
        </p:nvSpPr>
        <p:spPr/>
        <p:txBody>
          <a:bodyPr/>
          <a:lstStyle/>
          <a:p>
            <a:r>
              <a:rPr lang="en-US" b="1" dirty="0" smtClean="0"/>
              <a:t> </a:t>
            </a:r>
            <a:r>
              <a:rPr lang="en-US" b="1" dirty="0" smtClean="0"/>
              <a:t>Problem Definition and Design Thinking</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Extracting meaningful insights from sentiment analysis results is crucial for informing and guiding business decisions effectively. Begin by understanding the overall sentiment distribution in your data, identifying whether sentiments lean predominantly positive, negative, or neutral. Then, pinpoint the sentiments that have the most significant impact on your business. Negative sentiments, in particular, often warrant immediate attention as they can adversely affect reputation and customer satisfaction.</a:t>
            </a:r>
          </a:p>
          <a:p>
            <a:r>
              <a:rPr lang="en-US" dirty="0" smtClean="0"/>
              <a:t>Next, delve deeper into the data to identify influencing factors behind specific sentiments. Analyze keywords, topics, or events that correlate with positive or negative sentiment. Prioritize addressing issues or leveraging opportunities that consistently emerge from the analysis. Customer feedback analysis is vital—examine specific concerns or suggestions expressed by customers to fine-tune your products, services, or communications.</a:t>
            </a:r>
            <a:endParaRPr lang="en-US" smtClean="0"/>
          </a:p>
          <a:p>
            <a:endParaRPr lang="en-US"/>
          </a:p>
        </p:txBody>
      </p:sp>
      <p:sp>
        <p:nvSpPr>
          <p:cNvPr id="3" name="Title 2"/>
          <p:cNvSpPr>
            <a:spLocks noGrp="1"/>
          </p:cNvSpPr>
          <p:nvPr>
            <p:ph type="title"/>
          </p:nvPr>
        </p:nvSpPr>
        <p:spPr/>
        <p:txBody>
          <a:bodyPr/>
          <a:lstStyle/>
          <a:p>
            <a:r>
              <a:rPr lang="en-US" b="0" dirty="0" smtClean="0"/>
              <a:t>Insights Generation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132856"/>
            <a:ext cx="8496944" cy="2554545"/>
          </a:xfrm>
          <a:prstGeom prst="rect">
            <a:avLst/>
          </a:prstGeom>
        </p:spPr>
        <p:txBody>
          <a:bodyPr wrap="square">
            <a:spAutoFit/>
          </a:bodyPr>
          <a:lstStyle/>
          <a:p>
            <a:r>
              <a:rPr lang="en-US" sz="3200" dirty="0"/>
              <a:t>In this part you will need to understand the problem statement and create a document on what have you understood and how will you proceed ahead with solving the problem. Please think on a design and present in form of a document.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problem is to perform sentiment analysis on customer feedback to gain insights into competitor products. By understanding customer sentiments, companies can identify strengths and weaknesses in competing products, thereby improving their own offerings. This project requires utilizing various NLP methods to extract valuable insights from customer feedback. </a:t>
            </a:r>
            <a:endParaRPr lang="en-US" dirty="0"/>
          </a:p>
        </p:txBody>
      </p:sp>
      <p:sp>
        <p:nvSpPr>
          <p:cNvPr id="2" name="Title 1"/>
          <p:cNvSpPr>
            <a:spLocks noGrp="1"/>
          </p:cNvSpPr>
          <p:nvPr>
            <p:ph type="title"/>
          </p:nvPr>
        </p:nvSpPr>
        <p:spPr/>
        <p:txBody>
          <a:bodyPr/>
          <a:lstStyle/>
          <a:p>
            <a:r>
              <a:rPr lang="en-US" b="1" dirty="0" smtClean="0"/>
              <a:t>Problem Definition:</a:t>
            </a: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1988840"/>
            <a:ext cx="6912768" cy="1107996"/>
          </a:xfrm>
          <a:prstGeom prst="rect">
            <a:avLst/>
          </a:prstGeom>
        </p:spPr>
        <p:txBody>
          <a:bodyPr wrap="square">
            <a:spAutoFit/>
          </a:bodyPr>
          <a:lstStyle/>
          <a:p>
            <a:r>
              <a:rPr lang="en-US" sz="6600" b="1" dirty="0"/>
              <a:t>Design </a:t>
            </a:r>
            <a:r>
              <a:rPr lang="en-US" sz="6600" b="1" dirty="0" smtClean="0"/>
              <a:t>Thinking</a:t>
            </a:r>
            <a:endParaRPr lang="en-US" sz="6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err="1" smtClean="0"/>
              <a:t>Kaggle</a:t>
            </a:r>
            <a:r>
              <a:rPr lang="en-US" dirty="0" smtClean="0"/>
              <a:t>: </a:t>
            </a:r>
            <a:r>
              <a:rPr lang="en-US" dirty="0" err="1" smtClean="0"/>
              <a:t>Kaggle</a:t>
            </a:r>
            <a:r>
              <a:rPr lang="en-US" dirty="0" smtClean="0"/>
              <a:t> is a popular platform for data science competitions, and it hosts a wide range of datasets, including customer reviews and sentiment analysis datasets. You can search for relevant datasets using keywords like "customer reviews" or "sentiment analysis."</a:t>
            </a:r>
          </a:p>
          <a:p>
            <a:r>
              <a:rPr lang="en-US" b="1" dirty="0" smtClean="0"/>
              <a:t>Amazon Customer Reviews (Amazon Product Review Dataset)</a:t>
            </a:r>
            <a:r>
              <a:rPr lang="en-US" dirty="0" smtClean="0"/>
              <a:t>: Amazon used to provide a vast dataset of customer reviews and product metadata through the Amazon Customer Reviews program. It includes information on product ratings, text reviews, and more.</a:t>
            </a:r>
          </a:p>
          <a:p>
            <a:r>
              <a:rPr lang="en-US" b="1" dirty="0" smtClean="0"/>
              <a:t>Twitter </a:t>
            </a:r>
            <a:r>
              <a:rPr lang="en-US" b="1" dirty="0" smtClean="0"/>
              <a:t>API</a:t>
            </a:r>
            <a:r>
              <a:rPr lang="en-US" dirty="0" smtClean="0"/>
              <a:t>: You can use Twitter's API to collect tweets containing customer reviews and sentiments about various products or services. Twitter data can provide real-time insights into customer opinions.</a:t>
            </a:r>
          </a:p>
          <a:p>
            <a:r>
              <a:rPr lang="en-US" b="1" dirty="0" smtClean="0"/>
              <a:t>Data.gov</a:t>
            </a:r>
            <a:r>
              <a:rPr lang="en-US" dirty="0" smtClean="0"/>
              <a:t>: If you are looking for publicly available datasets, you can explore Data.gov, a repository of various datasets from the United States government.</a:t>
            </a:r>
          </a:p>
          <a:p>
            <a:endParaRPr lang="en-US" dirty="0"/>
          </a:p>
        </p:txBody>
      </p:sp>
      <p:sp>
        <p:nvSpPr>
          <p:cNvPr id="3" name="Title 2"/>
          <p:cNvSpPr>
            <a:spLocks noGrp="1"/>
          </p:cNvSpPr>
          <p:nvPr>
            <p:ph type="title"/>
          </p:nvPr>
        </p:nvSpPr>
        <p:spPr/>
        <p:txBody>
          <a:bodyPr/>
          <a:lstStyle/>
          <a:p>
            <a:r>
              <a:rPr lang="en-US" b="0" dirty="0" smtClean="0"/>
              <a:t>Data </a:t>
            </a:r>
            <a:r>
              <a:rPr lang="en-US" b="0" dirty="0" smtClean="0"/>
              <a:t>Collection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smtClean="0"/>
              <a:t>Lowercasing</a:t>
            </a:r>
            <a:r>
              <a:rPr lang="en-US" dirty="0" smtClean="0"/>
              <a:t>:</a:t>
            </a:r>
          </a:p>
          <a:p>
            <a:pPr lvl="1"/>
            <a:r>
              <a:rPr lang="en-US" dirty="0" smtClean="0"/>
              <a:t>Convert all text to lowercase to ensure consistency. This prevents the model from treating "Word" and "word" as different words.</a:t>
            </a:r>
          </a:p>
          <a:p>
            <a:r>
              <a:rPr lang="en-US" b="1" dirty="0" smtClean="0"/>
              <a:t>Tokenization</a:t>
            </a:r>
            <a:r>
              <a:rPr lang="en-US" dirty="0" smtClean="0"/>
              <a:t>:</a:t>
            </a:r>
          </a:p>
          <a:p>
            <a:pPr lvl="1"/>
            <a:r>
              <a:rPr lang="en-US" dirty="0" smtClean="0"/>
              <a:t>Tokenization involves splitting the text into individual words or tokens. You can use libraries like NLTK or </a:t>
            </a:r>
            <a:r>
              <a:rPr lang="en-US" dirty="0" err="1" smtClean="0"/>
              <a:t>spaCy</a:t>
            </a:r>
            <a:r>
              <a:rPr lang="en-US" dirty="0" smtClean="0"/>
              <a:t> for tokenization.</a:t>
            </a:r>
          </a:p>
          <a:p>
            <a:r>
              <a:rPr lang="en-US" b="1" dirty="0" smtClean="0"/>
              <a:t>Removing Special Characters and Punctuation</a:t>
            </a:r>
            <a:r>
              <a:rPr lang="en-US" dirty="0" smtClean="0"/>
              <a:t>:</a:t>
            </a:r>
          </a:p>
          <a:p>
            <a:pPr lvl="1"/>
            <a:r>
              <a:rPr lang="en-US" dirty="0" smtClean="0"/>
              <a:t>Remove non-alphanumeric characters, punctuation, and symbols. These characters often don't carry much meaning in text analysis.</a:t>
            </a:r>
          </a:p>
          <a:p>
            <a:endParaRPr lang="en-US" dirty="0"/>
          </a:p>
        </p:txBody>
      </p:sp>
      <p:sp>
        <p:nvSpPr>
          <p:cNvPr id="3" name="Title 2"/>
          <p:cNvSpPr>
            <a:spLocks noGrp="1"/>
          </p:cNvSpPr>
          <p:nvPr>
            <p:ph type="title"/>
          </p:nvPr>
        </p:nvSpPr>
        <p:spPr/>
        <p:txBody>
          <a:bodyPr/>
          <a:lstStyle/>
          <a:p>
            <a:r>
              <a:rPr lang="en-US" b="0" dirty="0" smtClean="0"/>
              <a:t>Data Preprocessing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Sentiment analysis, a vital NLP task, can be approached using diverse techniques. Bag of Words (</a:t>
            </a:r>
            <a:r>
              <a:rPr lang="en-US" dirty="0" err="1" smtClean="0"/>
              <a:t>BoW</a:t>
            </a:r>
            <a:r>
              <a:rPr lang="en-US" dirty="0" smtClean="0"/>
              <a:t>) provides a fundamental method, involving the quantification of word frequencies in documents, which is then used as input for machine learning algorithms. This approach is simple but lacks context awareness. Alternatively, word embeddings offer a richer representation of words by capturing semantic relationships. </a:t>
            </a:r>
          </a:p>
        </p:txBody>
      </p:sp>
      <p:sp>
        <p:nvSpPr>
          <p:cNvPr id="3" name="Title 2"/>
          <p:cNvSpPr>
            <a:spLocks noGrp="1"/>
          </p:cNvSpPr>
          <p:nvPr>
            <p:ph type="title"/>
          </p:nvPr>
        </p:nvSpPr>
        <p:spPr/>
        <p:txBody>
          <a:bodyPr/>
          <a:lstStyle/>
          <a:p>
            <a:r>
              <a:rPr lang="en-US" b="0" dirty="0" smtClean="0"/>
              <a:t>Sentiment Analysis Techniques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Feature Extraction:</a:t>
            </a:r>
            <a:endParaRPr lang="en-US" dirty="0" smtClean="0"/>
          </a:p>
          <a:p>
            <a:r>
              <a:rPr lang="en-US" b="1" dirty="0" smtClean="0"/>
              <a:t>Bag of Words (</a:t>
            </a:r>
            <a:r>
              <a:rPr lang="en-US" b="1" dirty="0" err="1" smtClean="0"/>
              <a:t>BoW</a:t>
            </a:r>
            <a:r>
              <a:rPr lang="en-US" b="1" dirty="0" smtClean="0"/>
              <a:t>) or TF-IDF Vectors</a:t>
            </a:r>
            <a:r>
              <a:rPr lang="en-US" dirty="0" smtClean="0"/>
              <a:t>:</a:t>
            </a:r>
          </a:p>
          <a:p>
            <a:pPr lvl="1"/>
            <a:r>
              <a:rPr lang="en-US" dirty="0" smtClean="0"/>
              <a:t>Create a vocabulary of unique words from your text data.</a:t>
            </a:r>
          </a:p>
          <a:p>
            <a:pPr lvl="1"/>
            <a:r>
              <a:rPr lang="en-US" dirty="0" smtClean="0"/>
              <a:t>Convert each document into a vector where each dimension corresponds to a word from the vocabulary.</a:t>
            </a:r>
          </a:p>
          <a:p>
            <a:pPr lvl="1"/>
            <a:r>
              <a:rPr lang="en-US" dirty="0" smtClean="0"/>
              <a:t>The values in the vector represent word frequencies (</a:t>
            </a:r>
            <a:r>
              <a:rPr lang="en-US" dirty="0" err="1" smtClean="0"/>
              <a:t>BoW</a:t>
            </a:r>
            <a:r>
              <a:rPr lang="en-US" dirty="0" smtClean="0"/>
              <a:t>) or TF-IDF scores (Term Frequency-Inverse Document Frequency).</a:t>
            </a:r>
          </a:p>
          <a:p>
            <a:endParaRPr lang="en-US" dirty="0"/>
          </a:p>
        </p:txBody>
      </p:sp>
      <p:sp>
        <p:nvSpPr>
          <p:cNvPr id="3" name="Title 2"/>
          <p:cNvSpPr>
            <a:spLocks noGrp="1"/>
          </p:cNvSpPr>
          <p:nvPr>
            <p:ph type="title"/>
          </p:nvPr>
        </p:nvSpPr>
        <p:spPr/>
        <p:txBody>
          <a:bodyPr/>
          <a:lstStyle/>
          <a:p>
            <a:r>
              <a:rPr lang="en-US" b="0" dirty="0" smtClean="0"/>
              <a:t>Feature Extraction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smtClean="0"/>
              <a:t>Sentiment Histogram</a:t>
            </a:r>
            <a:r>
              <a:rPr lang="en-US" dirty="0" smtClean="0"/>
              <a:t>:</a:t>
            </a:r>
          </a:p>
          <a:p>
            <a:pPr lvl="1"/>
            <a:r>
              <a:rPr lang="en-US" dirty="0" smtClean="0"/>
              <a:t>Create a histogram that shows the distribution of sentiment scores or categories across headlines. This can provide a quick overview of the sentiment balance in your headlines dataset.</a:t>
            </a:r>
          </a:p>
          <a:p>
            <a:r>
              <a:rPr lang="en-US" b="1" dirty="0" smtClean="0"/>
              <a:t>Stacked Bar Chart</a:t>
            </a:r>
            <a:r>
              <a:rPr lang="en-US" dirty="0" smtClean="0"/>
              <a:t>:</a:t>
            </a:r>
          </a:p>
          <a:p>
            <a:pPr lvl="1"/>
            <a:r>
              <a:rPr lang="en-US" dirty="0" smtClean="0"/>
              <a:t>Use a stacked bar chart to visualize sentiment distribution over time or by different categories (e.g., news topics). Each bar represents a category, and the segments of the bars represent the proportions of positive, negative, and neutral headlines.</a:t>
            </a:r>
          </a:p>
          <a:p>
            <a:r>
              <a:rPr lang="en-US" b="1" dirty="0" smtClean="0"/>
              <a:t>Word Clouds by Sentiment</a:t>
            </a:r>
            <a:r>
              <a:rPr lang="en-US" dirty="0" smtClean="0"/>
              <a:t>:</a:t>
            </a:r>
          </a:p>
          <a:p>
            <a:pPr lvl="1"/>
            <a:r>
              <a:rPr lang="en-US" dirty="0" smtClean="0"/>
              <a:t>Generate word clouds for each sentiment category (positive, negative, neutral) in the headlines. This visually highlights the most common words associated with each sentiment.</a:t>
            </a:r>
          </a:p>
          <a:p>
            <a:endParaRPr lang="en-US" dirty="0"/>
          </a:p>
        </p:txBody>
      </p:sp>
      <p:sp>
        <p:nvSpPr>
          <p:cNvPr id="3" name="Title 2"/>
          <p:cNvSpPr>
            <a:spLocks noGrp="1"/>
          </p:cNvSpPr>
          <p:nvPr>
            <p:ph type="title"/>
          </p:nvPr>
        </p:nvSpPr>
        <p:spPr/>
        <p:txBody>
          <a:bodyPr/>
          <a:lstStyle/>
          <a:p>
            <a:r>
              <a:rPr lang="en-US" b="0" dirty="0" smtClean="0"/>
              <a:t>Visualization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TotalTime>
  <Words>687</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Phase 1  </vt:lpstr>
      <vt:lpstr>Slide 2</vt:lpstr>
      <vt:lpstr>Problem Definition: </vt:lpstr>
      <vt:lpstr>Slide 4</vt:lpstr>
      <vt:lpstr>Data Collection</vt:lpstr>
      <vt:lpstr>Data Preprocessing</vt:lpstr>
      <vt:lpstr>Sentiment Analysis Techniques</vt:lpstr>
      <vt:lpstr>Feature Extraction</vt:lpstr>
      <vt:lpstr>Visualization</vt:lpstr>
      <vt:lpstr>Insights Generation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dc:title>
  <dc:creator>USER</dc:creator>
  <cp:lastModifiedBy>USER</cp:lastModifiedBy>
  <cp:revision>3</cp:revision>
  <dcterms:created xsi:type="dcterms:W3CDTF">2023-10-04T05:43:08Z</dcterms:created>
  <dcterms:modified xsi:type="dcterms:W3CDTF">2023-10-04T06:12:44Z</dcterms:modified>
</cp:coreProperties>
</file>