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258" r:id="rId3"/>
    <p:sldId id="348" r:id="rId4"/>
    <p:sldId id="388" r:id="rId5"/>
    <p:sldId id="349" r:id="rId6"/>
    <p:sldId id="389" r:id="rId7"/>
    <p:sldId id="368" r:id="rId8"/>
    <p:sldId id="370" r:id="rId9"/>
    <p:sldId id="390" r:id="rId10"/>
    <p:sldId id="372" r:id="rId11"/>
    <p:sldId id="391" r:id="rId12"/>
    <p:sldId id="392" r:id="rId13"/>
    <p:sldId id="393" r:id="rId14"/>
    <p:sldId id="394" r:id="rId15"/>
    <p:sldId id="350" r:id="rId16"/>
    <p:sldId id="395" r:id="rId17"/>
    <p:sldId id="374" r:id="rId18"/>
    <p:sldId id="396" r:id="rId19"/>
    <p:sldId id="397" r:id="rId20"/>
    <p:sldId id="373" r:id="rId21"/>
    <p:sldId id="39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2075" autoAdjust="0"/>
  </p:normalViewPr>
  <p:slideViewPr>
    <p:cSldViewPr snapToGrid="0">
      <p:cViewPr varScale="1">
        <p:scale>
          <a:sx n="62" d="100"/>
          <a:sy n="62" d="100"/>
        </p:scale>
        <p:origin x="-1392"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BCCBAF-3F09-4710-8B0F-3CFD649D0D42}" type="datetimeFigureOut">
              <a:rPr lang="zh-CN" altLang="en-US" smtClean="0"/>
              <a:t>2020/3/18 Wednesday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2A64A5-80F0-4B62-A7CB-B8BCCF64471C}" type="slidenum">
              <a:rPr lang="zh-CN" altLang="en-US" smtClean="0"/>
              <a:t>‹#›</a:t>
            </a:fld>
            <a:endParaRPr lang="zh-CN" altLang="en-US"/>
          </a:p>
        </p:txBody>
      </p:sp>
    </p:spTree>
    <p:extLst>
      <p:ext uri="{BB962C8B-B14F-4D97-AF65-F5344CB8AC3E}">
        <p14:creationId xmlns:p14="http://schemas.microsoft.com/office/powerpoint/2010/main" val="4132173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EEE6-5EB4-4EE9-B3A5-81D998DD985E}" type="datetimeFigureOut">
              <a:rPr lang="zh-CN" altLang="en-US" smtClean="0"/>
              <a:t>2020/3/18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FB6AE-A920-45E1-BE2B-B16EA081735A}" type="slidenum">
              <a:rPr lang="zh-CN" altLang="en-US" smtClean="0"/>
              <a:t>‹#›</a:t>
            </a:fld>
            <a:endParaRPr lang="zh-CN" altLang="en-US"/>
          </a:p>
        </p:txBody>
      </p:sp>
    </p:spTree>
    <p:extLst>
      <p:ext uri="{BB962C8B-B14F-4D97-AF65-F5344CB8AC3E}">
        <p14:creationId xmlns:p14="http://schemas.microsoft.com/office/powerpoint/2010/main" val="24118717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06FB6CE-D9E5-49DB-A2DD-7C789EAF2261}" type="datetime1">
              <a:rPr lang="zh-CN" altLang="en-US" smtClean="0"/>
              <a:t>2020/3/18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0008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A474F9-B3E4-4AA0-B1D9-23AEAE1DAE5F}" type="datetime1">
              <a:rPr lang="zh-CN" altLang="en-US" smtClean="0"/>
              <a:t>2020/3/18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112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F0757CF-EFB1-408B-8CD3-27F8DC61A383}" type="datetime1">
              <a:rPr lang="zh-CN" altLang="en-US" smtClean="0"/>
              <a:t>2020/3/18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6888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D7864B-25FD-4DB8-9982-CDE41666F486}" type="datetime1">
              <a:rPr lang="zh-CN" altLang="en-US" smtClean="0"/>
              <a:t>2020/3/18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0847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ED9BE5E-6BA8-4C94-91E1-F19206C62C55}" type="datetime1">
              <a:rPr lang="zh-CN" altLang="en-US" smtClean="0"/>
              <a:t>2020/3/18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2455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B66FC89-1A68-4AC1-AB8C-D66D712A555C}" type="datetime1">
              <a:rPr lang="zh-CN" altLang="en-US" smtClean="0"/>
              <a:t>2020/3/18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288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A8AC31E-9520-40BA-9A7B-323742B13370}" type="datetime1">
              <a:rPr lang="zh-CN" altLang="en-US" smtClean="0"/>
              <a:t>2020/3/18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0175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25B6A9E-2757-4DDA-856D-9C1B6E4960E8}" type="datetime1">
              <a:rPr lang="zh-CN" altLang="en-US" smtClean="0"/>
              <a:t>2020/3/18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1024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9CD73-1380-4ECF-B7DA-60D21AA08DC3}" type="datetime1">
              <a:rPr lang="zh-CN" altLang="en-US" smtClean="0"/>
              <a:t>2020/3/18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4062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399C90-3A50-42C0-BE25-53C985418195}" type="datetime1">
              <a:rPr lang="zh-CN" altLang="en-US" smtClean="0"/>
              <a:t>2020/3/18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630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E16F826-4DAB-462B-BF88-1CB3D1AF677A}" type="datetime1">
              <a:rPr lang="zh-CN" altLang="en-US" smtClean="0"/>
              <a:t>2020/3/18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5781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928B5-018B-4CA9-9C87-DBEBF33874F0}" type="datetime1">
              <a:rPr lang="zh-CN" altLang="en-US" smtClean="0"/>
              <a:t>2020/3/18 Wednesday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78866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blog.csdn.net/qq_16633405/article/details/612005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c/bike-sharing-demand/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787947" y="4132231"/>
            <a:ext cx="2292837" cy="2279660"/>
          </a:xfrm>
          <a:prstGeom prst="rect">
            <a:avLst/>
          </a:prstGeom>
        </p:spPr>
      </p:pic>
      <p:grpSp>
        <p:nvGrpSpPr>
          <p:cNvPr id="7" name="组合 6"/>
          <p:cNvGrpSpPr/>
          <p:nvPr/>
        </p:nvGrpSpPr>
        <p:grpSpPr>
          <a:xfrm>
            <a:off x="0" y="6589611"/>
            <a:ext cx="9144000" cy="311358"/>
            <a:chOff x="0" y="6589599"/>
            <a:chExt cx="9144000" cy="311358"/>
          </a:xfrm>
        </p:grpSpPr>
        <p:sp>
          <p:nvSpPr>
            <p:cNvPr id="13" name="文本框 12"/>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14" name="文本框 13"/>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15" name="文本框 14"/>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16" name="文本框 15"/>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20" name="矩形: 圆角 19">
            <a:extLst>
              <a:ext uri="{FF2B5EF4-FFF2-40B4-BE49-F238E27FC236}">
                <a16:creationId xmlns="" xmlns:a16="http://schemas.microsoft.com/office/drawing/2014/main" id="{F0FAF686-59F3-4200-8F3A-D9C9C953EEB1}"/>
              </a:ext>
            </a:extLst>
          </p:cNvPr>
          <p:cNvSpPr/>
          <p:nvPr/>
        </p:nvSpPr>
        <p:spPr>
          <a:xfrm>
            <a:off x="2115047" y="1697173"/>
            <a:ext cx="4713364" cy="103321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4000" b="1" dirty="0">
                <a:latin typeface="楷体" panose="02010609060101010101" pitchFamily="49" charset="-122"/>
                <a:ea typeface="楷体" panose="02010609060101010101" pitchFamily="49" charset="-122"/>
              </a:rPr>
              <a:t>深度学习进阶</a:t>
            </a:r>
            <a:endParaRPr lang="en-US" sz="4000" b="1"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 xmlns:a16="http://schemas.microsoft.com/office/drawing/2014/main" id="{68747D67-B3A4-436C-B222-961F8DC953C1}"/>
              </a:ext>
            </a:extLst>
          </p:cNvPr>
          <p:cNvSpPr txBox="1"/>
          <p:nvPr/>
        </p:nvSpPr>
        <p:spPr>
          <a:xfrm>
            <a:off x="2582350" y="2730385"/>
            <a:ext cx="4177748" cy="2185214"/>
          </a:xfrm>
          <a:prstGeom prst="rect">
            <a:avLst/>
          </a:prstGeom>
          <a:noFill/>
        </p:spPr>
        <p:txBody>
          <a:bodyPr wrap="square" rtlCol="0">
            <a:spAutoFit/>
          </a:bodyPr>
          <a:lstStyle/>
          <a:p>
            <a:pPr algn="ctr"/>
            <a:endParaRPr lang="en-US" altLang="zh-CN" sz="2800" b="1" dirty="0">
              <a:latin typeface="KaiTi" panose="02010609060101010101" pitchFamily="49" charset="-122"/>
              <a:ea typeface="KaiTi" panose="02010609060101010101" pitchFamily="49" charset="-122"/>
            </a:endParaRPr>
          </a:p>
          <a:p>
            <a:pPr algn="ctr"/>
            <a:r>
              <a:rPr lang="zh-CN" altLang="en-US" sz="2800" b="1" dirty="0">
                <a:latin typeface="KaiTi" panose="02010609060101010101" pitchFamily="49" charset="-122"/>
                <a:ea typeface="KaiTi" panose="02010609060101010101" pitchFamily="49" charset="-122"/>
              </a:rPr>
              <a:t>金  博</a:t>
            </a:r>
            <a:endParaRPr lang="en-US" altLang="zh-CN" sz="2000" b="1" dirty="0">
              <a:latin typeface="KaiTi" panose="02010609060101010101" pitchFamily="49" charset="-122"/>
              <a:ea typeface="KaiTi" panose="02010609060101010101" pitchFamily="49" charset="-122"/>
            </a:endParaRPr>
          </a:p>
          <a:p>
            <a:pPr algn="ctr"/>
            <a:endParaRPr lang="en-US" altLang="zh-CN" sz="2000" b="1" dirty="0">
              <a:latin typeface="KaiTi" panose="02010609060101010101" pitchFamily="49" charset="-122"/>
              <a:ea typeface="KaiTi" panose="02010609060101010101" pitchFamily="49" charset="-122"/>
            </a:endParaRPr>
          </a:p>
          <a:p>
            <a:pPr algn="ctr"/>
            <a:r>
              <a:rPr lang="zh-CN" altLang="en-US" sz="2000" b="1" dirty="0">
                <a:latin typeface="KaiTi" panose="02010609060101010101" pitchFamily="49" charset="-122"/>
                <a:ea typeface="KaiTi" panose="02010609060101010101" pitchFamily="49" charset="-122"/>
              </a:rPr>
              <a:t>创新创业学院</a:t>
            </a:r>
            <a:endParaRPr lang="en-US" altLang="zh-CN" sz="2000" b="1" dirty="0">
              <a:latin typeface="KaiTi" panose="02010609060101010101" pitchFamily="49" charset="-122"/>
              <a:ea typeface="KaiTi" panose="02010609060101010101" pitchFamily="49" charset="-122"/>
            </a:endParaRPr>
          </a:p>
          <a:p>
            <a:pPr algn="ctr"/>
            <a:r>
              <a:rPr lang="zh-CN" altLang="en-US" sz="2000" b="1" dirty="0">
                <a:latin typeface="KaiTi" panose="02010609060101010101" pitchFamily="49" charset="-122"/>
                <a:ea typeface="KaiTi" panose="02010609060101010101" pitchFamily="49" charset="-122"/>
              </a:rPr>
              <a:t>大连理工大学</a:t>
            </a:r>
            <a:endParaRPr lang="en-US" altLang="zh-CN" sz="2000" b="1" dirty="0">
              <a:latin typeface="KaiTi" panose="02010609060101010101" pitchFamily="49" charset="-122"/>
              <a:ea typeface="KaiTi" panose="02010609060101010101" pitchFamily="49" charset="-122"/>
            </a:endParaRPr>
          </a:p>
          <a:p>
            <a:pPr algn="ctr"/>
            <a:r>
              <a:rPr lang="en-US" altLang="zh-CN" sz="2000" b="1" i="1" dirty="0"/>
              <a:t>jinbo@dlut.edu.cn</a:t>
            </a:r>
            <a:endParaRPr lang="en-US" sz="2000" b="1" i="1" dirty="0"/>
          </a:p>
        </p:txBody>
      </p:sp>
    </p:spTree>
    <p:extLst>
      <p:ext uri="{BB962C8B-B14F-4D97-AF65-F5344CB8AC3E}">
        <p14:creationId xmlns:p14="http://schemas.microsoft.com/office/powerpoint/2010/main" val="204649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数据分析</a:t>
            </a:r>
            <a:endParaRPr lang="zh-CN" altLang="en-US" sz="2400" b="1" dirty="0">
              <a:solidFill>
                <a:schemeClr val="bg1"/>
              </a:solidFill>
              <a:latin typeface="KaiTi" panose="02010609060101010101" pitchFamily="49" charset="-122"/>
              <a:ea typeface="KaiTi" panose="02010609060101010101" pitchFamily="49" charset="-122"/>
            </a:endParaRP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461665"/>
          </a:xfrm>
          <a:prstGeom prst="rect">
            <a:avLst/>
          </a:prstGeom>
          <a:noFill/>
        </p:spPr>
        <p:txBody>
          <a:bodyPr wrap="square" rtlCol="0">
            <a:spAutoFit/>
          </a:bodyPr>
          <a:lstStyle/>
          <a:p>
            <a:r>
              <a:rPr lang="zh-CN" altLang="en-US" sz="2400" b="1" dirty="0" smtClean="0"/>
              <a:t>时间趋势分析</a:t>
            </a:r>
            <a:r>
              <a:rPr lang="en-US" altLang="zh-CN" sz="2400" b="1" dirty="0" smtClean="0"/>
              <a:t>-</a:t>
            </a:r>
            <a:r>
              <a:rPr lang="zh-CN" altLang="en-US" sz="2400" b="1" dirty="0" smtClean="0"/>
              <a:t>日</a:t>
            </a:r>
            <a:r>
              <a:rPr lang="zh-CN" altLang="en-US" sz="2400" b="1" dirty="0"/>
              <a:t>使用量变化</a:t>
            </a:r>
            <a:r>
              <a:rPr lang="zh-CN" altLang="en-US" sz="2400" b="1" dirty="0" smtClean="0"/>
              <a:t>趋势</a:t>
            </a:r>
            <a:endParaRPr lang="zh-CN" altLang="en-US"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33" y="1607899"/>
            <a:ext cx="854075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41593" y="5154646"/>
            <a:ext cx="7640875" cy="646331"/>
          </a:xfrm>
          <a:prstGeom prst="rect">
            <a:avLst/>
          </a:prstGeom>
          <a:noFill/>
        </p:spPr>
        <p:txBody>
          <a:bodyPr wrap="square" rtlCol="0">
            <a:spAutoFit/>
          </a:bodyPr>
          <a:lstStyle/>
          <a:p>
            <a:r>
              <a:rPr lang="zh-CN" altLang="en-US" dirty="0" smtClean="0"/>
              <a:t>通过上图 可知，在上下班高峰期用户活跃量增多，出现两个高峰。</a:t>
            </a:r>
            <a:endParaRPr lang="en-US" altLang="zh-CN" dirty="0" smtClean="0"/>
          </a:p>
          <a:p>
            <a:r>
              <a:rPr lang="zh-CN" altLang="en-US" dirty="0"/>
              <a:t>从</a:t>
            </a:r>
            <a:r>
              <a:rPr lang="zh-CN" altLang="en-US" dirty="0" smtClean="0"/>
              <a:t>侧面反映出上班族乐于使用共享单车。</a:t>
            </a:r>
            <a:endParaRPr lang="zh-CN" altLang="en-US" dirty="0"/>
          </a:p>
        </p:txBody>
      </p:sp>
    </p:spTree>
    <p:extLst>
      <p:ext uri="{BB962C8B-B14F-4D97-AF65-F5344CB8AC3E}">
        <p14:creationId xmlns:p14="http://schemas.microsoft.com/office/powerpoint/2010/main" val="15746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影响因素分析</a:t>
            </a:r>
            <a:endParaRPr lang="zh-CN" altLang="en-US" sz="2400" b="1" dirty="0">
              <a:solidFill>
                <a:schemeClr val="bg1"/>
              </a:solidFill>
              <a:latin typeface="KaiTi" panose="02010609060101010101" pitchFamily="49" charset="-122"/>
              <a:ea typeface="KaiTi" panose="02010609060101010101" pitchFamily="49" charset="-122"/>
            </a:endParaRP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830997"/>
          </a:xfrm>
          <a:prstGeom prst="rect">
            <a:avLst/>
          </a:prstGeom>
          <a:noFill/>
        </p:spPr>
        <p:txBody>
          <a:bodyPr wrap="square" rtlCol="0">
            <a:spAutoFit/>
          </a:bodyPr>
          <a:lstStyle/>
          <a:p>
            <a:r>
              <a:rPr lang="zh-CN" altLang="en-US" sz="2400" b="1" dirty="0" smtClean="0"/>
              <a:t>（</a:t>
            </a:r>
            <a:r>
              <a:rPr lang="en-US" altLang="zh-CN" sz="2400" b="1" dirty="0" smtClean="0"/>
              <a:t>1</a:t>
            </a:r>
            <a:r>
              <a:rPr lang="zh-CN" altLang="en-US" sz="2400" b="1" dirty="0" smtClean="0"/>
              <a:t>）季节</a:t>
            </a:r>
            <a:endParaRPr lang="zh-CN" altLang="en-US" sz="2400" b="1" dirty="0"/>
          </a:p>
          <a:p>
            <a:endParaRPr lang="zh-CN" altLang="en-US"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29" y="1548715"/>
            <a:ext cx="8256757" cy="402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27384" y="5574082"/>
            <a:ext cx="4897677" cy="646331"/>
          </a:xfrm>
          <a:prstGeom prst="rect">
            <a:avLst/>
          </a:prstGeom>
          <a:noFill/>
        </p:spPr>
        <p:txBody>
          <a:bodyPr wrap="square" rtlCol="0">
            <a:spAutoFit/>
          </a:bodyPr>
          <a:lstStyle/>
          <a:p>
            <a:r>
              <a:rPr lang="en-US" altLang="zh-CN" dirty="0">
                <a:solidFill>
                  <a:schemeClr val="dk1"/>
                </a:solidFill>
              </a:rPr>
              <a:t>1 =</a:t>
            </a:r>
            <a:r>
              <a:rPr lang="zh-CN" altLang="en-US" dirty="0">
                <a:solidFill>
                  <a:schemeClr val="dk1"/>
                </a:solidFill>
              </a:rPr>
              <a:t>春</a:t>
            </a:r>
            <a:r>
              <a:rPr lang="en-US" altLang="zh-CN" dirty="0">
                <a:solidFill>
                  <a:schemeClr val="dk1"/>
                </a:solidFill>
              </a:rPr>
              <a:t>, 2 = </a:t>
            </a:r>
            <a:r>
              <a:rPr lang="zh-CN" altLang="en-US" dirty="0">
                <a:solidFill>
                  <a:schemeClr val="dk1"/>
                </a:solidFill>
              </a:rPr>
              <a:t>夏</a:t>
            </a:r>
            <a:r>
              <a:rPr lang="en-US" altLang="zh-CN" dirty="0">
                <a:solidFill>
                  <a:schemeClr val="dk1"/>
                </a:solidFill>
              </a:rPr>
              <a:t>, 3 = </a:t>
            </a:r>
            <a:r>
              <a:rPr lang="zh-CN" altLang="en-US" dirty="0">
                <a:solidFill>
                  <a:schemeClr val="dk1"/>
                </a:solidFill>
              </a:rPr>
              <a:t>秋</a:t>
            </a:r>
            <a:r>
              <a:rPr lang="en-US" altLang="zh-CN" dirty="0">
                <a:solidFill>
                  <a:schemeClr val="dk1"/>
                </a:solidFill>
              </a:rPr>
              <a:t>, 4 = </a:t>
            </a:r>
            <a:r>
              <a:rPr lang="zh-CN" altLang="en-US" dirty="0">
                <a:solidFill>
                  <a:schemeClr val="dk1"/>
                </a:solidFill>
              </a:rPr>
              <a:t>冬</a:t>
            </a:r>
            <a:endParaRPr lang="zh-CN" altLang="en-US" dirty="0"/>
          </a:p>
          <a:p>
            <a:endParaRPr lang="zh-CN" altLang="en-US" dirty="0"/>
          </a:p>
        </p:txBody>
      </p:sp>
    </p:spTree>
    <p:extLst>
      <p:ext uri="{BB962C8B-B14F-4D97-AF65-F5344CB8AC3E}">
        <p14:creationId xmlns:p14="http://schemas.microsoft.com/office/powerpoint/2010/main" val="13768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影响因素分析</a:t>
            </a:r>
            <a:endParaRPr lang="zh-CN" altLang="en-US" sz="2400" b="1" dirty="0">
              <a:solidFill>
                <a:schemeClr val="bg1"/>
              </a:solidFill>
              <a:latin typeface="KaiTi" panose="02010609060101010101" pitchFamily="49" charset="-122"/>
              <a:ea typeface="KaiTi" panose="02010609060101010101" pitchFamily="49" charset="-122"/>
            </a:endParaRP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461665"/>
          </a:xfrm>
          <a:prstGeom prst="rect">
            <a:avLst/>
          </a:prstGeom>
          <a:noFill/>
        </p:spPr>
        <p:txBody>
          <a:bodyPr wrap="square" rtlCol="0">
            <a:spAutoFit/>
          </a:bodyPr>
          <a:lstStyle/>
          <a:p>
            <a:r>
              <a:rPr lang="zh-CN" altLang="en-US" sz="2400" b="1" dirty="0" smtClean="0"/>
              <a:t>（</a:t>
            </a:r>
            <a:r>
              <a:rPr lang="en-US" altLang="zh-CN" sz="2400" b="1" dirty="0"/>
              <a:t>2</a:t>
            </a:r>
            <a:r>
              <a:rPr lang="zh-CN" altLang="en-US" sz="2400" b="1" dirty="0" smtClean="0"/>
              <a:t>）温度</a:t>
            </a:r>
            <a:endParaRPr lang="zh-CN" altLang="en-US"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70" y="1655523"/>
            <a:ext cx="7563907" cy="3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41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影响因素分析</a:t>
            </a:r>
            <a:endParaRPr lang="zh-CN" altLang="en-US" sz="2400" b="1" dirty="0">
              <a:solidFill>
                <a:schemeClr val="bg1"/>
              </a:solidFill>
              <a:latin typeface="KaiTi" panose="02010609060101010101" pitchFamily="49" charset="-122"/>
              <a:ea typeface="KaiTi" panose="02010609060101010101" pitchFamily="49" charset="-122"/>
            </a:endParaRP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461665"/>
          </a:xfrm>
          <a:prstGeom prst="rect">
            <a:avLst/>
          </a:prstGeom>
          <a:noFill/>
        </p:spPr>
        <p:txBody>
          <a:bodyPr wrap="square" rtlCol="0">
            <a:spAutoFit/>
          </a:bodyPr>
          <a:lstStyle/>
          <a:p>
            <a:r>
              <a:rPr lang="zh-CN" altLang="en-US" sz="2400" b="1" dirty="0" smtClean="0"/>
              <a:t>（</a:t>
            </a:r>
            <a:r>
              <a:rPr lang="en-US" altLang="zh-CN" sz="2400" b="1" dirty="0"/>
              <a:t>3</a:t>
            </a:r>
            <a:r>
              <a:rPr lang="zh-CN" altLang="en-US" sz="2400" b="1" dirty="0" smtClean="0"/>
              <a:t>）工作日</a:t>
            </a:r>
            <a:endParaRPr lang="zh-CN" altLang="en-US"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99" y="1722372"/>
            <a:ext cx="7751894" cy="4052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32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影响因素分析</a:t>
            </a:r>
            <a:endParaRPr lang="zh-CN" altLang="en-US" sz="2400" b="1" dirty="0">
              <a:solidFill>
                <a:schemeClr val="bg1"/>
              </a:solidFill>
              <a:latin typeface="KaiTi" panose="02010609060101010101" pitchFamily="49" charset="-122"/>
              <a:ea typeface="KaiTi" panose="02010609060101010101" pitchFamily="49" charset="-122"/>
            </a:endParaRP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3" name="TextBox 2"/>
          <p:cNvSpPr txBox="1"/>
          <p:nvPr/>
        </p:nvSpPr>
        <p:spPr>
          <a:xfrm>
            <a:off x="671246" y="2269239"/>
            <a:ext cx="7390356" cy="1200329"/>
          </a:xfrm>
          <a:prstGeom prst="rect">
            <a:avLst/>
          </a:prstGeom>
          <a:noFill/>
        </p:spPr>
        <p:txBody>
          <a:bodyPr wrap="square" rtlCol="0">
            <a:spAutoFit/>
          </a:bodyPr>
          <a:lstStyle/>
          <a:p>
            <a:r>
              <a:rPr lang="zh-CN" altLang="en-US" dirty="0" smtClean="0"/>
              <a:t>这里就不一一列举各个因素对用户活跃的影响。</a:t>
            </a:r>
            <a:endParaRPr lang="en-US" altLang="zh-CN" dirty="0" smtClean="0"/>
          </a:p>
          <a:p>
            <a:r>
              <a:rPr lang="zh-CN" altLang="en-US" dirty="0" smtClean="0"/>
              <a:t>我们选取</a:t>
            </a:r>
            <a:r>
              <a:rPr lang="zh-CN" altLang="en-US" b="1" dirty="0" smtClean="0"/>
              <a:t>温度</a:t>
            </a:r>
            <a:r>
              <a:rPr lang="zh-CN" altLang="en-US" b="1" dirty="0"/>
              <a:t>（</a:t>
            </a:r>
            <a:r>
              <a:rPr lang="en-US" altLang="zh-CN" b="1" dirty="0"/>
              <a:t>temp</a:t>
            </a:r>
            <a:r>
              <a:rPr lang="zh-CN" altLang="en-US" b="1" dirty="0"/>
              <a:t>）</a:t>
            </a:r>
            <a:r>
              <a:rPr lang="zh-CN" altLang="en-US" dirty="0"/>
              <a:t>、</a:t>
            </a:r>
            <a:r>
              <a:rPr lang="zh-CN" altLang="en-US" b="1" dirty="0"/>
              <a:t>湿度（</a:t>
            </a:r>
            <a:r>
              <a:rPr lang="en-US" altLang="zh-CN" b="1" dirty="0"/>
              <a:t>humidity</a:t>
            </a:r>
            <a:r>
              <a:rPr lang="zh-CN" altLang="en-US" b="1" dirty="0"/>
              <a:t>）</a:t>
            </a:r>
            <a:r>
              <a:rPr lang="zh-CN" altLang="en-US" dirty="0"/>
              <a:t>、</a:t>
            </a:r>
            <a:r>
              <a:rPr lang="zh-CN" altLang="en-US" b="1" dirty="0"/>
              <a:t>风速（</a:t>
            </a:r>
            <a:r>
              <a:rPr lang="en-US" altLang="zh-CN" b="1" dirty="0" err="1"/>
              <a:t>windspeed</a:t>
            </a:r>
            <a:r>
              <a:rPr lang="zh-CN" altLang="en-US" b="1" dirty="0"/>
              <a:t>）</a:t>
            </a:r>
            <a:r>
              <a:rPr lang="zh-CN" altLang="en-US" dirty="0"/>
              <a:t>、</a:t>
            </a:r>
            <a:r>
              <a:rPr lang="zh-CN" altLang="en-US" b="1" dirty="0"/>
              <a:t>天气等级（</a:t>
            </a:r>
            <a:r>
              <a:rPr lang="en-US" altLang="zh-CN" b="1" dirty="0"/>
              <a:t>weather</a:t>
            </a:r>
            <a:r>
              <a:rPr lang="zh-CN" altLang="en-US" b="1" dirty="0"/>
              <a:t>）</a:t>
            </a:r>
            <a:r>
              <a:rPr lang="zh-CN" altLang="en-US" dirty="0"/>
              <a:t>、</a:t>
            </a:r>
            <a:r>
              <a:rPr lang="zh-CN" altLang="en-US" b="1" dirty="0"/>
              <a:t>季节（</a:t>
            </a:r>
            <a:r>
              <a:rPr lang="en-US" altLang="zh-CN" b="1" dirty="0"/>
              <a:t>season</a:t>
            </a:r>
            <a:r>
              <a:rPr lang="zh-CN" altLang="en-US" b="1" dirty="0"/>
              <a:t>）</a:t>
            </a:r>
            <a:r>
              <a:rPr lang="zh-CN" altLang="en-US" dirty="0"/>
              <a:t>、</a:t>
            </a:r>
            <a:r>
              <a:rPr lang="zh-CN" altLang="en-US" b="1" dirty="0"/>
              <a:t>年份（年）</a:t>
            </a:r>
            <a:r>
              <a:rPr lang="zh-CN" altLang="en-US" dirty="0"/>
              <a:t>、</a:t>
            </a:r>
            <a:r>
              <a:rPr lang="zh-CN" altLang="en-US" b="1" dirty="0"/>
              <a:t>月份（月）</a:t>
            </a:r>
            <a:r>
              <a:rPr lang="zh-CN" altLang="en-US" dirty="0"/>
              <a:t>、 </a:t>
            </a:r>
            <a:r>
              <a:rPr lang="zh-CN" altLang="en-US" b="1" dirty="0"/>
              <a:t>星期（星期）</a:t>
            </a:r>
            <a:r>
              <a:rPr lang="zh-CN" altLang="en-US" dirty="0"/>
              <a:t>、</a:t>
            </a:r>
            <a:r>
              <a:rPr lang="zh-CN" altLang="en-US" b="1" dirty="0"/>
              <a:t>时段（小时</a:t>
            </a:r>
            <a:r>
              <a:rPr lang="zh-CN" altLang="en-US" b="1" dirty="0" smtClean="0"/>
              <a:t>），</a:t>
            </a:r>
            <a:r>
              <a:rPr lang="en-US" altLang="zh-CN" dirty="0" smtClean="0"/>
              <a:t>8</a:t>
            </a:r>
            <a:r>
              <a:rPr lang="zh-CN" altLang="en-US" dirty="0" smtClean="0"/>
              <a:t>项作为特征值。</a:t>
            </a:r>
            <a:endParaRPr lang="zh-CN" altLang="en-US" dirty="0"/>
          </a:p>
        </p:txBody>
      </p:sp>
    </p:spTree>
    <p:extLst>
      <p:ext uri="{BB962C8B-B14F-4D97-AF65-F5344CB8AC3E}">
        <p14:creationId xmlns:p14="http://schemas.microsoft.com/office/powerpoint/2010/main" val="204073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搭建模型</a:t>
            </a: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b="1" dirty="0" smtClean="0"/>
              <a:t>随机森林模型的原理</a:t>
            </a:r>
            <a:endParaRPr lang="en-US" altLang="zh-CN"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3" name="TextBox 2"/>
          <p:cNvSpPr txBox="1"/>
          <p:nvPr/>
        </p:nvSpPr>
        <p:spPr>
          <a:xfrm>
            <a:off x="534256" y="1479479"/>
            <a:ext cx="6647974" cy="369332"/>
          </a:xfrm>
          <a:prstGeom prst="rect">
            <a:avLst/>
          </a:prstGeom>
          <a:noFill/>
        </p:spPr>
        <p:txBody>
          <a:bodyPr wrap="none" rtlCol="0">
            <a:spAutoFit/>
          </a:bodyPr>
          <a:lstStyle/>
          <a:p>
            <a:r>
              <a:rPr lang="zh-CN" altLang="en-US" dirty="0"/>
              <a:t>随机森林模型是集成模型的一种，它是由众多决策树集成得到的</a:t>
            </a:r>
            <a:endParaRPr lang="zh-CN" altLang="en-US" dirty="0"/>
          </a:p>
        </p:txBody>
      </p:sp>
      <p:sp>
        <p:nvSpPr>
          <p:cNvPr id="6" name="矩形 5"/>
          <p:cNvSpPr/>
          <p:nvPr/>
        </p:nvSpPr>
        <p:spPr>
          <a:xfrm>
            <a:off x="662020" y="2220145"/>
            <a:ext cx="8322068" cy="2339102"/>
          </a:xfrm>
          <a:prstGeom prst="rect">
            <a:avLst/>
          </a:prstGeom>
        </p:spPr>
        <p:txBody>
          <a:bodyPr wrap="square">
            <a:spAutoFit/>
          </a:bodyPr>
          <a:lstStyle/>
          <a:p>
            <a:r>
              <a:rPr lang="en-US" altLang="zh-CN" sz="2800" b="1" dirty="0"/>
              <a:t>Bootstrap</a:t>
            </a:r>
            <a:r>
              <a:rPr lang="zh-CN" altLang="en-US" sz="2800" b="1" dirty="0" smtClean="0"/>
              <a:t>采样</a:t>
            </a:r>
            <a:endParaRPr lang="en-US" altLang="zh-CN" sz="2800" b="1" dirty="0" smtClean="0"/>
          </a:p>
          <a:p>
            <a:endParaRPr lang="en-US" altLang="zh-CN" sz="2800" b="1" dirty="0" smtClean="0"/>
          </a:p>
          <a:p>
            <a:r>
              <a:rPr lang="zh-CN" altLang="en-US" dirty="0" smtClean="0"/>
              <a:t>为了</a:t>
            </a:r>
            <a:r>
              <a:rPr lang="zh-CN" altLang="en-US" dirty="0"/>
              <a:t>产生多种多样的决策树模型，我们会对数据进行采样，这样我们选用了</a:t>
            </a:r>
            <a:r>
              <a:rPr lang="en-US" altLang="zh-CN" dirty="0"/>
              <a:t>Bootstrap</a:t>
            </a:r>
            <a:r>
              <a:rPr lang="zh-CN" altLang="en-US" dirty="0"/>
              <a:t>采样技术，假设有</a:t>
            </a:r>
            <a:r>
              <a:rPr lang="en-US" altLang="zh-CN" dirty="0"/>
              <a:t>n</a:t>
            </a:r>
            <a:r>
              <a:rPr lang="zh-CN" altLang="en-US" dirty="0"/>
              <a:t>个样本可供训练，我们通过</a:t>
            </a:r>
            <a:r>
              <a:rPr lang="en-US" altLang="zh-CN" dirty="0"/>
              <a:t>bootstrap</a:t>
            </a:r>
            <a:r>
              <a:rPr lang="zh-CN" altLang="en-US" dirty="0"/>
              <a:t>技术对训练集进行</a:t>
            </a:r>
            <a:r>
              <a:rPr lang="en-US" altLang="zh-CN" dirty="0"/>
              <a:t>n</a:t>
            </a:r>
            <a:r>
              <a:rPr lang="zh-CN" altLang="en-US" dirty="0"/>
              <a:t>次采样，每次都从训练集中选择一个样本记录下索引并放回到训练集，这样我们最终得到的训练单颗决策树的模型也有</a:t>
            </a:r>
            <a:r>
              <a:rPr lang="en-US" altLang="zh-CN" dirty="0"/>
              <a:t>n</a:t>
            </a:r>
            <a:r>
              <a:rPr lang="zh-CN" altLang="en-US" dirty="0"/>
              <a:t>个样本，但是可能会有重复的样本存在，这样就保证了训练每颗决策树的数据集是不同的，从而产生不同形态的</a:t>
            </a:r>
            <a:r>
              <a:rPr lang="zh-CN" altLang="en-US" dirty="0" smtClean="0"/>
              <a:t>决策树</a:t>
            </a:r>
            <a:endParaRPr lang="zh-CN" altLang="en-US" dirty="0"/>
          </a:p>
        </p:txBody>
      </p:sp>
    </p:spTree>
    <p:extLst>
      <p:ext uri="{BB962C8B-B14F-4D97-AF65-F5344CB8AC3E}">
        <p14:creationId xmlns:p14="http://schemas.microsoft.com/office/powerpoint/2010/main" val="340702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搭建模型</a:t>
            </a: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b="1" dirty="0" smtClean="0"/>
              <a:t>随机森林模型的原理</a:t>
            </a:r>
            <a:endParaRPr lang="en-US" altLang="zh-CN" sz="24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9" name="矩形 8"/>
          <p:cNvSpPr/>
          <p:nvPr/>
        </p:nvSpPr>
        <p:spPr>
          <a:xfrm>
            <a:off x="721666" y="1785544"/>
            <a:ext cx="7289515" cy="3447098"/>
          </a:xfrm>
          <a:prstGeom prst="rect">
            <a:avLst/>
          </a:prstGeom>
        </p:spPr>
        <p:txBody>
          <a:bodyPr wrap="square">
            <a:spAutoFit/>
          </a:bodyPr>
          <a:lstStyle/>
          <a:p>
            <a:r>
              <a:rPr lang="en-US" altLang="zh-CN" sz="2800" b="1" dirty="0" err="1" smtClean="0"/>
              <a:t>Max_features</a:t>
            </a:r>
            <a:endParaRPr lang="en-US" altLang="zh-CN" sz="2800" b="1" dirty="0" smtClean="0"/>
          </a:p>
          <a:p>
            <a:endParaRPr lang="en-US" altLang="zh-CN" sz="2800" b="1" dirty="0" smtClean="0"/>
          </a:p>
          <a:p>
            <a:r>
              <a:rPr lang="zh-CN" altLang="en-US" dirty="0" smtClean="0"/>
              <a:t>在</a:t>
            </a:r>
            <a:r>
              <a:rPr lang="zh-CN" altLang="en-US" dirty="0"/>
              <a:t>训练时我们通过控制</a:t>
            </a:r>
            <a:r>
              <a:rPr lang="en-US" altLang="zh-CN" dirty="0" err="1"/>
              <a:t>max_features</a:t>
            </a:r>
            <a:r>
              <a:rPr lang="zh-CN" altLang="en-US" dirty="0"/>
              <a:t>参数来指定决策树只能选定部分特征进行划分数据集</a:t>
            </a:r>
            <a:r>
              <a:rPr lang="zh-CN" altLang="en-US" dirty="0" smtClean="0"/>
              <a:t>，</a:t>
            </a:r>
            <a:endParaRPr lang="en-US" altLang="zh-CN" dirty="0" smtClean="0"/>
          </a:p>
          <a:p>
            <a:endParaRPr lang="en-US" altLang="zh-CN" dirty="0" smtClean="0"/>
          </a:p>
          <a:p>
            <a:r>
              <a:rPr lang="en-US" altLang="zh-CN" b="1" dirty="0" err="1" smtClean="0"/>
              <a:t>max_features</a:t>
            </a:r>
            <a:r>
              <a:rPr lang="en-US" altLang="zh-CN" b="1" dirty="0" smtClean="0"/>
              <a:t> </a:t>
            </a:r>
            <a:r>
              <a:rPr lang="en-US" altLang="zh-CN" b="1" dirty="0"/>
              <a:t>= 1: </a:t>
            </a:r>
            <a:r>
              <a:rPr lang="zh-CN" altLang="en-US" b="1" dirty="0"/>
              <a:t>在每一层划分节点都是随机选择一个特征进行划分，这样就会生成很复杂的决策树，同时会使得各个决策树是不同的</a:t>
            </a:r>
            <a:r>
              <a:rPr lang="zh-CN" altLang="en-US" dirty="0" smtClean="0"/>
              <a:t>；</a:t>
            </a:r>
            <a:endParaRPr lang="en-US" altLang="zh-CN" dirty="0" smtClean="0"/>
          </a:p>
          <a:p>
            <a:endParaRPr lang="en-US" altLang="zh-CN" dirty="0" smtClean="0"/>
          </a:p>
          <a:p>
            <a:r>
              <a:rPr lang="en-US" altLang="zh-CN" b="1" dirty="0" err="1" smtClean="0"/>
              <a:t>max_features</a:t>
            </a:r>
            <a:r>
              <a:rPr lang="en-US" altLang="zh-CN" b="1" dirty="0" smtClean="0"/>
              <a:t> </a:t>
            </a:r>
            <a:r>
              <a:rPr lang="en-US" altLang="zh-CN" b="1" dirty="0"/>
              <a:t>= </a:t>
            </a:r>
            <a:r>
              <a:rPr lang="en-US" altLang="zh-CN" b="1" dirty="0" err="1"/>
              <a:t>n_features</a:t>
            </a:r>
            <a:r>
              <a:rPr lang="en-US" altLang="zh-CN" b="1" dirty="0"/>
              <a:t>: </a:t>
            </a:r>
            <a:r>
              <a:rPr lang="zh-CN" altLang="en-US" b="1" dirty="0"/>
              <a:t>在每一层划分节点时都是对所有的特征计算划分指标然后选择最好的一个特征进行划分，这样是不利于随机森林模型的，因为生成的多颗决策树形态高度相似，集成无效</a:t>
            </a:r>
            <a:r>
              <a:rPr lang="zh-CN" altLang="en-US" b="1" dirty="0" smtClean="0"/>
              <a:t>化</a:t>
            </a:r>
            <a:endParaRPr lang="zh-CN" altLang="en-US" b="1" dirty="0"/>
          </a:p>
        </p:txBody>
      </p:sp>
    </p:spTree>
    <p:extLst>
      <p:ext uri="{BB962C8B-B14F-4D97-AF65-F5344CB8AC3E}">
        <p14:creationId xmlns:p14="http://schemas.microsoft.com/office/powerpoint/2010/main" val="136988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搭建模型</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47" y="801811"/>
            <a:ext cx="7397392" cy="386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02076" y="5280917"/>
            <a:ext cx="184731" cy="369332"/>
          </a:xfrm>
          <a:prstGeom prst="rect">
            <a:avLst/>
          </a:prstGeom>
          <a:noFill/>
        </p:spPr>
        <p:txBody>
          <a:bodyPr wrap="none" rtlCol="0">
            <a:spAutoFit/>
          </a:bodyPr>
          <a:lstStyle/>
          <a:p>
            <a:endParaRPr lang="zh-CN" altLang="en-US" dirty="0"/>
          </a:p>
        </p:txBody>
      </p:sp>
      <p:sp>
        <p:nvSpPr>
          <p:cNvPr id="6" name="TextBox 5"/>
          <p:cNvSpPr txBox="1"/>
          <p:nvPr/>
        </p:nvSpPr>
        <p:spPr>
          <a:xfrm>
            <a:off x="714468" y="5096520"/>
            <a:ext cx="7340471" cy="369332"/>
          </a:xfrm>
          <a:prstGeom prst="rect">
            <a:avLst/>
          </a:prstGeom>
          <a:noFill/>
        </p:spPr>
        <p:txBody>
          <a:bodyPr wrap="none" rtlCol="0">
            <a:spAutoFit/>
          </a:bodyPr>
          <a:lstStyle/>
          <a:p>
            <a:r>
              <a:rPr lang="zh-CN" altLang="en-US" dirty="0" smtClean="0"/>
              <a:t>从面也可以知道随机森林优化器存在很多参数，如何进行调优和设置？</a:t>
            </a:r>
            <a:endParaRPr lang="zh-CN" altLang="en-US" dirty="0"/>
          </a:p>
        </p:txBody>
      </p:sp>
      <p:cxnSp>
        <p:nvCxnSpPr>
          <p:cNvPr id="16" name="直接连接符 15"/>
          <p:cNvCxnSpPr/>
          <p:nvPr/>
        </p:nvCxnSpPr>
        <p:spPr>
          <a:xfrm flipV="1">
            <a:off x="3565133" y="2476072"/>
            <a:ext cx="1296898" cy="1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88449" y="2476072"/>
            <a:ext cx="1500027" cy="1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489807" y="1273996"/>
            <a:ext cx="2368193" cy="1212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123398" y="1520575"/>
            <a:ext cx="799661" cy="955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38462" y="1058508"/>
            <a:ext cx="2723823" cy="369332"/>
          </a:xfrm>
          <a:prstGeom prst="rect">
            <a:avLst/>
          </a:prstGeom>
          <a:noFill/>
        </p:spPr>
        <p:txBody>
          <a:bodyPr wrap="none" rtlCol="0">
            <a:spAutoFit/>
          </a:bodyPr>
          <a:lstStyle/>
          <a:p>
            <a:r>
              <a:rPr lang="zh-CN" altLang="en-US" dirty="0" smtClean="0"/>
              <a:t>这两个参数什么意思呢？</a:t>
            </a:r>
            <a:endParaRPr lang="zh-CN" altLang="en-US" dirty="0"/>
          </a:p>
        </p:txBody>
      </p:sp>
    </p:spTree>
    <p:extLst>
      <p:ext uri="{BB962C8B-B14F-4D97-AF65-F5344CB8AC3E}">
        <p14:creationId xmlns:p14="http://schemas.microsoft.com/office/powerpoint/2010/main" val="341804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搭建模型</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5" name="TextBox 4"/>
          <p:cNvSpPr txBox="1"/>
          <p:nvPr/>
        </p:nvSpPr>
        <p:spPr>
          <a:xfrm>
            <a:off x="1202076" y="5280917"/>
            <a:ext cx="184731" cy="369332"/>
          </a:xfrm>
          <a:prstGeom prst="rect">
            <a:avLst/>
          </a:prstGeom>
          <a:noFill/>
        </p:spPr>
        <p:txBody>
          <a:bodyPr wrap="none" rtlCol="0">
            <a:spAutoFit/>
          </a:bodyPr>
          <a:lstStyle/>
          <a:p>
            <a:endParaRPr lang="zh-CN" altLang="en-US" dirty="0"/>
          </a:p>
        </p:txBody>
      </p:sp>
      <p:sp>
        <p:nvSpPr>
          <p:cNvPr id="2" name="矩形 1"/>
          <p:cNvSpPr/>
          <p:nvPr/>
        </p:nvSpPr>
        <p:spPr>
          <a:xfrm>
            <a:off x="124931" y="801811"/>
            <a:ext cx="2484705" cy="369332"/>
          </a:xfrm>
          <a:prstGeom prst="rect">
            <a:avLst/>
          </a:prstGeom>
        </p:spPr>
        <p:txBody>
          <a:bodyPr wrap="square">
            <a:spAutoFit/>
          </a:bodyPr>
          <a:lstStyle/>
          <a:p>
            <a:r>
              <a:rPr lang="zh-CN" altLang="en-US" b="1" dirty="0" smtClean="0"/>
              <a:t>随机</a:t>
            </a:r>
            <a:r>
              <a:rPr lang="zh-CN" altLang="en-US" b="1" dirty="0"/>
              <a:t>森林的</a:t>
            </a:r>
            <a:r>
              <a:rPr lang="zh-CN" altLang="en-US" b="1" dirty="0" smtClean="0"/>
              <a:t>参数</a:t>
            </a:r>
            <a:endParaRPr lang="zh-CN" altLang="en-US" b="1" dirty="0"/>
          </a:p>
        </p:txBody>
      </p:sp>
      <p:sp>
        <p:nvSpPr>
          <p:cNvPr id="3" name="矩形 2"/>
          <p:cNvSpPr/>
          <p:nvPr/>
        </p:nvSpPr>
        <p:spPr>
          <a:xfrm>
            <a:off x="244367" y="1734033"/>
            <a:ext cx="1746632" cy="369332"/>
          </a:xfrm>
          <a:prstGeom prst="rect">
            <a:avLst/>
          </a:prstGeom>
        </p:spPr>
        <p:txBody>
          <a:bodyPr wrap="none">
            <a:spAutoFit/>
          </a:bodyPr>
          <a:lstStyle/>
          <a:p>
            <a:r>
              <a:rPr lang="en-US" altLang="zh-CN" b="1" dirty="0" err="1"/>
              <a:t>max_features</a:t>
            </a:r>
            <a:r>
              <a:rPr lang="zh-CN" altLang="en-US" b="1" dirty="0"/>
              <a:t>：</a:t>
            </a:r>
          </a:p>
        </p:txBody>
      </p:sp>
      <p:sp>
        <p:nvSpPr>
          <p:cNvPr id="7" name="矩形 6"/>
          <p:cNvSpPr/>
          <p:nvPr/>
        </p:nvSpPr>
        <p:spPr>
          <a:xfrm>
            <a:off x="1990998" y="1734033"/>
            <a:ext cx="5426943" cy="369332"/>
          </a:xfrm>
          <a:prstGeom prst="rect">
            <a:avLst/>
          </a:prstGeom>
        </p:spPr>
        <p:txBody>
          <a:bodyPr wrap="square">
            <a:spAutoFit/>
          </a:bodyPr>
          <a:lstStyle/>
          <a:p>
            <a:r>
              <a:rPr lang="zh-CN" altLang="en-US" dirty="0"/>
              <a:t>随机森林允许单个决策树使用特征的最大数量</a:t>
            </a:r>
            <a:endParaRPr lang="zh-CN" altLang="en-US" dirty="0"/>
          </a:p>
        </p:txBody>
      </p:sp>
      <p:sp>
        <p:nvSpPr>
          <p:cNvPr id="9" name="矩形 8"/>
          <p:cNvSpPr/>
          <p:nvPr/>
        </p:nvSpPr>
        <p:spPr>
          <a:xfrm>
            <a:off x="246611" y="2422401"/>
            <a:ext cx="1744388" cy="369332"/>
          </a:xfrm>
          <a:prstGeom prst="rect">
            <a:avLst/>
          </a:prstGeom>
        </p:spPr>
        <p:txBody>
          <a:bodyPr wrap="none">
            <a:spAutoFit/>
          </a:bodyPr>
          <a:lstStyle/>
          <a:p>
            <a:r>
              <a:rPr lang="en-US" altLang="zh-CN" b="1" dirty="0"/>
              <a:t> </a:t>
            </a:r>
            <a:r>
              <a:rPr lang="en-US" altLang="zh-CN" b="1" dirty="0" err="1"/>
              <a:t>n_estimators</a:t>
            </a:r>
            <a:r>
              <a:rPr lang="zh-CN" altLang="en-US" b="1" dirty="0"/>
              <a:t>：</a:t>
            </a:r>
          </a:p>
        </p:txBody>
      </p:sp>
      <p:sp>
        <p:nvSpPr>
          <p:cNvPr id="10" name="矩形 9"/>
          <p:cNvSpPr/>
          <p:nvPr/>
        </p:nvSpPr>
        <p:spPr>
          <a:xfrm>
            <a:off x="1990999" y="2422401"/>
            <a:ext cx="6698088" cy="1200329"/>
          </a:xfrm>
          <a:prstGeom prst="rect">
            <a:avLst/>
          </a:prstGeom>
        </p:spPr>
        <p:txBody>
          <a:bodyPr wrap="square">
            <a:spAutoFit/>
          </a:bodyPr>
          <a:lstStyle/>
          <a:p>
            <a:r>
              <a:rPr lang="zh-CN" altLang="en-US" dirty="0"/>
              <a:t>在利用最大投票数或平均值来预测之前，你想要建立子树的数量。 较多的子树可以让模型有更好的性能，但同时让你的代码变慢。 你应该选择尽可能高的值，只要你的处理器能够承受的住，因为这使你的预测更好更稳定。</a:t>
            </a:r>
            <a:endParaRPr lang="zh-CN" altLang="en-US" dirty="0"/>
          </a:p>
        </p:txBody>
      </p:sp>
      <p:sp>
        <p:nvSpPr>
          <p:cNvPr id="12" name="矩形 11"/>
          <p:cNvSpPr/>
          <p:nvPr/>
        </p:nvSpPr>
        <p:spPr>
          <a:xfrm>
            <a:off x="124931" y="4055992"/>
            <a:ext cx="2084225" cy="369332"/>
          </a:xfrm>
          <a:prstGeom prst="rect">
            <a:avLst/>
          </a:prstGeom>
        </p:spPr>
        <p:txBody>
          <a:bodyPr wrap="none">
            <a:spAutoFit/>
          </a:bodyPr>
          <a:lstStyle/>
          <a:p>
            <a:r>
              <a:rPr lang="en-US" altLang="zh-CN" b="1" dirty="0" err="1"/>
              <a:t>min_sample_leaf</a:t>
            </a:r>
            <a:r>
              <a:rPr lang="zh-CN" altLang="en-US" b="1" dirty="0"/>
              <a:t>：</a:t>
            </a:r>
          </a:p>
        </p:txBody>
      </p:sp>
      <p:sp>
        <p:nvSpPr>
          <p:cNvPr id="13" name="矩形 12"/>
          <p:cNvSpPr/>
          <p:nvPr/>
        </p:nvSpPr>
        <p:spPr>
          <a:xfrm>
            <a:off x="2095928" y="3954461"/>
            <a:ext cx="6482993" cy="1477328"/>
          </a:xfrm>
          <a:prstGeom prst="rect">
            <a:avLst/>
          </a:prstGeom>
        </p:spPr>
        <p:txBody>
          <a:bodyPr wrap="square">
            <a:spAutoFit/>
          </a:bodyPr>
          <a:lstStyle/>
          <a:p>
            <a:r>
              <a:rPr lang="zh-CN" altLang="en-US" dirty="0" smtClean="0"/>
              <a:t>如果以前</a:t>
            </a:r>
            <a:r>
              <a:rPr lang="zh-CN" altLang="en-US" dirty="0"/>
              <a:t>编写过一个决策树，你能体会到最小样本叶片大小的重要性。 叶是决策树的末端节点。 较小的叶子使模型更容易捕捉训练数据中的噪声。 一般来说</a:t>
            </a:r>
            <a:r>
              <a:rPr lang="zh-CN" altLang="en-US" dirty="0" smtClean="0"/>
              <a:t>，偏向</a:t>
            </a:r>
            <a:r>
              <a:rPr lang="zh-CN" altLang="en-US" dirty="0"/>
              <a:t>于将最小叶子节点数目设置为大于</a:t>
            </a:r>
            <a:r>
              <a:rPr lang="en-US" altLang="zh-CN" dirty="0"/>
              <a:t>50</a:t>
            </a:r>
            <a:r>
              <a:rPr lang="zh-CN" altLang="en-US" dirty="0"/>
              <a:t>。在你自己的情况中，你应该尽量尝试多种叶子大小种类，以找到最优的那个。</a:t>
            </a:r>
            <a:endParaRPr lang="zh-CN" altLang="en-US" dirty="0"/>
          </a:p>
        </p:txBody>
      </p:sp>
    </p:spTree>
    <p:extLst>
      <p:ext uri="{BB962C8B-B14F-4D97-AF65-F5344CB8AC3E}">
        <p14:creationId xmlns:p14="http://schemas.microsoft.com/office/powerpoint/2010/main" val="118779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搭建模型</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5" name="TextBox 4"/>
          <p:cNvSpPr txBox="1"/>
          <p:nvPr/>
        </p:nvSpPr>
        <p:spPr>
          <a:xfrm>
            <a:off x="1202076" y="5280917"/>
            <a:ext cx="184731" cy="369332"/>
          </a:xfrm>
          <a:prstGeom prst="rect">
            <a:avLst/>
          </a:prstGeom>
          <a:noFill/>
        </p:spPr>
        <p:txBody>
          <a:bodyPr wrap="none" rtlCol="0">
            <a:spAutoFit/>
          </a:bodyPr>
          <a:lstStyle/>
          <a:p>
            <a:endParaRPr lang="zh-CN" altLang="en-US" dirty="0"/>
          </a:p>
        </p:txBody>
      </p:sp>
      <p:sp>
        <p:nvSpPr>
          <p:cNvPr id="2" name="矩形 1"/>
          <p:cNvSpPr/>
          <p:nvPr/>
        </p:nvSpPr>
        <p:spPr>
          <a:xfrm>
            <a:off x="124931" y="801811"/>
            <a:ext cx="2484705" cy="369332"/>
          </a:xfrm>
          <a:prstGeom prst="rect">
            <a:avLst/>
          </a:prstGeom>
        </p:spPr>
        <p:txBody>
          <a:bodyPr wrap="square">
            <a:spAutoFit/>
          </a:bodyPr>
          <a:lstStyle/>
          <a:p>
            <a:r>
              <a:rPr lang="zh-CN" altLang="en-US" b="1" dirty="0" smtClean="0"/>
              <a:t>随机</a:t>
            </a:r>
            <a:r>
              <a:rPr lang="zh-CN" altLang="en-US" b="1" dirty="0"/>
              <a:t>森林的</a:t>
            </a:r>
            <a:r>
              <a:rPr lang="zh-CN" altLang="en-US" b="1" dirty="0" smtClean="0"/>
              <a:t>参数</a:t>
            </a:r>
            <a:endParaRPr lang="zh-CN" altLang="en-US" b="1" dirty="0"/>
          </a:p>
        </p:txBody>
      </p:sp>
      <p:sp>
        <p:nvSpPr>
          <p:cNvPr id="3" name="矩形 2"/>
          <p:cNvSpPr/>
          <p:nvPr/>
        </p:nvSpPr>
        <p:spPr>
          <a:xfrm>
            <a:off x="298727" y="1413772"/>
            <a:ext cx="1776448" cy="369332"/>
          </a:xfrm>
          <a:prstGeom prst="rect">
            <a:avLst/>
          </a:prstGeom>
        </p:spPr>
        <p:txBody>
          <a:bodyPr wrap="none">
            <a:spAutoFit/>
          </a:bodyPr>
          <a:lstStyle/>
          <a:p>
            <a:r>
              <a:rPr lang="en-US" altLang="zh-CN" b="1" dirty="0" err="1"/>
              <a:t>random_state</a:t>
            </a:r>
            <a:r>
              <a:rPr lang="zh-CN" altLang="en-US" b="1" dirty="0"/>
              <a:t>：</a:t>
            </a:r>
          </a:p>
        </p:txBody>
      </p:sp>
      <p:sp>
        <p:nvSpPr>
          <p:cNvPr id="7" name="矩形 6"/>
          <p:cNvSpPr/>
          <p:nvPr/>
        </p:nvSpPr>
        <p:spPr>
          <a:xfrm>
            <a:off x="1990999" y="1421747"/>
            <a:ext cx="6587923" cy="646331"/>
          </a:xfrm>
          <a:prstGeom prst="rect">
            <a:avLst/>
          </a:prstGeom>
        </p:spPr>
        <p:txBody>
          <a:bodyPr wrap="square">
            <a:spAutoFit/>
          </a:bodyPr>
          <a:lstStyle/>
          <a:p>
            <a:r>
              <a:rPr lang="zh-CN" altLang="en-US" dirty="0"/>
              <a:t>此参数让结果容易复现。 一个确定的随机值将会产生相同的结果，在参数和训练数据不变的情况下</a:t>
            </a:r>
            <a:r>
              <a:rPr lang="zh-CN" altLang="en-US" dirty="0" smtClean="0"/>
              <a:t>。</a:t>
            </a:r>
            <a:endParaRPr lang="zh-CN" altLang="en-US" dirty="0"/>
          </a:p>
        </p:txBody>
      </p:sp>
      <p:sp>
        <p:nvSpPr>
          <p:cNvPr id="12" name="矩形 11"/>
          <p:cNvSpPr/>
          <p:nvPr/>
        </p:nvSpPr>
        <p:spPr>
          <a:xfrm>
            <a:off x="590616" y="2837214"/>
            <a:ext cx="1400383" cy="369332"/>
          </a:xfrm>
          <a:prstGeom prst="rect">
            <a:avLst/>
          </a:prstGeom>
        </p:spPr>
        <p:txBody>
          <a:bodyPr wrap="none">
            <a:spAutoFit/>
          </a:bodyPr>
          <a:lstStyle/>
          <a:p>
            <a:r>
              <a:rPr lang="en-US" altLang="zh-CN" b="1" dirty="0" err="1"/>
              <a:t>oob_score</a:t>
            </a:r>
            <a:r>
              <a:rPr lang="zh-CN" altLang="en-US" b="1" dirty="0"/>
              <a:t>：</a:t>
            </a:r>
          </a:p>
        </p:txBody>
      </p:sp>
      <p:sp>
        <p:nvSpPr>
          <p:cNvPr id="14" name="矩形 13"/>
          <p:cNvSpPr/>
          <p:nvPr/>
        </p:nvSpPr>
        <p:spPr>
          <a:xfrm>
            <a:off x="2080423" y="2808691"/>
            <a:ext cx="6364933" cy="1200329"/>
          </a:xfrm>
          <a:prstGeom prst="rect">
            <a:avLst/>
          </a:prstGeom>
        </p:spPr>
        <p:txBody>
          <a:bodyPr wrap="square">
            <a:spAutoFit/>
          </a:bodyPr>
          <a:lstStyle/>
          <a:p>
            <a:r>
              <a:rPr lang="zh-CN" altLang="en-US" dirty="0"/>
              <a:t>这是一个随机森林交叉验证方法。 它和留一验证方法非常相似，但这快很多。 这种方法只是简单的标记在每颗子树中用的观察数据。 然后对每一个观察样本找出一个最大投票得分，是由那些没有使用该观察样本进行训练的子树投票得到。</a:t>
            </a:r>
            <a:endParaRPr lang="zh-CN" altLang="en-US" dirty="0"/>
          </a:p>
        </p:txBody>
      </p:sp>
      <p:sp>
        <p:nvSpPr>
          <p:cNvPr id="15" name="TextBox 14"/>
          <p:cNvSpPr txBox="1"/>
          <p:nvPr/>
        </p:nvSpPr>
        <p:spPr>
          <a:xfrm>
            <a:off x="423045" y="5465583"/>
            <a:ext cx="8022311" cy="646331"/>
          </a:xfrm>
          <a:prstGeom prst="rect">
            <a:avLst/>
          </a:prstGeom>
          <a:noFill/>
        </p:spPr>
        <p:txBody>
          <a:bodyPr wrap="square" rtlCol="0">
            <a:spAutoFit/>
          </a:bodyPr>
          <a:lstStyle/>
          <a:p>
            <a:r>
              <a:rPr lang="zh-CN" altLang="en-US" dirty="0" smtClean="0"/>
              <a:t>详细的随机森</a:t>
            </a:r>
            <a:r>
              <a:rPr lang="zh-CN" altLang="en-US" dirty="0"/>
              <a:t>林</a:t>
            </a:r>
            <a:r>
              <a:rPr lang="zh-CN" altLang="en-US" dirty="0" smtClean="0"/>
              <a:t>调优可以参考以下博客：</a:t>
            </a:r>
            <a:endParaRPr lang="en-US" altLang="zh-CN" dirty="0" smtClean="0"/>
          </a:p>
          <a:p>
            <a:r>
              <a:rPr lang="en-US" altLang="zh-CN" dirty="0">
                <a:hlinkClick r:id="rId2"/>
              </a:rPr>
              <a:t>https://blog.csdn.net/qq_16633405/article/details/61200502</a:t>
            </a:r>
            <a:endParaRPr lang="zh-CN" altLang="en-US" dirty="0"/>
          </a:p>
        </p:txBody>
      </p:sp>
    </p:spTree>
    <p:extLst>
      <p:ext uri="{BB962C8B-B14F-4D97-AF65-F5344CB8AC3E}">
        <p14:creationId xmlns:p14="http://schemas.microsoft.com/office/powerpoint/2010/main" val="150748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背景介绍</a:t>
            </a: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1938992"/>
          </a:xfrm>
          <a:prstGeom prst="rect">
            <a:avLst/>
          </a:prstGeom>
          <a:noFill/>
        </p:spPr>
        <p:txBody>
          <a:bodyPr wrap="square" rtlCol="0">
            <a:spAutoFit/>
          </a:bodyPr>
          <a:lstStyle/>
          <a:p>
            <a:r>
              <a:rPr lang="zh-CN" altLang="en-US" sz="2000" dirty="0"/>
              <a:t>自行车共享系统是租借自行车的一种手段，通过这些系统，人们可以从任意地点租借一辆自行车，到达目的地后归还。</a:t>
            </a:r>
          </a:p>
          <a:p>
            <a:r>
              <a:rPr lang="zh-CN" altLang="en-US" sz="2000" dirty="0"/>
              <a:t>自行车共享系统明确记录了旅行时间，出发地点，到达地点和时间。因此，其可用于研究城市中的移动性。</a:t>
            </a:r>
          </a:p>
          <a:p>
            <a:r>
              <a:rPr lang="zh-CN" altLang="en-US" sz="2000" dirty="0"/>
              <a:t>在本项目中，要求将历史使用模式与天气数据结合起来，以预测华盛顿特区的自行车租赁租赁需求。</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98" y="3135811"/>
            <a:ext cx="3792651" cy="2528434"/>
          </a:xfrm>
          <a:prstGeom prst="rect">
            <a:avLst/>
          </a:prstGeom>
        </p:spPr>
      </p:pic>
    </p:spTree>
    <p:extLst>
      <p:ext uri="{BB962C8B-B14F-4D97-AF65-F5344CB8AC3E}">
        <p14:creationId xmlns:p14="http://schemas.microsoft.com/office/powerpoint/2010/main" val="119940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模型评价</a:t>
            </a:r>
            <a:endParaRPr lang="zh-CN" altLang="en-US" sz="2400" b="1" dirty="0">
              <a:solidFill>
                <a:schemeClr val="bg1"/>
              </a:solidFill>
              <a:latin typeface="KaiTi" panose="02010609060101010101" pitchFamily="49" charset="-122"/>
              <a:ea typeface="KaiTi" panose="02010609060101010101" pitchFamily="49" charset="-122"/>
            </a:endParaRP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grpSp>
        <p:nvGrpSpPr>
          <p:cNvPr id="10" name="组合 9"/>
          <p:cNvGrpSpPr/>
          <p:nvPr/>
        </p:nvGrpSpPr>
        <p:grpSpPr>
          <a:xfrm>
            <a:off x="3402938" y="900778"/>
            <a:ext cx="4454382" cy="1073150"/>
            <a:chOff x="534256" y="1952517"/>
            <a:chExt cx="4454382" cy="107315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56" y="1952517"/>
              <a:ext cx="4454382"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741737" y="3025667"/>
              <a:ext cx="175174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68" y="3392579"/>
            <a:ext cx="62357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47109" y="1357723"/>
            <a:ext cx="1422184" cy="461665"/>
          </a:xfrm>
          <a:prstGeom prst="rect">
            <a:avLst/>
          </a:prstGeom>
          <a:noFill/>
        </p:spPr>
        <p:txBody>
          <a:bodyPr wrap="none" rtlCol="0">
            <a:spAutoFit/>
          </a:bodyPr>
          <a:lstStyle/>
          <a:p>
            <a:r>
              <a:rPr lang="zh-CN" altLang="en-US" sz="2400" b="1" dirty="0" smtClean="0"/>
              <a:t>模型效果</a:t>
            </a:r>
            <a:endParaRPr lang="zh-CN" altLang="en-US" sz="2400" b="1" dirty="0"/>
          </a:p>
        </p:txBody>
      </p:sp>
      <p:sp>
        <p:nvSpPr>
          <p:cNvPr id="14" name="任意多边形 13"/>
          <p:cNvSpPr/>
          <p:nvPr/>
        </p:nvSpPr>
        <p:spPr>
          <a:xfrm>
            <a:off x="6484918" y="3323842"/>
            <a:ext cx="565565" cy="1874434"/>
          </a:xfrm>
          <a:custGeom>
            <a:avLst/>
            <a:gdLst>
              <a:gd name="connsiteX0" fmla="*/ 59720 w 565565"/>
              <a:gd name="connsiteY0" fmla="*/ 159097 h 1874434"/>
              <a:gd name="connsiteX1" fmla="*/ 49446 w 565565"/>
              <a:gd name="connsiteY1" fmla="*/ 1648850 h 1874434"/>
              <a:gd name="connsiteX2" fmla="*/ 439864 w 565565"/>
              <a:gd name="connsiteY2" fmla="*/ 1720769 h 1874434"/>
              <a:gd name="connsiteX3" fmla="*/ 542606 w 565565"/>
              <a:gd name="connsiteY3" fmla="*/ 220742 h 1874434"/>
              <a:gd name="connsiteX4" fmla="*/ 59720 w 565565"/>
              <a:gd name="connsiteY4" fmla="*/ 159097 h 1874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565" h="1874434">
                <a:moveTo>
                  <a:pt x="59720" y="159097"/>
                </a:moveTo>
                <a:cubicBezTo>
                  <a:pt x="-22473" y="397115"/>
                  <a:pt x="-13911" y="1388571"/>
                  <a:pt x="49446" y="1648850"/>
                </a:cubicBezTo>
                <a:cubicBezTo>
                  <a:pt x="112803" y="1909129"/>
                  <a:pt x="357671" y="1958787"/>
                  <a:pt x="439864" y="1720769"/>
                </a:cubicBezTo>
                <a:cubicBezTo>
                  <a:pt x="522057" y="1482751"/>
                  <a:pt x="607676" y="484445"/>
                  <a:pt x="542606" y="220742"/>
                </a:cubicBezTo>
                <a:cubicBezTo>
                  <a:pt x="477536" y="-42961"/>
                  <a:pt x="141913" y="-78921"/>
                  <a:pt x="59720" y="15909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402938" y="5095803"/>
            <a:ext cx="3737655" cy="369332"/>
          </a:xfrm>
          <a:prstGeom prst="rect">
            <a:avLst/>
          </a:prstGeom>
          <a:noFill/>
        </p:spPr>
        <p:txBody>
          <a:bodyPr wrap="square" rtlCol="0">
            <a:spAutoFit/>
          </a:bodyPr>
          <a:lstStyle/>
          <a:p>
            <a:r>
              <a:rPr lang="zh-CN" altLang="en-US" dirty="0" smtClean="0"/>
              <a:t>预测结果</a:t>
            </a:r>
            <a:endParaRPr lang="zh-CN" altLang="en-US" dirty="0"/>
          </a:p>
        </p:txBody>
      </p:sp>
      <p:sp>
        <p:nvSpPr>
          <p:cNvPr id="16" name="右箭头 15"/>
          <p:cNvSpPr/>
          <p:nvPr/>
        </p:nvSpPr>
        <p:spPr>
          <a:xfrm>
            <a:off x="2092448" y="13577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931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学习资料</a:t>
            </a:r>
            <a:endParaRPr lang="zh-CN" altLang="en-US" sz="2400" b="1" dirty="0">
              <a:solidFill>
                <a:schemeClr val="bg1"/>
              </a:solidFill>
              <a:latin typeface="KaiTi" panose="02010609060101010101" pitchFamily="49" charset="-122"/>
              <a:ea typeface="KaiTi" panose="02010609060101010101" pitchFamily="49" charset="-122"/>
            </a:endParaRP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grpSp>
        <p:nvGrpSpPr>
          <p:cNvPr id="34" name="组合 33"/>
          <p:cNvGrpSpPr/>
          <p:nvPr/>
        </p:nvGrpSpPr>
        <p:grpSpPr>
          <a:xfrm>
            <a:off x="790421" y="1519349"/>
            <a:ext cx="7563158" cy="3645578"/>
            <a:chOff x="984942" y="710127"/>
            <a:chExt cx="7563158" cy="3645578"/>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42" y="1890463"/>
              <a:ext cx="6762964" cy="120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984942" y="1890463"/>
              <a:ext cx="1006868" cy="359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5" idx="7"/>
            </p:cNvCxnSpPr>
            <p:nvPr/>
          </p:nvCxnSpPr>
          <p:spPr>
            <a:xfrm flipV="1">
              <a:off x="1844358" y="1304818"/>
              <a:ext cx="649123" cy="638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3481" y="710127"/>
              <a:ext cx="6054619" cy="923330"/>
            </a:xfrm>
            <a:prstGeom prst="rect">
              <a:avLst/>
            </a:prstGeom>
            <a:noFill/>
          </p:spPr>
          <p:txBody>
            <a:bodyPr wrap="square" rtlCol="0">
              <a:spAutoFit/>
            </a:bodyPr>
            <a:lstStyle/>
            <a:p>
              <a:r>
                <a:rPr lang="zh-CN" altLang="en-US" dirty="0" smtClean="0"/>
                <a:t>学习代码：</a:t>
              </a:r>
              <a:endParaRPr lang="en-US" altLang="zh-CN" dirty="0" smtClean="0"/>
            </a:p>
            <a:p>
              <a:r>
                <a:rPr lang="en-US" altLang="zh-CN" dirty="0" smtClean="0"/>
                <a:t>1</a:t>
              </a:r>
              <a:r>
                <a:rPr lang="zh-CN" altLang="en-US" dirty="0" smtClean="0"/>
                <a:t>，</a:t>
              </a:r>
              <a:r>
                <a:rPr lang="en-US" altLang="zh-CN" dirty="0" err="1" smtClean="0"/>
                <a:t>bike_sharing_analysis_data.ipynb</a:t>
              </a:r>
              <a:r>
                <a:rPr lang="en-US" altLang="zh-CN" dirty="0" smtClean="0"/>
                <a:t> </a:t>
              </a:r>
              <a:r>
                <a:rPr lang="zh-CN" altLang="en-US" dirty="0" smtClean="0"/>
                <a:t>主要是数据分析</a:t>
              </a:r>
              <a:endParaRPr lang="en-US" altLang="zh-CN" dirty="0" smtClean="0"/>
            </a:p>
            <a:p>
              <a:r>
                <a:rPr lang="en-US" altLang="zh-CN" dirty="0" smtClean="0"/>
                <a:t>2</a:t>
              </a:r>
              <a:r>
                <a:rPr lang="zh-CN" altLang="en-US" dirty="0" smtClean="0"/>
                <a:t>，</a:t>
              </a:r>
              <a:r>
                <a:rPr lang="en-US" altLang="zh-CN" dirty="0" err="1" smtClean="0"/>
                <a:t>bike_sharing_predication.ipynb</a:t>
              </a:r>
              <a:r>
                <a:rPr lang="en-US" altLang="zh-CN" dirty="0" smtClean="0"/>
                <a:t>  </a:t>
              </a:r>
              <a:r>
                <a:rPr lang="zh-CN" altLang="en-US" dirty="0" smtClean="0"/>
                <a:t>主要是模型搭建</a:t>
              </a:r>
              <a:endParaRPr lang="zh-CN" altLang="en-US" dirty="0"/>
            </a:p>
          </p:txBody>
        </p:sp>
        <p:sp>
          <p:nvSpPr>
            <p:cNvPr id="26" name="椭圆 25"/>
            <p:cNvSpPr/>
            <p:nvPr/>
          </p:nvSpPr>
          <p:spPr>
            <a:xfrm>
              <a:off x="984942" y="2311694"/>
              <a:ext cx="1006868" cy="359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p:nvPr/>
          </p:nvCxnSpPr>
          <p:spPr>
            <a:xfrm>
              <a:off x="1991810" y="2491492"/>
              <a:ext cx="1871273" cy="909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63083" y="3216080"/>
              <a:ext cx="2635321" cy="369332"/>
            </a:xfrm>
            <a:prstGeom prst="rect">
              <a:avLst/>
            </a:prstGeom>
            <a:noFill/>
          </p:spPr>
          <p:txBody>
            <a:bodyPr wrap="square" rtlCol="0">
              <a:spAutoFit/>
            </a:bodyPr>
            <a:lstStyle/>
            <a:p>
              <a:r>
                <a:rPr lang="zh-CN" altLang="en-US" dirty="0" smtClean="0"/>
                <a:t>训练数据</a:t>
              </a:r>
              <a:endParaRPr lang="zh-CN" altLang="en-US" dirty="0"/>
            </a:p>
          </p:txBody>
        </p:sp>
        <p:sp>
          <p:nvSpPr>
            <p:cNvPr id="32" name="椭圆 31"/>
            <p:cNvSpPr/>
            <p:nvPr/>
          </p:nvSpPr>
          <p:spPr>
            <a:xfrm>
              <a:off x="984942" y="2700399"/>
              <a:ext cx="1006868" cy="3595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1488376" y="3092521"/>
              <a:ext cx="817019" cy="893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05395" y="3986373"/>
              <a:ext cx="3807729" cy="369332"/>
            </a:xfrm>
            <a:prstGeom prst="rect">
              <a:avLst/>
            </a:prstGeom>
            <a:noFill/>
          </p:spPr>
          <p:txBody>
            <a:bodyPr wrap="square" rtlCol="0">
              <a:spAutoFit/>
            </a:bodyPr>
            <a:lstStyle/>
            <a:p>
              <a:r>
                <a:rPr lang="zh-CN" altLang="en-US" dirty="0" smtClean="0"/>
                <a:t>预测结果，用于参考</a:t>
              </a:r>
              <a:endParaRPr lang="zh-CN" altLang="en-US" dirty="0"/>
            </a:p>
          </p:txBody>
        </p:sp>
      </p:grpSp>
    </p:spTree>
    <p:extLst>
      <p:ext uri="{BB962C8B-B14F-4D97-AF65-F5344CB8AC3E}">
        <p14:creationId xmlns:p14="http://schemas.microsoft.com/office/powerpoint/2010/main" val="215467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数据来源与变量</a:t>
            </a:r>
            <a:r>
              <a:rPr lang="zh-CN" altLang="en-US" sz="2400" b="1" dirty="0">
                <a:solidFill>
                  <a:schemeClr val="bg1"/>
                </a:solidFill>
                <a:latin typeface="KaiTi" panose="02010609060101010101" pitchFamily="49" charset="-122"/>
                <a:ea typeface="KaiTi" panose="02010609060101010101" pitchFamily="49" charset="-122"/>
              </a:rPr>
              <a:t>说明</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2" name="矩形 1"/>
          <p:cNvSpPr/>
          <p:nvPr/>
        </p:nvSpPr>
        <p:spPr>
          <a:xfrm>
            <a:off x="413966" y="1142115"/>
            <a:ext cx="8090898" cy="923330"/>
          </a:xfrm>
          <a:prstGeom prst="rect">
            <a:avLst/>
          </a:prstGeom>
        </p:spPr>
        <p:txBody>
          <a:bodyPr wrap="square">
            <a:spAutoFit/>
          </a:bodyPr>
          <a:lstStyle/>
          <a:p>
            <a:r>
              <a:rPr lang="zh-CN" altLang="en-US" b="1" dirty="0"/>
              <a:t>数据来自</a:t>
            </a:r>
            <a:r>
              <a:rPr lang="en-US" altLang="zh-CN" b="1" dirty="0" err="1"/>
              <a:t>kaggle</a:t>
            </a:r>
            <a:r>
              <a:rPr lang="zh-CN" altLang="en-US" dirty="0" smtClean="0"/>
              <a:t>：</a:t>
            </a:r>
            <a:r>
              <a:rPr lang="en-US" altLang="zh-CN" dirty="0">
                <a:hlinkClick r:id="rId2"/>
              </a:rPr>
              <a:t>https://</a:t>
            </a:r>
            <a:r>
              <a:rPr lang="en-US" altLang="zh-CN" dirty="0" smtClean="0">
                <a:hlinkClick r:id="rId2"/>
              </a:rPr>
              <a:t>www.kaggle.com/c/bike-sharing-demand/data</a:t>
            </a:r>
            <a:endParaRPr lang="en-US" altLang="zh-CN" dirty="0" smtClean="0"/>
          </a:p>
          <a:p>
            <a:r>
              <a:rPr lang="zh-CN" altLang="en-US" dirty="0" smtClean="0"/>
              <a:t>数据提供了跨越两年的每小时租赁数据，包含天气信息和日期</a:t>
            </a:r>
            <a:r>
              <a:rPr lang="zh-CN" altLang="en-US" dirty="0" smtClean="0"/>
              <a:t>信息等。</a:t>
            </a:r>
            <a:endParaRPr lang="zh-CN" altLang="en-US" dirty="0" smtClean="0"/>
          </a:p>
          <a:p>
            <a:r>
              <a:rPr lang="zh-CN" altLang="en-US" dirty="0" smtClean="0"/>
              <a:t>训练集</a:t>
            </a:r>
            <a:r>
              <a:rPr lang="zh-CN" altLang="en-US" dirty="0"/>
              <a:t>由每月前</a:t>
            </a:r>
            <a:r>
              <a:rPr lang="en-US" altLang="zh-CN" dirty="0"/>
              <a:t>19</a:t>
            </a:r>
            <a:r>
              <a:rPr lang="zh-CN" altLang="en-US" dirty="0"/>
              <a:t>天的数据组成，测试集是每月第</a:t>
            </a:r>
            <a:r>
              <a:rPr lang="en-US" altLang="zh-CN" dirty="0"/>
              <a:t>20</a:t>
            </a:r>
            <a:r>
              <a:rPr lang="zh-CN" altLang="en-US" dirty="0"/>
              <a:t>天到当月底的数据。</a:t>
            </a:r>
          </a:p>
        </p:txBody>
      </p:sp>
      <p:grpSp>
        <p:nvGrpSpPr>
          <p:cNvPr id="9" name="组合 8"/>
          <p:cNvGrpSpPr/>
          <p:nvPr/>
        </p:nvGrpSpPr>
        <p:grpSpPr>
          <a:xfrm>
            <a:off x="477049" y="2728947"/>
            <a:ext cx="7778750" cy="2336211"/>
            <a:chOff x="477049" y="2728947"/>
            <a:chExt cx="7778750" cy="2336211"/>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9" y="2728947"/>
              <a:ext cx="7778750" cy="189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339223" y="4695826"/>
              <a:ext cx="2054401" cy="369332"/>
            </a:xfrm>
            <a:prstGeom prst="rect">
              <a:avLst/>
            </a:prstGeom>
            <a:noFill/>
          </p:spPr>
          <p:txBody>
            <a:bodyPr wrap="square" rtlCol="0">
              <a:spAutoFit/>
            </a:bodyPr>
            <a:lstStyle/>
            <a:p>
              <a:r>
                <a:rPr lang="zh-CN" altLang="en-US" dirty="0" smtClean="0"/>
                <a:t>数据如上所示</a:t>
              </a:r>
              <a:endParaRPr lang="zh-CN" altLang="en-US" dirty="0"/>
            </a:p>
          </p:txBody>
        </p:sp>
      </p:grpSp>
    </p:spTree>
    <p:extLst>
      <p:ext uri="{BB962C8B-B14F-4D97-AF65-F5344CB8AC3E}">
        <p14:creationId xmlns:p14="http://schemas.microsoft.com/office/powerpoint/2010/main" val="259659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smtClean="0">
                <a:solidFill>
                  <a:schemeClr val="bg1"/>
                </a:solidFill>
                <a:latin typeface="KaiTi" panose="02010609060101010101" pitchFamily="49" charset="-122"/>
                <a:ea typeface="KaiTi" panose="02010609060101010101" pitchFamily="49" charset="-122"/>
              </a:rPr>
              <a:t>数据来源与变量</a:t>
            </a:r>
            <a:r>
              <a:rPr lang="zh-CN" altLang="en-US" sz="2400" b="1" dirty="0">
                <a:solidFill>
                  <a:schemeClr val="bg1"/>
                </a:solidFill>
                <a:latin typeface="KaiTi" panose="02010609060101010101" pitchFamily="49" charset="-122"/>
                <a:ea typeface="KaiTi" panose="02010609060101010101" pitchFamily="49" charset="-122"/>
              </a:rPr>
              <a:t>说明</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911184807"/>
              </p:ext>
            </p:extLst>
          </p:nvPr>
        </p:nvGraphicFramePr>
        <p:xfrm>
          <a:off x="1051389" y="1222935"/>
          <a:ext cx="6096000" cy="4119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altLang="zh-CN" sz="1800" b="0" i="0" kern="1200" dirty="0" err="1" smtClean="0">
                          <a:solidFill>
                            <a:schemeClr val="dk1"/>
                          </a:solidFill>
                          <a:effectLst/>
                          <a:latin typeface="+mn-lt"/>
                          <a:ea typeface="+mn-ea"/>
                          <a:cs typeface="+mn-cs"/>
                        </a:rPr>
                        <a:t>datetime</a:t>
                      </a:r>
                      <a:endParaRPr lang="zh-CN" altLang="en-US" sz="1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zh-CN" altLang="en-US" sz="1800" b="0" i="0" kern="1200" dirty="0" smtClean="0">
                          <a:solidFill>
                            <a:schemeClr val="dk1"/>
                          </a:solidFill>
                          <a:effectLst/>
                          <a:latin typeface="+mn-lt"/>
                          <a:ea typeface="+mn-ea"/>
                          <a:cs typeface="+mn-cs"/>
                        </a:rPr>
                        <a:t>年 、月、 日</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整点时刻</a:t>
                      </a:r>
                      <a:endParaRPr lang="zh-CN" altLang="en-US" sz="1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en-US" altLang="zh-CN" sz="1800" b="0" i="0" kern="1200" dirty="0" err="1" smtClean="0">
                          <a:solidFill>
                            <a:schemeClr val="dk1"/>
                          </a:solidFill>
                          <a:effectLst/>
                          <a:latin typeface="+mn-lt"/>
                          <a:ea typeface="+mn-ea"/>
                          <a:cs typeface="+mn-cs"/>
                        </a:rPr>
                        <a:t>atemp</a:t>
                      </a:r>
                      <a:endParaRPr lang="zh-CN" altLang="en-US" sz="1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zh-CN" altLang="en-US" sz="1800" b="0" i="0" kern="1200" dirty="0" smtClean="0">
                          <a:solidFill>
                            <a:schemeClr val="dk1"/>
                          </a:solidFill>
                          <a:effectLst/>
                          <a:latin typeface="+mn-lt"/>
                          <a:ea typeface="+mn-ea"/>
                          <a:cs typeface="+mn-cs"/>
                        </a:rPr>
                        <a:t>体</a:t>
                      </a:r>
                      <a:r>
                        <a:rPr lang="zh-CN" altLang="en-US" sz="1800" b="0" i="0" kern="1200" dirty="0" smtClean="0">
                          <a:solidFill>
                            <a:schemeClr val="dk1"/>
                          </a:solidFill>
                          <a:effectLst/>
                          <a:latin typeface="+mn-lt"/>
                          <a:ea typeface="+mn-ea"/>
                          <a:cs typeface="+mn-cs"/>
                        </a:rPr>
                        <a:t>感</a:t>
                      </a:r>
                      <a:r>
                        <a:rPr lang="zh-CN" altLang="en-US" sz="1800" b="0" i="0" kern="1200" dirty="0" smtClean="0">
                          <a:solidFill>
                            <a:schemeClr val="dk1"/>
                          </a:solidFill>
                          <a:effectLst/>
                          <a:latin typeface="+mn-lt"/>
                          <a:ea typeface="+mn-ea"/>
                          <a:cs typeface="+mn-cs"/>
                        </a:rPr>
                        <a:t>温度</a:t>
                      </a:r>
                      <a:endParaRPr lang="zh-CN" altLang="en-US" sz="1800" b="0" i="0" kern="1200" dirty="0">
                        <a:solidFill>
                          <a:schemeClr val="dk1"/>
                        </a:solidFill>
                        <a:effectLst/>
                        <a:latin typeface="+mn-lt"/>
                        <a:ea typeface="+mn-ea"/>
                        <a:cs typeface="+mn-cs"/>
                      </a:endParaRPr>
                    </a:p>
                  </a:txBody>
                  <a:tcPr/>
                </a:tc>
              </a:tr>
              <a:tr h="370840">
                <a:tc>
                  <a:txBody>
                    <a:bodyPr/>
                    <a:lstStyle/>
                    <a:p>
                      <a:r>
                        <a:rPr lang="en-US" altLang="zh-CN" sz="1800" b="0" i="0" kern="1200" dirty="0" smtClean="0">
                          <a:solidFill>
                            <a:schemeClr val="dk1"/>
                          </a:solidFill>
                          <a:effectLst/>
                          <a:latin typeface="+mn-lt"/>
                          <a:ea typeface="+mn-ea"/>
                          <a:cs typeface="+mn-cs"/>
                        </a:rPr>
                        <a:t>season</a:t>
                      </a:r>
                      <a:r>
                        <a:rPr lang="zh-CN" altLang="en-US" sz="1800" b="0" i="0" kern="1200" dirty="0" smtClean="0">
                          <a:solidFill>
                            <a:schemeClr val="dk1"/>
                          </a:solidFill>
                          <a:effectLst/>
                          <a:latin typeface="+mn-lt"/>
                          <a:ea typeface="+mn-ea"/>
                          <a:cs typeface="+mn-cs"/>
                        </a:rPr>
                        <a:t>（季节）</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1 =</a:t>
                      </a:r>
                      <a:r>
                        <a:rPr lang="zh-CN" altLang="en-US" sz="1800" b="0" i="0" kern="1200" dirty="0" smtClean="0">
                          <a:solidFill>
                            <a:schemeClr val="dk1"/>
                          </a:solidFill>
                          <a:effectLst/>
                          <a:latin typeface="+mn-lt"/>
                          <a:ea typeface="+mn-ea"/>
                          <a:cs typeface="+mn-cs"/>
                        </a:rPr>
                        <a:t>春</a:t>
                      </a:r>
                      <a:r>
                        <a:rPr lang="en-US" altLang="zh-CN" sz="1800" b="0" i="0" kern="1200" dirty="0" smtClean="0">
                          <a:solidFill>
                            <a:schemeClr val="dk1"/>
                          </a:solidFill>
                          <a:effectLst/>
                          <a:latin typeface="+mn-lt"/>
                          <a:ea typeface="+mn-ea"/>
                          <a:cs typeface="+mn-cs"/>
                        </a:rPr>
                        <a:t>, 2 = </a:t>
                      </a:r>
                      <a:r>
                        <a:rPr lang="zh-CN" altLang="en-US" sz="1800" b="0" i="0" kern="1200" dirty="0" smtClean="0">
                          <a:solidFill>
                            <a:schemeClr val="dk1"/>
                          </a:solidFill>
                          <a:effectLst/>
                          <a:latin typeface="+mn-lt"/>
                          <a:ea typeface="+mn-ea"/>
                          <a:cs typeface="+mn-cs"/>
                        </a:rPr>
                        <a:t>夏</a:t>
                      </a:r>
                      <a:r>
                        <a:rPr lang="en-US" altLang="zh-CN" sz="1800" b="0" i="0" kern="1200" dirty="0" smtClean="0">
                          <a:solidFill>
                            <a:schemeClr val="dk1"/>
                          </a:solidFill>
                          <a:effectLst/>
                          <a:latin typeface="+mn-lt"/>
                          <a:ea typeface="+mn-ea"/>
                          <a:cs typeface="+mn-cs"/>
                        </a:rPr>
                        <a:t>, 3 = </a:t>
                      </a:r>
                      <a:r>
                        <a:rPr lang="zh-CN" altLang="en-US" sz="1800" b="0" i="0" kern="1200" dirty="0" smtClean="0">
                          <a:solidFill>
                            <a:schemeClr val="dk1"/>
                          </a:solidFill>
                          <a:effectLst/>
                          <a:latin typeface="+mn-lt"/>
                          <a:ea typeface="+mn-ea"/>
                          <a:cs typeface="+mn-cs"/>
                        </a:rPr>
                        <a:t>秋</a:t>
                      </a:r>
                      <a:r>
                        <a:rPr lang="en-US" altLang="zh-CN" sz="1800" b="0" i="0" kern="1200" dirty="0" smtClean="0">
                          <a:solidFill>
                            <a:schemeClr val="dk1"/>
                          </a:solidFill>
                          <a:effectLst/>
                          <a:latin typeface="+mn-lt"/>
                          <a:ea typeface="+mn-ea"/>
                          <a:cs typeface="+mn-cs"/>
                        </a:rPr>
                        <a:t>, 4 = </a:t>
                      </a:r>
                      <a:r>
                        <a:rPr lang="zh-CN" altLang="en-US" sz="1800" b="0" i="0" kern="1200" dirty="0" smtClean="0">
                          <a:solidFill>
                            <a:schemeClr val="dk1"/>
                          </a:solidFill>
                          <a:effectLst/>
                          <a:latin typeface="+mn-lt"/>
                          <a:ea typeface="+mn-ea"/>
                          <a:cs typeface="+mn-cs"/>
                        </a:rPr>
                        <a:t>冬</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humidity</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相对湿度</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holiday</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是否是节假日</a:t>
                      </a:r>
                      <a:endParaRPr lang="zh-CN" altLang="en-US" dirty="0"/>
                    </a:p>
                  </a:txBody>
                  <a:tcPr/>
                </a:tc>
                <a:tc>
                  <a:txBody>
                    <a:bodyPr/>
                    <a:lstStyle/>
                    <a:p>
                      <a:r>
                        <a:rPr lang="en-US" altLang="zh-CN" sz="1800" b="0" i="0" kern="1200" dirty="0" err="1" smtClean="0">
                          <a:solidFill>
                            <a:schemeClr val="dk1"/>
                          </a:solidFill>
                          <a:effectLst/>
                          <a:latin typeface="+mn-lt"/>
                          <a:ea typeface="+mn-ea"/>
                          <a:cs typeface="+mn-cs"/>
                        </a:rPr>
                        <a:t>windspeed</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风速</a:t>
                      </a:r>
                      <a:endParaRPr lang="zh-CN" altLang="en-US" dirty="0"/>
                    </a:p>
                  </a:txBody>
                  <a:tcPr/>
                </a:tc>
              </a:tr>
              <a:tr h="370840">
                <a:tc>
                  <a:txBody>
                    <a:bodyPr/>
                    <a:lstStyle/>
                    <a:p>
                      <a:r>
                        <a:rPr lang="en-US" altLang="zh-CN" sz="1800" b="0" i="0" kern="1200" dirty="0" err="1" smtClean="0">
                          <a:solidFill>
                            <a:schemeClr val="dk1"/>
                          </a:solidFill>
                          <a:effectLst/>
                          <a:latin typeface="+mn-lt"/>
                          <a:ea typeface="+mn-ea"/>
                          <a:cs typeface="+mn-cs"/>
                        </a:rPr>
                        <a:t>workingday</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是否是工作日</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casual</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临时</a:t>
                      </a:r>
                      <a:r>
                        <a:rPr lang="zh-CN" altLang="en-US" sz="1800" b="0" i="0" kern="1200" dirty="0" smtClean="0">
                          <a:solidFill>
                            <a:schemeClr val="dk1"/>
                          </a:solidFill>
                          <a:effectLst/>
                          <a:latin typeface="+mn-lt"/>
                          <a:ea typeface="+mn-ea"/>
                          <a:cs typeface="+mn-cs"/>
                        </a:rPr>
                        <a:t>租赁</a:t>
                      </a:r>
                      <a:r>
                        <a:rPr lang="zh-CN" altLang="en-US" sz="1800" b="0" i="0" kern="1200" dirty="0" smtClean="0">
                          <a:solidFill>
                            <a:schemeClr val="dk1"/>
                          </a:solidFill>
                          <a:effectLst/>
                          <a:latin typeface="+mn-lt"/>
                          <a:ea typeface="+mn-ea"/>
                          <a:cs typeface="+mn-cs"/>
                        </a:rPr>
                        <a:t>数量</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weather</a:t>
                      </a:r>
                      <a:r>
                        <a:rPr lang="zh-CN" altLang="en-US" sz="1800" b="0" i="0" kern="1200" dirty="0" smtClean="0">
                          <a:solidFill>
                            <a:schemeClr val="dk1"/>
                          </a:solidFill>
                          <a:effectLst/>
                          <a:latin typeface="+mn-lt"/>
                          <a:ea typeface="+mn-ea"/>
                          <a:cs typeface="+mn-cs"/>
                        </a:rPr>
                        <a:t>（天气等级）</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1. </a:t>
                      </a:r>
                      <a:r>
                        <a:rPr lang="zh-CN" altLang="en-US" sz="1800" b="0" i="0" kern="1200" dirty="0" smtClean="0">
                          <a:solidFill>
                            <a:schemeClr val="dk1"/>
                          </a:solidFill>
                          <a:effectLst/>
                          <a:latin typeface="+mn-lt"/>
                          <a:ea typeface="+mn-ea"/>
                          <a:cs typeface="+mn-cs"/>
                        </a:rPr>
                        <a:t>多云等。</a:t>
                      </a:r>
                    </a:p>
                    <a:p>
                      <a:r>
                        <a:rPr lang="en-US" altLang="zh-CN" sz="1800" b="0" i="0" kern="1200" dirty="0" smtClean="0">
                          <a:solidFill>
                            <a:schemeClr val="dk1"/>
                          </a:solidFill>
                          <a:effectLst/>
                          <a:latin typeface="+mn-lt"/>
                          <a:ea typeface="+mn-ea"/>
                          <a:cs typeface="+mn-cs"/>
                        </a:rPr>
                        <a:t>2. </a:t>
                      </a:r>
                      <a:r>
                        <a:rPr lang="zh-CN" altLang="en-US" sz="1800" b="0" i="0" kern="1200" dirty="0" smtClean="0">
                          <a:solidFill>
                            <a:schemeClr val="dk1"/>
                          </a:solidFill>
                          <a:effectLst/>
                          <a:latin typeface="+mn-lt"/>
                          <a:ea typeface="+mn-ea"/>
                          <a:cs typeface="+mn-cs"/>
                        </a:rPr>
                        <a:t>雾</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阴天等</a:t>
                      </a:r>
                      <a:r>
                        <a:rPr lang="en-US" altLang="zh-CN" sz="1800" b="0" i="0" kern="1200" dirty="0" smtClean="0">
                          <a:solidFill>
                            <a:schemeClr val="dk1"/>
                          </a:solidFill>
                          <a:effectLst/>
                          <a:latin typeface="+mn-lt"/>
                          <a:ea typeface="+mn-ea"/>
                          <a:cs typeface="+mn-cs"/>
                        </a:rPr>
                        <a:t>3. </a:t>
                      </a:r>
                      <a:r>
                        <a:rPr lang="zh-CN" altLang="en-US" sz="1800" b="0" i="0" kern="1200" dirty="0" smtClean="0">
                          <a:solidFill>
                            <a:schemeClr val="dk1"/>
                          </a:solidFill>
                          <a:effectLst/>
                          <a:latin typeface="+mn-lt"/>
                          <a:ea typeface="+mn-ea"/>
                          <a:cs typeface="+mn-cs"/>
                        </a:rPr>
                        <a:t>小雨</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云等</a:t>
                      </a:r>
                    </a:p>
                    <a:p>
                      <a:r>
                        <a:rPr lang="en-US" altLang="zh-CN" sz="1800" b="0" i="0" kern="1200" dirty="0" smtClean="0">
                          <a:solidFill>
                            <a:schemeClr val="dk1"/>
                          </a:solidFill>
                          <a:effectLst/>
                          <a:latin typeface="+mn-lt"/>
                          <a:ea typeface="+mn-ea"/>
                          <a:cs typeface="+mn-cs"/>
                        </a:rPr>
                        <a:t>4. </a:t>
                      </a:r>
                      <a:r>
                        <a:rPr lang="zh-CN" altLang="en-US" sz="1800" b="0" i="0" kern="1200" dirty="0" smtClean="0">
                          <a:solidFill>
                            <a:schemeClr val="dk1"/>
                          </a:solidFill>
                          <a:effectLst/>
                          <a:latin typeface="+mn-lt"/>
                          <a:ea typeface="+mn-ea"/>
                          <a:cs typeface="+mn-cs"/>
                        </a:rPr>
                        <a:t>雪</a:t>
                      </a:r>
                      <a:r>
                        <a:rPr lang="en-US" altLang="zh-CN" sz="1800" b="0" i="0" kern="1200" dirty="0" smtClean="0">
                          <a:solidFill>
                            <a:schemeClr val="dk1"/>
                          </a:solidFill>
                          <a:effectLst/>
                          <a:latin typeface="+mn-lt"/>
                          <a:ea typeface="+mn-ea"/>
                          <a:cs typeface="+mn-cs"/>
                        </a:rPr>
                        <a:t>+</a:t>
                      </a:r>
                      <a:r>
                        <a:rPr lang="zh-CN" altLang="en-US" sz="1800" b="0" i="0" kern="1200" dirty="0" smtClean="0">
                          <a:solidFill>
                            <a:schemeClr val="dk1"/>
                          </a:solidFill>
                          <a:effectLst/>
                          <a:latin typeface="+mn-lt"/>
                          <a:ea typeface="+mn-ea"/>
                          <a:cs typeface="+mn-cs"/>
                        </a:rPr>
                        <a:t>雾等</a:t>
                      </a:r>
                      <a:endParaRPr lang="zh-CN" altLang="en-US" sz="1800" b="0" i="0" kern="1200" dirty="0">
                        <a:solidFill>
                          <a:schemeClr val="dk1"/>
                        </a:solidFill>
                        <a:effectLst/>
                        <a:latin typeface="+mn-lt"/>
                        <a:ea typeface="+mn-ea"/>
                        <a:cs typeface="+mn-cs"/>
                      </a:endParaRPr>
                    </a:p>
                  </a:txBody>
                  <a:tcPr/>
                </a:tc>
                <a:tc>
                  <a:txBody>
                    <a:bodyPr/>
                    <a:lstStyle/>
                    <a:p>
                      <a:r>
                        <a:rPr lang="en-US" altLang="zh-CN" sz="1800" b="0" i="0" kern="1200" dirty="0" smtClean="0">
                          <a:solidFill>
                            <a:schemeClr val="dk1"/>
                          </a:solidFill>
                          <a:effectLst/>
                          <a:latin typeface="+mn-lt"/>
                          <a:ea typeface="+mn-ea"/>
                          <a:cs typeface="+mn-cs"/>
                        </a:rPr>
                        <a:t>registered</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会员租赁数量</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temp</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摄氏温度</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count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租赁总量</a:t>
                      </a:r>
                      <a:endParaRPr lang="zh-CN" altLang="en-US" dirty="0"/>
                    </a:p>
                  </a:txBody>
                  <a:tcPr/>
                </a:tc>
              </a:tr>
            </a:tbl>
          </a:graphicData>
        </a:graphic>
      </p:graphicFrame>
      <p:sp>
        <p:nvSpPr>
          <p:cNvPr id="5" name="TextBox 4"/>
          <p:cNvSpPr txBox="1"/>
          <p:nvPr/>
        </p:nvSpPr>
        <p:spPr>
          <a:xfrm>
            <a:off x="3394250" y="5426671"/>
            <a:ext cx="1410278" cy="461665"/>
          </a:xfrm>
          <a:prstGeom prst="rect">
            <a:avLst/>
          </a:prstGeom>
          <a:noFill/>
        </p:spPr>
        <p:txBody>
          <a:bodyPr wrap="square" rtlCol="0">
            <a:spAutoFit/>
          </a:bodyPr>
          <a:lstStyle/>
          <a:p>
            <a:r>
              <a:rPr lang="zh-CN" altLang="en-US" sz="2400" b="1" dirty="0"/>
              <a:t>变量说明</a:t>
            </a:r>
          </a:p>
        </p:txBody>
      </p:sp>
    </p:spTree>
    <p:extLst>
      <p:ext uri="{BB962C8B-B14F-4D97-AF65-F5344CB8AC3E}">
        <p14:creationId xmlns:p14="http://schemas.microsoft.com/office/powerpoint/2010/main" val="60334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数据预处理</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grpSp>
        <p:nvGrpSpPr>
          <p:cNvPr id="5" name="组合 4"/>
          <p:cNvGrpSpPr/>
          <p:nvPr/>
        </p:nvGrpSpPr>
        <p:grpSpPr>
          <a:xfrm>
            <a:off x="225328" y="764822"/>
            <a:ext cx="8758760" cy="1200329"/>
            <a:chOff x="225328" y="764822"/>
            <a:chExt cx="8758760" cy="1200329"/>
          </a:xfrm>
        </p:grpSpPr>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1200329"/>
            </a:xfrm>
            <a:prstGeom prst="rect">
              <a:avLst/>
            </a:prstGeom>
            <a:noFill/>
          </p:spPr>
          <p:txBody>
            <a:bodyPr wrap="square" rtlCol="0">
              <a:spAutoFit/>
            </a:bodyPr>
            <a:lstStyle/>
            <a:p>
              <a:endParaRPr lang="en-US" altLang="zh-CN" sz="2400" b="1" dirty="0" smtClean="0"/>
            </a:p>
            <a:p>
              <a:endParaRPr lang="en-US" altLang="zh-CN" sz="2400" dirty="0" smtClean="0"/>
            </a:p>
            <a:p>
              <a:r>
                <a:rPr lang="zh-CN" altLang="en-US" sz="2400" dirty="0" smtClean="0"/>
                <a:t>查看变量的数据类型和格式</a:t>
              </a:r>
              <a:endParaRPr lang="en-US" altLang="zh-CN" sz="2400" dirty="0" smtClean="0"/>
            </a:p>
          </p:txBody>
        </p:sp>
        <p:sp>
          <p:nvSpPr>
            <p:cNvPr id="3" name="矩形 2"/>
            <p:cNvSpPr/>
            <p:nvPr/>
          </p:nvSpPr>
          <p:spPr>
            <a:xfrm>
              <a:off x="244367" y="818510"/>
              <a:ext cx="1473480" cy="461665"/>
            </a:xfrm>
            <a:prstGeom prst="rect">
              <a:avLst/>
            </a:prstGeom>
            <a:solidFill>
              <a:schemeClr val="accent1"/>
            </a:solidFill>
          </p:spPr>
          <p:txBody>
            <a:bodyPr wrap="none">
              <a:spAutoFit/>
            </a:bodyPr>
            <a:lstStyle/>
            <a:p>
              <a:r>
                <a:rPr lang="en-US" altLang="zh-CN" sz="2400" dirty="0"/>
                <a:t>data.info()</a:t>
              </a:r>
              <a:endParaRPr lang="en-US" altLang="zh-CN" sz="2400" b="1"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835" y="2664428"/>
            <a:ext cx="3810391" cy="338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86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数据预处理</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grpSp>
        <p:nvGrpSpPr>
          <p:cNvPr id="5" name="组合 4"/>
          <p:cNvGrpSpPr/>
          <p:nvPr/>
        </p:nvGrpSpPr>
        <p:grpSpPr>
          <a:xfrm>
            <a:off x="225328" y="764822"/>
            <a:ext cx="8758760" cy="1569660"/>
            <a:chOff x="225328" y="764822"/>
            <a:chExt cx="8758760" cy="1569660"/>
          </a:xfrm>
        </p:grpSpPr>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1569660"/>
            </a:xfrm>
            <a:prstGeom prst="rect">
              <a:avLst/>
            </a:prstGeom>
            <a:noFill/>
          </p:spPr>
          <p:txBody>
            <a:bodyPr wrap="square" rtlCol="0">
              <a:spAutoFit/>
            </a:bodyPr>
            <a:lstStyle/>
            <a:p>
              <a:endParaRPr lang="en-US" altLang="zh-CN" sz="2400" b="1" dirty="0" smtClean="0"/>
            </a:p>
            <a:p>
              <a:endParaRPr lang="en-US" altLang="zh-CN" sz="2400" b="1" dirty="0" smtClean="0"/>
            </a:p>
            <a:p>
              <a:r>
                <a:rPr lang="zh-CN" altLang="en-US" sz="2400" dirty="0" smtClean="0"/>
                <a:t>查看数据的均值与总计等信息</a:t>
              </a:r>
              <a:endParaRPr lang="en-US" altLang="zh-CN" sz="2400" dirty="0" smtClean="0"/>
            </a:p>
            <a:p>
              <a:endParaRPr lang="en-US" altLang="zh-CN" sz="2400" dirty="0" smtClean="0"/>
            </a:p>
          </p:txBody>
        </p:sp>
        <p:sp>
          <p:nvSpPr>
            <p:cNvPr id="14" name="矩形 13"/>
            <p:cNvSpPr/>
            <p:nvPr/>
          </p:nvSpPr>
          <p:spPr>
            <a:xfrm>
              <a:off x="283529" y="974096"/>
              <a:ext cx="2002471" cy="461665"/>
            </a:xfrm>
            <a:prstGeom prst="rect">
              <a:avLst/>
            </a:prstGeom>
            <a:solidFill>
              <a:schemeClr val="accent1"/>
            </a:solidFill>
          </p:spPr>
          <p:txBody>
            <a:bodyPr wrap="none">
              <a:spAutoFit/>
            </a:bodyPr>
            <a:lstStyle/>
            <a:p>
              <a:r>
                <a:rPr lang="en-US" altLang="zh-CN" sz="2400" dirty="0" err="1" smtClean="0"/>
                <a:t>data.describe</a:t>
              </a:r>
              <a:r>
                <a:rPr lang="en-US" altLang="zh-CN" sz="2400" dirty="0" smtClean="0"/>
                <a:t>()</a:t>
              </a:r>
              <a:endParaRPr lang="en-US" altLang="zh-CN" sz="2400" b="1" dirty="0"/>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7" y="2496498"/>
            <a:ext cx="8757726" cy="322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05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数据预处理</a:t>
            </a: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892552"/>
          </a:xfrm>
          <a:prstGeom prst="rect">
            <a:avLst/>
          </a:prstGeom>
          <a:noFill/>
        </p:spPr>
        <p:txBody>
          <a:bodyPr wrap="square" rtlCol="0">
            <a:spAutoFit/>
          </a:bodyPr>
          <a:lstStyle/>
          <a:p>
            <a:r>
              <a:rPr lang="zh-CN" altLang="en-US" sz="2400" b="1" dirty="0"/>
              <a:t>列名重命名</a:t>
            </a:r>
          </a:p>
          <a:p>
            <a:endParaRPr lang="en-US" altLang="zh-CN" sz="2800" b="1" dirty="0"/>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940" y="4480708"/>
            <a:ext cx="68199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78" y="1356508"/>
            <a:ext cx="34925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40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数据预处理</a:t>
            </a:r>
          </a:p>
        </p:txBody>
      </p:sp>
      <p:sp>
        <p:nvSpPr>
          <p:cNvPr id="2" name="文本框 1">
            <a:extLst>
              <a:ext uri="{FF2B5EF4-FFF2-40B4-BE49-F238E27FC236}">
                <a16:creationId xmlns="" xmlns:a16="http://schemas.microsoft.com/office/drawing/2014/main" id="{D24139AA-9B4A-4B54-AF40-AAAD3FB82076}"/>
              </a:ext>
            </a:extLst>
          </p:cNvPr>
          <p:cNvSpPr txBox="1"/>
          <p:nvPr/>
        </p:nvSpPr>
        <p:spPr>
          <a:xfrm>
            <a:off x="225328" y="764822"/>
            <a:ext cx="8758760" cy="1138773"/>
          </a:xfrm>
          <a:prstGeom prst="rect">
            <a:avLst/>
          </a:prstGeom>
          <a:noFill/>
        </p:spPr>
        <p:txBody>
          <a:bodyPr wrap="square" rtlCol="0">
            <a:spAutoFit/>
          </a:bodyPr>
          <a:lstStyle/>
          <a:p>
            <a:r>
              <a:rPr lang="zh-CN" altLang="en-US" sz="2800" b="1" dirty="0"/>
              <a:t>数据</a:t>
            </a:r>
            <a:r>
              <a:rPr lang="zh-CN" altLang="en-US" sz="2800" b="1" dirty="0" smtClean="0"/>
              <a:t>清洗</a:t>
            </a:r>
            <a:endParaRPr lang="zh-CN" altLang="en-US" sz="2800" b="1" dirty="0"/>
          </a:p>
          <a:p>
            <a:r>
              <a:rPr lang="zh-CN" altLang="en-US" sz="2000" dirty="0"/>
              <a:t>数据不存在重复值和异常值，仅对异常值进行处理</a:t>
            </a:r>
            <a:r>
              <a:rPr lang="zh-CN" altLang="en-US" sz="2000" dirty="0" smtClean="0"/>
              <a:t>。</a:t>
            </a:r>
            <a:endParaRPr lang="zh-CN" altLang="en-US" sz="2000" dirty="0"/>
          </a:p>
          <a:p>
            <a:r>
              <a:rPr lang="zh-CN" altLang="en-US" sz="2000" dirty="0"/>
              <a:t>先用图形分析异常值</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6" name="AutoShape 2"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210" y="2120551"/>
            <a:ext cx="4654550"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12775" y="5071109"/>
            <a:ext cx="8078200" cy="646331"/>
          </a:xfrm>
          <a:prstGeom prst="rect">
            <a:avLst/>
          </a:prstGeom>
        </p:spPr>
        <p:txBody>
          <a:bodyPr wrap="square">
            <a:spAutoFit/>
          </a:bodyPr>
          <a:lstStyle/>
          <a:p>
            <a:r>
              <a:rPr lang="zh-CN" altLang="en-US" dirty="0"/>
              <a:t>通过图形发现自行车使用量呈长尾分布，风速</a:t>
            </a:r>
            <a:r>
              <a:rPr lang="en-US" altLang="zh-CN" dirty="0"/>
              <a:t>0-10</a:t>
            </a:r>
            <a:r>
              <a:rPr lang="zh-CN" altLang="en-US" dirty="0"/>
              <a:t>中存在</a:t>
            </a:r>
            <a:r>
              <a:rPr lang="zh-CN" altLang="en-US" dirty="0" smtClean="0"/>
              <a:t>异常值。即</a:t>
            </a:r>
            <a:r>
              <a:rPr lang="zh-CN" altLang="en-US" b="1" dirty="0" smtClean="0"/>
              <a:t>风速为</a:t>
            </a:r>
            <a:r>
              <a:rPr lang="en-US" altLang="zh-CN" b="1" dirty="0" smtClean="0"/>
              <a:t>0</a:t>
            </a:r>
            <a:r>
              <a:rPr lang="zh-CN" altLang="en-US" b="1" dirty="0" smtClean="0"/>
              <a:t>的的值占比较大</a:t>
            </a:r>
            <a:r>
              <a:rPr lang="zh-CN" altLang="en-US" dirty="0" smtClean="0"/>
              <a:t>，不符合常理。这里</a:t>
            </a:r>
            <a:r>
              <a:rPr lang="zh-CN" altLang="en-US" b="1" dirty="0" smtClean="0"/>
              <a:t>使用随机森林进行填充</a:t>
            </a:r>
            <a:r>
              <a:rPr lang="zh-CN" altLang="en-US" dirty="0" smtClean="0"/>
              <a:t>。</a:t>
            </a:r>
            <a:endParaRPr lang="zh-CN" altLang="en-US" dirty="0"/>
          </a:p>
        </p:txBody>
      </p:sp>
    </p:spTree>
    <p:extLst>
      <p:ext uri="{BB962C8B-B14F-4D97-AF65-F5344CB8AC3E}">
        <p14:creationId xmlns:p14="http://schemas.microsoft.com/office/powerpoint/2010/main" val="245721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617145"/>
            <a:ext cx="9144000" cy="369332"/>
          </a:xfrm>
          <a:prstGeom prst="rect">
            <a:avLst/>
          </a:prstGeom>
          <a:gradFill flip="none" rotWithShape="1">
            <a:gsLst>
              <a:gs pos="0">
                <a:schemeClr val="bg2">
                  <a:lumMod val="50000"/>
                </a:schemeClr>
              </a:gs>
              <a:gs pos="26000">
                <a:schemeClr val="bg1"/>
              </a:gs>
            </a:gsLst>
            <a:lin ang="5400000" scaled="1"/>
            <a:tileRect/>
          </a:gradFill>
        </p:spPr>
        <p:txBody>
          <a:bodyPr wrap="square" rtlCol="0">
            <a:spAutoFit/>
          </a:bodyPr>
          <a:lstStyle/>
          <a:p>
            <a:endParaRPr lang="zh-CN" altLang="en-US" dirty="0"/>
          </a:p>
        </p:txBody>
      </p:sp>
      <p:sp>
        <p:nvSpPr>
          <p:cNvPr id="4" name="文本框 3"/>
          <p:cNvSpPr txBox="1"/>
          <p:nvPr/>
        </p:nvSpPr>
        <p:spPr>
          <a:xfrm>
            <a:off x="0" y="11680"/>
            <a:ext cx="9144000" cy="612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zh-CN" altLang="en-US" dirty="0">
              <a:solidFill>
                <a:srgbClr val="002060"/>
              </a:solidFill>
            </a:endParaRPr>
          </a:p>
        </p:txBody>
      </p:sp>
      <p:sp>
        <p:nvSpPr>
          <p:cNvPr id="11" name="文本框 10"/>
          <p:cNvSpPr txBox="1"/>
          <p:nvPr/>
        </p:nvSpPr>
        <p:spPr>
          <a:xfrm>
            <a:off x="124931" y="38301"/>
            <a:ext cx="4737100" cy="461665"/>
          </a:xfrm>
          <a:prstGeom prst="rect">
            <a:avLst/>
          </a:prstGeom>
          <a:noFill/>
        </p:spPr>
        <p:txBody>
          <a:bodyPr wrap="square" rtlCol="0">
            <a:spAutoFit/>
          </a:bodyPr>
          <a:lstStyle/>
          <a:p>
            <a:r>
              <a:rPr lang="zh-CN" altLang="en-US" sz="2400" b="1" dirty="0">
                <a:solidFill>
                  <a:schemeClr val="bg1"/>
                </a:solidFill>
                <a:latin typeface="KaiTi" panose="02010609060101010101" pitchFamily="49" charset="-122"/>
                <a:ea typeface="KaiTi" panose="02010609060101010101" pitchFamily="49" charset="-122"/>
              </a:rPr>
              <a:t>数据预处理</a:t>
            </a:r>
          </a:p>
        </p:txBody>
      </p:sp>
      <p:grpSp>
        <p:nvGrpSpPr>
          <p:cNvPr id="18" name="组合 17"/>
          <p:cNvGrpSpPr/>
          <p:nvPr/>
        </p:nvGrpSpPr>
        <p:grpSpPr>
          <a:xfrm>
            <a:off x="0" y="6589611"/>
            <a:ext cx="9144000" cy="311358"/>
            <a:chOff x="0" y="6589599"/>
            <a:chExt cx="9144000" cy="311358"/>
          </a:xfrm>
        </p:grpSpPr>
        <p:sp>
          <p:nvSpPr>
            <p:cNvPr id="19" name="文本框 18"/>
            <p:cNvSpPr txBox="1"/>
            <p:nvPr/>
          </p:nvSpPr>
          <p:spPr>
            <a:xfrm>
              <a:off x="0" y="6606000"/>
              <a:ext cx="4572000" cy="252000"/>
            </a:xfrm>
            <a:prstGeom prst="rect">
              <a:avLst/>
            </a:prstGeom>
            <a:solidFill>
              <a:schemeClr val="tx1"/>
            </a:solidFill>
            <a:effectLst/>
          </p:spPr>
          <p:txBody>
            <a:bodyPr wrap="square" rtlCol="0">
              <a:spAutoFit/>
            </a:bodyPr>
            <a:lstStyle/>
            <a:p>
              <a:endParaRPr lang="zh-CN" altLang="en-US" dirty="0">
                <a:solidFill>
                  <a:srgbClr val="002060"/>
                </a:solidFill>
              </a:endParaRPr>
            </a:p>
          </p:txBody>
        </p:sp>
        <p:sp>
          <p:nvSpPr>
            <p:cNvPr id="20" name="文本框 19"/>
            <p:cNvSpPr txBox="1"/>
            <p:nvPr/>
          </p:nvSpPr>
          <p:spPr>
            <a:xfrm>
              <a:off x="4572000" y="6606000"/>
              <a:ext cx="4572000" cy="252000"/>
            </a:xfrm>
            <a:prstGeom prst="rect">
              <a:avLst/>
            </a:prstGeom>
            <a:solidFill>
              <a:srgbClr val="0070C0"/>
            </a:solidFill>
            <a:effectLst/>
          </p:spPr>
          <p:txBody>
            <a:bodyPr wrap="square" rtlCol="0">
              <a:spAutoFit/>
            </a:bodyPr>
            <a:lstStyle/>
            <a:p>
              <a:endParaRPr lang="zh-CN" altLang="en-US" dirty="0">
                <a:solidFill>
                  <a:srgbClr val="002060"/>
                </a:solidFill>
              </a:endParaRPr>
            </a:p>
          </p:txBody>
        </p:sp>
        <p:sp>
          <p:nvSpPr>
            <p:cNvPr id="21" name="文本框 20"/>
            <p:cNvSpPr txBox="1"/>
            <p:nvPr/>
          </p:nvSpPr>
          <p:spPr>
            <a:xfrm>
              <a:off x="244367" y="6589599"/>
              <a:ext cx="4122057" cy="284693"/>
            </a:xfrm>
            <a:prstGeom prst="rect">
              <a:avLst/>
            </a:prstGeom>
            <a:noFill/>
          </p:spPr>
          <p:txBody>
            <a:bodyPr wrap="square" rtlCol="0">
              <a:spAutoFit/>
            </a:bodyPr>
            <a:lstStyle/>
            <a:p>
              <a:pPr algn="ctr">
                <a:lnSpc>
                  <a:spcPts val="1500"/>
                </a:lnSpc>
              </a:pPr>
              <a:r>
                <a:rPr lang="en-US" altLang="zh-CN" sz="1400" dirty="0">
                  <a:solidFill>
                    <a:schemeClr val="bg1"/>
                  </a:solidFill>
                </a:rPr>
                <a:t>Bo Jin(DLUT)</a:t>
              </a:r>
            </a:p>
          </p:txBody>
        </p:sp>
        <p:sp>
          <p:nvSpPr>
            <p:cNvPr id="22" name="文本框 21"/>
            <p:cNvSpPr txBox="1"/>
            <p:nvPr/>
          </p:nvSpPr>
          <p:spPr>
            <a:xfrm>
              <a:off x="4862031" y="6593180"/>
              <a:ext cx="4122057" cy="307777"/>
            </a:xfrm>
            <a:prstGeom prst="rect">
              <a:avLst/>
            </a:prstGeom>
            <a:noFill/>
          </p:spPr>
          <p:txBody>
            <a:bodyPr wrap="square" rtlCol="0">
              <a:spAutoFit/>
            </a:bodyPr>
            <a:lstStyle/>
            <a:p>
              <a:pPr algn="ctr"/>
              <a:r>
                <a:rPr lang="zh-CN" altLang="en-US" sz="1400" b="1" dirty="0">
                  <a:solidFill>
                    <a:schemeClr val="bg1"/>
                  </a:solidFill>
                  <a:latin typeface="楷体" panose="02010609060101010101" pitchFamily="49" charset="-122"/>
                  <a:ea typeface="楷体" panose="02010609060101010101" pitchFamily="49" charset="-122"/>
                </a:rPr>
                <a:t>深度学习进阶</a:t>
              </a:r>
              <a:endParaRPr lang="en-US" altLang="zh-CN" sz="1400" b="1" dirty="0">
                <a:solidFill>
                  <a:schemeClr val="bg1"/>
                </a:solidFill>
                <a:latin typeface="楷体" panose="02010609060101010101" pitchFamily="49" charset="-122"/>
                <a:ea typeface="楷体" panose="02010609060101010101" pitchFamily="49" charset="-122"/>
              </a:endParaRPr>
            </a:p>
          </p:txBody>
        </p:sp>
      </p:grpSp>
      <p:sp>
        <p:nvSpPr>
          <p:cNvPr id="6" name="AutoShape 2"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data:image/png;base64,iVBORw0KGgoAAAANSUhEUgAAA7MAAAMoCAYAAAAdv7fvAAAABHNCSVQICAgIfAhkiAAAAAlwSFlz%0AAAALEgAACxIB0t1+/AAAADl0RVh0U29mdHdhcmUAbWF0cGxvdGxpYiB2ZXJzaW9uIDMuMC4zLCBo%0AdHRwOi8vbWF0cGxvdGxpYi5vcmcvnQurowAAIABJREFUeJzs3Xd4XNWd//H3GfXeuyXLkty7kSsG%0AbLBNLyGhBJYWiEmvv2RTSLKbJbub8ssmu78liQm9BAwJhmCKIWDce+9FkiWr2OrVqnN+f1g0W7al%0AUbma0ef1PHqeeWbOvfNRYjTzvefc7zHWWkRERERERES8icvpACIiIiIiIiI9pWJWREREREREvI6K%0AWREREREREfE6KmZFRERERETE66iYFREREREREa+jYlZERERERES8jopZERERERER8ToqZkVERERE%0ARMTrqJgVERERERERr6NiVkRERERERLyOv9MBzic+Pt5mZmY6HUNERHzE1q1bK6y1CU7n8Gb6bBYR%0Akb7Um8/mQV3MZmZmsmXLFqdjiIiIjzDGHHM6g7fTZ7OIiPSl3nw2a5mxiIiIiIiIeB0VsyIiIiIi%0AIuJ1VMyKiIiIiIiI11ExKyIiIiIiIl5HxayIiIiIiIh4HRWzIiIiIiIi4nVUzIqIiIiIiIjXUTEr%0AIiIiIiIiXsff6QAiTnl+Y+FZz90xM8OBJCIiIiKDm743yWCkmVkRERERERHxOipmRURERERExOuo%0AmBURERERERGvo2JWRETERxhjHjPGrDfGPNTdMcaYGGPMG8aYLcaYPw1cWhERkd5RMSsiIuIDjDE3%0AA37W2tlAljFmZDfH3AU8Z63NBSKMMbkDGlxERMRDKmZFRER8wzxgaefjFcDcbo6pBCYYY6KBdKCo%0AX1OKiIj0EW3NIyJ9rqv2/aAW/iL9LAwo7nxcBUzr5pi/ANcC3wD2dz7/KcaYxcBigIwM/XcsIiKD%0Ag2ZmRUREfEMDENL5OJyuP+O7GvMz4EvW2p8DB4D7zjzIWrvEWptrrc1NSEjo8+AiIiKeUDErIiLi%0AG7by8dLiyUBBN8fEABONMX7ATMD2a0oREZE+omXGIiIivmEZsNoYkwpcDdxujHnYWvvQecbMAo4A%0ATwDDgfWcXnYsIiIy6Hk8M+tJ+/9PPP+IMeZ6T99bREREPs1aW8fpBk8bgPnW2p1nFLJdjam11m6y%0A1o631oZbaxdaaxsGOruIiIgnPCpme9H+H2PMJUCytfbvvcgtIiIiZ7DWVltrl1pry3ozRkRExBt4%0AOjM7Dw/a/xtjAoBHgQJjzI0evreIiIiIiIgMcZ4Ws2e29k/q5pi7gX3Ar4AZxpivn3mQMWaxMWaL%0AMWZLeXm5h/FERERERETEl3lazHra/n8qsKRzadOzwPwzD1L7fxEREREREbkQT4tZT9v/HwGyOp/L%0ABY55+P4iIiIiIiIyhHm6NY+n7f/dwOPGmNuBAOBznkcXERERERGRocqjYtZaW2eMmQcsBH7VuWx4%0A5wXG1Ha+dIvncUVEREREREQ8n5nFWlvNx92KPR4jItIdz28sPOu5O2ZmOJBERERERAYDT++ZFRER%0AEREREXGMilkRERERERHxOipmRURERERExOuomBURERERERGvo2JWREREREREvI7H3YxFvEVXXXBF%0ARERERMS7aWZWREREREREvI6KWREREREREfE6WmYs4oCulj7fMTPDgSQiIiIiIt5JM7MiIiIiIiLi%0AdTQzK+KjztX4qq9ngNVgS2TwMMY8BowDlltrH+7OGGPMl4HbOl+OBjZaax8ckMAiIiK9oGJWxANa%0AJiwig40x5mbAz1o72xjzuDFmpLX2cDfG/AH4Q+fr/wM8NfDpRUREek7LjEVERHzDPGBp5+MVwNye%0AjDHGpAFJ1tot/RdRRESk72hmVkQ00yziG8KA4s7HVcC0Ho75Kp0ztGcyxiwGFgNkZOhvg4iIDA4q%0AZkXEUSqkRfpMAxDS+TicrldfdTnGGOMC5gM/7urE1tolwBKA3Nxc23eRRUREPKdiVkS6Tc2eRAa1%0ArZxeNrwBmAwc7MGYSzjd+EmFqoiIeA0VsyIiIr5hGbDaGJMKXA3cbox52Fr70HnGzOp8/kpg1YCm%0AFRER6SUVsyIiIj7AWltnjJkHLAR+Za0tA3ZeYExt5/M/GuC4IiIivaZiVryW7rUUEfk0a201H3cr%0A9niMiIiIN9DWPCIiIiIiIuJ1VMyKiIiIiIiI11ExKyIiIiIiIl5HxayIiIiIiIh4HRWzIiIiIiIi%0A4nU8LmaNMY8ZY9YbYx7q7hhjjL8xptAYs7LzZ6Kn7y8iIiIiIiJDl0fFrDHmZsDPWjsbyDLGjOzm%0AmEnAX6y18zp/dvcmvIiIiIiIiAxNns7MzuPjPepWAHO7OWYWcJ0xZlPnrK32uRUREREREZEe87SY%0ADQOKOx9XAUndHLMZWGCtnQEEANeceZAxZrExZosxZkt5ebmH8URERERERMSXeToz2gCEdD4Op+ui%0AuKsxu6y1LZ3PbQHOWp5srV0CLAHIzc21HuYTGVKe31jodAQRERERkQHl6czsVj5eWjwZKOjmmGeM%0AMZONMX7ATcBOD99fREREREREhjBPZ2aXAauNManA1cDtxpiHrbUPnWfMLGAX8DxggNeste96Hl1E%0ARERERESGKo+KWWttnTFmHrAQ+JW1towzZlm7GFML1HK6o7FIv3ByuW1X733HzAwHkoiIiIiI+D6P%0Auwlba6v5uFuxx2NERDylCwgiIiIiQ5en98yKiIiIiIiIOEbFrIiIiIiIiHgdFbMiIiIiIiLidVTM%0AioiI+AhjzGPGmPXGmId6OsYY84gx5vr+TykiItI3VMyKiIj4AGPMzYCftXY2kGWMGdndMcaYS4Bk%0Aa+3fBzS0iIhIL6iYFRER8Q3z+HgHgRXA3O6MMcYEAI8CBcaYG/s5o4iISJ9RMSsiIuIbwoDizsdV%0AQFI3x9wN7AN+Bcwwxnz9zIOMMYuNMVuMMVvKy8v7PLiIiIgnVMyKiIj4hgYgpPNxOF1/xnc1Ziqw%0AxFpbBjwLzD/zIGvtEmttrrU2NyEhoc+Di4iIeELFrIiIiG/YysdLiycDBd0ccwTI6nwuFzjWbwlF%0ARET6kL/TAWRoe35j4VnP3TEzw4EkIiJebxmw2hiTClwN3G6Medha+9B5xswC3MDjxpjbgQDgcwOc%0AW0RExCMqZkVERHyAtbbOGDMPWAj8qnPZ8M4LjKntfOmWgcwqIiLSF1TMivSjrmaeB+M5RcQ3WGur%0A+bhbscdjREREvIHumRURERERERGvo2JWREREREREvI6KWREREREREfE6KmZFRERERETE66iYFZF+%0A09bhpqiqiVOtHU5HEREREREfo27GMqRUNbaSX9FAfkUjFQ2tZMSGkpMYTmZcGIH+urbTF9zWsq+k%0Ajl3FtRwqq6e1ww1AfHgQu4tr+OYVo0iOCnY4pYiIiIh4OxWzMiS4reXdfSdYeagcgNBAP+LDg9iQ%0AV8maIxUE+btYND6Z26an4+cyDqf1Xi1tHby09Tj7SusIC/JnSkY0WfFhVDa2crz6FK9sL+b1XaX8%0A5Lpx3HLRMIzR/9YiIiIi4hkVs+LzWto6WLqliP1l9Vw0PIa5OfEkRgRhjKG13c2xykbWHKng7ztL%0AKKxs5N9vnsj41CinY3udioYWnt1wjIqGFq6ZmMKc7DhcZxSrc7Lj+P7Lu/j+y7t4a08Zv799ikNp%0ARURERMTbaV2l+LSmlnb+uOooB0/Uc92kFG6emkZSZPBHM4KB/i5GJkVw75xMbstNp7jmFDf971qe%0AWJuPtdbh9N6jpOYUj6w8QkNLO/fOGcHcnPizClmAzPgwXlg8i59dP44PDpVzx6MbaWhpdyCxiIiI%0AiHg7FbPis6y1/HXbcSrqW7lndiZzsuPPuazVGMPk9Gje/c5lXDYqkX/9+z6+8tw26prbBji196ls%0AaOHJdQUE+fvxlXk55CSGn3e8y2W47+IRLLnrIg6dqOfRVXnUNLUOUFoRERER8RUqZsVnrc+rZH9Z%0APVdNSGZkUkS3jokODeTRuy/iR9eMYcW+E9zwP2vYW1Lbz0m9V31zG0+sK6DDbblvTiaxYYHdPvaK%0AsUk8/YUZ1DW3sWRVHlWNKmhFREREpPtUzIpPKq45xZt7yhiTHMGc7LgeHWuMYfGl2by4eBbNbW4+%0A88g6/rKpUMuOz9Dc1sGT6wqob27j3jmZJEb2vEPxzKw4Hrgki5Z2N4+uzqOyoaUfkoqIiIiIL/K4%0AmDXGPGaMWW+MeainY4wxScaY7Z6+t8j5tHW4eWFTIWGBfnxumucdc3MzY1n+jbnMHBHLD/+2m689%0Av50Tdc19nNY7tXW4eWbDMU7UNXPnzOGkx4Z6fK606BAeuGQEbR2nC9qKfihon99Y2OWPiIiIiHgv%0Aj4pZY8zNgJ+1djaQZYwZ2cMxvwFCPHlvkQtZfbicysZWbslNJzSodw2748KDePK+GXzvytG8s/8E%0AV/zfD/jz6jw63EN3ltZtLUu3FJFf0cjnLkpnVDeXcJ9PSlQID8zNosNtWbIqjz3FWtotIiIiIufn%0A6Tf9ecDSzscrgLnA4e6MMcZcDjQCZR6+t3ipgZgJqz3VxgeHyhmfGkl2wvkbEXWXn8vw1fk5XDcp%0AhX95bS8PL99PTGgAF+fEc9HwGIL8/frkfbyB21qWbS9mb0kd105MYUp6dJ+dOzkqmC9eksUT6wq4%0AfckG/nTXRVycE99n5xcREfEmXX1vumNmhgNJRAYvT5cZhwHFnY+rgKTujDHGBAI/AX5wrhMbYxYb%0AY7YYY7aUl5d7GE+GqhV7y7AWrp6Q0ufnHh4XxuP3Tufxe3OJDA7g9V2l/PKtA7yxu5STQ2D5cWNL%0AO89uOMaWY9XMH53YL4VmYmQwX7osm7ToEO59YhOv7ii+8EEiIiIiMiR5OjPbwMfLhMPpuijuaswP%0AgEestTXnuo/RWrsEWAKQm5s7dNdySo8VVTWxvaiGy0Yl9Kirbk8YY7h8TBJltS0UVjay5kgF645W%0AsOZIBcNjQ8nNjGViWhSB/oOvt1p1Yyv5FY2EBfkREuBHbFggE9KiCA648Mxyae0p7n9yCwfL6rlh%0AciqzsnrWVKsnokICWPrgbL74zBa++cIO9pXU8b0rR/fb+4mIiIiId/K0mN3K6WXDG4DJwMFujvkS%0AcLkx5qvAFGPMn621D3iYQeQj1lpe31VCRJA/80YlDMh7ZsSFcUdcGPXNbewoqmFzQTV/3Xac13eV%0AMDk9mkty4okLDxqQLOfS4bZsL6xmW2ENBZWNALy87fhHrwf5u5ieGUtooB/ZCeGkRofg5/r4QlNh%0AZROPr83npS1FGGO4Z05mn9wjeyFRoQE8e/9Mfv76Xv60Ko+9JXXMG5XQ63ugRXydMeYxYByw3Fr7%0AcHfGGGP8gbzOH4CvW2t3D0hgERGRXvD0m+EyYLUxJhW4GrjdGPOwtfah84yZZa19/sMXjTErVchK%0AX9lXWkdR9SlunppGUDdmGvtSRHAAl4xMYG5OPMcqm9hyrIrthdVsLahmRlYsl49OJMyBIqy+uY0X%0ANp9u1BQfHsTCcUmMS4nkhimpnGrtoKTmFOvzKll/tJIDZfXACYL8XSREBOG2lifW5nOkvAE/Y7h+%0AcipfnZ/DpvyqAcsf6O/i4ZsmMjEtip8s28veklr+adZwUqLUO06kK59svGiMedwYM9Jae/hCY4AI%0A4C/W2n92IreIiIinPPqGba2tM8bMAxYCv7LWlgE7LzCm9ozX53ny3iJnclvLO/tOkBAexNSMGMdy%0AGGPIjA8jMz6MReOTeW//STbmVbLtWDU3TE4d0GxFVU08t/EYp9o6uOWiYUxJj/5oi6IPG2NNSIti%0A0fhkAJasyiOvvIGj5Q1UN7Xh7zJkxoVx1YRk7pw5nOSo03vIDmQx+6HbpmcwKimCex7fxB8/OMrN%0A04YxeVjfNZ4S8SHz8Kw5YwhwnTFmPrAbeNBa297fYUVERHrL4+kia201H38gejxGpLd2FNZwsr6F%0Az8/I+NQSWSdFBgdw09Q05mTHsWxHCS9tPU5eeSPXT07t9/tpD5+s5+n1x4gM9ufBS7NJjb7wTGZ4%0AkD+ThkUz6RNF4mDqmDg1I4avzs/h+U2FvLi5iIr6Fi4fk+jxHsIiPurMxovTujnmH8ACa22pMeZp%0A4BrgtU8eZIxZDCwGyMgYPH8bRAYLdR4WcYZuQBOv1t7h5t0DJ0iLDmFCaqTTcc6SGBnM/XNH8N6B%0AE6w8WE5RdRP3zM4kpp8aVB2vbuK5DYUkhAfxwNwRPnWPaURwAPfPHcGy7SX848BJ3BYWjFVBK/IJ%0AnjZn3GWtbel8bgtw1t7xas4oQ4EKUhHvM/haror0wOaCKmqa2lg0LmnQFjV+LsPCccncd/EI6pvb%0A+eOqo5T1w1Y+J+ubeXJdAWFBftx7caZPFbIf8ne5uHlaGrnDY3j/4Ene2X8Ca/W9WqTTh40X4XTj%0AxYJujnnGGDPZGOMH3MQZtw2JiIgMVr73bVeGjNZ2N+8fLGdEfBg5ieFOx7mgnMRwFl+axRNr81my%0A6ij3zM5keFxYn5y77lQbT64twBjDFy4eQWRwQJ+cdzByGcNNU9MwBlYeLCc0wI+5Iwemg7XIIOdR%0Ac0ZgF/A8YIDXrLXvDnBuEekmzR6LfJpmZsVrrTtaQUNLO1cO4lnZMyVFBvPgpdmEBfrz+Np8jpxs%0A6PU5W9vdPL2hgKbWDu6dk+n4dkADwWUMN05JY3xqJG/tLeN4dZPTkUQcZ62t43SDpw3AfGvtzjMK%0A2a7G1Fpr91hrJ1lrJ1prfzzQuUVERDylYla8Uk1TK6sOlzMmOYKMPprdHCgxYYE8eFk2cWFBPL2+%0AgEMn6j0+l9taXthcSGlNM7fPSCetG82efIXLGG6eOozI4ABe2FxEc1uH05FEHGetrbbWLu3cZcDj%0AMSIiIt5Axax4pT+tyqOlzc2icclOR/FIeJA/988dQUJEEM9sOMaB0roen8Nay/JdpRwoq+e6yamM%0ASR58DbD6W0igH7dNT6emqZVlO4p1/6yIiIjIEKJ7ZsXrnKxr5om1+UxOj/5o/1NvFNZZ0D6xtoBn%0ANx5jfFokt03v3n0v1lpe313K+rxKLs6OY3ZWXD+nHbyGx4Vxxdgk3tl3gnEpQ6+gFxHxdbpPVETO%0ARTOz4nX++73DtHdYrhiT6HSUXgsNPF3QZieE889/3c1/vLEft/v8s4tua3llezHrj54uZK+ZmDJA%0AaQevy0YlkBwZzIp9J2htdzsdR0REREQGgIpZ8Sp7S2p5fmMhd8zM8JlGR8EBftw9O5N/mpXBn1bl%0A8YWnNnPkZNf30RZWNvHcxkK2HKtm/uhErpmY4jXNr/qTyxiuHJ9MVWMrz2885nQcERERERkAWmYs%0AXsPttvz01b3EhAby3YWjWb671OlIfcbPZfi3GycwMjGCX711gEX/tYobp6Tx2WnDCAo4fc3p1R3F%0AvLCpCIBrJqYwNyfeyciDzqikcLLiw/jv947w2YuGEeHD2xOJiIiIiIpZ8SIvbzvO1mPV/Ppzk4gK%0A9b1CxRjDPXMyuX5yKn/64ChPrS/gle3FH73u7zLcPiOdYdGhRIb43u/fW8YYrpqQzCMrj/Loqjy+%0As2i005FERER8Vofb0t7hxt9PCz3FOSpmxSvUNLXyn28e4KLhMXx22rABfe+uGk/0p9iwQH54zVgW%0AX5rFwRP1uN3Q5nYzKimCtOiQAc/jTYbFhHLtpBQeXZ3PXbMzSYjwjaXoIiIig4W1lp3Ha/j7zlJ+%0A9+4hbpiSymenDWN8aqRufZIBp2JWvMJ/vHGAmqZW/u3GmbhcQ+MPZVx4EHN85L7ggfTdhaN4Y3cp%0Az244xrcXjnI6joiIyAV5y4Xq+uY2lu0oYX9pHekxIUxIi+K5DYU8sbaAL1w8gp9eP+6cx6ortfQH%0AFbMy6P19ZwkvbiniS5dlMy5VW6/I+WUlhDN/dCLPbSzkK/OzCfL3czqSiIiI12t3u/nz6nyqm1q5%0AekIyF+fE80+zhlPT1Mqv3z7I42vzyUoI459mDXc6qgwhKmalz/Xl1cWCikZ++LfdTMuI5ruLNMsm%0A3XPvnEzufnwTb+wu5TNTB3ZZuoiI+A7NJn5s3ZFKyhtauHv2cMYkfzy5EB0ayM9vnEBJzSl+9tpe%0AsuLDmKMmlTJAdMe2DFot7R187S/b8HMZ/vvzUwlQgwHppktGxpOdEMYTawuw9vz79oqIiMj5naxr%0A5r2DJxmTHPGpQvZDH35Xy4oP48vPbeNYZaMDKWUoUnUgg5LbbfnxK3vYU1zHrz83iWExoU5HEi/y%0AYWfoXcdr2V5U43QcERERr/L8xsJP/Xzp2a10uC3XTkw55zERwQE8ds903G7Lz17bO4BpZShTMSuD%0AjrWWf1u+j5e3HucbV4xk0fhkpyOJF7p52jAigvx5cm3BOcec+WHtLQ04REREBkphVRPbCmuYmxNP%0A3AUaU2bEhfKNK0ay8mA57x88OUAJZShTMSuDzm/fOcQTawu47+JMvr1gpNNxxEuFB/lzS246b+wu%0Apa65zek4IiIiXmnF3jIig/2ZNzqhW+PvmZNJZlwov1i+n7YOdz+nk6FOxawMGtZa/rH/BP/z3hFu%0Ay03np9eN035l0it3zsqg3W3ZqaXGIiIiPVZR30JeRSOzs+K6vTtAoL+LH187jiMnG3huw7F+TihD%0AnboZy6DgtpbXdpSwqaCKz04bxr/fPFGFrPRadkI4U9Kj2VZYzdyceP2bEhEZJNQluGunWjsor2+m%0AvKEVl4GJaVH4O9gAc1NBFS4D04bH9Oi4BWMTuTgnjv969zA3TU0jOjSwnxLKUKdiVhzX1uHmxc1F%0A7Cut47JRCfzmlkkqOqTPfPaiYfxk2R5Ka5tJjQ5xOo6IiMhZKhpaeHNPGftL6z71/Ip9J5g3OoGL%0Ahsfg7xrYora9w822wmrGpUQSERzQo2ONMfzkunFc/fvVLFmVx/evGtNPKWWo0zJjcVRTazuPr8ln%0Af2kd101K4crxySpkpU9dPykFP5dhW2G101FE+p0x5jFjzHpjzEM9HWOMSTLGbO//lCLyofrmNn6x%0AfB+/f/cwR8sbmDc6gbtnDee7C0dx35xMokICeHVHCX9YeZSW9o4Bzba3pI6m1g6mj4j16PgxyZFc%0AMzGFp9YVUNPU2sfpRE7TzKz0Sm+6v9Y0tfLkugIqG1u5fUYGE9Oi+jCZyGnRoYGMTY5gZ1ENV084%0AXdiK+CJjzM2An7V2tjHmcWPMSGvt4R6M+Q2g5QsiF9BXne9XHy7nB3/dTUntKS7KiGHhuKRPzYDG%0AhQeRkxjOnpI6XthUyF+3HufzMzIG7KL/poIqYsMCyU4I9/gcX788h+W7Snl8TT7JUfrzIn1vwItZ%0AY0wscBGw3VpbMdDvL4NDRX0Lf16TR0u7m/vmZJLViz+UIhcyLSOGPSV1HDpRz9iUszd7F/ER84Cl%0AnY9XAHOBw90ZY4y5HGgEyro6sTFmMbAYICND9zXK0NbU2k5FQyuVDS0E+LlIjw0lKqR7y3Cf31hI%0AY0s7K/adYHNBFfHhQTx4aTYZsaFdjjfGMDEtipoJyby5p4wPDpUzb3RiX/46XSqvbyG/opErxyXh%0A6kXxPCY5kqsnJPPE2gK+tWAUIYHdayIl0l0eF7PGmMeAccBya+3D3RljjIkBXgeWA781xlxurS33%0ANIN4p7rmNp5Yl0+H27L40ixSdKVOztDX+72OTIogLMifbYXVKmbFl4UBxZ2Pq4Bp3RljjAkEfgJ8%0ABljW1YmttUuAJQC5ubm2DzOLeI2aplZe2nqc/IrGs16LDPYnKyGcsSmRjEoMJyjg7KKtsqGFt/aU%0AsSGvkrYON5fkxLNgXBIB3WjwNDcnnuKaU7yz7wQpUSGMTo7ok9/pXLZ42PipK1+7PIc395SxLq+C%0AK8Yk9UE6kY95VMx6upQJSAW+Y63d0FnYTgPe7u0vId6jua2DJ9cW0NjSwQOXjFAhKwPCz2WYMiyK%0ADXlVNLW2ExqoOyzEJzXw8TLhcLrui9HVmB8Aj1hra9SzQKRre0tq+du2YjqsZcHYJFKigokLD6Sl%0AzU1RdROFVU0cLKtnR1ENfi5DYkQQa49WkB4Tysm6Zg6U1XPkZANtHW4mDoti/uhEkiKDu/3+xhhu%0AnjqMk3UtvLL9ON9dNLpbRbAnOtyWncdrGJ0U0ePGT10ZnxrFwnFJrD5czsXZ8QR3UeiLeMrTb3Tz%0A8GApk7X2CQBjzKXADODnHr6/eKF2t5tnNhzjZH0z98zOZFhM10tqRPrDlPQY1h6tZG9JHdMzPWtm%0AITLIbeX05/EGYDJwsJtjvgRcboz5KjDFGPNna+0DAxNZZPD74OBJ3t53grToEG6fnk5ceNCnXk+P%0ADWVO9uki8HRRW8eJuhb2Ftfy1p4yEiOCGJUUwSUj4wkJ8COxB0XsJwX6u7h+ciqPrs5j/dFKLh2V%0A0Be/3lk25ldS19zONenRfXbOr1+ewzv7TrApv6rfcsvQ5Gkx69FSJgBz+rLvbUA10HbmQbovx3e9%0Au+8E+RWN3Jo7jJFJ/bs8RuRMqdHBxIcHsrOoRsWs+KplwGpjTCpwNXC7MeZha+1D5xkzy1r7/Icv%0AGmNWqpAVbzBQ+9TmVzSyYt8JJqZFcUvusPNuj+PnMoyID2NEfNhHeay1n2rY1NvbaEbEhzEqKZwP%0ADpUzPTO2X+5BfXV7CYH+rj69LWfSsGiyE8JYd7SCOdlxju6dK77F039Jni5lwp72VWAXcMOZB1lr%0Al1hrc621uQkJunLjK/IqGlh9uILpmbFMSe/9/RciPWWMYdKwaPIrGqk7ddZ1NBGvZ62t4/SqqA3A%0AfGvtzjMK2a7G1J7x+rwBCSviBU61dvDSliJiwgK5eWqaR/u89sfS/UXjkjnV1sGqw33fdqalvYM3%0A9pQyPiWyz5cxXzoygbrmdnYer+nT88rQ5um/0g+XKcHpZUoF3RljjPlnY8zdnc9FA/rXPAQ0t3Xw%0A8pbjxIYFcs3EZKfjyBA2eVg0FthdXHvBsSLeyFpbba1daq3tsitxd8eIDHXWWpbtKKauuY3bctO7%0AbOjklNToECYNi2Ld0Qrqmvv24uzKg+XUN7czuQ+XGH8oJzGclKhgVh2qwG3VR076hqfF7DLgLmPM%0Ab4Fbgb3GmDM7Gp85ZjmnOyGsNFsdAAAgAElEQVTeZYxZBfhx+l5a8XF/31lCXXMbt+amE+Q/eD4M%0AZOhJiAgiNSpYV4VFROS8dh2vZXdxLQvGJpF+jm1znLRwbBIdbsv7B0726Xlf3VFMfHjv9pY9F2MM%0Al4xMoLyhhYNl9X1+fhmaPCpmPV3K1Hk1eKG19lJr7Ves1WUZX3fkZAPbi2qYNzpxUH4YyNAzOT2a%0A49WnqGxocTqKiIgMQh1uy4p9ZaRGBw/aZkVx4UFMy4hh67FqKvro86y+uY1395/kukmp+Ln6p7P5%0AxLQookMDWHVIO3NK3/B4MbyWMsmFuK3lzT2lxIQGcNkg/TCQoWdiWhQAO49rqbGIiJxtW2E11U1t%0ALBybhGsQb1c1Nyeedrfl6fXH+uR8b+0po7XdzQ1TUrt9zPMbC8/6OR8/l2FuTjzHqpo4Vnn2fr0i%0APaVWYtJvthfWUFrbzJXjk/ttLzSRnooODSQzLpSdx2vQ4hAREfmkdreb9w+cJD0mhFGDfOeFxMhg%0AxiZH8Mz6Ak61dvT6fC9vPU5mXChT++F+2U/KHR5LSIAfqw5X9Ov7yNDg6dY8IufV2u7mnX1lpMeE%0AfDQTJt6lt9sHDGaThkXz2s4SyuqaSYkKueD4gdoCQkREnLX1WDU1p9q4aWpav3Qi7muXjExgyeo8%0AXtpaxN2zMz0+T0FFIxvzq/jelaP7/fcO9HcxOzuO9w6c5MjJBnIS+/7+XBk6NF0m/WLNkfLTG25P%0ATPGKDwMZWiamReEysLNIS41FRJxW3djKwbI6HluTz29XHGR7YbUjK2faO9ysPFhORmwoI72kwBoe%0AF8rUjGgeXZ1He4fb4/O8vPU4LgOfnTasD9Od26ysOPxdhkdX5Q3I+4nv0sys9LnGlnZWHapgfGok%0Aw+PCnI4jcpawIH9yEsPZVVzDleOTdMFFRMQBZXXNrNhbxoFPdLY1Bv77vSNkxoVy6/R0Hrw0e8Dy%0AbCusofZUGzdP845ZWTjdIfjBS7P50rNbeWtvGddN6v79rh/qcFte3nqcy0YlkBwV3A8pzxYe5M9F%0Aw2N4ZXsx31k0iqTIgXlf8T0qZqXPrc+rpLXDzYKxSU5HETmnycOieWnrcQqrmnTRRURkANWeauOv%0AW4+zrbCaoAAXC8YmkZ0QxoOXZePnMry9p4xXthfzq7cOsquoltnZcf3ee8Pttqw9UkFadAg5/bAt%0ATX+qaGghPjyQXyzfT21TG8aYHt0Ks/pwOWV1zfzs+nH9mPJsl4xMYHNBFY+vzeeHV4/96Hnd2iM9%0AoWXG0qda2jpYf7SScSmRusomg9q4lEj8XUZ7zoqIDKCDZfXc+P/WsL2omrk58fyfRaO5fEwiw+PC%0AiA0LJCokgFunp/OXxbP46XXjeGtvGU+uK6C5rfcNjs5n9ZEKyhtamJMd5zWzsh9yGcO80YmU1jZ/%0Aapa7u5ZuKSI2LJArBngSIjYskGsmpvD8hkLqm9sG9L3Fd6iYlT61qaCKU20d2opHBr2gAD/GpESy%0Au7iODre6GouI9Lflu0r5zCNraWzt4IuXZHH1xBRCA8+9SPALc0fwu9umcKyykcfX5tPWi3tCL+Tx%0ANflEBPkzcZh3Nq2cPCya2LBA3jtwskf3G1c1tvLOvhPcNCWNQP+BLwsWX5pFfUs7S7ccH/D3Ft+g%0AZcbSZ9o73Kw5UkFWQhjpsaFOxxG5oMnDothTXEteeQMjB/kWDCIiA+Fcnex7u8zzz6vzeHj5fi4a%0AHsMf7pzGu/tPduu4m6amsbmgiuc2FrJibxnXenBP6IUcOVnPB4fKWTA2CX+Xd87z+LkM80Yl8Lft%0AxRw60dDt4/6yqZC2DsstuX3X+KknuyFMGhbN9MwYnlibz71zMvFzedesuDjPO/+LlUFpW2EN9c3t%0AzBuV6HQUkW4ZlRRBkL9LS41FRPqJtZZ7n9jEw8v3MyEtihsnp3a7kP3Q+NQoZmXFsfZoJYdO9HwZ%0A7YU8sbaAQH8XM0bE9vm5B9KUjGiiQwN478CJbs3O1jS18scPjjJ/dAJjUyIHIGHX7p87guPVp1ix%0At8yxDOK9VMxKn3Bby+rD5aRFh5CdoGY64h0C/FxMSI1ib0kdre39t3xNRGQocrstP311LysPljM9%0AM5bbp6fj72Ejp6snJJMUGcTLW4/T0NLeZxlrmlr567bjfGZKGuFB3r1g0d/l4rJRCRRVn+KDQ+UX%0AHP+HlUdpaGnn+1eNGYB057ZwXDLpsSH8eU2+oznEO6mYlT5xqKyeysZWLhkZ73WNE2Romzo8mpZ2%0AN3tLtOesiEhfcbstP/jbLp7ZcIxLR8Zz05RUXL34fhDg5+K23Aya2zp4ZdvxPtuH9rmNhTS3ublv%0AbmafnM9pF2XEEBcWyI9f2UPtqXM3VSqtPcWT6wr4zJQ0R2dl4fQS6fvmjGDrsWp2FGmllPSMilnp%0AE+vzKokM9md8au8bJzy/sfCsH5H+ktnZQXNbYbXTUUREfEKH2/K9l3exdMtxvnnFSK4cn9wnF7qT%0Ao4JZOC6J/WX17C/t/XLj5rYOnlhbwKWjEhiT7GxB11f8/VzcmptOWV0zP35l9zmL/t+9cxhr4dsL%0ARw1wwq7dOj2diCB/HtPsrPSQd6+nkEGhvL6FwycbWDA2STfui9dxGcPUjGje23+S6qZWp+OIOMIY%0AEwtcBGy31lY4nUe8V3uHm//z0k6W7Sjh2wtG8c0FI/v0ovSc7Hi2FVbz+u4SchLDPerA+2GezQVV%0AVDS0kJMQ7lMXztNjQ/n2gpH8ZsUhLh+TyM3TPt3caVN+FS9tLeKeOZmkx4YOit89PMif22ek8/ja%0AAsYmRxAdGuh0JPESmpmVXlufV4mfy3h94wQZuqalx2CB7ZqdFS9njHnMGLPeGPNQd8cYY2KA14EZ%0AwPvGGO2tJh5p73DzrRd3sGxHCd+7cjTfXDCyR8d3tTLrzELLz2W4YXIaNU1trDzUs0ZSn3S610cF%0AqVHBPtnr48vzcpiRGctPX93L23vLaO9wY63lqXUF3PHoBtJjQ/na/BynY37KPXMygdPfK0W6S8Ws%0A9EpzWwfbCquZlBbl9Y0TZOiKCQskKz6MbYU1fXYflshAM8bcDPhZa2cDWcaYsyqJc4yZBHzHWvsL%0A4G1g2kDmFt/Q1uHmGy9s5/Vdpfzg6jF8tR8LpRHxYUxJj2b14Qoq6ls8OsfBsnoqGlqYOzLBJ3t9%0A+LkM/3X7FKJCAnjwma3M+c/3uOuxTfzstb1cOiqB1746l7jwIKdjfsqwmFCumpDM5oIqWto7nI4j%0AXkLFrPTKtsJqWtvdzM6OczqKSK9cNDyGqsZWNuVXOR1FxFPzgKWdj1cAc7szxlr7gbV2gzHmUk7P%0Azq7v55ziIz6cOX1m/TFu+t+1vLG7jIeuHcuXLsvu9/e+ekIy/i7DqzuLPboIuepwOdEhAUxM632v%0Aj8EqLTqED743jyV3XcSEtCi2F1bz7QWj+PPduUSFBjgdr0sPzB1Bc5ubrce0Ukq6R1Np4jG327L+%0AaCXpMSEMiwl1Oo5PGgz3sQwV41OjeHVnCS9tPc7MLF2cEa8UBhR3Pq6i6xnWLseY01NTtwHVwFkt%0AUI0xi4HFABkZGX0aWrxbh9vywuZC9pbUce3EFB64JGtA3jciOIArxyfz2s4SthXWcNHwmG4fm1fe%0AwLHKJq6dmOLzvT78/VwsGp/MovHJTkfplqkZMWTEhrLuaCWzsuJ61QFbhgbNzIrHVh0up7KxVbOy%0A4hMC/V1MHhbF67tKqFEjKPFODUBI5+Nwuv6M73KMPe2rwC7ghjMPstYusdbmWmtzExJ0S62cdmYh%0Ae3FO/IC+/4wRsQyPDeWN3aXUN597G5pPautw89rOEqJDA5ieqV4fg9HFOfFUNbZyoLTO6SjiBVTM%0AiseeWldARJA/E3x4iY4MLTNHxNHc5ualLcedjiLiia18vLR4MlDQnTHGmH82xtzd+Vw0oI0e5YLa%0AOty82FnIXvOJQnYgt9dzGcNnpqXR2uHm77tKu3XMU+sKOFnfwnUTUz3qhCz9b1xKJNGhAaw5osbq%0AcmH6r1g8UlDRyMpD5UwfEYu/S/+MxDekRocwPTOGZzYco8OtRlDidZYBdxljfgvcCuw1xjx8gTHL%0AgSWdz60C/Dh9L63IObV3uPnWCzvYU1LHNROSmTvAM7KflBgRzPzRiewpruWtPWXnHVtW28x/vXOI%0A0UkRjE2JGKCE0lN+LsPsrDgKKpsoqTnldBwZ5FSFiEeeXn8MP6PteMT33D07k8KqJj7oxZYPIk6w%0A1tZxusHTBmC+tXantfahC4yptdZWW2sXWmsvtdZ+xaqlt5xHe4ebb764g+W7S7l6QjJzRzq/7PzS%0AUfGkRAXznaU72FJw7iZ+v3hjP21uy3WTUnyyg7EvyR0eS6Cfi3VHNTsr56diVnqssaWdl7YUcc3E%0AFCKDB2c3PBFPXTUhmcSIIJ5ad8zpKCI91lmYLrXWnnOKqjtjRLridlu+//Iulu8q5UfXjOGSQVDI%0AAvi7XNwzJ5PEiCDue2Izu45/eqV8W4ebf3ltL3/fWcKXL8sedFvSyNlCAv2YmhHNzuO13b4fWoYm%0AFbPSY3/bdpz6lvaPNrcW8SUBfi7unDmcDw6Vk1/R6HQcEZFB45dvHeBv24v57sJRLL60/7ff6YnI%0A4ACe/+IsokIDuOuxTSzdXMT+0jpKa09x55838uS6Ar5w8Qi+fnn/7X8rPXe+e6znZMfT4bZsOs9s%0Au4iKWekRay1PrT/GxLQopmVEOx1HpF98fmY6AX6Gp9cXOB1FRGRQ+PPqPP60Ko+7Zw/na4O0IEyN%0ADuEvX5xFZIg/3//rLq7+/Wpm/8d77Dpew+9vn8JPrx+Hv5+++nqLhIggRiWFsymvitZ2t9NxZJDy%0AeJ9ZY8xjwDhgubX2zAYTXY4xxkQBL3C6wUQjcJu1VntgeJG1Ryo5crKB39wyWfebiM9KjAjm+kmp%0AvLCpiK9fPtLpOCIijtpdXMtfNhVyzcRkfnb9+EH9+Z8eG8r7351HQWUje0vqyK9o5KoJyYxJjnQ6%0AmnhgTnY8T64rYPnuEj4zdZjTcWQQ8ujylDHmZsDPWjsbyDLGnPVt7xxj7gR+a61dBJQBV3keXZzw%0A5LoC4sICuW5SitNRRPrVl+dlc6qtg8fX5DsdRUTEMaW1p3h5axG5w2P47a1T8HMN3kL2Q/5+LnIS%0AI7hxShrfWjBKhawXG5kYTkJ4EE+sLUC96aQrnq61mAcs7Xy8go/3rDvvGGvtI9badzqfSwDULtSL%0AFFU18Y8DJ/j8jAyCA/ycjiPSr0YmRXD1hGSeWl9Ac1uH03FERAZcU2s7z244RkiAH4/80zR99suA%0AM8YwOzuOXcdr2VZY7XQcGYQ8LWbDgOLOx1VAUk/GGGNmAzHW2g1nHmSMWWyM2WKM2VJeXu5hPOmJ%0A7m5w/vT6AlzGcOesjIENKOKQr87Pob65nQ15lU5HEREZUG5reXFzEXWn2rlj5nASI4KdjiRD1LSM%0AGCKD/Xl8bYHTUWQQ8rSYbQBCOh+Hn+M8XY4xxsQC/wN8oasTW2uXWGtzrbW5CQmDo+W7nL46++Lm%0AIq4an0xKVMiFDxDxARPSopg3OoE1RyrUfEJEhpT3D5zk8MkGbpicSkZsqNNxZAgL9Hdx+4wM3tpT%0ARknNKafjyCDjaTG7lY+XFk8GCrozxhgTCLwE/NBaq00cvciy7SXUNWs7Hhl6vjY/h6bWDjbla3ZW%0ARIaGoqom3j94ksnDopg+ItbpOCLcPXs41lqe2aDyQT7N02J2GXCXMea3wK3AXmPMmR2NzxyzHLgf%0AmAb82Biz0hhzm4fvLwPI7bY8tiaPcSmRTM+McTqOyIDKzYwlOyGMlYfKde+siPi81nY3L20tIiI4%0AgBsmpzkdRwSAYTGhLBqXzF82FXKqVZ/F8jGPillrbR2nGzxtAOZba3daax+6wJhaa+0frLUx1tp5%0AnT8v9i6+DIT3DpzkaHkjD16WNajb8Yv0lyvHJ9PU2sHqw7qPX0R821t7S6loaOVzFw0jJFANn2Tw%0AuO/iTGqa2li2o/jCg2XI8HifWWttNR93K/Z4jAx+f1p1lLToEK6ZqO14ZGgaFhPKxLQo1hypYFZW%0AHBHBAU5HEhHpc2sOV7Ahr4qLs+PITgj/1Gvnag4pMlBmjIhlfGokj63J57bcdFxesE2U9D9PlxnL%0AELH1WDWbC6q5f+4IAvz0z0WGrkXjkuhwW947oB3FRMT3NLd18NCy3cSFBbJofLLTcUTOYozhgUtG%0AcORkAx8c0kopOc3jmVkZGpasOkpUSAC3TU93OoqIo+LCg5gxIpZN+VVcnB3f5SzFHTO1bZWIeKdH%0AVh6loLKJL1ysi9cyeF03KZVfvnmQR1fnMX9MotNxZBDQXys5p7zyBlbsO8Fds4YTFqTrHiLzRyfi%0A7+fizb1lTkcREekzR8sb+OPKo9w4JZWcxPALHyDikAA/F/ddnMm6o5XsKa51Oo4MAipm5Zz+9EEe%0AAX4ubccj0ikiOID5oxLYX1rH4ZP1TscREek1ay0/WbaHoAAXP752rNNxRC7o8zMzCA/y59HVeU5H%0AkUFAxax0qaiqib9uO84dMzJIiAhyOo7IoDEnJ57YsECW7yqlw22djiMi0iuv7ypl3dFKvn/laBIj%0Agp2OI3JBkcEB3D49ndd3lVJcc8rpOOIwrR2VLv3v+0dwuQxfuizb6Sgig0qAn4trJqTw7MZjbMyv%0AZE52vNORREQ80tzWwX++eYCxKZHcMXO403Gkn/lSR+r75o7giXUFPL4mn59cN87pOOIgFbNylqrG%0AVl7eepw7Z2aQHKWrtCJnGpsSQU5iOO/uP8GkYdGE655yGSSMMY8B44Dl1tqHuzPGGBMFvAD4AY3A%0Abdba1oHKLM55bE0+xTWn+PXnJuGnbU76nC8Vj4NNWnQIN05O5fmNhXxlXjZx4VpFOFRpmbGcZeXB%0Ak7iM4cvzcpyOIjIoGWO4dmIKre1u3t13wuk4IgAYY24G/Ky1s4EsY8zIbo65E/ittXYRUAZcNZC5%0AxRkn65t55P0jLBibxJwcrTAR7/OV+Tk0t3fw2Jp8p6OIgzSdIJ9S1djKtsJq7po1XLOyIueRFBnM%0AzKw4NhytZMaIWFKjQ5yOJDIPWNr5eAUwFzh8oTHW2kc+8XoCoM2Uh4DfrjjEqbYOJqVFaQZRvFJO%0AYjjXTEzh6fXHePDSbKJCA5yOJA7QzKx8ynsHTmhWVqSbFoxJIiTQj9d3lWKtmkGJ48KA4s7HVUBS%0AT8YYY2YDMdbaDWceZIxZbIzZYozZUl5e3repZcDtK6njxS1FzM6KI15NHsWLfW1+Dg0t7Ty5rsDp%0AKOIQzczKR8pqm9leWMPcnHjNyop0Q0igHwvHJfHqjhJ2a787cV4D8OESgXC6vmDd5RhjTCzwP8Bn%0AuzqxtXYJsAQgNzdXV268mLWWh5fvIyokgMvHdHW9Q2Tw6Wr1wB0zMxibEsmCsUk8vjafL8zNJCJY%0As7NDjWZm5SNv7y0jKMDFZaMTnI4i4jWmZ8aSEhXMm3vKONXa4XQcGdq2cnppMcBkoKA7Y4wxgcBL%0AwA+ttcf6O6Q46939J1l3tJJvLxhFSKCf03FEeu3rl+dQe6qNpzQ7OyRpZnaIOdd9MXnlDRw8Uc9V%0A45MJDfQ/5xUwEfk0lzFcNymVR1fn8adVR/nWglFOR5Khaxmw2hiTClwN3G6Medha+9B5xswC7gem%0AAT82xvwY+IO19sUBzi4DoLXdzb+/sZ/shDDumJnBS1uOOx1JpNcmp0ezYGwif/ogjztnDicmLNDp%0ASDKANDMrWGt5a28ZkcH+zM6OczqOiNcZER/GxLQo/vjBUW3gLo6x1tZxusHTBmC+tXbnGYVsV2Nq%0ArbV/sNbGWGvndf6okPVRz2w4Rn5FIw9dO44AP30FFN/xvSvH0NjaziMrjzgdRQaY/pIJe0rqOF59%0AigVjk/ThJuKhqyckA/Dvb+x3OIkMZdbaamvtUmttWW/GiO+pbmzl9+8e4pKR8czT7UTiY0YnR/DZ%0AacN4at0xjlc3OR1HBpAqlyGurcPNm3tKSY4MZtrwGKfjiHit6NBAvnRZNst3lbIhr9LpOCIin/K7%0Adw/R0NLOQ9eOwxjjdByRPvfthaPAwH+9c+aOZOLLdM/sELf2SAU1TW3cP3cYLn24ifRqv8UHL81m%0A6eYi/vXv+3j963Pxc+m/KRFx3pGT9Ty7sZDPz8hgdHKE03FE+kVqdAj3zsnk0dV5fPHSEYxJjnQ6%0AkgwAzcwOYXWn2lh5sJxxKZFkJ4Q7HUfE64UE+vGja8eyv7SO5zd5XhSLiPSlXyzfT2iAH99ZqAZ1%0A4tu+Mi+bqJAAfvrqXu3/PkSomB3CVuwro8Paj+71E5Heu3ZiCrOz4vjN2wepamx1Oo6IDHGrDpXz%0A/sFyvn5FDnHhQU7HEelX0aGB/PNVY9iUX8Ur24udjiMDQMXsEHW8uolthTVcnB2nDzeRPmSM4V9v%0AHE9jSzu/fvuA03FEZAhr63Dz8PJ9DI8L5Z45mU7HERkQt+WmMyU9mn9/Yz+1p9qcjiP9TPfMDkFu%0Aa3l1RwkRQf7MG53odBwRnzMqKYJ752Ty2Np8bp+eweT0aKcjicgQ9PiafA6daGDJXRfx162apZKh%0AweUyPHzTBG74f2v4vysO8vMbJzgdSfqRitkhaEtBNcU1p7g1N53gAD+n44j4pG8uGMmrO0v46Wt7%0AeeXLc3CpGZSIDKDj1U387t3DLByXxKLxyb1qbuctuvod75iZ4UASGQjn+/97QloUd8/O5On1Bdw8%0AbRhTdFHZZ2mZ8RDT1NLO23vLGBEfxuRhUU7HEfFZEcEB/OiaMewsquGlrUVOxxGRIcRay89e3QvA%0Av9ww3uE0Is74zqJRJEcG850Xd3CqtcPpONJPVMwOMSv2naClvYPrJ6dqnzmRfnbTlDSmZ8bwy7cO%0AUtuk+3ZEZGC8vfcE/zhwkm8vHEladIjTcUQGzPMbCz/6eX1nKVdNSCGvopH/fHO/09Gkn3hczBpj%0AHjPGrDfGPNSTMcaYJGPMak/fVzy363gNmwuqmJ0VR3JksNNxRHyeMYZZWXFUN7by4LNbPvUhKyLS%0AH2qaWvnZa3sYkxzBfRePcDqOiKNyEsOZkx3HU+uPsfpwudNxpB94VMwaY24G/Ky1s4EsY8zI7owx%0AxsQATwFhvQktPed2W37y6l7Cgvy5YmyS03FEhoyUqBBmZsWxMa+KkppTTscRER9mreVHr+ymsqGV%0A39wymQA/LcATuXJ8MjmJ4XzvpV1Ua8s8n+PpX7l5wNLOxyuAud0c0wHcBtR5+L7ioaVbithZVMPV%0AE5LV9ElkgC0cm0RooB9/31mCu3MT90/O0mq2VkT6wt+2FfPG7jK+s2gUE9LUF0MEIMDPxe9um0JV%0AYyvffHEHHW7rdCTpQ54Ws2HAhz3eq4CupvrOGmOtrbPW1p7vxMaYxcaYLcaYLeXlWg7QF2qaWvnl%0AWweYkRmrbm4iDggJ9OOqCSkcq2pic0GV03FExAcVVTXxs9f2MiMzlsjgAF0sE/mECWlR/MsN41l1%0AqJzfv3vI6TjShzwtZhuADzsKhJ/jPN0ZcxZr7RJrba61NjchIcHDePJJv377IHXN7fzrjePV9EnE%0AIdMyoslJCOetPWXUNGmZk4j0nea2Dr7xwnYM8H9vnYxLn/UiZ/n8jHRuzR3Gf793hHf3nXA6jvQR%0AT4vZrXy8tHgyUODhGOlnO4pqeH5TIXfNGs7YlEin44gMWcYYbpqahttalu0oxlotcxKR3vvwPtnt%0AhTX88nOTSI8NdTqSyKBkjOHnN05gQlok3166g8Mn6p2OJH3A02J2GXCXMea3wK3AXmPMwxcYs9zz%0AmOKJtg43P/jrLpIigvnuolFOxxEZ8mLDArlyfDKHTjSwo6jG6Tgi4gMeXZ3H37YV8+0Fo7hmYorT%0AcUQGpQ+X2/9tWzFXT0gBC/c+sZmTdc1OR5Ne8qiYtdbWcbrB0wZgvrV2p7X2oQuMqf3Ea/M8zCs9%0A8OfV+Rwoq+dfbxxPRHCA03FEBJiVFUdGbCiv7yrVcmMR6ZV/7D/Bf7x5gGsnpfCNK3KcjiPiFWJC%0AA7l7TibVTa184anNNLa0Ox1JesHjnu3W2mpr7VJrbVlvxkj/OFbZyO//cYhF45K4cnyy03FEpJPL%0AGG65aBgd1rJ0S5G6Kkqf0h7wQ8fqw+V8+bltTEiN4jefm6yeGCI9kBYdwv/eOY39pfV89flttLa7%0AnY4kHtIGZD7IWsv9T23BWpiaEaNuhiKDTFx4EDdOTqWgsomVB086HUd8hPaAHzrWHqnggae2kBUf%0AxtNfmEFIoLbcE+mp+aMT+cVNE1h5sJxvvbid9g4VtN5IxawPenVHCUdONrBofDJRIVpeLDIYTc2I%0AYWp6NO8dOEl+RaPTccQ3zEN7wPu8NYcruP+pzWTGhfHcAzOJCQt0OpKI17p9RgY/uW4cb+wu43sv%0A79JqKS/k73QA6VvVja38/PV9pMeEMHNErNNxROQ8bpicSmFVEy9sLuQr83S/m/Tamfu7T+vOmM4e%0AF+ddpmrM/2fvzuOjLO/9/78+M9n3lYQtJEAEWUWDgKLGhSp1abUu1Fat2nLqsbb99ldb29rtVHta%0A2+o52qOWVq0b1h13RQoqKosgsiggWwh7NkhIQvbr98cMixDIJCSZzOT9fDzyyD0z133P574zmWs+%0Ac202HZgOkJOT00nhSns9s2QLP39hJUMyE3jyOxNIT4gOdkjSQ6k3XuBunJxHXWMzf3prLZFe478v%0AG4PXo277oUIts2HmztdXU7Wvka+O66915kR6uOhIL9+YOIiGphYeW1CkSSjkeGkN+DDV0uL481tr%0A+clzK5g0JJ1nb5pEhhJZkU5z89lD+f65+TyzZCs/euYTGtXlOGSoZTaMfLi+jOeWbuU/C4fQNzm2%0A7R1EJOiyk2KYNj6HxxYU8cOnP+HBb56ib4Slo/av774Q3/ruaztYRrpRay1oV0842Pq9p7aBW59b%0Awduf7WJ8bipfGpHNq9W0ImcAACAASURBVMt3tFpWRAJ3+P9edlIMP7lgGHe9uZbahmb+evU4oiM0%0AHr2nU8tsmKhtaOLnL65kUHoc3z/3iDk/RKQHG5adyIVj+vL2Z7u447XPcE5jdqRDtAZ8mPm4eDcX%0A3vs+76wt4dcXj+CrJ/XXl10iXeg/C4fy20tG8vZnu7jhnx9RVdcY7JCkDUpmw8Sdr61mc0Utf/za%0AGGIi9S2SSKiZNDid60/P5ZEPivjvN9YooZV20xrw4cM5xz/mb+TKBxdgBs999zSuPz1Py++IdLGZ%0Ai4qJ9Hq4/JQBLNhQzpfufo8dlfuCHZYcg7oZh5jWuiP1TYnhyUXFTD9zMBMHpwchKhE5XmbGry4a%0AQXOLY8Z7GwH42dThPLV4yxFl1a1QjsY5t5uDsxV3uIwET21DE1P/dz5rdu5lZL8kLhs3gE+3V/Hp%0A9tYnm9ZEPyKd7+ScVBJjIpi5qJhL/+9DHv7WeEb0Swp2WNIKJbMhrqa+iZ88t4JhWYn8aMoJwQ5H%0ARI6DmfHbS0YCMOO9jdQ1NpPfJ1HdCkV6ieKKWv61uJi9dU1cNKYvkwanqzVWJEjy+yQy/czBPLtk%0AK5c/+CF/uWIsU0f3DXZYchh1Mw5hzjleXLaNPbUN3HPVSepeLBIG9ie03zkjj8cWbObxhUXUNTYH%0AOywR6ULOOeavK2XGexswg/84azCnDclQIisSZH2TY3npe6czLDuRm578mLtnr6VFa9H2KEpmQ9gH%0A68v4bEcVPzl/uLo+iIQRM+MXF47gzktHsb6kmr+9t4GKmoZghyUiXaC2vonHF27mjVU7ObFvEt87%0AO58BqXHBDktE/LKSYvjX9IlcWTCAe+eu58ZHP1Kd3IMomQ1RRWU1vPnpTkb2S+LbZ+QFOxwR6QLf%0AmDCIb52WR+W+Rv46bx0rt1W2vZOIhIylm3dz37z1rCup5uIxfbn61Bxio9TLSqSniY7w8sevjeF3%0AXx3FB+vL+fL/zmfxpopghyVozGxI2lvXyFMfFZMaF8XXTh6gbkgiYWxonwS+d3Y+T39UzFOLi1mf%0Am8al4/of8YG3rbUqRaTnaGlx/OP9jdz15lqSYiP57plD6J+q9eFFejIz45qJgxg3MIXvzfyYaTMW%0AcMs5+XzvnKFEetU+GCxKZkNMY3MLMxcVU9fYzPWn5WmcrEgvkBYfxfQzhzBn9S7e+7yU8//nPf7w%0AtdGcNiQj2KGJSDtV1DTw/z3zCfPWljJ1VDbjc9NUl3chzfYsx6u119Art0zml7NW8b//Xse8tSXc%0AfeVYhvZJDEJ0oq8RQkhzi+Ppj7ZQXFHL5acMJDs5JtghiUg38XqM80dmc+MZeXgMrv77Im57fgWV%0A+7Sgu0ioWLTR1z3xg/Xl/O4rI7n/GycrkRUJQYkxkfzPtHHc/42T2VJRy4X3vs+D726gsbkl2KH1%0AOmqZDRHOOX798io+21HFRWP6Mrp/crBDEpEgGJyRwJs/HMY9cz7nH/M3MXdNCXd8dVSwwxKRY2hu%0Acdw/bz33zPmcQenxvHDdaYxSPS4Ssg5trf3uWUN46ZPt/OGNNcxato0/fG0MJw1MCWJ0vYtaZkOA%0Ac46/zP6cJxYWc2Z+hroWivRyMZFefjb1RGb95+mkJ0Qz/fGlzFxcTJVaaUV6nJK9dVz78CL+8vbn%0AXDy2H6/cMlmJrEgYSYyJ5JsTB/HgN09hd20Dl97/Abc9v4Ky6vpgh9YrqGW2h2tpcfzmlU95bMFm%0ArioYyOgBqgBFwlV7x3aNHpDMy987nRnvbeSetz/n8117OXd4HyYNSSfCo+8qRYLJOcfrK3fyq5dW%0AUdPQxF1fG8MVBZq0USRcXTAqm9OHpnPP2+t4bEERr63YwS3nDuXaSbkaTtCF9GmnB2toauGHT3/C%0AYws2M/3Mwfzha6PxqBIUkUNEej3cfPZQfnBuPoMz4nlj1U7u+/d61pdUBzs0kV6rZG8dNz3xMTfP%0A/Jj+qbG8/L3JXDl+oBJZkTCXGBPJry4ewZs/PJOC3FR+//oazvnzOzz9UTFNGk/bJdQy20Ntqajl%0Ah09/wtLNu/npBcO5qXBIsEMSkR4sPSGaayflsmZnFa+u2MHDH2xiR+U+br9oBP1TtOSHSHeob2rm%0AkQ+K+L+566lvbuG2qcP59uQ8IrRsh0ivMrRPAo9cfyrvryvjT7PX8tPnV/Lguxu56awhfHVcf6Ii%0A9J7QWZTM9kCvrdjBbS+sAAf3fn0cl4ztF+yQRCREDM9OYkhmAu+vL2Pe2hLmrinhW6fnctNZQ0iJ%0Aiwp2eCJhqam5hddW7uDPs9eypWIf5wzvwy8uPJEhmQlfKKdlYkTC19H+v688ZQBj+ifz79W7+Mnz%0AK7jjtc+45Zx8riwYSHJcZDdHGX6UzPYg60uquevNNcz+bBcnDUzh3mnjyEmPC3ZYIhJiIr0ezh7W%0Ah99cMpK/vLWWGe9t5KlFxfzHWUP45sRBJMeq8hTpDLUNTTy7ZCt/n7+Rrbv3MTw7kcdvPJUz8jOD%0AHZqI9BBmxol9kxiencj6kmre+byUO19fzV/eXstXT+rPNycOYmS/JA1D6CAlsz3AprIa/j5/I09/%0AtIXYSC+3nj+M6WcO5tklW2F9sKMTkVDVPyWWu686ielnDeZPb67lT2+t5YF3NnD1hByuPz2Xvsnq%0AfizSXi0tjoWbynnh4228sXIHNQ3N5KTFcc3EQQzLTmRLxT5mLirm6gk5wQ5VRHoQMyM/K5H8rETG%0ADEjm8QWbmfXJNv710RaGZSVy6cn9uWRsP/ppaFC7KJkNkj21DcxbW8K/Fm9h0aYKIjzGNyfkcMu5%0A+WQkRAc7PBEJI8Ozk3joW+NZta2SGe9t5B/zfT+Fw/pwxSkDOPfELI3fETmGsup6FmwoZ97aEt5d%0AW0p5TQMJ0RFcNKYfV44fwNqdmnBNRAI3qn8yf7x8DD//8om8vGI7L368lT+8sYY/vLGG0f2TmTIi%0Ai3OG92FE3yQ8HrXYHouS2S60v++8c47dtY1s37OPbXv2sWdfIyu27sE5yEmL49bzh3H5KQPISooJ%0AcsQiEk5aG78zcXA6t54/jH99VMxzS7cyd00JidERnHlCJucM78MZ+Rn00XuR9FLOOUr21vP5rr2s%0A3bmX1Tv2snRzBUXltQCkxEVy1gmZnHtiFlNOzCI2yrfcRmvJrMbHikhbkuMiuWbiIK6ZOIiishre%0AWLWTtz/byT1zPufutz8nJS6SiXnpFOSmctLAFEb2Sz7wviM+HU5mzewhYATwmnPujkDLBLJfKHHO%0AUbWviZK9dZTuradkb73/dx0fbiinoqaB8poGGpp803F7DMblpPKDc/M5Iz+TcQNT8HhMlZ6IdJv5%0A68ronxLHLefks25XNZ9ur2RxUQWvrdwB+Lonj8tJ4cS+vsmkhvaJJzs5lvgor8b09HCqm9tWU9/E%0Ajso6dlbWsaNyHzsr69heuY91u6r5fNdequqaDpSNj/KSkxbHBSOzyc2IZ0BqLB4zquuaeHHZtiCe%0AhYiEsqN97k+OjeTyUwZy/shsNpT6viT7cEM5b366EwCvxxiUFkduRjx5GfHkZsQz2P87MyG6V/ay%0A6lAya2aXAV7n3CQze9jM8p1z69oqA4xua7+u8OGGMppbHM0tjhbnaG7hkO2Dv5tbHM5BY0sLdY0t%0A1DU2s6+hmdqGZvY1NlNT30TlvsYv/FTta6SpxR3xnDGRHhKjI0mLjyI3I57sxBj6psSQlRTDdafl%0AdvUpi4i0yWPGsOxEhmUnMm38QD7dXsXiogqWFe9mWfEeXl2x4wvlYyI9pMdHk5EYTUZ8FOkJUcRF%0ARRAb5SUmwktslIfYSC/REV48HsPr8T3H/p9Db3s9hpmvYm5t/ezD7xmUEa8lhtoQanXzgg3lOOdw%0AgHPQcmDbVxc7nP9+Dinnu6/ZORqaWmhoaqH+wO/mA7frm1qOqLOr/L9rGpqPiCU9PoohmQlcPLYf%0AJ2Qlkp+VwKptVSREqwObiHS/xJhIThqYemDsfUlVHcu3VrJy6x7Wl1azsbSGDzeUUdf4xbVrE6Mj%0ASEuIIi0+ivT4KFLjooiPjiAm0ktspL+ejoogOsKD14wI78E62esxvIdsH1o379/8Qt1skJcRH/T5%0ANzr6Ll0IPOPfng1MBg6v+ForMy6A/TrdtQ8tbjXhDITXY8RFeomJ8hIf5SU5NpKk2EgGpMaSHBtJ%0AcqwvYc1MjKZPYgx9kqLpkxhNQnQETy3e0uox1QorIj2Nx2OMHpDM6AHJQB4Aj7y/ibLqBkqr66ja%0A10R1fROZidGUVdezvbKOVdsrqW1opq6xmcbmjr3HBur2C0/k22cM7tLnCAOFhFDd/PW/L+z0Y5pB%0AdISHKK+H+OiIA3X2wLS4A3X2tt37SPJvJ8dGkhgTQeRh68AWldUqkRWRoDs8Z8hOjiU7OZbJQzNp%0AcY69dU2UVddTXt3A4Mz4Az1CK2rq2bp7Hyu3VbKvoZm6xhYamluO8iwd9+uLR3D96Xmdftz26Og7%0AdTywv39NBXBygGXa3M/MpgPT/TerzWxtB2PsThlAWbCe/Buh+TztumYheo6d/dyd8jrr4efY2c/R%0Arf+bofw6PeSYQX0/O5rv/BG+0zmHGtQ5h+mRVDcfqUe+noNM16R1ui5H0jVpna6L3w1/hBt8m8d7%0ATTpcN3c0ma0G9rcpJwCtddBurUyb+znnZgAzOhhXUJjZEudcQbDjCCW6Zu2na9Z+umbtp2sW0lQ3%0AH0av5yPpmrRO1+VIuiat03U5UjCvSUdHCS/F1w0JYCxQFGCZQPYTERGR9lPdLCIivUpHW2ZnAfPN%0ArB8wFZhmZnc4524/RpmJgGvlPhERETl+qptFRKRX6VDLrHOuCt8kEguBs51zyw+rLFsrU9nafR0P%0AvUcJua5XPYCuWfvpmrWfrln76ZqFKNXNrdLr+Ui6Jq3TdTmSrknrdF2OFLRrYs517QyUIiIiIiIi%0AIp2t962sKyJhzczSzGyKmWUEOxYREZFQofpTQpGS2eNkZg+Z2QIzu73t0r2bmWWZ2Xz/dqSZvWJm%0AH5jZDcGOrScys2Qze8PMZpvZi2YWpdfbsZlZKvAqcCowz8wydc3a5v/fXObf1vWSsKDX8kGqf79I%0A9euRVH8em+rJg8wswsyKzewd/89oM/utmX1kZv/X3fEomT0OZnYZ4HXOTQIGm1l+sGPqqfxvko/i%0AW88Q4BZgqXPudOByM0sMWnA91zeAu51zXwJ2AtPQ660tY4AfOefuBN4CzkHXLBB/BmL1nibhQq/l%0Ag1T/tkr165FUfx6b6smDxgBPOecKnXOFQBS+GfFPBUrM7LzuDEbJ7PEpBJ7xb8/m4NIGcqRm4Cqg%0Ayn+7kIPX7j1A63Udxjl3v3Pubf/NTOCb6PV2TM65d51zC83sTHxvqueja3ZMZnYOUIPvA10hul4S%0AHgrRa3k/1b+HUf16JNWfR6d68ggTgYvMbLGZPQScCzzvfBMxvQWc0Z3BKJk9PvHANv92BZAVxFh6%0ANOdc1WEzZOraBcjMJgGpwBZ0zdpkZobvg9tufEuO6JodhZlFAb8EbvPfpf9LCRd6Lfup/j061a9f%0ApPrzSKonW/URcJ5z7lQgEogliNdEyezxqcb3BwRIQNezPXTtAmBmacB9wA3omgXE+dwMrABOQ9fs%0AWG4D7nfO7fHf1mtMwoVey0ena4Pq19ao/myV6skjrXDO7fBvLyHI16Q3/gE601IOdi8YCxQFL5SQ%0Ao2vXBv+3gc8CP3PObUbXrE1m9lMzu9Z/MwX4A7pmx3IecLOZvQOcBFyMrpeEB71fHl2vvzaqX4+k%0A+vOoVE8e6XEzG2tmXuCr+Fqrg3ZNtM7scTCzJGA+8G9gKjAxzBab73Rm9o5zrtDMBgGvA3Pwffs3%0A0TnXHNzoehYzuwn4PbDcf9cjwI/Q6+2o/BOdPANEA6uAn+EbE6Zr1gZ/RX0Jek+TMKD6+Uiqfw9S%0A/Xok1Z9tUz3pY2ajgJmAAS/j64Y9H18r7QXABc65Td0Wj5LZ4+P/558CvOec2xnseEKJmfXD903O%0AW73tjaCj9HprP12z9tH1knCh1/LRqf49kl4vR9I1aZ2uy5HMLBa4EPjYObexW59byayIiIiIiIiE%0AGo2ZFRERERERkZCjZFZERERERERCjpJZkRDhn33xWI/HHutxERER6Rpmlmpmkf4lfw69v0N1c1t1%0Avoj4KJkVCR13HjJtPuBb4NzMoszMA7xlZoVmdquZrTGzJf6fTWZ2eZBiFhERCTlmNse/9AhmNs3M%0AvnPY45FmFrP/B/h/wKXAPWaWYmYRHa2bzWwY8OohtyO67ERFQpwmgBIJAf6lFN4DVh/+EPCpc+5H%0AZjYA+AGwA1jsnHvfv++3gGrn3HPdGLKIiEhIMrOJwPXA95xzjWZ2BZDgnHvEn6AC/B1fo1C9//YJ%0AQBOwEfAC9zjnPgu0bjazh4E8oObQUPY/h3Puq112wiIhTN/0iPRw/q5GjwL346vYDhXhnLvDzHIB%0Ar3PuVjP7IXCfme1fbiEbuL274hUREQlx/wnMBZ4zs2TgDAAzux5oBH4ItOBbV/Mq/z7/AmKBfcBm%0AfyKbS+B1cxNws3//3zjnrjOz84BC4HdddJ4iIU/JrEjPlwI8CLwBJACHLm4f4/9dDzxoZj/D93+9%0AENjsf+yUbopTREQkpJnZSODLwFzn3FfM7HwgDl+yee8hLanRwFpgf6+nucCv8SW0+4cEtadu9gBX%0A4Fv/d5iZzQIy/D9jgYs7+VRFwoK6GYuEADP7OXAWcOg/rAEpzrkJ/jKJzrm9ZpaCr/I71A7nXA0i%0AIiJyVP5xrIOAcuAx4N/ALHwtsVcAFzjnas3sdWAxMAeYiK+V9htANfAroNlfLqC62cyeAH6M70vq%0Ah4B5QD9go3Puz115ziKhTC2zIiHAOfd74PeH3uf/Vnj2IXddY2bFwP/gq0xj8LXqbsDXmntm90Qr%0AIiISmpxzz/kT2hRgBr56dhu+nlF/BF43s18DFUARcId/13JgCJAFDATmA/9L4HVzMpAL/Be+Ft0C%0A//2pZhbhnGvqmjMWCW1KZkVCVyOQ4p9FsQmYClwDFOOrDHPxjbX5Mb5veUVERCQwZwO78bXSXo2v%0AG/Ay4G7/4zPxdS3eBuTgm/TpEnzdjH+Mb64LCLxuTnDOLTSzi4FXgJvwdVderURW5OiUzIqEKOdc%0Ai5lVAN8DIoF459weM2tt7IDGE4iIiATubefcP/29oC7Dl6Q+tj+xNLP3gI+Bn+NbkucCfK2yecAU%0AfEv09CWAutnMRuBLinHO1ZvZfcBHwDvAX7ruFEVCn8bMioQwM7sE3/IA9+DrrnQCvm+Bi/hiV6YT%0A8S0TcE9wIhUREQkN/m7Gic65R/y3rwaSnHMP+m+nAjc65/5sZh8Ctf5dBwG/AKrwJacj8XU5Pmbd%0ADHwOVOIbc5uGb3mfF/F1NT4b39jZXznn/t2lJy4SgpTMioQJM/M451qCHYeIiIj4qG4W6VpKZkVE%0ARERERCTkeIIdgIiIiIiIiEh7KZkVERERERGRkKNkVkREREREREKOklkREREREREJOUpmRURERERE%0AJOQomRUREREREZGQo2RWREREREREQo6SWREREREREQk5SmZFREREREQk5CiZFRERERERkZCjZFZE%0ARERERERCjpJZERERERERCTlKZkVERERERCTkKJkVERERERGRkBMR7ACOJSMjw+Xm5gY7DBERCRNL%0Aly4tc85lBjuOUKa6WUREOtPx1M09OpnNzc1lyZIlwQ5DRETChJltDnYMoU51s4iIdKbjqZvVzVhE%0ARERERERCjpJZERERERERCTlKZkVERERERCTkKJkVERERERGRkKNkVkREREREREKOklkREREREREJ%0AOUpmRUREREREJOQomRUREREREZGQo2RWREREREREQk5EsAMQERGfmYuKj7jv6gk5QYhEJHTp/0hE%0ApPdQy6yIiIiIiIiEHCWzIiIiIiIiEnK6NJk1szQzm2JmGV35PCIiIiIiItK7BJTMmtlDZrbAzG4P%0AtIyZpQKvAqcC88ws08wizKzYzN7x/4zulLMQERERERGRXqXNCaDM7DLA65ybZGYPm1m+c25dW2WA%0AfsCPnHML/YntyUAp8JRz7qddcC4iIiIiIiLSSwTSMlsIPOPfng1MDqSMc+5dfyJ7Jr7W2QXAROAi%0AM1vsb8nVbMoiIiIiIiLSboEks/HANv92BZAVaBkzM+AqYDfQCHwEnOecOxWIBL58+IHMbLqZLTGz%0AJaWlpe04FREREREREektAklmq4FY/3bCUfZptYzzuRlYAVwCrHDO7fCXWwLkH34g59wM51yBc64g%0AMzMz4BMRERERERGR3iOQZHYpB7sWjwWKAiljZj81s2v996UAe4DHzWysmXmBrwLLOxq4iIiIfFGA%0AEzZmmdn8Q27n+CdlnGtmM/y9qkRERHq8QMaszgLmm1k/YCowzczucM7dfowyE/Elys+Y2beBVfjG%0A0m4DZgIGvOycm9N5pyIiItJ7BThhYyrwKL7hQfv9B3CTc261mb0BjMbXo0pERKRHazOZdc5VmVkh%0AMAW4yzm3k8NaVFspU+l/aMphh1sFjDneoEVEROQIhRw5YeO6w8o045vL4qX9dzjnfnHI4+lAWdeF%0AKCIi0nkCmk3YObebgxVkh8uIiIhIlzl8MsaTDy/gnKsCaK0nsZldBXzqnNveymPTgekAOTk5nRex%0AiIjIcQhkzKyIiIj0fIFM2NgqMxsM/Bj4YWuPa3JGERHpiZTMioiIhIdAJmw8gn8c7VPADYcMExIR%0AEenxlMyKiIiEh1nANWZ2N3Al8KmZ3RHAfrcBOcB9/lmNz+rKIEVERDpLQGNmRUREpGcLZMLGQ8oW%0AHrL9U+Cn3RGjiIhIZ1IyKyIiEiY0GaOIiPQm6mYsIiIiIiIiIUfJrIiIiIiIiIQcJbMiIiIiIiIS%0AcpTMioiIiIiISMhRMisiIiIiIiIhR8msiIiIiIiIhBwlsyIiIiIiIhJylMyKiIiIiIhIyFEyKyIi%0AIiIiIiFHyayIiIiIiIiEHCWzIiIiIiIiEnKUzIqIiIiIiEjIUTIrIiIiIiIiISci2AGIiIiIyEEz%0AFxUfcd/VE3KCEImISM+mllkREREREREJOV2azJpZmplNMbOMrnweERERERER6V0CSmbN7CEzW2Bm%0AtwdaxsxSgVeBU4F5ZpYZ6LFEREREREREjqXNZNbMLgO8zrlJwGAzyw+wzBjgR865O4G3gJMDOZaI%0AiIiIiIhIWwJpmS0EnvFvzwYmB1LGOfeuc26hmZ2Jr3V2QSDHMrPpZrbEzJaUlpYGeBoiIiIiIiLS%0AmwSSzMYD2/zbFUBWoGXMzICrgN1AYyDHcs7NcM4VOOcKMjMzAzwNERERERER6U0CSWargVj/dsJR%0A9mm1jPO5GVgBXBLgsURERERERESOKZBkcikHuwOPBYoCKWNmPzWza/33pQB7AjyWiIiIiIiIyDFF%0ABFBmFjDfzPoBU4FpZnaHc+72Y5SZiC9RfsbMvg2swjdGNrGVciIiIiIiIiLt0mYy65yrMrNCYApw%0Al3NuJ7C8jTKV/oemHHa4o5UTERERkXaauaj4iPuunpAThEhERLpfQGNWnXO7nXPP+BPZDpdpTzkR%0AERFpnwDXhc8ys/mH3I40s1fM7AMzu6F7IhURETl+moBJREQkDAS4Lnwq8Ci+1QX2uwVY6pw7Hbjc%0AzBK7JWAREZHjFMiYWREREen5CjlyLfd1h5Vpxrdk3kuH7Xebf/s9oACY11VBSvCoS7KIhBslsyIi%0AIuHh8LXcTz68gHOuCsC3DPxR9ztiDXgzmw5MB8jJUfLTEUokRUQ6n5JZEZFO0tqHVdAHVuk2HV3L%0Aff9+lf79qg8v4JybAcwAKCgocMcdqYiISCfQmFkREZHw0NG13LUGvIiIhCS1zIqIiISHQNaFb82j%0AwOtmdgYwAljUxXGKiIh0CrXMioiIhAH/eNhCYCFwtnNu+dESWedc4SHbm/Gt//4BcJ5zrrnroxUR%0AETl+apkVEREJE8653Ryc0bg9+23vyH4iIiLBpGRWRIJKM3yKiIiISEeom7GIiIiIiIiEHCWzIiIi%0AIiIiEnKUzIqIiIiIiEjIUTIrIiIiIiIiIUfJrIiIiIiIiIQczWYsIiIiIl+gmeZFJBSoZVZERERE%0ARERCjpJZERERERERCTlKZkVERERERCTkKJkVERERERGRkKNkVkREREREREJOQMmsmT1kZgvM7PZA%0Ay5hZspm9YWazzexFM4syswgzKzazd/w/ozvrRERERERERKT3aDOZNbPLAK9zbhIw2MzyAyzzDeBu%0A59yXgJ3ABcAY4CnnXKH/Z2VnnoyIiIiIiIj0DoG0zBYCz/i3ZwOTAynjnLvfOfe2/75MoASYCFxk%0AZov9Lbla51ZERERERETaLZBkNh7Y5t+uALLaU8bMJgGpzrmFwEfAec65U4FI4MuHH8jMppvZEjNb%0AUlpaGvCJiIiIiIiISO8RSDJbDcT6txOOsk+rZcwsDbgPuMH/2Arn3A7/9hLgiC7LzrkZzrkC51xB%0AZmZmQCchIiIiIiIivUsgyexSDnYtHgsUBVLGzKKAZ4GfOec2+x973MzGmpkX+CqwvKOBi4iIiIiI%0ASO8VyJjVWcB8M+sHTAWmmdkdzrnbj1FmInAjcDLwCzP7BfAA8F/ATMCAl51zczrvVERERERERKS3%0AaDOZdc5VmVkhMAW4yzm3k8NaVFspU4kveX2glUOOOd6gRUREREREpHcLaDZh59xuDs5W3OEyIiIi%0AIiIiIp1BS+OIiBxi5qLiI+67ekJOECIRkVDU2nuIiIh0DSWzIqIETkRERERCTiCzGYuIiIiIiIj0%0AKEpmRUREREREJOQomRUREQkTZvaQmS0ws9sDLWNmqWb2upktMbO/dV+0IiIix0fJrIiISBgws8sA%0Ar3NuEjDYzPIDLHMN8KRzrgBINLOCbg1cRESkg5TMioiIhIdCDi6RNxuYHGCZcmCUmaUAA4EtXRql%0AiIhIJ9FsxiIiHK68DwAAIABJREFUIuEhHtjm364ATg6wzFPAhcD3gdX++7/AzKYD0wFycjTTuRx0%0AtKWINCO+iHQHtcyKiIiEh2og1r+dQOt1fGtlfg181zn3X8Aa4PrDd3LOzXDOFTjnCjIzMzs9cBER%0AkY5QMisiIhIelnKwa/FYoCjAMqnAaDPzAhMA16VRioiIdBJ1MxYJU+r6JdLrzALmm1k/YCowzczu%0AcM7dfowyE4H1wCPAIGABvm7HIiIiPZ6SWRERkTDgnKsys0JgCnCXc24nsLyNMpXAYmBkN4crIiJy%0A3JTMioiIhAnn3G4Ozlbc4TIiIiKhQGNmRUREREREJOQomRUREREREZGQo27GIj1EaxM2abImERER%0AEZHWqWVWREREREREQo6SWREREREREQk5SmZFREREREQk5CiZFRERERERkZATUDJrZg+Z2QIzuz3Q%0AMmaWbGZvmNlsM3vRzKICPZaIiIiIiIjIsbSZzJrZZYDXOTcJGGxm+QGW+QZwt3PuS8BO4IJAjiUi%0AIiIiIiLSlkCW5ikEnvFvzwYmA+vaKuOcu/+QxzOBEuDqAI4lIiEkmEsKaTkjERERkd4rkG7G8cA2%0A/3YFkNWeMmY2CUh1zi0M5FhmNt3MlpjZktLS0oBOQkRERERERHqXQJLZaiDWv51wlH1aLWNmacB9%0AwA2BHss5N8M5V+CcK8jMzAzkHERERERERKSXCSSZXYqvOzDAWKAokDL+CZ+eBX7mnNvcjmOJiIiI%0AiIiIHFMgY2ZnAfPNrB8wFZhmZnc4524/RpmJwI3AycAvzOwXwANHKSciIiIiIiLSLm0ms865KjMr%0ABKYAdznndgLL2yhTiS95feDw47VSTiQs9LSJkEREREREwlkgLbM453ZzcBbiDpdpTzkRERERERGR%0AowlkzKyIiIiIiIhIj6JkVkREREREREJOQN2MRURERES6QjDnnBCR0KaWWREREREREQk5SmZFRERE%0AREQk5KibsYiElaMtU6QuayIiIiLhRcmsSBdSYiUiIiIi0jWUzIqIhDFNrCIiIiLhSmNmRUREwoSZ%0APWRmC8zs9vaWMbP7zeziro9SRESkcyiZFRERCQNmdhngdc5NAgabWX6gZczsDCDbOfdKtwYtIiJy%0AHNTNWCTMNDa3sKWill1VdZTsraeipoH6phYam1twDl5dsZ0+idH0TYll7IBkThqYGuyQRaRzFALP%0A+LdnA5OBdW2VMbMi4O/A62b2FefcS10eqYiISCdQMisSBipqGli1rZJ1JXvZXF5LU4sDIDrCQ0ZC%0ANDGRHuKiIjGgrrGZpcW72blyB43NvnKpcZEM75vEiL5J5KbH4/WYxlqKhJ54YJt/uwI4OcAy1wKf%0AAXcBt5hZjnPuvkN3MrPpwHSAnBy9D4iISM+gZFYkRO2pbWDWsm3M+mQ7n2zZA0B2UgwTB6czODOe%0AfsmxJMZEYGZf2G9/Qlrf1Mxn26tYVryHZ5Zs4aNNFSzYUE5clJcxA1IYNzCFAamxR+wvIj1WNRDr%0A306g9aFErZUZB8xwzu00syeAO4EvJLPOuRnADICCggLX+aH3Dk3NLXg9pvdVEZFOomRWJIQ451i6%0AeTdPLirmtZU7aGhq4cS+SZw/MpsxA5JJjYsK+FjREV7G5aQyLieVmEgv9U3NrNtVzYptlSwpqmDh%0AxnIyEqI5aaAvsU2ND/zYWpJIJCiW4utavBAYC6wNsEwtMNj/eAGwucsj7YXKq+t54N0N9E+J5aqC%0AgcRF6yOYiMjx0jupSAhoaGrh1RXbefiDTazaVkVidATTxg9k2vgcRvRLOmry2B7REV5G9U9mVP9k%0A9jU0s2p7JcuK9zBn9S7mrN5FbnocZvDl0X1Jjo3shLMSkU42C5hvZv2AqcA0M7vDOXf7McpMBFqA%0Ah81sGhAJXN7NcYe9xuYWZi4uprnFsbGshr/OW68v90REOoGSWZEerKy6npmLinl84WZK99YztE8C%0Ad146ikvH9Scuquv+fWOjvIzPTWN8bhq7axr4ZOselhXv4WcvrOTXL3/K5KEZnHVCJmedkIlzrlO6%0AzDnnaGpxOOfrihfh1WTrIu3hnKsys0JgCnCXc24nsLyNMpX+h67ozlh7m1dXbGdHZR3XThpEQnQE%0AMxcV87f3NnJqXhqFw/oEOzwRkZClZFakByqvrue9daX85pVPaWhqoXBYJjecnscZ+RndPtYqNT6K%0As4f1ofCETEb1T2bWJ9uYt6aEuWtKAIiPjqB/Sgz9kmNJjYsiMTaChOiIA+PCnHPUNjRTXd9EQ1Mz%0A5TUNlFU3UF5dT2l1PUVlNdQ2NNPQ1ML+gXi/eeVTvB4jJTaS7OQY+ibHkJsez/C+SQzPTuSErESi%0AIpTsihzOObebg7MVd7iMdJ5lxbv5qGg3Z52QyfDsJABuPnsoD72/iR8/u5y3fngm6QnRQY5SRCQ0%0AKZkV6UF2VtbxzuclrNxaiddjXDV+INefnsfQPgnBDg0zY+zAFMYOTOHXF4+kqKyG+etKeXHZdrbv%0A2cf6klJaApgWxmOQFh9Fenw0mYnRDEqPJy7KS1SEh2ivBzNjRL8k6pua2V3byM7KOrbu3sf8dWXU%0AN7UAEBPpYcyAFGIjvQxKj2NQWjyxUd4uvgIiIu3T4hyvrdzBoPQ4zjsx68D98dERXFkwkAff3cDP%0AXljJ3645RZNCiYh0gJJZkR5gWfFuHl9QxOqde4mK8DA5P4PJQzP4j7OGBDu0o8rNiCc3Ix6vx9dC%0A2tTSQnVdE3vrmqiub6K5xeEAA+KivcRHRXDdabmkxEbi8Rz80BboEkDNLY6i8poDMzAv3VzBkqIK%0A3v3c93ifxOgDie2g9DjS4qP04VBEgqpkbz21Dc2MH5SG1/PF96Ps5BhuPX8Yd76+mueWbuWKgoFB%0AilJEJHQpmRUJos937eUPb6xh7poSYiO9nDu8D5OGpHfpeNiuEuHxkBIXRcoxZlROa8eMyIfzeowh%0AmQkMyUzg4rH9APjnB0Vs3V3L5opaNpfXsHJbJR8V7QZ8LR+D0uLISYujT1I0RWU1DEiN1VhcEek2%0ARWU1gO/Lv9bcODmPOat38dtXPmN8btpRy4mISOtC7xOzSBgo3VvPn99ay7NLtxAfHcFPLxhOTISH%0A6Eh1lW2PqAgPgzMTGJzp64bd4hyle+vZXO5LbjdX1PLZjioAHluwmSivh0HpcQzJTGBwZvyB34Mz%0AEzRDs4h0uqLyGpJiIkiNa/39xeMx/nLlWC6+732+9chinr/pNI2fFRFph4CSWTN7CBgBvOacuyPQ%0AMmaWBTznnDvDf7s/sAhY79/tCudc6fGdgkjoaPGvE/uHN1azr7GZ60/P43tnDyU1PqpTltfp7Txm%0AZCXFkJUUw6l5aQDU1jdRWl3PkD4JbCytYUNpNetK9jJn9S6aDhnkm5kYzeCMeMxgQGocA1JiyUiM%0AxqOuyiLSAc45ispqGJQef8whDwNS4/jHdeO5+u8LueHRJTz1nQndGKWISGhrM5k1s8sAr3Nukpk9%0AbGb5zrl1bZUByoBHgUP7zEwA7nTOPdCJ5yASEipqGnhu6VaKymuYkJfG7y8bzZDM4E/sFO7ioiMY%0A5J9s5VCNzS1sqahlgz/B3VhazfqSalZtr2LhxgrfvlFehmQm4DGYnJ/BgNS4YJyCiISg3bWNVNU1%0ABdR1+JRBqdz79XHc9MRSbpm5jLOGZRLh0ZAIEZG2BNIyW8jBKfxnA5OBdQGUeR64CnjpkHITgXPN%0A7DvAm865n3coapFuFOgERceyYuseXly2DTO4bFx//nLl2IAmJ+qM55bWRXoPdlGewsFZRp/wr+m7%0AdXctG0trWF9azW0vrAQgNz2OyfkZTBmRzWlD0onU+FsROYqicv942fTAvgQ7f2Q2v/3KKH45axWr%0Ad1Rx5fiB9EmM6coQRURCXiDJbDywzb9dAZwcSBnnXBVw+Af2N4DfAbXAHDMb45xbcWgBM5sOTAfI%0AydGHdgltTc0tvLpiB4uLKhiYGsu08TmkapbdHu3QrsqnDErDOcepeWnMX1fG++vLeOHjbTyxsJjU%0AuEimju7LRWP6MiEv/YiZSkWkdysqqyEm0kNWUuAJ6TUTB5GVGM0Pn/6E/5u3nqmj+nJqXpqGO4iI%0AHEUgyWw1EOvfTgBaa4oIpAzAh865egAzWwbkA19IZp1zM4AZAAUFBQGsWinSM9XWN/HEos0Ulddy%0Apr81TwlP6DEz8rMSyc9K5IbJedQ1NvPu56W8umIHL368jZmLislMjObC0X2JjfQyIDVWX1aICEXl%0AtQxKi293Ivqlkdl8/9x8nl+6lZeXb+ejogrOH5mNc07vLSIihwkkmV2Kr9vwQmAssLaDZQDeMrOv%0AA5XAl4C/tTdgkVBQXl3PowuK2F3byLTxAxkzICXYIUkniYn0cv7IbM4fmU1tQxNz15Tw6vIdzFxc%0ATENTC+nxUZyUk8JJA1I0K6lIL1Vd30RZdT2nDErt0P5JMZFcd1ouK7dWMvuznfzzwyLW7tzLdwuH%0AcGZ+hpJaERG/QJLZWcB8M+sHTAWmmdkdzrnbj1Fm4lGO9VtgHtAAPOicO1rSKxKydlTu4+H3N9Hi%0A4MbT87RuYBiLi4rgojH9uGhMP6rqGvnty5+yrHgPc1eX8O/VJeSkxTF2QDJnD8+kb3Js2wcUkbCw%0Af33ZvADHy7bGY8bYgSmM7J/E4k0VfFRUwXUPLya/TwLXThrEl0Zmt6sLs4hIOGozmXXOVZlZITAF%0AuMs5txNY3kaZykMeKzxkex4wvFMiF+mBdlTu46H3NxHp9XDj6XlkJKplrrdIionklEFpnDIojT21%0ADazYWsmyLbt5ZcUOXlmxg1H9kzh3eBZTRmQxsl+SWlZEwtjm8hoivUa/1OP/EivC4+G0IRncfeVJ%0AvLpiO3+fv4lfvvQpv3zpU8YMSCYjIZq8jHgGpsYRFaFJ6USkdwlonVnn3G4Ozlbc4TIi4Wx/Ihvh%0AMb49OU9dTENAV63tmxIXxZknZHJGfgYle+uJifQyZ/Uu7p27jv/99zr6JsdwzvA+nDcii0mD04mJ%0A9HZJHCISHJsrahmQGtepy+tERXi47OQBXDquP5/vqmbO6l28/dku5q0pYS7gNWNAaix5GfEMSI3l%0AlEGpxEcH9DFPRCRk6V1OpBNsKqs5kMh+54zBSmQF8E0elZUUw9UTcripcAhl1fXMW1PCnNW7eHHZ%0ANp5cVExclJcvj+7LrecPC3a4ItIJnHOU7K3nlJyOjZdti5kxLDuRYdmJ3Hz2UB5+fxNF5TVsKquh%0AqKyG99aV8s7npUR4jFH9k5kwOI2Tc1IZMyBZk0iJSNhRMitynMqq67nu4cUAfHuyElk5uoyEaK4o%0AGMgVBQOpa2xmwcZyZn+6i+c/3sobK3dwRn4mpw1N79TWHBHpXlV1TTQ0tZDZTcNMYiK9DM9OYnh2%0AEgD1Tc0MyUxg0aZyFm2s4OH3N/G35o0AxEdHkJceR36fRIZmJZAaF9UtMYqIdBUlsyLHobahiRv/%0A+REle+u4/jSNkZXAxUR6OXtYH84e1ofvnjWY3736GW9+upNV2yv51mm5xEXp7VkkFJVV1wO+L6+C%0AITrCy5knZHLmCZkA1DU289mOKlZtq+TFj7exobSaVdurABicEU9WUjRnD+uDp4ctHXe0YSBXT8jp%0A5khEpCfTpyWRDmppcXz/qU9Yua2Sv11TQOne+mCHJCFqUHo8/7huPD97YSXPLNnCQ+9v4vrT80jQ%0AeDeRkLO/Luiultm2xER6OTknlZNzUonweA50g169o4pFmyq48dElDM6M5/+ddwIXjemrbsgiElL0%0ASUmkg/5nzufMWb2L31w8gikjsrpsMqHeqLVr2Ru+jR/dP5mYSA9PLNzM3+dv5MbJecEOSUTaqbS6%0AnqgID0kxPfMj1v6x/FlJMZyRn0lSbAQPvLOBW55axj/mb+TnXz6RCYPTgx2miEhANDBLpAPe+nQn%0A985dz5UFA7jutNxghyNhJL9PItedlkvlvkYeW1BEfVNzsEMSkXYo21tPZkJ0SLRwej3GV07qz2vf%0AP4M/XT6GXVX1XDVjId9+dAklVXXBDk9EpE0982tDkSAJpHW1pKqO37++mrEDkvmvr4zq9g8sagHu%0AGbry7zA4I4ErTxnIE4s289+vr+E3l4zssucSkc5Vuree3Iz4YIfRLl6PcUXBQC4a04+HP9jEA+9s%0AYO6aXRTkpvGlEVkawy8iPZZaZkXaoaGphScXFRMd4eGBb56i9UGly4zol8TpQ9L554dFvLlqZ7DD%0AEZEA7GtoZs++RjISQnOW4NgoLzefPZR3by3k1Lx0lhRVcM+cdSzfugfnXLDDExE5gpJZkXZ4Zfl2%0Ayqrruffr4+iXEhvscCTMnT8qmzEDkvnJc8vZUlEb7HBEpA0by6oByEyMCXIkxyc9IZpLxvbj5rOH%0AkhoXydMfbeGxBZvZXdMQ7NBERL5AyaxIgD7ZspulxbspHJbJ6UMzgh2O9AIRHg9//frJOAc/fX6F%0AWkZEeriNpTUAIdsye7i+ybF896whXDi6L+tLq7novvdZta0y2GGJiBygZFYkAGXV9cz6ZDuD0uM4%0AZ3hWsMORXiQnPY6fTh3OhxvKeXHZtmCHIyLHsKG0GiN4a8x2BY8Zpw/N4D/OHEyLc3ztgQ954eOt%0AwQ5LRARQMivSpuYWx9MfbcFrxlUFA/H2sIXlJfxdfWoO43JSuOO11ermJ9KDbSytISUukkhv+H28%0AGpAaxyu3TGZcTgo/emY5f35rLS0t6i0iIsEVfu+2Ip1s3toStu3Zx6Xj+pMSFx5dxyS0eDzG7y8d%0ATeW+Rv7wxppghyM9mJk9ZGYLzOz29pYxsywzW9b1UYavDaXVZCaGT6vs4TISonn8xglMGz+Qv85b%0Azw+e/oTG5pZghyUivZiSWZFj2FJRyztrSxg3MIVR/ZODHY70Yif2TeLbk/N4eskWFm+qCHY40gOZ%0A2WWA1zk3CRhsZvntLPNnQDPbdVBLi2NjaQ2ZYdTFuDWRXg//fdlobps6nFeWb+cf8zdSua8x2GGJ%0ASC+lZFbkKBqaWnh26RYSYyK5eGy/YIcjwg/Oy6d/Siy/emkVTWoNkSMVAs/4t2cDkwMtY2bnADWA%0A1oHqoJ1VdexrbCYjjFtm9zMzvnvWEB785sns2lvPfXPXsb6kOthhiUgvpFWwRY7irU93UlbdwI2T%0A87SebA8wc1FxsEMIurioCH5x4Yn855Mf8+SiYq47LffAY7o+AsQD+2cJqwBODqSMmUUBvwQuBWa1%0AdmAzmw5MB8jJyenEkMPHhlL/sjxh3jJ7qAtG9eXmwmqeXLSZRz7YxNnD+1B4QiYRYThmWER6Jr3b%0AiLRiU1kNCzaWM2lIOkMyE4IdjsgBU0dlc/rQdP4yey3l1fXBDkd6lmoOdhNOoPU6vrUytwH3O+f2%0AHO3AzrkZzrkC51xBZmZmJ4bcef61uJifv7gyaL0WDizL0wtaZg+VmRjNTYVDOGlgCnPXlHDv3HUH%0AEnsRka6mZFbkMA1NLbzw8VZS4yI5f0R2sMMR+QIz4zcXj6S2oZk/vbU22OFIz7KUg12LxwJFAZY5%0AD7jZzN4BTjKzf3RplF2goamFu95ay8xFxTyxaHNQJiXaUFpNYnQEidG9r9NbdISXKwoG8q3Tcmlx%0A8ND7m7ju4cW8sXIHDU1H/i2q6hpZvmUPm8trqG9qDkLEIhIuet87rkgb5qzeRXmNr3txVIS+7wkX%0A4dQNNz8rkW+dlstDH2zi66fmMHZgSrBDkp5hFjDfzPoBU4FpZnaHc+72Y5SZ6Jybuf9BM3vHOfft%0Abo26E8xds4uKmgYuG9efF5Zt44mFm/nmxEHdukTOprIaBmfGY9Z7l287ISuRH5ybz/x1ZazaVslN%0AT35MWnwUgzPiiYn0EuE1NpbWUFxR+4X9UuMiubJgIIPS44MUuYiEKn1SFzlEcUUtH6wv49S8NHUv%0Alh7tB+flkx4fza9e/lRrPQoAzrkqfBM8LQTOds4tPyyRba1M5WGPF3ZLsJ3smSVbyUqK5q7Lx3DZ%0AuP6sL6nmpU+2d2sMReU15GYoGYv0ejhneB8+uO0c/nn9eM46IZOoCA+1DU2UVdczqn8St54/jL9d%0Acwp/vmIsP5pyAmbGowuK2LZnX7DDF5EQE1DLrJk9BIwAXnPO3RFoGTPLAp5zzp3hvx0JvACkAQ85%0A5x4+/lMQ6Rx1jc08//FWkmIjuWCkuhdLz5YYE8nPvzycHz2znOeWbg12ONJDOOd2c3C24g6XCSW7%0Aqup4Z20J3z1rCBFeDwW5aRSV1/DZjkpaXH883dBS2tDUwrbd+7j0pP5d/lyhwusxCof1oXBYnzbL%0ARniMGe9t5JEPNvGdMwaTlRTTDRGKSDhos2W2o+vWmVkq8Ci+mRP3uwVY6pw7HbjczBI75SxEOsF9%0Ac9dRureeS8f11+zFEhIuHdefgkGp/PHNNexr0Lgz6Z2e/3grLQ6uKBh44L7BmQnUNbawq6quW2LY%0AuruWFoe6yXZQSlwUN07Ow+sxHn5/E7UNTcEOSURCRCDdjAvp2Lp1zcBVQNVRyr0HFLQnWJGusnJr%0AJQ++u5FTclI5IUvfsUhoMDN+c8lIKmobmLNmV7DDEel2zjmeXbKVU3PTyDuki2+eP6ksKqvpljg2%0Al/vGgOZmxHXL84Wj9IRorp2Uy976JhZsKG/XvjMXFbf6IyLhL5Bk9vA16bICKeOcqzp8LE4gxzKz%0A6Wa2xMyWlJaWBhCeyPFpaGrh1ueWkx4fxZdH9w12OCLtMqp/Mt+YkMOijeXsrOyeViiRnmLJ5t1s%0AKqvhioIBX7g/JS6S5NhINpXXHmXPzlVU7kua1TJ7fPqnxDI8O5EPN5RrlmMRCUggyWxH163r0LFC%0AYS07CS/3v7OeNTv3cuelo4mNUvfiY9E33z3Tj780jJhIL6+s2I5zmgxKeo9Xl28nNtJ7xBeRZkZe%0ARjybymq65X9ic3ktCdERpMdHdflzhbvCEzLZ19jMkqLdwQ5FREJAIMlsR9et6+ixRLrNZ9ur+Ovc%0A9XzlpH5MGdFapwORni8lLoopI7LYVFbDim2Hd4gRCV/Lt1YyekAy8a2s7ZqXHk9NfRNl1Q1dHkdR%0AeQ2D0uN69bI8nSUnPZ68jHjeX19GU0v3rxcsIv8/e/cdHmd15n38d8+MepfV3G25dwwu9JgaQgIh%0ABAKBkCyETdlssley5U02ZDebZXffdze9bmAJIQV2SQhsEkgwEIpDwMa9N2zJtmw1q/cy5/1jRrYR%0Akj0azWg0M9/Pdeny6NGZZ+7HKue555xzn/gSSjL7lKS7zOzrkj4gaZeZDa5oPLjN08Oc6xFJ/2Rm%0A31Kg8vH68MIGRq+3PzC9OD8zRV++YVGswwFGZeWMQk3KT9fvdpxgeh6SQl+/X3tOtGjJ5Lwhvz6w%0ATc5YrJutPNmhGUwxjph3zC1Wc2evth5pinUoAMa5cyazo9237sw965xzlZKukfSqpKudc9xxIWb+%0A86U3tet4i+6/abEKmBqGOOcx041LJ6mlq08v7aPeABLfgdo2dff5h01mi7JTlZ3m0+GT0U1m+/r9%0AOtrQoekTKP4UKXNKsjUpL12vHKiTn6UTAM4ipH1mI7lvnXPueCjtgEgZal1ndUuXfvDSQb1n6URd%0At5iiT0gM0yZk6fxpBfrjgXpdMK1ARTlpsQ4JiJodwSn1i4dJZs1MM4qyoj4ye7ypS31+x8hsBJmZ%0ALp1TpMc3HtPh+nbNKs6OdUgAxqmQklkgkfT7nZ7YdEy56Sn6pxuTb3oxRZsS2zsXlWrX8Wb9dsdx%0AfeSiGazhQ8LaWdWsrFSvyouGTyJnTsjUzqpmHW3o0NTC6Iycnq5kzMhsJC2cmKc033FtOdJIMgtg%0AWKGsmQUSyroDdapq6tRX3rtYE7IZuUJiyUlP0dULSrW/pk17q1tjHQ4QNTuqmrVoUp48nuHfsBlY%0AN7vhcEPU4qgMJrMzzpJUY+RSfR4tmZynnVUt1AEAMCySWSSVmpYuvbC3Vosn5erdS5lejMR0YfkE%0AleSk6bfbj6u3n2qgSDwDxZ8WTc49a7vS3HRlpHj1RkX0ktmKkx1KT/GohGn9EXf+tAL19Pu1q6ol%0A1qEAGKdIZpE0+v1OT2w+pjSfRzeeNznW4QBR4/WYblg2SY0dvXrlAMWgkHjerGtXV+/wxZ8GeMw0%0AOT9Du45HLxmqPNmuGROymNIfBdMnZKowK1Wbj7DnLIChsWYWSeOVA3U61tip21ZOVfYQexKOJdat%0AIlRD/azcsXraOZ83qzhbSybn6eV9dbpgWoHyM6nYjcQxUPzpXMmsJJXlpWtDRYP6+v3yeSP/Hn7F%0AyQ7NKmaKcTSYmc6flq/n99Sqsb2HnQcAvA3JLJLC0YYOvbCnRkun5GlpCDc/wJni9c2H6xaXafeJ%0AFr2wt1bvP3/KiJ8fbiINRNvOqmZlpnpVHkJhoIl56erp8+twfbvmlOZENI5+v9ORkx26an5JRM+L%0A05ZPLdDze2q15WijrpxfGutwAIwzTDNGwuvu69fjG48qJz1F7102malgSBoFmam6qHyCNlc2qqal%0AK9bhABGzo6pZCyfmynuW4k8DyvLSJUl7olAQrbqlSz39fk1nW56oKchK1cyiLG0+0iTHnrMABiGZ%0ARcJ7evsJNbT36NYVU5SR6o11OMCYWjO3WGkpHj27qzrWoQAR0e932n28Zdj9ZQcrzklTite050Tk%0A181W1rMtz1hYMb1ADe09OhTlPYMBxB+mGSOhDJ4WuaOqWRsrG3X5nGKVF7FPHZJPZppP75hTrGd3%0A1+hwfbtmsn0I4tyhujZ19vaHnMz6PB7NKs6OSjJbcbJDEslstC2enKffbD8e1arUAOITySwS1sm2%0Abv1q8zFNLcjQ1QtZz4TkddGsIr126KSe3VWtj19eHutwgFEZSfGnAQsm5upPb9ZHPJbKk+1K9Xo0%0AMS8j4ufGaSlej5ZPK9CGww062dY9qj3iqQUAJBamGSMh9fb79diGI/KY6fZV0+Tz8KOO5JXq8+iq%0A+aU60tAvLgL4AAAgAElEQVSh/TVtsQ4HGJVdx1uU5vOMqILwgok5qmnpVkN7T0RjOVTfrmkTMkNa%0Au4vRWTmjUP1+p19trop1KADGEe7wkZCe2XFCx5u7dMsFU1TAliSAzp9eoILMFD2/p4YiKohre060%0AaF5Zzoi22VkwMVeStDfCU40P1rZpbilLWMZCWW66phVm6rE3jvA3DMApTDNGwtl8pFHrDzfostlF%0Ap25gIi1et2qJNf7fYsfrMV0xr0S/2lKlP+yt1VUL2OIC8cc5pz0nWnTtwrIRPW+gL9h9okUXzy6K%0ASCxdvf2qPNmuG5ZNisj5cG6rZhTql5uPacPhBq0unxDrcACMA4zMIqEca+zQU1uqVF6UpWsXjexm%0AB0h0y6cVqDArVd94fj8jG4hLta3dauzo1fyJI9svtig7TUXZadobwe15Dte3y++k2SWMzI6VxZPz%0AlJPu06MbeGMUQADJLBJGXWu3fr7+iLLTffrgqmmsYQIGGRid3VnVoud218Q6HGDEdgenCYcz62bB%0AxJyIVjQ+UBtYfz6HZHbMpPo8uvWCqfrt9hOqYJseACKZRYLo7uvXX/x8kzp6+vSh1dOVlcYMemAo%0A503N14wJmfrm8wcYnUXcGUhGF5SNPJldODFXB2ra1Nvvj0gsB2ta5TGx3dUY+8SacqV4Td98fn/U%0AX+vR9Ufe9gFgfCGZRdxzzukLT+zQGxWNev/5UzQpny0SgOF4PabPXDVHu0+06NldjM4ivuw90arJ%0A+RnKy0wZ8XPnT8xRT79fhyM0onegtk3TJ2QpPcUbkfMhNCU56fqzi2fqf7cd197qyO8dDCC+kMwi%0ALpzt3dFvvXBAv9pSpb++Zq6WTsmPYZRAfLhx2SSVF2Xpm8/vl9/P6GwiMbOHzOw1M7sv1DZmlmdm%0AvzOztWb2pJmN2xLwe060aH7ZyNbLDhiYmhypqcYHa9tYLxsjn3hHubJTffra2uiPzgIY30hmEdee%0A3HJM33z+gN5//hT95ZWzYx0OEBd8Xo8+c9Uc7a1u1e93Vcc6HESImd0syeucu0hSuZnNCbHNnZK+%0A7py7VlK1pOvGMu5QdfX261B9e9hV6mcVZyvV69Hu46NPZnuDI7ysl42N/MxUfezycj23u0ZbjzbF%0AOhwAMUQyi7j10r5a/d0vt+vC8kL9281LZEbBJyBUNyybpFnFWfrW8wcYnU0cayQ9Hny8VtKlobRx%0Azn3fOfdc8FixpNooxhi2AzVt6ve7sJPZFK9H88pytPN486hjqTzZrj6/Y2Q2hu6+dKYKs1L1z7/d%0ArX7+hgFJi2QWcanyZLs+8bNNmlOSox/etUKpPn6UgZHwekx/dfVc7atp1TM7T8Q6HERGlqSq4OMG%0ASUNtJjxsGzO7SFKBc+71wU8ys4+Z2UYz21hXVxfZqEO0J7g+cqTb8pxpyZQ8bT/WPOriZwdqBioZ%0Ahx8LRic7zad/eM9Cbaps1At7WP8PJKuQMoBw1uAMdczMfGZ2xMxeCn4sGf0lINmcaO7UI69VaGJe%0Ahh65Z5XyMkZeCASA9O4lEzWnJFtff26/+iJU4RUx1SZpoAJetobu44dsY2aFkr4j6Z6hTuyce8A5%0At8I5t6K4uDiiQYdqz4kWpad4NGNC+NWDl07OU2tXnypPdowqloFteWaVUMk4lm5aPlm3r5yql/bX%0AaX9N5PYQBhA/zpnMhrsGZ5jnLZX0mHNuTfBjR2QvB4nuZFu3Hn61Qqlej3760VUqzkmLdUhA3PJ6%0ATH/zznk6VNeuxzcei3U4GL1NOj21eJmkilDaBAs+/ULSF5xzldEOMlx7TrRoXlnuqPYQXzw5T5K0%0Ao2p0U40P1LZpSkGGMlPZBi7WvnzjIpXlpuvxjUfV3Nkb63AAjLFQ/gqv0dvX4BwIoc3yIY5lSHqP%0AmV0haYekjzvn+sKMHUmmpbNXP3r1sPzO6d5LyzWlIHNU52O/OEC6dmGpVkwv0Dee36+blk/i5jy+%0APSVpnZlNkvQuSbeb2f3OufvO0uZCSR+VdL6kL5rZFyX9wDn3P2Mc+1k557TnRKuuX1I2qvPMLc1R%0Aqs+jHVXNumHZpLDPc7C2jeJP40R6ile3r5qq77/4pn7yWoXuvmSmsmOw1/xQ9xR3rJ425nEAySaU%0AacbhrsEZ6tgbkq52zq2SlCLp+sEnGg/rcjD+dPT06UevHlZ7T7/+7OIZKslNj3VIQEIwM33h+vmq%0Aa+3Wf607HOtwMArOuRYF3lx+XdIVzrltgxLZodo0O+d+4JwrOGPW1LhKZCWpuqVLzZ29ml8WXvGn%0AAak+jxZMzNX2Y+FXwO33O71Z16Y5payXHS9KctJ15+ppqm/r1oPrDqmFEVogaYSSzIa7BmeoY9ud%0AcwOVRjZKetuU5fGwLgfjS3NHrx5+tUIN7T2668Lpox6RBfBWF0wv1DsXleqHL7+p+rbuWIeDUXDO%0ANTrnHnfODbvnUihtxpuBvWHDrWR8pqWT87SzqiXsKt5HGzrU0+enkvE4M6c0Rx+5eIaaO3v1wLpD%0AamzviXVIAMZAKMlsWGtwhjn2UzNbZmZeSTdJ2hZO0EgeTR09uvOh11Xd0qU7Vk3TrGJuHoBo+Lvr%0A5qurz69vPr8/1qEAb7P1aLM8Ji0YRSXjAUsm56mtu08VJ9vDev5A8SeS2fGnvChb91wyUx09ffru%0Aiwe1ln20gYQXSjL7lKS7zOzrkj4gaZeZ3X+ONk8Pc+wrkn4qaauk15xzz0fmMpCIGtt7dMeD67W/%0Apk0fWj1N8yPwjjyAoc0qztZdF07Xz9cf0eYjjbEOB3iLTZUNmleWq5z00VevXzJldEWgBqrmksyO%0AT9MKM/WpNbNVkJWij/10k778613q6u2PdVgAouScyewo1uAMdWync26pc26Jc+6Lkb0UJJKTbd36%0A4IOv62Bdmx788ArNG+U6KQDn9jfvnKey3HR94Ykd6uljqx6MD339fm090qQV0wsicr45JdlK83m0%0A/Vh4yeyWI02aMSFTuRFIrBEdE7LT9InLZ+meS2bqx3+q0Du/+Yqe310z6v2FAYw/IZV7c8416nRl%0A4pDbhPI8YLD6tm7d+eB6VZxs10MfWaHL5hRTeRhxLV6qXGan+fTP712se3+yUQ+uO6SCzNRYhwRo%0Ab3Wr2nv6dUGEklmf16OFk3LDGpn1+502VjbomgVD1cLEeOLzevQPNyzUlfNL9OXf7NK9P9mod8wt%0A1pLJeZqUn3HuEwCIC6FMMwbGTF1rt67/1jodqm/Tnaun62hDJ4ksMIauXliq65eU6VsvHKAYFMaF%0AgWnvkUpmpUARqF1VzeofYRGog3Vtauro1cqZhRGLBdF16Zwi/e6vLtN9716gzZWN+u6LB/XInypU%0AGeaaaQDjC8ksxo2K+nbd8p9/UmNHjz580QzWIwEx8uUbFinN59HjG4+qr5/pxoitjRWNKs1N05SC%0AyI2mLZmSr/aefh2ubxvR8zYcbpAkrZpBMhtPUrwe3XtZuf74+St1zcJSHW3s0A9fOaTvvnhA6w+f%0AVFt3X6xDBBCmsd9VGhjC9mNNuvvhN+R3Th+9tFzTCs+9/Q4jtkB0lOSm6z9uWapP/Gyzntl5Qjcu%0AmxzrkJDENlU26oLpBTKziJ1zyeRAEahtR5s1uyT0CslvVDSoJCdN0yewRVw8ystI0RXzSnTJrCJt%0APtKoDYcb9L9bj+u53TW6akGp3r1kotbMK1Z6ijfWoQIIEcksYu7l/XX65M82qSAzVT/56CqtP9QQ%0A65CApHfd4om6dHaR/niwXtMKs3Te1PxYh4QkdKK5U1VNnbrn0pkRPe/skmzlZaToT2+e1PsvmBLy%0A89443KCVMwsjmlhj7KX6PLqwfIJWzyzU0cZONXf26Pc7q/WbbceVmerV5XOKddWCErV19yk7jVtl%0AYDzjNxQx9avNx/R3v9yuOaU5euTulSrJTSeZBcaJdy4q09HGDj255ZjK8tJVlpse65CQZDZVBtbL%0ARqqS8QCvx7RmXrFe3Ferfr+T13Pu5PRYY4eON3fp40wxThhmpmmFmbpj9Xx95b2L9fqhk/rdzmr9%0AYU+tfr+rWiZpamGmFpTlaP7EXJXkpMU6ZACDkMxiTAyeEuyc0ysH6vXsrmpdMnuC/vNDF0Rk/0AA%0AkeP1mD64cpq+FyyY8vHLy2MdEpLMxopGpacEqg9H2lULSvW/W49r69FGXTD93AnqGxWBN1pXkswm%0ApBSvR5fNKdZlc4rlbnLadbxF33huv/ZWt+rZ3TV6dneNCjJTdKC2TdcuKtWqGYXyecMrPRMvFe6B%0AeEAyizHX5/frN9uO642KRt24bJK+eusypfqoRQaMR7kZKfqzS2bowXWH9KNXD+sDK6eqKJvRCYyN%0AzUcatWxKvlLCTBrO5h1zi+X1mF7YUxtSMrvhcINy0n2aVxb6GlvEJzPT4sl5umpBqa5aUKrmzl7t%0ArW7R3hOtemzDEf34TxWakJWqaxeV6folZbqwfEKsQwaSFhkExlRrV68eWndYb1Q0as3cYn3ztvNI%0AZIFxbmJehj5y0Qw1d/bqIz/aoJau3liHhCTQ0dOnXcdbtGJGZKcYD8jLSNHKGQV6YU9tSO03HG7Q%0AyhmFIU1JRmLJy0jR6pkT9JGLZ2jLP1yj//zQ+bp4dpF+vbVKdz20QSv/5Xk9sfmY9lW3qs9PBXhg%0ALDEyizFzpKFDj204oo6ePt2+cqqWTsmXh5sCIC5Mn5ClO1ZN18/XV+rOB9frJ/esUkFWaqzDQgLb%0AVNmofr+L6P6yg129oFT3P71HRxs6NPUsVfRPtnXrzbp23XLB1KjFgviQmerTdYsn6rrFE9XV269X%0A9tfpdzur9cyOE9pUGZgWv6AsV4sn56mrt5/KyECUkcwi6pxz+uOBOv1+V7XyMlL08ctnaVJ+5PYL%0ABOJRPG4tNa8sRw98+AJ94mebddsDr+lnH12tEopCIUp+vfW4slK9uqi8KGqvcVUwmf3D3lp95OIZ%0Aw7YbWC+7amb0EmvEn/QUr65dVKZrF5Vp+dR8Haxr086qFu0+0awtR5v05JYqXbWgRJfNKdaqGYWa%0AWpgxbCXs4foE1tICZ0cyi6iqb+vW55/Yruf31GrhxFy9//wpykjlXUogXl05v1Q/vnul7n1ko279%0A4Wv66T2rNY09NxFhnT39+t3Oal2/ZGJU+4yZRVkqL87S83tqzprMPrbhqIqyU7VkMltUYWg+r0fz%0Ay3I1vyxXff5JOlTXrq7efq3dXaP/3XpcklSam6aFE3PV73cqzU1XaW66inPSRrwmnAJSwGkks4ia%0A3+88ob9/cqfauvr07iUTdfGsCW97RzIeR6eAZHfxrCL97N7VuvvhN3TzD17VQx9ZqWXsQ4sIWru7%0AWm3dfbr5/ND3gA3XVfNL9MifKofdU3TX8Wa9vL9Of/vOedR4QEh8Ho/mlubojtXT9K/vczpQ26YN%0Ah09qY2Wj9lW36kBNm/qdkySZpAnZaSovztLs4myVF2cpM5XbcyBU/LYg4mpbu3T/b/fo19uOa8nk%0APH3tA8u0saIx1mEBiKDzpxXoiU9erLt/vEG3P/C6vv3B5bpmYWmsw0KC+NXmKk3Oz9DqmdHfBueq%0ABaV6cN1hPb39uG5b+fbRrR+89Kay03z60IXTox4LEo/HY5pXlqN5ZTm666IZkqSfvlapk23dqmnt%0AVk1Ll6oaO7X1aJM2HG6Qx6R5pTlaPq1A86mcDZwTySwipq/fr0deq9Q3n9uvrr5+ffbqufqLK2Yp%0AxeshmQUS0OySbP3qk5fo3kfe0Md/ulFfeNcC3XvZzGHXhAGhqG3t0roDdfrkmlljUiRw5YxCnT8t%0AX//6zF5dMa/kLevAK+rb9cyOE/rzy8uVl8Fe6IgMr8dUkpuuktx0LZmcJ0nq9zsda+zQ7uMt2nqs%0ASXuqW5WR4tX+2lbdfP4ULZ+az99WYAgksxg155ye3VWtr63drwO1bXrH3GL94w0LVV6cHevQAERZ%0AcU6aHvvYhfqbX2zTvzyzR7tPtOjfbl5CBU+E7ddbj8vvpPctj/4UYymQWPzHrct0/bfW6e+f3KEH%0AP7ziVNLwwLpD8nk9+uglM8ckFiQvr8c0fUKWpk/I0jsXl+lgbZu2HGnULzcd089eP6LyoizdfP5k%0A3bR88ojOy/paJDqSWYTN73f6w95affOF/dpZ1aLy4iz98K4LVN/ardcPNej1Qw2xDhHAGMhM9el7%0Ad5yv7/7hoL723H69Wdem737wfApDISxPbK7Ssqn5ml0ydm+IzirO1t++c57uf3qPnthcpfcsnahX%0AD9brl5uO6ZYLplC1G2PKY6a5pTmaW5qjG5ZN1O92VOuJzcf01bX79dW1+zW1IEPlxdkqL8rS1MJM%0A3jxEUiOZjaJEfTeso6dPT2yu0sN/PKxD9e2aUpChr966TDedN0k+r4eiTkASMjN9+qo5mj8xV597%0AfKuu//Y6/fNNi8ZsdA2J4Y8H6rXnRIv+6cZFY/7a91wyU2t31ei+p3boi0/uUHefX/mZKfrE5bPG%0APBZgQE56ij6wcqo+sHKqjjZ06MktVfrlpmNad6BOL++vkyQVZKboxX21WjAxVwsn5mh+Wa6mFWaO%0AyTR9INZIZhES55zeqGjUE5uO6ekdJ9TW3adlU/L0rdvP0/VLJo64rDyAxHTNwlL97q8u02f/Z6s+%0A+z/b9OLeOn3pPQtVnJMW69AwzjW09+hzj29VeXGWbl0x9m+CeDym/7h1qb7wqx2aV5ajNfNKtHpm%0AIaNeGDemFmbqM1fNUVF2mrr7+lV5skNVTZ2qbu7Sobo2vbCnRv5AkWRlpHg1tzRbPq9HZcFtgEpz%0A05STztpvJBaSWQyrt9+vNyoatHZXjdbuqtbx5i5lpXp1/ZKJum3lVF0wvUCPbTiqX2w8FutQAYwj%0AUwoy9difX6jvvfimvvviAb24t1afvWau7rpoOm98YUjOOf3tL7apqaNXD9+9MmZbk0yfkKVH//zC%0AmLw2MBJpPu+pqchSYOZfZ0+/DtS2as+JFu2tbtW+6lZtO9qkTZWni3BmpXr1m23HNX9ijhZNytPi%0AybmaXRxIeoF4RDKLU3r7/dp7olUbKhr0i41Hdai+XT19fvk8pjmlObpkdpEWTcpTqs+j/TVt2l/T%0AFuuQAYxTPq9Hf3X1HL1n2UR9+de79JXf7tbP1lfqo5fO1M3LpygjldEunPbInyr0wt5a/eMNC7Vo%0AUl6swwHiUkaqV0un5GvplNP7fj+6/ojauvtU3dylmpbAR0dvv/57w1F19lZIktJ8Hs2fmKvFk3K1%0AYGKuyouzVF6UrdLctBFVUB5umVkiLLHD+BVSMmtmD0laKOlp59z9obYJ9Vii6Onzq7OnX919/eru%0A86uxvUdmgalLaT6PUsfJu17OOTV19KqyoUP7qlu050Srdh9v0faqJnX1+iVJE7JSdd7UfM0pydac%0Akhw2igcQllnF2frJPav03O4affsPB/TFJ3fqq8/u0y0XTNE1C8t0/rR8RgQiKJL99Vho7erVd188%0AqB/98bCunF+iP7t4xli9NJA0stN8ml2Sfaqo2h2rp6nf73S4vk07q1q0s6pZO48365ebjqm7z3/q%0AeV6PqTQnTUU5acrLSFGaz6u0FI/Sg/+m+TxKT/Ge+ndnVbNSvB6leD1K93mUkepVeopXtS1dys1I%0AYco+ouKcyayZ3SzJ65y7yMx+ZGZznHMHztVG0pJQjg0+13jR0+dXc2evmjt71NjRq6aOXjV29Kih%0AvUeN7T06eea/HT1qaOtRa3ffWc/pMemra/cpLyNFuRkpygt+FGSmKj8zRfmZqSrITDnjcapy0n1K%0A8QYS4RSvyeuxt7xL1u936u33q7ffr75+p7buPjV39qqlszcYf6+aOnt1oqlTxxoHPjrU3tN/6hyZ%0AqV7NL8vRHauma/m0fF0wvUAv7auL2v8tgNGJtyJrZqZrF5XpmoWl2nC4QQ/98bB+/KcKPbjusPIz%0AU3ThzAlaGBwRmFmUqZLcdOWk+dhTcYQi2V9Hu2/u9zs9vvGovrZ2n+rbenTLBVP0pXcv5HsOjBGv%0AxzS7JEezS3JObffzs9cr1dzZq5NtPapv61ZTR4+Kc9JV19atls5e1ff1BAZsev3q7utXV/Df3n53%0A1tf61guBPydpPs+pe9/uPr+8nsB9rddMHo9pZlGmvB6PnAucb+CslSc7Ag+Cx70e08JJecpK9Soz%0AzRf4N9WrrDSfMlN9yk7zKSvNq+w0nzLTfMpODXzOG6eJKZSR2TWSHg8+XivpUkmDO7mh2iwP8VjU%0Ak9mP/vgN9frd6V8OJzk5OSd19/nV1dsf/PCru8+vzp6+tyR7g6X6PJqQlarC4Mf0CZkqyAw8zk7z%0AKdXnUarPo/WHGuR3Tn7n1N0beJ0phRlq6ew7lWgea+xUY0ePmjt7B35HzynV65EsMC041OfkpPmU%0Ane5Tfmaqlk3NV0EwWS7NTVNBVqo8wRuI1q4+ElkAUWFmWl0+QavLJ6ilq1fr9tfrhb012nKkSc/u%0Arn7L37OMFK/yM1OUleZTVppP91wyQ+89b2T7KyahNYpcfx3Vvrm5s1f/+swezS/L0cN/tkpLpjC1%0AGIg1j9mp+8MzR3HPpd/v1NXbr5+vP6K+fr96+v3q7vWrs7dfnT39Wjw599R9b2DApU8HalvV7w/c%0AH/vd6cGZfr+TSVLwfS2T1NLZd+rzgdd7sy6wFK6n3z9ERENL9XmUEkygfV5P4N/g5ynBzz2mU/fE%0AZiaTZBb8kAUfn3F8cDsFDnre0v7044HzeoZ4rgban3Euv3NyGsjjXTCHCcyyHDg+8Ln01hznLY8H%0AnnPGY3/wsYLn8rszn3dm+8C/A7Eo+HW/c/r0lXN0ywWx3bUglGQ2S1JV8HGDpPNDbBPqsbcws49J%0A+ljw0zYz2xdCjGMuxF6+SFJ9VAMZn7ju5MJ1x5k7R/fcmFz3ryN3qumRO9W4E8n++i2i1TfvlPTL%0AT0biTG/xtp/R0fzMR9NI4hrU9qy/h6M4b0zaDmPIa4xGDDH+P4jI93Icfx+lOO4vRygZrvMt1/hK%0A5M4bdt8cSjLbJikj+Dhb0lBj9EO1CfXYWzjnHpD0QAhxjXtmttE5tyLWcYw1rju5cN3JJVmvO05E%0Asr9+i3jqm5PhZ5RrTBzJcJ3JcI1SclzneLzGUCaPb1JgypEkLZNUEWKbUI8BAIDRi2R/DQDAuBfK%0AyOxTktaZ2SRJ75J0u5nd75y77yxtLlRgOnUoxwAAwOhFsr8GAGDcO+fIrHOuRYGCEa9LusI5t21Q%0AxzhUm+ZQj0XuUsaluJiSFQVcd3LhupNLsl73uBfJ/nos446CZPgZ5RoTRzJcZzJco5Qc1znurtFc%0AqOVwAQAAAAAYJ9hwCQAAAAAQd0hmAQAAgDFgZoVmdo2ZFcU6FiARkMxGiZk9ZGavmdl9524d38ws%0Az8x+Z2ZrzexJM0tNlus3s1Iz2xJ8nBTXPMDMvm9mNwQfJ/S1m1mBmT1jZhvN7IfBYwl9zdKpn+91%0AwccpZvYbM3vVzO4Z7hgQS4n8e3mu38d4lwz3EmZWIOm3klZJetHMihPtGgck+v2RmfnM7IiZvRT8%0AWGJm/2Rmb5jZ92IdXySN9/s9ktkoMLObJXmdcxdJKjezObGOKcrulPR159y1kqol3a7kuf6vSspI%0Atu+5mV0mqcw595skufa7JP08uLdajpn9nRL8moM3XY9Iygoe+rSkTc65SyTdYmY5wxwDYiKR/xaF%0A+PsY75LhXmKppM855/5F0rOSrlTiXeOARL8/WirpMefcGufcGkmpCmxxtkpSrZldHcvgIiUe7vdI%0AZqNjjaTHg4/X6vT+fQnJOfd959xzwU+LJX1ISXD9ZnalpHYFOt01SoJrlgIjApIelFRhZu9Vclz7%0ASUmLzSxf0lRJM5X419wv6TZJLcHP1+j0Nb8iacUwx4BYWaPE/b0M5fcxriXDvYRz7mXn3OtmdrkC%0ASc87lWDXKCXN/dGFkt5jZhvM7CFJV0l6wgUq6z4r6bKYRhcB8XK/RzIbHVmSqoKPGySVxjCWMWNm%0AF0kqkHRUCX79ZpYq6UuSPh88lEzf8w9L2i3p3xXojD+lxL/2P0qaLukzkvYo8A5sQl+zc65l0BYt%0AQ/2MJ9PPPca/hP15DPH3MSEk+r2EmZkCb0w0KrDHc0JdYxLdH70h6Wrn3CpJKZIylHjXGRf3eySz%0A0dGmwA+1JGUrCf6fzaxQ0nck3aPkuP7PS/q+c64p+HkyXPOA5ZIecM5VS/qZAqMCiX7t/yjpE865%0Ar0jaK+kOJf41DzbUz3gy/dxj/Eumn8eEvNZkuJdwAZ+StF3SxUq8a0yW+6PtzrkTwccblZjXGRf3%0Ae+MiiAS0SaeH3pdJqohdKNEXfBfuF5K+4JyrVHJc/9WSPmVmL0k6T9INSvxrHnBQUnnw8QpJM5T4%0A114gaYmZeSWtlvR/lfjXPNhQv9fJ8LuO+JFMP48Jd63JcC9hZv/HzD4c/DRfidmXJMv90U/NbFnw%0AvuAmBUagE+064+J+zwJTuxFJZpYraZ2kFyS9S9KFg6YHJRQz+6Skf5W0LXjoYUmfU/Jc/0uSblSS%0AfM+DhUZ+pMD0khQFinT8Wgl87Wa2SoGf6+mSXpP0fiXP9/sl59waM5su6RlJzyswmnChpCmDjznn%0A+mMWLJJaMvS9Z/t9jPffvWS4lwgW8npcUpqknZK+oMBoV8Jc45kS+f7IzBZLelSSKXAP9CUFrnOj%0ApOskXeecOxy7CEcvXu73SGajJPgH6xpJrwSH55NKMl5/Ml7zgGS89iS95kkKvCv77EAHNtQxIFaS%0A6fcyGX73kuH7yTUmDjPLkPRuSZudc4diHU80jMfvJcksAAAAACDusGYWAAAAABB3SGYBAAAAAHHH%0AF+sAAJydmWU65zpG+JxU51xPtGICACDZmdntkr4iqXbQlxY45yYE23xUgSI6UyX1SFop6SJJ31bg%0APvykc65zzIIGEgzJLDCOBQt8/LeZ3aXA3qa3SWo6o4nXOXfZoOfMU2CfvmuDn/ucc31jFDIAAMmi%0AX0/jvRcAACAASURBVNL9zrmfSJKZ5QePPXFGm+skHVCg6nSfAlXgZ0n6kCSvpP/RONniBIhHJLPA%0AOOacO25md0u6RYFO8ElJu85ocq8kmdmPJM2U1B483mNmTyuwlKBbgT3QAABA5HglycyekHSPpDsV%0AGH31n9HmM5LqJF2vwIhsugJ7l2dIynTO/b+xDBhINKyZBcYxM3uvAlXHvybJKdBJdp3xMaBP0qck%0AfVqBKUvvkfQNBTadv21MgwYAIDmkK9Av/7OkBxSYEfUTBfprmdmNkj4iaZqknODjT0l6wDl3taTe%0AGMQMJBRGZoHx7U1JvzGzWxX4fb1N0jvP+Lo3+K9H0q0K7Dk4z8yeklQU/Fgm6YYxixgAgOSQJanB%0AObfVzI4oMNLabWYW/HqFpJsllUs6JOnHki6RdMTM3qPAiC2AUSCZBcYx59xOM7tG0ong429LylNg%0ATY4552qCTdMl/VDSI5IekrRR0iRJh5xzX41B6AAAJLp5kl42sxmSlkrymVmJpDYzy3PObTezg5L6%0AnHNfM7N6BUZyKyXlKjA1GcAokMwC499CSflm9glJj0l6n6SdklLN7KSkTgUS3BkKVFXslrQi+NwC%0ACkABABAV8yWZpP+WdLsChZ2+pMCI7Coz2x1s5zOzzyrQN/+jpMsk7ZP0gpld55xrGnxiAKFhzSww%0A/t2tQNn/fAVGW/uCH6ZAYYk/Scp2zr2uwHRin6S/UmC97BMksgAARJaZLVPgzeSDkm51zlU4516Q%0A9C1JL0v6D0l/r8AU41sV6LfvUqDeRZNz7n+DzyORBUaBkVlgHDOzYkk+51ytmX1HgWlMA2ZJ+q4C%0ACW6VJAXX6nxH0huSXpL0tbGNGACApFAq6d+Ce8QeHTjonDtoZm9KWqPAG9EeSRskfVjSi5JSFBip%0A/UtJOWb2sHPuK2MdPJAozDkX6xgADMPM/lpStQJ71P2LpFQFOtA2BUZm6yV9X9JJBbYEKFSgyMST%0ACkxnukKBZPcfgu8YAwCAMWBm5rjRBqKKZBYYx8zMq8DIbHesYwEAAADGE5JZAAAAAEDcoQAUAAAA%0AACDukMwCAAAAAOIOySwAAAAAIO6QzAIAAAAA4g7JLAAAAAAg7pDMAgAAAADiDsksAAAAACDukMwC%0AAAAAAOIOySwAAAAAIO6QzAIAAAAA4g7JLAAAAAAg7pDMAgAAAADiDsksAAAAACDukMwCAAAAAOKO%0AL9YBnE1RUZGbMWNGrMMAACSITZs21TvnimMdRzyjbwYARNJo+uZxnczOmDFDGzdujHUYAIAEYWaV%0AsY4h3tE3AwAiaTR9M9OMAQAAAABxh2QWAAAAABB3SGYBAAAAAHGHZBYAAAAAEHdIZgEAAAAAcYdk%0AFgAAAAAQd0hmAQAAAABxh2QWAAAAABB3SGYBAAAAAHHHF+sA4sGj648MefyO1dPGOBIAABAq+m8A%0ASGyMzAIAAAAA4g7JLAAAAAAg7pDMAgAAAADiDsksAAAAACDukMwCAAAAAOIOySwAAAAAIO6QzAIA%0AAAAA4g7JLAAAAAAg7oSdzJrZQ2b2mpndF2obM/OZ2REzeyn4sSTc1wcAIJmF0w8Hj5Wa2bozPk8x%0As9+Y2atmdk+04wYAIFLCSmbN7GZJXufcRZLKzWxOiG2WSnrMObcm+LFjNMEDAJCMwu2HzaxA0iOS%0Ass5o+mlJm5xzl0i6xcxyxuASAAAYtXBHZtdIejz4eK2kS0Nsc6Gk95jZhuC7xb4wXx8AgGS2RuH1%0Aw/2SbpPUMky7VyStiGikAABESbjJbJakquDjBkmlIbZ5Q9LVzrlVklIkXT/4SWb2MTPbaGYb6+rq%0AwgwPAICEFlY/7Jxrcc41j/Rc9M0AgPEo3GS2TVJG8HH2MOcZqs1259yJ4LGNkt42Lco594BzboVz%0AbkVxcXGY4QEAkNDC7YfDOhd9MwBgPAo3md2k01OalkmqCLHNT81smZl5Jd0kaVuYrw8AQDILtx8O%0A91wAAIw74a5ZfUrSOjObJOldkm43s/udc/edpc2FkrZLelSSSfq1c+758EMHACBphdsPD+URSc+Y%0A2WWSFkpaH8W4AQCImLCSWedci5mtkXSNpH93zlVr0CjrEG2aJTUrUNEYAACEaRT98MDX1pzxuNLM%0ArlFgdPYfnHP90b8CAABGL+xqws65Rp2ufhh2GwAAMHKR7Iedc8dDaQcAwHgS7ppZAAAAAABihmQW%0AAAAAABB3SGYBAAAAAHGHZBYAAAAAEHdIZgEAAAAAcYdkFgAAAAAQd0hmAQAAAABxh2QWAAAAABB3%0ASGYBAAAAAHGHZBYAAAAAEHdIZgEAAAAAcYdkFgAAAAAQd0hmAQAAAABxh2QWAAAAABB3SGYBAAAA%0AAHGHZBYAAAAAEHdIZgEAAAAAcYdkFgAAAAAQd0hmAQAAAABxh2QWAAAAABB3SGYBAAAAAHGHZBYA%0AAAAAEHdIZgEAAAAAcYdkFgAAAAAQd0hmAQAAAABxh2QWAAAAABB3SGYBAAAAAHGHZBYAAAAAEHdI%0AZgEAAAAAcYdkFgAAAAAQd0hmAQAAAABxJ+xk1sweMrPXzOy+kbYxs1Iz2xLuawMAkOzC7YcHHzOz%0AAjN7xsw2mtkPxyJ2AAAiIaxk1sxuluR1zl0kqdzM5oywzVclZYTz2gAAJLtw++FhnneXpJ8751ZI%0AyjGzFWN4KQAAhC3ckdk1kh4PPl4r6dJQ25jZlZLaJVWH+doAACS7NQqvHx7q2ElJi80sX9JUSUej%0AETAAAJEWbjKbJakq+LhBUmkobcwsVdKXJH1+uBOb2ceCU5021tXVhRkeAAAJLax+eJhjf5Q0XdJn%0AJO0JHn8L+mYAwHgUbjLbptPThLOHOc9QbT4v6fvOuabhTuyce8A5t8I5t6K4uDjM8AAASGjh9sND%0AHftHSZ9wzn1F0l5Jdw8+EX0zAGA8CjeZ3aTTU5qWSaoIsc3Vkj5lZi9JOs/M/ivM1wcAIJmF2w8P%0AdaxA0hIz80paLclFI2AAACLNF+bznpK0zswmSXqXpNvN7H7n3H1naXOhc+7RgS+a2UvOuXvDDRwA%0AgCQWVj+sQKI6+NhBSQ8rMNX4NUmPjd1lAAAQvrBGZp1zLQoUkXhd0hXOuW2DOtCh2jQP+vqacF4b%0AAIBkF24/PMyxDc65Rc65bOfcNc65trG8FgAAwhXuyKycc406XREx7DYAAGDkwu2H6ZsBAIki3DWz%0AAAAAAADEDMksAAAAACDukMwCAAAAAOIOySwAAAAAIO6QzAIAAAAA4g7JLAAAAAAg7pDMAgAAAADi%0ADsksAAAAACDukMwCAAAAAOIOySwAAAAAIO6QzAIAAAAA4g7JLAAAAAAg7pDMAgAAAADiDsksAAAA%0AACDukMwCAAAAAOIOySwAAAAAIO6QzAIAAAAA4g7JLAAAAAAg7pDMAgAAAADiDsksAAAAACDukMwC%0AAAAAAOIOySwAAAAAIO6QzAIAAAAA4g7JLAAAAAAg7pDMAgAAAADiDsksAAAAACDukMwCAAAAAOIO%0AySwAAAAAIO6QzAIAAAAA4g7JLAAAAAAg7ox5MmtmhWZ2jZkVjfVrAwAAAAASQ9jJrJk9ZGavmdl9%0AobYxswJJv5W0StKLZlYc7usDAJDMwumHz/Y8M/u+md0QzZgBAIiksJJZM7tZktc5d5GkcjObE2Kb%0ApZI+55z7F0nPSjo//NABAEhO4fbDwz3PzC6TVOac+80YXgYAAKMS7sjsGkmPBx+vlXRpKG2ccy87%0A5143s8sVGJ19LczXBwAgma1RGP3wUMfMLEXSg5IqzOy90QkXAIDICzeZzZJUFXzcIKk01DZmZpJu%0Ak9QoqXfwk8zsY2a20cw21tXVhRkeAAAJLdx+eKhjH5a0W9K/S1plZp8efCL6ZgDAeBRuMtsmKSP4%0AOHuY8wzZxgV8StJ2STcOfpJz7gHn3Arn3IriYpbUAgAwhHD74aGOLZf0gHOuWtLPJF0x+ET0zQCA%0A8SjcZHaTTk9pWiapIpQ2ZvZ/zOzDwWP5kprCfH0AAJJZWP3wMMcOSioPHlshqTLSwQIAEA2+MJ/3%0AlKR1ZjZJ0rsk3W5m9zvn7jtLmwsVSJ4fN7N7Je1UYL0OAAAYmXD7YTfEMb+kH5nZ7ZJSJN0yhtcB%0AAEDYwkpmnXMtZrZG0jWS/j04NWnbOdo0B790TfjhAgCA0fTDw/TNt45R6AAAREy4I7NyzjXqdEXE%0AsNsAAICRC7cfpm8GACSKcNfMAgAAAAAQMySzAAAAAIC4QzILAAAAAIg7JLMAAAAAgLhDMgsAAAAA%0AiDskswAAAACAuBP21jzJzDkX6xAAAAAAIKmRzIaot9+vvdWt2lfdqgM1rSrKSdOdF06PdVgAAAAA%0AkJRIZkP0h721enl/ndJTPMpJS1FFfbtau3qVk54S69AAAAAAIOmwZjZE1c1dKslJ0xevX6h3L50o%0AJ2n7seZYhwUAAAAASYlkNkQn27tVnJMmr8c0tSBTkrT1aFOMowIAAACA5EQyG4J+v1NDe48mZKVJ%0AkjJSvSrKTtWWIySzAAAAABALJLMhaOrokd9JRdmpp45NLcjU1qNNVDYGAAAAgBggmQ3ByfYeSdKE%0A7LRTx6YUZqq+rVtVTZ2xCgsAAAAAkhbJbAjq27olDR6ZzZDEulkAAAAAiAWS2RCcbOtRqs+j7LTT%0AOxmV5aUr1efRVtbNAgAAAMCYI5kNwcn2bhVlpcrMTh3zeTxaPCmXkVkAAAAAiAGS2RDUt/W8Zb3s%0AgPOmFmhHVbN6+/0xiAoAAAAAkhfJ7Dn09PnV2N7zlvWyA86blq/uPr/2VbfGIDIAAAAASF6+czdJ%0AbkcbO+SkIUdml0/NlyRtOdqkxZPzxjgyAAAQjkfXH3nbsTtWT4tBJACA0WBk9hwq6tslSUVZbx+Z%0AnVKQoQlZqRSBAgAAAIAxRjJ7DoeDyexQI7NmpqVT8rTrePNYhwUAAAAASY1k9hwqTrYrPcWjzFTv%0AkF+fW5qjQ3Xt6qMIFAAAccE5p4r6dnX39sc6FADAKLBm9hwq6jtUlJ32lm15zjSnNEc9/X5VNnRo%0AVnH2GEcHAABGoq27T09tqdLuEy2aVpipey6ZqVQf7+0DQDzir/c5HK5vV9EQU4wHzC0NJLAHatrG%0AKiQAABCGvSda9K3n92tfTatWzijQ0YYO/Xx9pfr8zK4CgHhEMnsWXb39Ot7cqQlDFH8aMDAae6CG%0A7XkAABivOnv69eiGI8rNSNFfXjFb71s+Re9bPlkHatv0i43H1O93sQ4RADBCJLNncaShQ84NXfxp%0AQFaaT1MKMnSglpFZAADGq51VzerzO71v+WSV5qZLklbMKNR1i8q0o6pZj66vjHGEAICRIpk9i4FK%0AxkXZw4/MStKckmztZ2QWAIBxa+uxJhVlp2pyfsZbjl82p0jTCjP1ny8fUi/FHAEgrpDMnsWRkx2S%0ApAlZw4/MSlQ0BgBgPGvu7FVFfbuWTc1/W0FHM9MV84pV1dSpJ7dUxShCAEA4SGbPora1S+kpHqWn%0AnP2/aaCi8ZGGjjGKDAAAhGrb0SY5SedNyR/y63NLc7RoUq5+8NKbrJ0FgDhCMnsWda3dKs4Zflue%0AAXNKAkWg9lPRGACAcWfbsSZNKcgYtgaGmelTV8zW4fp2PbPjxBhHBwAIV9jJrJk9ZGavmdl9obYx%0Aszwz+52ZrTWzJ83s7ItRY6yurVvFZyn+NGB2CRWNAQBjK5x++GzPM7NSM9sSzZhjoaalSyeau3Te%0A1KFHZQdct6hMs4qz9L0XD8o5RmcBIB6Elcya2c2SvM65iySVm9mcENvcKenrzrlrJVVLui780KOv%0AvrVHxTnnTmaz0nyanE9FYwDA2Ai3Hz7H874qKWPweeLdtqNN8pi0ZHLeWdt5PKa/WDNbe6tb9dK+%0AujGKDgAwGuGOzK6R9Hjw8VpJl4bSxjn3fefcc8FjxZJqw3z9MVHX1h1SMitJc0upaAwAGDNrFEY/%0APNzzzOxKSe0KvNGcUHYeb9as4mzlpKecs+2N501SaW6afvTq4TGIDAAwWuEms1mSBkr+NUgqHUkb%0AM7tIUoFz7vXBTzKzj5nZRjPbWFcXu3dGe/v9amjvUVEI04wlKhoDAMZUuP3w244Fl/x8SdLnh3ux%0A8dI3j1RHd5/q23pUXpwdUvsUr0cfvmiG1h2o5w1qAIgD4SazbTo9FSl7mPMM2cbMCiV9R9I9Q53Y%0AOfeAc26Fc25FcXFxmOGN3sm2Hkk668jso+uPnPqob+uhojEAYKyE2w8Pdezzkr7vnGsa7sXGS988%0AUkcbOyVJUwpCnz39wVXTlObz6OFXK6IUFQAgUsJNZjfp9JSmZZIqQmkTfPf3F5K+4JyrDPO1x0R9%0AW7ckhVQASpJKcwPtqGgMABgDYfXDwxy7WtKnzOwlSeeZ2X9FI+BYONbYIZM0JT/0ZLYwK1XvWz5Z%0Av9p8TI3tPdELDgAwauEms09JusvMvi7pA5J2mdn952jztKSPSjpf0hfN7CUzuy3M14+6utZgMhvi%0AmtmBdlQ0BgCMgXD74bcdc85d7pxb45xbI2mrc+7eMbuKKDva2KGS3DSlpXhH9Ly7L5mp7j6/Hnvj%0ASJQiAwBEQljJrHOuRYEiEq9LusI5t805d9852jQ7537gnCsY6DSdc/8zuvCjZyCZDXXNbJrPq/zM%0AFO0jmQUARNko+uG3HRv0nDVRD36MOOd0rLFTUwoyR/zceWU5umT2BP3kT5XqpRYGAIxbYe8z65xr%0AdM497pwbtvJhKG3Gq7q2kY3MStLEvAztPt4SrZAAADgl3H44nvvmkag82aGOnn5NDSOZlaSPXjpT%0A1S1denJz1bkbAwBiIuxkNtHVtXYrJ92n9BFMTZqcn65D9e1q7eqNYmQAAOBcth0L1LOaWhje1rlX%0AzCvRksl5+vYfDjA6CwDjFMnsMEayx+yAycECE7sYnQUAIKa2HGlSitdUkpMe1vPNTJ+7Zq6ONXbq%0Al5uORTg6AEAkkMwOo661O+RKxgMmBZPZnVXN52gJAACiaevRJk3Oz5DXY2GfY828Yp03NV/f/cNB%0Adff1RzA6AEAkkMwOo761W0UjHJnNSU9RWW66dpDMAgAQMz19fu0+3hL2etkBA6OzVU2denwjo7MA%0AMN6QzA4jnJFZSVo8OY9kFgCAGNpzokU9/X5NKRxdMitJl80p0gXTC/S9PxxUe3dfBKIDAEQKyewQ%0Aunr71drdN+I1s5K0ZHKeDte3q40ODwCAmNh6NFj8qSC84k9nMjN9/l3zVdPapfuf3jPq8wEAIodk%0AdggDe8yGlcxOyZVzYoseAABiZOvRJhXnpCkvIyUi51s5o1Afu6xcj204oud310TknACA0fPFOoDx%0A6NQes2FOM5akHVXNWjWzMKJxAQCAc9tZ1aylk/NkFnrxp0fXH3nbsTtWTzv1+HPXztUrB+r1+V9t%0A1++nXa6iMO4RAACRxcjsEEYzMluSk67S3DQqGgMAEAPdff06VN+uBRNzI3reNJ9X37ztPLV09env%0Afrldfew9CwAxRzI7hNEks1Jg3SxFoAAAGHsHa9vU73eaV5YT8XPPK8vRl969QH/YW6uP/3STOnvY%0ArgcAYolkdgj1bd0ykwqzUsN6/qJJeXqzro2qhwAAjLF91a2SpPlRSGYl6a6LZuj+mxbrxX21uvO/%0AXldje09UXgcAcG6smR1CXWu3CjNTleINL9dfMjkvUATqRItWzmDdLAAAY2VvdatSvR7NLMrSGxWN%0AozrXUOtoJelDF05XUXaqPvPfW/We7/xRn71mrm46b5J8Yd43AADCw1/dIdS1do+qsMOSKcEiUMeY%0AagwAwFjaW92q2SXZUU8sr1s8UY/9+WrlZ6bob36xTdd+4xX9fH2ljjd1RvV1AQCnMTI7hLq27rDX%0Ay0pSaW66Juala2Nlg+65dGYEIwMAAGez90SLLp1TNCavdcH0Qv3205fq2V01+sZz+/XFJ3dKkuaU%0AZGt1eaFau/o0KS9DpbnpSvWdPbk+s3IyACA0JLNDqG/r1ozpWaM6x2VzivT7ndXq6/cz7QgAgDHQ%0A2N6j2tbuqK2XHYqZ6brFZTrZ1q2a1m4dqGnVgdo2/WLjMXX3BSoem6QJ2WmamJeuaYWZmlmUpbK8%0AdHlGsHUQAODtSGYHcc6prnV0I7OStGZeiR7feExbjzZpBetmAQCIur2nij9FdlueUJiZynLTVZab%0ArsvmFMs5p6aOXp1o7tTx5i5VN3fpaEPHqd0O0lM8mluao0WT8jS3NHvM4wWAREAyO0hbd5+6ev0q%0Ayg6vkvGAS2YXyesxvby/jmQWAIAxsLe6RVL0KhmPhJmpICtVBVmpWjgp79Txpo4eHa5v16G6du2p%0AbtH2Y83yeUzbjzXrg6umaeWMAhkjtgAQEpLZQUa7x+yAvIwULZ+ar5f21emvr50XidAAAMBZ7Ktu%0AVWFW6qj78GjKz0zV8mmpWj6tQP1+p8qGdu041qznd9foyS1VmlWcpQ+umqabz58S9haBAJAsSGYH%0AOZXMZqeP+lxr5hXrq2v3q75tdNWRAQDAue2pbtW80pyoj2wOt2XPSHk9pvKibJUXZevhu1fqt9tP%0A6LENR3T/03v0/9u78/i4qvP+459nVu2yZMmS5X2RVzA2+2qbLYGkEEJSSklZAyktacqPtmmapG2S%0A0qTNQhayNAskZCEpJIFCgtl3AtiAWWy8YTBeJW+y9m1mzu+PeyWPB0mWZUkz4/m+Xy+95s6dOzOP%0Azszcc597zj3nqw+u4/yjq/n46dNYMHHMsLyfiMiRRslsit0t3uTnFcWHfzZ0yaxxfP3h9TyzYRcf%0AXjTxsF9PRERE+pZIONbXNXPpiZPSHcqQFERCXHL8JC45fhJr65r4zfIt/Hr5Zv7v1e1MqyjkjNoK%0AZlUVEzDTyMciIj4lsynqmzoAqCo+/JbZ+TUlVBRFeHKdklkREZGRtHlvG+3d8Yy4XvZwzaku4QsX%0AzmdyeQErNu3lTxv38PPn36WyOMoZMyv6nClBCa6I5CIlsynqmzqIhAKMKQgf9msFAsbi2kqeWLeT%0AeMIRDGhABxERkZGQzpGMR0peOMgZtZWcOqOCN7bt45kNu/n9ym08sqaeJbMqOWFqOWFN/yciOUzJ%0AbIr6pg6qSqLDdr3NktmV/H7lNlZta+SYSbrmRUREZCSsrWvCDGZVZWfL7EDX4QYDxsJJZRwzcQwb%0Ad7XyxLqd/OH1HTy1fhdLZ1VywjTNmiAiuUnJbIr6ps5h6WLc44zaSgIGD66uUzIrIiIyQtbVNTN1%0AbCH5kWC6QxkxZsbMcUXMHFfE27taeHTNTu5/fQfPbdzD2MIoHzi6WtP6iEhOUTKbor6pg7k1w9dF%0Aqbwwwtlzq/jfFVv4+7NryQsfuZWsiIhIuqz1RzLOFdMri7iuopD19S08uHoHN9z5CpPLC7ho4QSq%0AS72T8rqOVkSOdEpmU9Q3dbB09rghP7+vbkKTygp45M16/vj6Dj5ynAaCEhERGU7tXXE27WnlwmNq%0A0h3KqDIzZlcXU1tVxCvvNvDg6jq++8QGTp9ZwVlzqtIdnojIiFMym6S5o5vWrjhVJcM7J+yMykJm%0AVBby8+c3KZkVEREZZuvrm3EO5o7PnZbZZAEzjp9azrzxJSxbXcfTG3bz+rZGJpXnc/ZcJbUicuTS%0AEHhJ6ps6AXq75wwXM+PKU6fy2tZGXt2yb1hfW0REJNet80cynn0EjWQ8FAXREB85diLXnTGdSDDA%0Ax+94iet/8TJ1jR3pDk1EZEQomU3SM8fsuGEcAKrHxcdOpCga4o4/bRr21xYREclla+uayQ8HmVxe%0AkO5QMsK0ikI+edZMPn3ebJ5cv5Nzv/kUd720BedcukMTERlWSmaT9CSzw90yC1AUDfHR4ybyx9d3%0AsKu5c9hfX0REJFetrWtiVlWR5nNPEgoE+NulM3noxsXMG1/Cp3/7Olf+dAXb97WnOzQRkWGjZDZJ%0ATzfjccXDe81sjytOmUJ3IsF3H98wIq8vIiKSa5xzrK1rZk6OdzHuy50vbua5t/ZwwTE1XHBMDS9s%0A3MOZX3+S3yzfrFZaETkiKJlNUt/UQXE0RGF0ZMbFml5ZxBUnT+HnL7zLa7p2VkRE5LDtaulkb2sX%0As6tzc/CnwQiYccr0sXzq7FomjMnnM79/gytuX842tdKKSJYbcjJrZreZ2fNm9vlD2cbMqszsmaG+%0A70iqb+qgagS6GCf7h/fPprIoymfveYNYPDGi7yUiIkeuw6iHD1hnZqVmtszMHjaze8wsMhrxD5ee%0AwZ/m5OhIxoeivDDCNadP4z8uOoqX323g/d98mjtfVCutiGSvISWzZnYxEHTOnQJMN7PawWxjZmXA%0AHUDh4QQ9UuqaOoZ9Wp5UJXlhvnDhfFZvb+JnGgxKRESG4DDq4b6e9zHgFufc+4A64LzR+08O39od%0AfjKrbsaDEjDj8pOn8NCNi1kwsZTP3vMGl9+2nC1729IdmojIIRtqy+xS4C5/+WHg9EFuEwf+Amga%0A4vuOqJ1NnVSVjGzLLMD5R1Vz5uxKbnlkvSoPEREZiqUMrR5+zzrn3Pedc4/46yqBncMf7shZW9fM%0AuOIo5YVZ1aCcdpPKC/jVtSfx5Q8fzcrNDZz3raf5xQvvkkiolVZEssdQLw4tBLb5y3uBYwezjXOu%0ACbx5V/tjZp8APgEwefLkIYZ36BIJ53UzHqFk9s4XNx9w//gp5Tz/9h6u+/lL/O5vTh2x63RFROSI%0ANKR6eKDnmdkpQJlz7oXUF0pX3TwYa+uadL3sIUo9JvnbM2dyz8pt/Ou9q/jps+9w0aIJVBRFueyk%0AzPqsRURSDbVltgXI95eL+nmdwWzzHs65HznnjnfOHV9ZWTnE8A7d3rYuYglH1QiNZJyqrDDCpSdM%0AZn19Mzfd9arOhIqIyKEYaj3c5/PMrBy4FbimrzdLV918MLF4gg07W5g7Xl2MD0dZQYSrT53KhxdN%0AYNu+dr7z2AYeW1NPZyye7tBERAY01GT2ZfZ3aToG2DTEbTLGSM4x259ZVcV89gNzeWh1Pd96eKGI%0AsQAAIABJREFUTNP1iIjIoA21Hn7POn/Ap7uBf3HOvTtC8Y6ITXta6YolmF2lltnDZWacMLWcm86d%0AxbyaEh5bu5Pzv/UMz721O92hiYj0a6h9W+8FnjGzGuB84FIzu9k59/kBtjn58EIdWT3J7LhRuGY2%0AWX44yHGTy/jOYxvYsa+dRZPL1K1HREQOZqj1sOtj3cfxuht/zsw+B/zAOfe/o/i/DNlafyRjdTMe%0APsV5YS49YTLHTWnmibU7+dhPXuRDC2v4/AfnUTlKvddERAZrSC2z/rWvS4EXgDOdc6+lVKB9bdOY%0A9NjSIcY7YuqbOgGoHuVk1sz40MIaZlQW8rtXtrK+vnlU319ERLLPUOvhftb9wDlX5pxb6v9lRSIL%0A3kjGwYAxc1xRukM54tSOK+bBGxfzqbNrWfZGHWd940l+qQGiRCTDDHmeWedcg3PuLudc3eFskynq%0AGr2W2XScdQwFA3zspClUl+TxqxffZeXmhlGPQUREsstQ6+FsqpsP5vVtjdSOKyIvHEx3KEek37+y%0AjeqSPG44cyaVxVE+f+8qlnztCd7cnpGTUohIDhpyMnuk2dncQUVRhHAwPUWSFw5y5alTKc4Lc83P%0AVrBxV0ta4hAREckGiYTj1c0NLJo8Jt2hHPEqi6N8/LRpXHL8RPa2dXPBd5/l5j+8SUtnLN2hiUiO%0AUzLrq2scuWl5Bqs4L8zVp04lGDCuuG1573W8IiIicqB39rTS1BFj4SQls6PBzFg4qYybzpnFX5ww%0AiZ88+w7n3vIUD6/O+gZ+EcliSmZ99U2daU9mAcYWRfnZ1Seyr62LK29fTmN7d7pDEhERyTivbt4H%0AwMJJZWmOJLfkR4IcVVPK9Yun4xx84hcv8+HvPafjFRFJCyWzvp3N6W+Z7XHUhFJ+ePnxbNzVwnU/%0Af4n2Ls3zJiIikuzVLfsojAQ1+FOaTB5byA1nzuSsOeN4bes+Fn/1Cb50/5vc+eLm3j8RkZGmZBbo%0AiiXY3dJFVUnmDDl/em0Ft1yykBWb9vKJX7ykictFRESSvLplHwsmjiEYsHSHkrOCAeOcuVVcv2QG%0AkWCA2597h/te205XLJHu0EQkRyiZBXa1pGdanv70nNFs7ohx8aIJPLNhNxd99zm646ocREREOrrj%0ArNnRxEIN/pQRJpYV8MmzZnLajLG88PYebn18A5v3tqU7LBHJAUpm2T8tT6Z0M0523JRyLjymhjV1%0AzXzq1yvVQisiIjlv9fZGYgmnwZ8ySDgY4IMLarj29GnEneOHT23k6w+tUyutiIwoJbPApt2tAEwq%0Az09zJH07efpYPnD0eJatquOq21fQ1KFBFkREJHet9Ad/WqRkNuNMryziU2fVsmhyGd994i0+/P3n%0AWF/fnO6wROQIpWQWWF/fTCQYYOrYwnSH0q/TZ1ZwyyXHsGLTXi75n+c1bY+IiOSsV7fso6Y0j3EZ%0A2KNKIC8c5KPHTeSHlx9HXWMHf3brs/zkmbdJJFy6QxORI4ySWWBdfTMzxhURCmZ2cVx87ERuv+oE%0Atuxt44Jbn+Xp9bvSHZKIiMioe3XLPl0vmwXeP7+ah/7fYhbXVnLzH9fwlz9+gc17dC2tiAyfzM7e%0ARsn6umZmV2X+0P53vriZrQ3tXHP6NBxwxe3L+dL9b9LRretoRUQkN+xu6WRrQzuLNL9sVqgoivLj%0AK47jqx9dwOrtTZz7zae49bENGgNERIZFKN0BpFtzRzfbGzuorSpOdyiDNr40n0+eOZNlq+q4/bl3%0AeHRNPZ86u5aLFtb0ti73N7/bZSdNHs1QRUREhtWr/vWyapnNfKnHIjecOZM/vrGDbzyynntWbuPT%0A583h/fOrMNP0SiIyNDnfMru+vgWA2VmUzII3auCFx9Twi4+fSEl+iH+8+zXO/ebT3PGnTexq7kx3%0AeCIiIiNi+aa9hIPGUTWl6Q5FDlFpfpjLTpzMHdecCAbX//JlLvreczy9fhfO6XpaETl0Od8y2zPC%0A3uzq7Epme5xRW8npMyt45M16vv3YBv79vtV88f7VTK0oZP74EmZXl1BeGEl3mCIiIsPi0TX1nDx9%0ALPmRYLpDkSFaMquSh29czO9XbuPbj27gituXM6e6mCtOmcpFi2ooiOT84amIDFLO7y3W1TVTEAky%0AYUxmTsszGGbG++ZX87751ayvb+YPr23nzuVbuP/1Hdz/+g4qi6LMri5mdnUxXbEEkVDON8iLiEgW%0Aemd3K2/vauWKk6ekOxQ5DMndj/968XRe3bKPNXXNfPaeN/jKA2s4d14V5x89njNqK8gL66SFiPQv%0A55PZ9fXN1FYVEwhk5/UafV0bW12az03nzmJPSydr65pZX9/M82/v4dm3dvO/K7Zw3lHVfOTYiZw0%0ArTxr/28REck9j62pB+DsuVVpjkSGSygY4Pip5Rw3pYzNe9t4aVMDy1bV8fuV2yiIBDlhajmnzhjL%0AydPHMnd8iU7Ii8gBlMzWN3PWnHHpDmNEjC2KctrMKKfNrKAzFmfjzlY6Y3GWrarjty9vZcKYfD5y%0A7AQuPnYiUysyd45dERER8LoYz6kuZlJ5QbpDkWFmZkwZW8iUsYV8KJHg7V2tJJzjTxv38JVlawGI%0AhALMrylh4aQxvX+Tyws0gJRIDsvpZHZ3Sye7W7qYlWWDPw1FNBRkXk0JAPNrSnlzRxMrNzdw6+Nv%0A8Z3H3+K4KWV85NiJfHDBeErzw2mOVkRE5ECNbd2s2NTA9UumpzsUGWGhQKD32GxOdQlNHd1s2t3K%0A1oZ2tjS08evlm/npc5sAKC+McMzEUgIBY1JZARPL8nuvudUMDiJHvpxOZrN98KehioQCvWc0G9u7%0AAfjdK1v57D1v8MX7V3PO3CqWzq5kyaxKxpXkpTlaEREReHL9TuIJpy7GOagkL8yCiWNYMNGbjime%0AcNQ3dbCloY2tDe2s3t7EruZOesZDHlsYYVJ5AV2xOAsnl3FUTUnv1IUicmTJ7WS2zk9mc6Bltj+l%0A+WEuO2ky1y+ZzhvbGvndy1t5YFUdf3xjBwBzqotZMstLbI+bWkY0pIEYRERk9D26ZicVRREWTtT8%0AsrkuGDBqxuRTMyafk6Z56zq642zb187WvW1saWhn464WvnD/mwAURILMqS5hfk0JM8cVceWpU9MX%0AvIgMq5xOZtfVtzCmIExlcTTdoaRV8iBSs6tLmFVVTF1TB+vrW9hQ38xPnnmHHz79NuGgMb2iiMtO%0AmsziWZVMHavrVEREZOR1xxM8uW4n582v1sCF0qe8cJAZlUXMqCzqXdfY3s27e1pZW9fMmzsaeWVz%0AA5FggBff2cP751dz9twqiqI5fSgskvVy+he8ob6ZWVXFSshSmBnjS/MZX5rPklmVdMbivLOrlfU7%0Am9lQ38K/37cagEnl+SyureTM2eM4bWaF5vwTEZERseKdvTR3xDhnnroYy+CV5u/vnhxLJHhnVyur%0AdzSxYlMDD7xRRzQU4Oy547hgQQ1nzhmnaYBEslDOJrPOOdbVN3PRwgnpDiXjRUNB5owvYc54bwCp%0Ava1drK9vZkN9M3e/vJVfvbiZaCjAaTMrOHvuOM6eU0V1qa61FRGR4XH7c+8wpiDMGbUV6Q5FslQo%0AEKC2qpjaqmISzrF5Txuvb9vHU+t388AbdRRFQ7xvXhV/dsx4Tp2h+W1FskXOJrPb9rXT3BFjVlXR%0AwTeWA5QXRjh5ujfnWyyRYNPuNhLO8djaeh5fu5PPsYr5NSWcPbeKc+aO46iaUnULExGRIVm9vZFH%0A1+zkpnNn9Y5SK3I4AmZMrShkakUhHzy6hnd2t9LaGWPZqh2989sumVXJ2XOrOG3mWMaX5qc7ZBHp%0AR87WCve9th2AU2boLO/hCAUCzBznnRCoHVfEzuZO1tY1s3ZHE7c+toHvPLaBccVRTq+t4LQZFZw2%0As0KttiIiMmjfe+ItiqMhDdojIyIYsN7jmPk1JWzc1cqaHU08+9Zulq2qA2B6RSEnTiv3uyyXMquq%0AmEhIoyOLZIKcTGYTCcedL27m5OnlvTswOXxmRlVJHlUleSyZVUlrZ4x19c2sq2vmwVV1/P6VbQBU%0AFkU5/+hqTpk+lqMmlDJhTL5abkVE5D021DezbFUdNyydqTnQZcSFggFmVxczu7qYC10NiyaP4fmN%0Ae3jurd088MYOfrNiC+AlwJPK8plWUciEsnzGFkapKIowtijK2ELvtjQ/THFeiGgooLFZREZQTiaz%0AT23YxdaGdv75vDnpDuWIVhgNcezkMo6dXEbCOeoaO9i4q4WNu1q4+6Wt/Pz5d73tIkFmVRczp7qE%0AOdXF1FYVMbm8gPGl+QSV5IqI5KzvPfEW+eEg15w+Ld2hSI4JmPHalkYKIiHOnVfNOXOr2NvaxdZ9%0A7YwrjvL27lbe3tXKq1v20dDW3e/rBANGUTREUTREcV6IwmiI5o5uoqEgxXkhSvK8pPeiRROoKolS%0AVZJHcZ5O3IgMVk4ms796YTMVRRHeP7863aHkjIDtnxPujNpKPnrcRFZvb+ztkry2rpl7V26jvTve%0A+5ygGWMKwsyrKWFSeQGTygqYXF7ApPJ8JpUVMKYgrLOdIiJHqDU7mrjvte1ce8Z0ygsj6Q5HcpyZ%0AeS2vRd50juNL8znNv1QtnnC0dcVo6YzR2hmnpTNGR3eczliCzu44Hf5tZyzBvrYuOmMJ9rR00dIZ%0AozOWAODul7f2vldBJEh5YYSFk8Ywqdw79un5G1+aRyioLs4iPXIumd2+r53H19Zz/ZIZut4hjX6b%0AtNOeXV3C7OoSLjymhqaOGLuaO2lo7WJvWxd7W7t4Z3crL7/bQFtX/IDXyA8HqRmTx4SyAiaMyWOC%0Anyz33FaX5hHWDl9EJOts39fO1T9dQUVRlE8snp7ucEQGFAwYxXnhIbWodnbHae6I0dTRTXNHjMb2%0Abva2ddHQ2sWqbY08uKqOWMId8F4TxuT7J/f3n+SfXF5AZXGUMfkR8sLq2iy5I+eS2d8s34wD/vLE%0AyekORVKYGaX54X6vi+rojtPgJ7j72rrZ19bFvvZuNu5s4eV3G2jtjB2wfcCgqiTvgAS3ZkweYwuj%0AlBWGKS+MUF4QYUxBRCc2REQyxL62Lq64fTmtnTHuuv4UKvyWMJEjUTQcJBoOUlHc9/c84ZyX4LZ2%0AHXCi/909razc3EBryol+gEgowBj/WKogEiQ/HCQ/EqIgEiQaDnDajAqK80IU54UpyQtR4l/fW+x3%0AeVZDgGSTnEpmdzS28+sVW1g6q5JJ5QXpDkcOUV44yPjS/H6HyO+OJ2hs66ahvYvGtm72tXsJb0Nr%0AF7tbOlm2agfdcdfnc4vzQpQXRigriPTuyIMBIxQwQsEAoYARDBjhoBEKBAgFjbC/vjAa6q0Meq59%0A6VkuyQ+RHw4O6gypc86/heQoA4bOsIpITtjR2M4n71zJ5j1t3HHNicz15zcXyVUBM8oKvOMTKt/7%0AeGd3nL1tXRw1oXT/yX7/OOiNbY20d8XZ197N9sYO2rvidMUTPLZm54DvmRcO9Ca2PQlvQSRIOBgg%0AEgwQCQUIB70/My/hTiQcCecvO0cs7oglHN3xBLG4d9udcGxtaCORcMT97eMJR9w5CiPB3mO0aMh7%0Aj5bOGKFAgLB/zBUJBZhXU0JhJEiBn5wXREP+fW9dYTRIfjhENOzFGg0FiIaCRPzX1FgsR54hJ7Nm%0AdhswD/ijc+7mwW4zmOeNhEffrOeffvsanbEEnzxr5mi9rYyicDBARXF0wLObrZ0xWrvitPm3rZ0x%0A2rqS1vmtu3F/Bxz3d7ixhHdmNOHvdOO9O2JvZzyQgHmVUc9mvUkrXuI6GGbeNcQBMwIB7/WCZph5%0AZ3XzwgHyw0Hykv7ywwH/Nnmdv20kSF4oSF4kSF7Iv5/0eM/2PRWV4SXUAQPD6E4k6Irt/+vsWY57%0A1wR1xx0GhAJGwD8REAx4MQeT7ocC/kmBoH+yIOVEQTBgSuRF+jGc9XC66uYee1o6+cGTG/n5C++C%0Ag29fupBTZowd7TBEsk7UP9G/p6ULYH8Pt3JYMHHMe7aPJxydsTgd3Qk6uuP+X4KO2P5l7zpfb7mt%0AM8belk66/eQ0nkj0HhfF/QMgM4iGggQD3nECeCf/O7rjB9T/gaTbaDiQtA4C/jEBQCzhJcMFfoLb%0A4XfF7oon2NrQTltX7D2Xng1WMGC9CXkkFOhNnNs6473HIqGA13AxraKwd7tIaH9yXBAJUZQXoiga%0ApCga9pe9Ab6Kot4gX0XRkBLnUTKkZNbMLgaCzrlTzOx2M6t1zm042DbA0Qd73nDrjMX5ygNr+dmf%0ANjFvfAm3XraIGZWajicXBWzo17QMpDue2F8ZdMdpT64c/AqhN5O1A24ALyGFlPV+AtmT8DrncA4S%0APcvQm0jHE17y2BNHc0fMOwMa37++Zzl+sMw7A3mt4/sT3aB/lrZnXdBvPfdazfe3pIeCAcL+c3vX%0AJT03FEjaLqnFPWAHfiYHY9D7nICf8Pck4cn3k1v7U++HUh474PV7vzP740pe13PfUranz8cs6ZGe%0AxyzleUmP9bH9e2I58O36fCz5dVJj7/miOw48q+/c/u94IuEoLfB6O4hnOOvhvtaNRt388Op6Vm7e%0Ax8otDaze1kQskeAjx07k78+pZWKZek+JjIRgwPxWzXRHcngSzju+6T2xHj/w5LqXECd6k+5YwhFL%0AJIjH9y/H4vsfi4aCxBM9rciO9u5uXtnckPRc1/t4bJDHUgWRoDeStZ/k9v7lhSj2bwujIQojIb+l%0A24iEAvtbo/0E2jte4IDjioBfmSY3cvT05Os5Luk9Ngkkr0tqnEhqpEjmkvoHpja6OCDmN2h0xx3l%0ABRFKC9JbNw+1ZXYpcJe//DBwOpBa8fW1zaJBPG9YdcUSPLFuJ1edOpV/+cAcoqHgSL6d5KCerjbF%0AeemO5OB6dv6pSW4s7lUEsbjzbxN09SS/ziW1Knu3AYNgb4J4YFfsUNA78+q9X0pyktINKeEc8QT+%0Ardt/m3DEHQfcT7ieVnF6W8iTH+/oTvR2Wep9PKUbU+I9t/Tez740P7d8/oNzufYMDQSUZCnDVw+P%0Aet1sGP9w92sEDBZMGMPVp03lz4+fyMxxxSP5tiJyhAiYEQ0F03JcH084P3E+cKTqju44XbHEe9b1%0A3Da2dZMfCdLcEaO1K0ZzRywrGxmSfeGCeVx1WnqnThtqMlsIbPOX9wLHDnKbgz7PzD4BfMK/22Jm%0A64YY4wGeBr449KdXALuHI45RprhHl+Iefdkau+I+RNf9N1w39Kcnxz1lOOLJAMNZD6etbgZYB9wN%0AfHa4XvBA2fpbG00qo4GpfAam8hnYEV0+V/83XH14L9FTPkOum4eazLYAPaPwFAF9DXvW1zYHfZ5z%0A7kfAj4YY14gws5ecc8enO45DpbhHl+Iefdkau+IeXdka90EMZz2clXXzYByhn/2wUhkNTOUzMJXP%0AwFQ+AxuO8hnq2Nsv43VDAjgG2DTIbQbzPBERERnYcNbDqptFRCQrDbVl9l7gGTOrAc4HLjWzm51z%0Anx9gm5PxrhtOXSciIiKHZjjrYdXNIiKSlYbUMuuca8IbWOIF4Ezn3GspFWhf2zT2tW7ooY+qrOta%0A5VPco0txj75sjV1xj65sjbtfw1kPZ3HdPBhH3Gc/AlRGA1P5DEzlMzCVz8AOu3zMpY65LCIiIiIi%0AIpLhhnrNrIiIHISZlZvZuWZWke5YDkW2xi0iIiK5RcnsQZjZbWb2vJl9/uBbp4+Zhcxss5k96f8d%0AbWZfNLMVZva9dMfXHzOrMrNn/OWwmd1vZs+Z2TX9rcsEKXFPMLOtSWVf6a/PmO+OmZWa2TIze9jM%0A7jGzSF/xZVLM0G/cB3zP/e0y7rtuZmXAH4ATgSfMrDJLyryvuLOizKH3t7nSX8748paRo8/ak637%0A/9GmfcfBmdn3zewCf1ll5DOzMjN7wMxeMrMf+utUPgztOP9Qj/2VzA7AzC4Ggs65U4DpZlab7pgG%0AsAD4tXNuqXNuKRDBG53yRGCnmZ2TzuD64h8034E3xyHA3wEvO+dOAz5qZsX9rEurPuI+CfjPnrJ3%0Azu3KwO/Ox4BbnHPvA+qAS0mJLwNjhvfG/RmSvufOuTfM7Dgy87u+ALjJOfefwEPAWWRHmafGfQ3Z%0AU+YAXwfy+yrbDC1vGQH6rA+Qrfv/0aZ9xwDM7Ayg2jl3v8roPS4HfuVPMVNsZp9G5XM4x/mHdOyv%0AZHZgS4G7/OWH2T91QSY6GfgzM1tuZrcBZwO/c95F0Q8BZ6Q1ur7Fgb8Amvz7S9lf3k8Dx/ezLt1S%0A4z4ZuNbMXjGzL/vrlpJB3x3n3Pedc4/4dyuBv+K98S3tY11a9RF3jKTvuZmFgCVk4HfdOfeUc+4F%0AM1uMl/S9n+wo89S428mSMjezs4BWvAP2pWRBecuIWYo+ayB79/+jSfuOgZlZGPgxsMnMPoTKKNUe%0A4CgzGwNMAqah8oGhH+f3ta5fSmYHVghs85f3AlVpjOVgVgDnOOdOBMJAPhkeu3OuKWXUzL7KO+M+%0Agz7iXob3wzsBOMXMFpCBcQOY2SlAGbCFLCjrHklxP8KB3/MPkNlxG96OvAFv+pOsKPOUuFeSBWVu%0AZhHgX/Fa7yFL9icyYvRZp8jW/f9I075jUK4A3gS+ineS8wZURsmeBaYAnwLW4PWOzPnyOYzj/EMq%0AKyWzA2vBSwoBisjs8nrdObfDX36J7Iq9R18xZ8P/8SfnXLNzLo534F9LBsZtZuXArXjdRrOmrFPi%0ATv2eZ2RZ93CeG4DXgVPJkjJPibsmS8r8M8D3nXP7/PtZ8x2XEaHPOkm27v9HifYdB7cI+JFzrg74%0AJV5rmcpov38HrnfOfQlYC1yGyqcvg/1tHVJZ5WJBHoqX2d8N4BhgU/pCOahfmNkxZhYELsI7q5Et%0Asffoq7yz4TN4yMzGm1kB8D5gFRkWt3/m+W7gX5xz75IlZd1H3Knf89fIwLgBzOyfzewK/+4Y4L/I%0AjjJPjft/sqTMzwFuMLMngYXABWRBecuI0Wfty9b9/yjSvuPg3gKm+8vHA1NRGSUrA47268mTyJL6%0APg0Gu+85pLIKDW+MR5x7gWfMrAY4H+/ayEz1JeBOwID7gJvxYv82cJ7/l+nuAB7wBxmYB7yI180g%0AdV2m+SLwBNAF/I9zbp2Z7SCzvjsfB44FPmdmnwN+ClyeEp8js2KG98b9BPAL/O+5c+5RMwsAX8nA%0A7/qPgLvM7Fq8Exz3Ak9nQZmnxr0Y+BUZXubOucU9y/5B6YW8t2wzsbxlZGRT/T3SsnX/Pyq07xiU%0A24DbzexSvMtNlgL3qYx6fQXvdzUFeB74JvoO9WWwx/mHdOxv3vgd0h9/JK5zgaf97hVZw8zygQ8C%0Arzjn3k53PIPh/8hPBx7q6Wff17pskOnfnb7iy/SY+5Mt33WV+eg6kspbDp0+6/7ptzEwlc/BqYwG%0ApvLp22CP8w/l2F/JrIiIiIiIiGQdXTMrIiIiIiIiWUfJrIiIiIiIiGQdJbMiGcDM8szssAdkM7NL%0AkpYnJt8XERGR/g1HXax6WGR0aTRjkRFkZrcB/wlcCTzrnHukn02/iTfJ9sf7eA0DGoFXUh46CjjV%0AObfe324W8DEz24z3254OfMjMtgNBYK1zrt7MrgH+EdgOTAASwA68oeWfcc7d6L/eRLx5RdemvO9s%0A4ATn3NZBF4SIiEjm67MuVj0skrmUzIoMMzM7F/hXvMppHvAfQDfwNTPbh9cj4i+dc9v87W/Eq9AK%0AzOw659yPk1/POefM7E3n3NKU97kXbzqgHlfiTcs0B2/o/PFAiX8/gldR1gMx4Bbn3E/M7Hqgwzn3%0AMzNbijc6bY/OAf7N+CCLQ0REJOMNVBerHhbJXEpmRYbf48Djzrm4mf0maf2NzrknzSwMxPzbrwL1%0Azrn/8M/8ftnMfgp8xjlXD71nhMeb2aMp7zMN70wvZlaEdyb5M/66jwGFeBXpXwG7nXPf95/ngH8y%0As78CaoCEmV0FjAEeTHr9ON7cxW+mvO9cDqy8RUREstJg6mLVwyKZS8msyDDzk9iD/bYWA18G7gIu%0ANLPT/fX5eBXXw2b2b865/3Pe/FlTDvJ6NwCP+csTgC8Au4FrnXM3mtlTySECX+vnjPB5AGZ2JXAZ%0AXreqmj7e75dm9h3n3LKDxCUiIpKRzGwJg6yLUT0skpGUzIqMjCfMrBPvepoe3zCzBmALXqX350Cd%0Ac+7byU80swDwK7xuSJjZdcA/A5tS3mMicLtz7qvAbcBZQAFeV6Zv4J21nWBmR+FVrD0O+rt3zt1h%0AZsuB/waeBmoBA9bjJeI3OefWHOx1REREMtgKBlEXqx4WyVxKZkVGgHPuDICUbsb/4Jx7sueOmf0Q%0AqDCzON71ND0DPATxujtd5d/vBn7mnLvZzN4HFDjn7jWzT+L/hp1zu80s4W//A2AzsBVY4Jz7r5Tw%0ACoG/MbNL8Qee8Ls6lQHJA1QFgOPwrvcZh1eJzsKrUIOHXioiIiKZwznXNpi62MxUD4tkKCWzIsPM%0AzK4FrsJrWZ2X9NC3/AGgwniJ7eX+9jcBu4C/Aa52zv0g9SWTlpcAbyfdD6e+v3Num5kdj9c96Wt9%0AhDgP+Gvn3HP9dW/yNQO3A3uARXiV6stABdDUbwGIiIhkiUHWxaqHRTKUklmRYeac+wnwE+htme2p%0ABG9MaZkN4g0UUQRcg1dJzTezLznn/i3pJZ8AImY2GW+Uw0vM7D7gHuD+pO2M/XNH/xK4FzjfzJY7%0A53b572nAycA/JT2nJ74QB46OeBaw1F/Xc0Z4kv8eL+GddRYREclag6yLVQ+LZCglsyIjKwhE/b/U%0A39vFwCeBdcAyoB1voIdjzex159xvzWwCcCmwAK/70WXOufX+GeRP43VTutK/biYM5JvZLXhdmKbg%0AVbq/M7My4Ho/jhXOuTY/hiag258b7+vA3wOY2bHA5X484F0DZECLf//vzGybc27FsJSSiIhIegxY%0AFwPPo3pYJGOZN1CqiGQKf3j/Ludclz8q8lXA0z2TsqdsOw/YlFQpYmZ5zrmOlO0MeudffbPDAAAA%0AZ0lEQVTKizjnNKS/iIhIP3rqYrw5469C9bBIRlIyKyIiIiIiIlkncPBNRERERERERDKLklkRERER%0AERHJOkpmRUREREREJOsomRUREREREZGso2RWREREREREso6SWREREREREck6/x9sxYCuuvSp6QAA%0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1" y="729390"/>
            <a:ext cx="461645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381" y="1503123"/>
            <a:ext cx="4465123" cy="30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05414" y="5307811"/>
            <a:ext cx="5498926" cy="369332"/>
          </a:xfrm>
          <a:prstGeom prst="rect">
            <a:avLst/>
          </a:prstGeom>
          <a:noFill/>
        </p:spPr>
        <p:txBody>
          <a:bodyPr wrap="square" rtlCol="0">
            <a:spAutoFit/>
          </a:bodyPr>
          <a:lstStyle/>
          <a:p>
            <a:r>
              <a:rPr lang="zh-CN" altLang="en-US" dirty="0" smtClean="0"/>
              <a:t>得到如右图所示的正常风速分布图</a:t>
            </a:r>
            <a:endParaRPr lang="zh-CN" altLang="en-US" dirty="0"/>
          </a:p>
        </p:txBody>
      </p:sp>
    </p:spTree>
    <p:extLst>
      <p:ext uri="{BB962C8B-B14F-4D97-AF65-F5344CB8AC3E}">
        <p14:creationId xmlns:p14="http://schemas.microsoft.com/office/powerpoint/2010/main" val="75872887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KaiTi"/>
        <a:cs typeface=""/>
      </a:majorFont>
      <a:minorFont>
        <a:latin typeface="Times New Roman"/>
        <a:ea typeface="KaiTi"/>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3455</TotalTime>
  <Words>1221</Words>
  <Application>Microsoft Office PowerPoint</Application>
  <PresentationFormat>全屏显示(4:3)</PresentationFormat>
  <Paragraphs>162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xbany</cp:lastModifiedBy>
  <cp:revision>199</cp:revision>
  <dcterms:created xsi:type="dcterms:W3CDTF">2019-10-11T12:10:03Z</dcterms:created>
  <dcterms:modified xsi:type="dcterms:W3CDTF">2020-03-18T07:02:02Z</dcterms:modified>
</cp:coreProperties>
</file>