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76" r:id="rId2"/>
    <p:sldId id="257" r:id="rId3"/>
    <p:sldId id="301" r:id="rId4"/>
    <p:sldId id="299" r:id="rId5"/>
    <p:sldId id="300" r:id="rId6"/>
    <p:sldId id="284" r:id="rId7"/>
    <p:sldId id="261" r:id="rId8"/>
    <p:sldId id="323" r:id="rId9"/>
    <p:sldId id="321" r:id="rId10"/>
    <p:sldId id="277" r:id="rId11"/>
    <p:sldId id="322" r:id="rId12"/>
    <p:sldId id="267" r:id="rId13"/>
    <p:sldId id="324" r:id="rId14"/>
    <p:sldId id="279" r:id="rId15"/>
    <p:sldId id="325" r:id="rId16"/>
    <p:sldId id="291" r:id="rId17"/>
    <p:sldId id="326" r:id="rId18"/>
    <p:sldId id="295" r:id="rId19"/>
    <p:sldId id="268" r:id="rId20"/>
    <p:sldId id="270" r:id="rId21"/>
    <p:sldId id="272" r:id="rId22"/>
    <p:sldId id="303" r:id="rId23"/>
    <p:sldId id="330" r:id="rId24"/>
    <p:sldId id="304" r:id="rId25"/>
    <p:sldId id="305" r:id="rId26"/>
    <p:sldId id="314" r:id="rId27"/>
    <p:sldId id="315" r:id="rId28"/>
    <p:sldId id="313" r:id="rId29"/>
    <p:sldId id="319" r:id="rId30"/>
    <p:sldId id="320" r:id="rId31"/>
    <p:sldId id="275"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F410591-AAAA-4ECE-B9F0-0F8559E0241B}">
  <a:tblStyle styleId="{FF410591-AAAA-4ECE-B9F0-0F8559E0241B}"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FE194C4-24E2-42FF-82FD-94A0EAF8942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47BDD39B-21CC-4349-A459-AF342B5CFBBA}"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60"/>
  </p:normalViewPr>
  <p:slideViewPr>
    <p:cSldViewPr snapToGrid="0">
      <p:cViewPr>
        <p:scale>
          <a:sx n="89" d="100"/>
          <a:sy n="89" d="100"/>
        </p:scale>
        <p:origin x="-1114" y="2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993292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6860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2111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29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82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86/s13000-020-01040-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ijert.org/malaria-cell-image-classification-using-inceptionv3-and-sv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28650" y="701960"/>
            <a:ext cx="7886700" cy="10953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IN" sz="2000" dirty="0">
                <a:latin typeface="Times New Roman" pitchFamily="18" charset="0"/>
                <a:cs typeface="Times New Roman" pitchFamily="18" charset="0"/>
              </a:rPr>
              <a:t>	</a:t>
            </a:r>
            <a:r>
              <a:rPr lang="en-IN" sz="2200" dirty="0">
                <a:latin typeface="Times New Roman" pitchFamily="18" charset="0"/>
                <a:cs typeface="Times New Roman" pitchFamily="18" charset="0"/>
              </a:rPr>
              <a:t>Department of Computer Science and Engineering</a:t>
            </a:r>
            <a:br>
              <a:rPr lang="en-IN" sz="2200" dirty="0">
                <a:latin typeface="Times New Roman" pitchFamily="18" charset="0"/>
                <a:cs typeface="Times New Roman" pitchFamily="18" charset="0"/>
              </a:rPr>
            </a:br>
            <a:r>
              <a:rPr lang="en-IN" sz="2200" dirty="0">
                <a:latin typeface="Times New Roman" pitchFamily="18" charset="0"/>
                <a:cs typeface="Times New Roman" pitchFamily="18" charset="0"/>
              </a:rPr>
              <a:t>Project Review              </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14.06.2022</a:t>
            </a:r>
            <a:endParaRPr sz="2000" dirty="0">
              <a:latin typeface="Times New Roman" pitchFamily="18" charset="0"/>
              <a:cs typeface="Times New Roman" pitchFamily="18" charset="0"/>
            </a:endParaRPr>
          </a:p>
        </p:txBody>
      </p:sp>
      <p:sp>
        <p:nvSpPr>
          <p:cNvPr id="85" name="Google Shape;85;p13"/>
          <p:cNvSpPr txBox="1">
            <a:spLocks noGrp="1"/>
          </p:cNvSpPr>
          <p:nvPr>
            <p:ph type="body" idx="1"/>
          </p:nvPr>
        </p:nvSpPr>
        <p:spPr>
          <a:xfrm>
            <a:off x="787555" y="2367667"/>
            <a:ext cx="7886700" cy="74672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r>
              <a:rPr lang="en-IN" sz="1800" dirty="0"/>
              <a:t>Title of the Project</a:t>
            </a:r>
          </a:p>
          <a:p>
            <a:pPr marL="0" lvl="0" indent="0" algn="ctr" rtl="0">
              <a:lnSpc>
                <a:spcPct val="90000"/>
              </a:lnSpc>
              <a:spcBef>
                <a:spcPts val="0"/>
              </a:spcBef>
              <a:spcAft>
                <a:spcPts val="0"/>
              </a:spcAft>
              <a:buClr>
                <a:schemeClr val="dk1"/>
              </a:buClr>
              <a:buSzPct val="100000"/>
              <a:buNone/>
            </a:pPr>
            <a:r>
              <a:rPr lang="en-US" sz="2400" dirty="0" smtClean="0"/>
              <a:t>BREAST CANCER CLASSIFICATION USING DEEP LEARNING</a:t>
            </a:r>
            <a:endParaRPr lang="en-IN" sz="2400" dirty="0"/>
          </a:p>
        </p:txBody>
      </p:sp>
      <p:pic>
        <p:nvPicPr>
          <p:cNvPr id="86" name="Google Shape;86;p13"/>
          <p:cNvPicPr preferRelativeResize="0"/>
          <p:nvPr/>
        </p:nvPicPr>
        <p:blipFill rotWithShape="1">
          <a:blip r:embed="rId3">
            <a:alphaModFix/>
          </a:blip>
          <a:srcRect/>
          <a:stretch/>
        </p:blipFill>
        <p:spPr>
          <a:xfrm>
            <a:off x="553379" y="315500"/>
            <a:ext cx="963038" cy="1118937"/>
          </a:xfrm>
          <a:prstGeom prst="rect">
            <a:avLst/>
          </a:prstGeom>
          <a:noFill/>
          <a:ln>
            <a:noFill/>
          </a:ln>
        </p:spPr>
      </p:pic>
      <p:sp>
        <p:nvSpPr>
          <p:cNvPr id="88" name="Google Shape;88;p13"/>
          <p:cNvSpPr txBox="1"/>
          <p:nvPr/>
        </p:nvSpPr>
        <p:spPr>
          <a:xfrm>
            <a:off x="5096934" y="4140049"/>
            <a:ext cx="3945466" cy="1000233"/>
          </a:xfrm>
          <a:prstGeom prst="rect">
            <a:avLst/>
          </a:prstGeom>
          <a:noFill/>
          <a:ln>
            <a:noFill/>
          </a:ln>
        </p:spPr>
        <p:txBody>
          <a:bodyPr spcFirstLastPara="1" wrap="square" lIns="91425" tIns="45700" rIns="91425" bIns="45700" anchor="t" anchorCtr="0">
            <a:spAutoFit/>
          </a:bodyPr>
          <a:lstStyle/>
          <a:p>
            <a:pPr lvl="0"/>
            <a:r>
              <a:rPr lang="en-US" sz="1200" b="1" u="sng" dirty="0">
                <a:solidFill>
                  <a:schemeClr val="dk1"/>
                </a:solidFill>
                <a:latin typeface="Times New Roman" pitchFamily="18" charset="0"/>
                <a:ea typeface="Calibri"/>
                <a:cs typeface="Times New Roman" pitchFamily="18" charset="0"/>
                <a:sym typeface="Calibri"/>
              </a:rPr>
              <a:t>Guided by:</a:t>
            </a:r>
            <a:endParaRPr lang="en-US" sz="1200" b="1" u="sng" dirty="0">
              <a:latin typeface="Times New Roman" pitchFamily="18" charset="0"/>
              <a:cs typeface="Times New Roman" pitchFamily="18" charset="0"/>
            </a:endParaRPr>
          </a:p>
          <a:p>
            <a:pPr lvl="0"/>
            <a:endParaRPr lang="en-US" sz="1100" dirty="0">
              <a:solidFill>
                <a:schemeClr val="dk1"/>
              </a:solidFill>
              <a:latin typeface="Times New Roman" pitchFamily="18" charset="0"/>
              <a:ea typeface="Calibri"/>
              <a:cs typeface="Times New Roman" pitchFamily="18" charset="0"/>
              <a:sym typeface="Calibri"/>
            </a:endParaRPr>
          </a:p>
          <a:p>
            <a:pPr lvl="0"/>
            <a:r>
              <a:rPr lang="en-US" sz="1200" dirty="0">
                <a:solidFill>
                  <a:schemeClr val="dk1"/>
                </a:solidFill>
                <a:latin typeface="Times New Roman" pitchFamily="18" charset="0"/>
                <a:ea typeface="Calibri"/>
                <a:cs typeface="Times New Roman" pitchFamily="18" charset="0"/>
                <a:sym typeface="Calibri"/>
              </a:rPr>
              <a:t>Dr. S P </a:t>
            </a:r>
            <a:r>
              <a:rPr lang="en-US" sz="1200" dirty="0" err="1">
                <a:solidFill>
                  <a:schemeClr val="dk1"/>
                </a:solidFill>
                <a:latin typeface="Times New Roman" pitchFamily="18" charset="0"/>
                <a:ea typeface="Calibri"/>
                <a:cs typeface="Times New Roman" pitchFamily="18" charset="0"/>
                <a:sym typeface="Calibri"/>
              </a:rPr>
              <a:t>Abirami</a:t>
            </a:r>
            <a:endParaRPr lang="en-US" sz="1200" dirty="0">
              <a:latin typeface="Times New Roman" pitchFamily="18" charset="0"/>
              <a:cs typeface="Times New Roman" pitchFamily="18" charset="0"/>
            </a:endParaRPr>
          </a:p>
          <a:p>
            <a:pPr lvl="0"/>
            <a:r>
              <a:rPr lang="en-US" sz="1200" dirty="0">
                <a:solidFill>
                  <a:schemeClr val="dk1"/>
                </a:solidFill>
                <a:latin typeface="Times New Roman" pitchFamily="18" charset="0"/>
                <a:ea typeface="Calibri"/>
                <a:cs typeface="Times New Roman" pitchFamily="18" charset="0"/>
                <a:sym typeface="Calibri"/>
              </a:rPr>
              <a:t>Assistant </a:t>
            </a:r>
            <a:r>
              <a:rPr lang="en-US" sz="1200" dirty="0" err="1" smtClean="0">
                <a:solidFill>
                  <a:schemeClr val="dk1"/>
                </a:solidFill>
                <a:latin typeface="Times New Roman" pitchFamily="18" charset="0"/>
                <a:ea typeface="Calibri"/>
                <a:cs typeface="Times New Roman" pitchFamily="18" charset="0"/>
                <a:sym typeface="Calibri"/>
              </a:rPr>
              <a:t>professor,CSE</a:t>
            </a:r>
            <a:endParaRPr lang="en-US" sz="1200" dirty="0" smtClean="0">
              <a:solidFill>
                <a:schemeClr val="dk1"/>
              </a:solidFill>
              <a:latin typeface="Times New Roman" pitchFamily="18" charset="0"/>
              <a:ea typeface="Calibri"/>
              <a:cs typeface="Times New Roman" pitchFamily="18" charset="0"/>
              <a:sym typeface="Calibri"/>
            </a:endParaRPr>
          </a:p>
          <a:p>
            <a:pPr lvl="0"/>
            <a:endParaRPr lang="en-US" sz="1200" dirty="0">
              <a:solidFill>
                <a:schemeClr val="dk1"/>
              </a:solidFill>
              <a:latin typeface="Times New Roman" pitchFamily="18" charset="0"/>
              <a:ea typeface="Calibri"/>
              <a:cs typeface="Times New Roman" pitchFamily="18" charset="0"/>
              <a:sym typeface="Calibri"/>
            </a:endParaRPr>
          </a:p>
        </p:txBody>
      </p:sp>
      <p:graphicFrame>
        <p:nvGraphicFramePr>
          <p:cNvPr id="9" name="Google Shape;87;p13"/>
          <p:cNvGraphicFramePr/>
          <p:nvPr>
            <p:extLst>
              <p:ext uri="{D42A27DB-BD31-4B8C-83A1-F6EECF244321}">
                <p14:modId xmlns:p14="http://schemas.microsoft.com/office/powerpoint/2010/main" val="1408354571"/>
              </p:ext>
            </p:extLst>
          </p:nvPr>
        </p:nvGraphicFramePr>
        <p:xfrm>
          <a:off x="353121" y="3980022"/>
          <a:ext cx="3270296" cy="1770445"/>
        </p:xfrm>
        <a:graphic>
          <a:graphicData uri="http://schemas.openxmlformats.org/drawingml/2006/table">
            <a:tbl>
              <a:tblPr firstRow="1" bandRow="1">
                <a:noFill/>
              </a:tblPr>
              <a:tblGrid>
                <a:gridCol w="1094904">
                  <a:extLst>
                    <a:ext uri="{9D8B030D-6E8A-4147-A177-3AD203B41FA5}">
                      <a16:colId xmlns="" xmlns:a16="http://schemas.microsoft.com/office/drawing/2014/main" val="20000"/>
                    </a:ext>
                  </a:extLst>
                </a:gridCol>
                <a:gridCol w="2175392">
                  <a:extLst>
                    <a:ext uri="{9D8B030D-6E8A-4147-A177-3AD203B41FA5}">
                      <a16:colId xmlns="" xmlns:a16="http://schemas.microsoft.com/office/drawing/2014/main" val="20001"/>
                    </a:ext>
                  </a:extLst>
                </a:gridCol>
              </a:tblGrid>
              <a:tr h="354089">
                <a:tc>
                  <a:txBody>
                    <a:bodyPr/>
                    <a:lstStyle/>
                    <a:p>
                      <a:pPr marL="0" marR="0" lvl="0" indent="0" algn="ctr" rtl="0">
                        <a:spcBef>
                          <a:spcPts val="0"/>
                        </a:spcBef>
                        <a:spcAft>
                          <a:spcPts val="0"/>
                        </a:spcAft>
                        <a:buNone/>
                      </a:pPr>
                      <a:r>
                        <a:rPr lang="en-IN" sz="1600" u="none" strike="noStrike" cap="none" dirty="0" err="1">
                          <a:solidFill>
                            <a:schemeClr val="dk1"/>
                          </a:solidFill>
                          <a:latin typeface="Times New Roman" pitchFamily="18" charset="0"/>
                          <a:cs typeface="Times New Roman" pitchFamily="18" charset="0"/>
                        </a:rPr>
                        <a:t>Reg</a:t>
                      </a:r>
                      <a:r>
                        <a:rPr lang="en-IN" sz="1600" u="none" strike="noStrike" cap="none" dirty="0">
                          <a:solidFill>
                            <a:schemeClr val="dk1"/>
                          </a:solidFill>
                          <a:latin typeface="Times New Roman" pitchFamily="18" charset="0"/>
                          <a:cs typeface="Times New Roman" pitchFamily="18" charset="0"/>
                        </a:rPr>
                        <a:t> .No.</a:t>
                      </a:r>
                      <a:endParaRPr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600" dirty="0">
                          <a:solidFill>
                            <a:schemeClr val="dk1"/>
                          </a:solidFill>
                          <a:latin typeface="Times New Roman" pitchFamily="18" charset="0"/>
                          <a:cs typeface="Times New Roman" pitchFamily="18" charset="0"/>
                        </a:rPr>
                        <a:t>Name of the student</a:t>
                      </a:r>
                      <a:endParaRPr sz="14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0"/>
                  </a:ext>
                </a:extLst>
              </a:tr>
              <a:tr h="354089">
                <a:tc>
                  <a:txBody>
                    <a:bodyPr/>
                    <a:lstStyle/>
                    <a:p>
                      <a:pPr marL="0" marR="0" lvl="0" indent="0" algn="l" rtl="0">
                        <a:spcBef>
                          <a:spcPts val="0"/>
                        </a:spcBef>
                        <a:spcAft>
                          <a:spcPts val="0"/>
                        </a:spcAft>
                        <a:buNone/>
                      </a:pPr>
                      <a:r>
                        <a:rPr lang="en-US" sz="1600" dirty="0">
                          <a:latin typeface="Times New Roman" pitchFamily="18" charset="0"/>
                          <a:cs typeface="Times New Roman" pitchFamily="18" charset="0"/>
                        </a:rPr>
                        <a:t>1905034</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a:latin typeface="Times New Roman" pitchFamily="18" charset="0"/>
                          <a:cs typeface="Times New Roman" pitchFamily="18" charset="0"/>
                        </a:rPr>
                        <a:t>NIDIN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1"/>
                  </a:ext>
                </a:extLst>
              </a:tr>
              <a:tr h="354089">
                <a:tc>
                  <a:txBody>
                    <a:bodyPr/>
                    <a:lstStyle/>
                    <a:p>
                      <a:pPr marL="0" marR="0" lvl="0" indent="0" algn="l" rtl="0">
                        <a:spcBef>
                          <a:spcPts val="0"/>
                        </a:spcBef>
                        <a:spcAft>
                          <a:spcPts val="0"/>
                        </a:spcAft>
                        <a:buNone/>
                      </a:pPr>
                      <a:r>
                        <a:rPr lang="en-US" sz="1600" dirty="0">
                          <a:latin typeface="Times New Roman" pitchFamily="18" charset="0"/>
                          <a:cs typeface="Times New Roman" pitchFamily="18" charset="0"/>
                        </a:rPr>
                        <a:t>1905046</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a:latin typeface="Times New Roman" pitchFamily="18" charset="0"/>
                          <a:cs typeface="Times New Roman" pitchFamily="18" charset="0"/>
                        </a:rPr>
                        <a:t>SANJAY PRATAP T K</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354089">
                <a:tc>
                  <a:txBody>
                    <a:bodyPr/>
                    <a:lstStyle/>
                    <a:p>
                      <a:pPr marL="0" marR="0" lvl="0" indent="0" algn="l" rtl="0">
                        <a:spcBef>
                          <a:spcPts val="0"/>
                        </a:spcBef>
                        <a:spcAft>
                          <a:spcPts val="0"/>
                        </a:spcAft>
                        <a:buNone/>
                      </a:pPr>
                      <a:r>
                        <a:rPr lang="en-US" sz="1600" dirty="0">
                          <a:latin typeface="Times New Roman" pitchFamily="18" charset="0"/>
                          <a:cs typeface="Times New Roman" pitchFamily="18" charset="0"/>
                        </a:rPr>
                        <a:t>1905062</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a:latin typeface="Times New Roman" pitchFamily="18" charset="0"/>
                          <a:cs typeface="Times New Roman" pitchFamily="18" charset="0"/>
                        </a:rPr>
                        <a:t>YOKESH. R.S</a:t>
                      </a: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354089">
                <a:tc>
                  <a:txBody>
                    <a:bodyPr/>
                    <a:lstStyle/>
                    <a:p>
                      <a:pPr marL="0" marR="0" lvl="0" indent="0" algn="l" rtl="0">
                        <a:spcBef>
                          <a:spcPts val="0"/>
                        </a:spcBef>
                        <a:spcAft>
                          <a:spcPts val="0"/>
                        </a:spcAft>
                        <a:buNone/>
                      </a:pPr>
                      <a:r>
                        <a:rPr lang="en-US" sz="1600" dirty="0">
                          <a:latin typeface="Times New Roman" pitchFamily="18" charset="0"/>
                          <a:cs typeface="Times New Roman" pitchFamily="18" charset="0"/>
                        </a:rPr>
                        <a:t>2005201</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a:latin typeface="Times New Roman" pitchFamily="18" charset="0"/>
                          <a:cs typeface="Times New Roman" pitchFamily="18" charset="0"/>
                        </a:rPr>
                        <a:t>ABUTHAGEER S</a:t>
                      </a: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575407" y="30822"/>
            <a:ext cx="1993186" cy="10787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600" dirty="0">
                <a:latin typeface="Times New Roman" panose="02020603050405020304" pitchFamily="18" charset="0"/>
                <a:cs typeface="Times New Roman" panose="02020603050405020304" pitchFamily="18" charset="0"/>
              </a:rPr>
              <a:t>Paper 1</a:t>
            </a:r>
            <a:endParaRPr sz="36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 xmlns:a16="http://schemas.microsoft.com/office/drawing/2014/main" id="{12B9E3E1-918C-4EAD-B55E-CF353786BEB5}"/>
              </a:ext>
            </a:extLst>
          </p:cNvPr>
          <p:cNvGraphicFramePr>
            <a:graphicFrameLocks noGrp="1"/>
          </p:cNvGraphicFramePr>
          <p:nvPr>
            <p:extLst>
              <p:ext uri="{D42A27DB-BD31-4B8C-83A1-F6EECF244321}">
                <p14:modId xmlns:p14="http://schemas.microsoft.com/office/powerpoint/2010/main" val="3630874773"/>
              </p:ext>
            </p:extLst>
          </p:nvPr>
        </p:nvGraphicFramePr>
        <p:xfrm>
          <a:off x="328246" y="2362200"/>
          <a:ext cx="8210550" cy="3088258"/>
        </p:xfrm>
        <a:graphic>
          <a:graphicData uri="http://schemas.openxmlformats.org/drawingml/2006/table">
            <a:tbl>
              <a:tblPr firstRow="1" bandRow="1">
                <a:tableStyleId>{00A15C55-8517-42AA-B614-E9B94910E393}</a:tableStyleId>
              </a:tblPr>
              <a:tblGrid>
                <a:gridCol w="1642110">
                  <a:extLst>
                    <a:ext uri="{9D8B030D-6E8A-4147-A177-3AD203B41FA5}">
                      <a16:colId xmlns="" xmlns:a16="http://schemas.microsoft.com/office/drawing/2014/main" val="1406427956"/>
                    </a:ext>
                  </a:extLst>
                </a:gridCol>
                <a:gridCol w="1642110">
                  <a:extLst>
                    <a:ext uri="{9D8B030D-6E8A-4147-A177-3AD203B41FA5}">
                      <a16:colId xmlns="" xmlns:a16="http://schemas.microsoft.com/office/drawing/2014/main" val="901902319"/>
                    </a:ext>
                  </a:extLst>
                </a:gridCol>
                <a:gridCol w="1642110">
                  <a:extLst>
                    <a:ext uri="{9D8B030D-6E8A-4147-A177-3AD203B41FA5}">
                      <a16:colId xmlns="" xmlns:a16="http://schemas.microsoft.com/office/drawing/2014/main" val="3404635608"/>
                    </a:ext>
                  </a:extLst>
                </a:gridCol>
                <a:gridCol w="1642110">
                  <a:extLst>
                    <a:ext uri="{9D8B030D-6E8A-4147-A177-3AD203B41FA5}">
                      <a16:colId xmlns="" xmlns:a16="http://schemas.microsoft.com/office/drawing/2014/main" val="1315596226"/>
                    </a:ext>
                  </a:extLst>
                </a:gridCol>
                <a:gridCol w="1642110">
                  <a:extLst>
                    <a:ext uri="{9D8B030D-6E8A-4147-A177-3AD203B41FA5}">
                      <a16:colId xmlns="" xmlns:a16="http://schemas.microsoft.com/office/drawing/2014/main" val="1244777492"/>
                    </a:ext>
                  </a:extLst>
                </a:gridCol>
              </a:tblGrid>
              <a:tr h="10765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chemeClr val="tx1"/>
                          </a:solidFill>
                          <a:effectLst/>
                          <a:latin typeface="Times New Roman" pitchFamily="18" charset="0"/>
                          <a:cs typeface="Times New Roman" pitchFamily="18" charset="0"/>
                        </a:rPr>
                        <a:t>Parameters considered</a:t>
                      </a:r>
                      <a:endParaRPr lang="en-IN" dirty="0">
                        <a:solidFill>
                          <a:schemeClr val="tx1"/>
                        </a:solidFill>
                        <a:latin typeface="Times New Roman" pitchFamily="18" charset="0"/>
                        <a:cs typeface="Times New Roman" pitchFamily="18" charset="0"/>
                      </a:endParaRPr>
                    </a:p>
                    <a:p>
                      <a:endParaRPr lang="en-IN" dirty="0">
                        <a:solidFill>
                          <a:schemeClr val="tx1"/>
                        </a:solidFill>
                        <a:latin typeface="Times New Roman" pitchFamily="18" charset="0"/>
                        <a:cs typeface="Times New Roman" pitchFamily="18" charset="0"/>
                      </a:endParaRPr>
                    </a:p>
                  </a:txBody>
                  <a:tcPr/>
                </a:tc>
                <a:tc>
                  <a:txBody>
                    <a:bodyPr/>
                    <a:lstStyle/>
                    <a:p>
                      <a:r>
                        <a:rPr lang="en-US" sz="1800" b="0" i="0" u="none" strike="noStrike" dirty="0">
                          <a:solidFill>
                            <a:schemeClr val="tx1"/>
                          </a:solidFill>
                          <a:effectLst/>
                          <a:latin typeface="Times New Roman" pitchFamily="18" charset="0"/>
                          <a:cs typeface="Times New Roman" pitchFamily="18" charset="0"/>
                        </a:rPr>
                        <a:t>Methodology used</a:t>
                      </a:r>
                      <a:r>
                        <a:rPr lang="en-US" dirty="0">
                          <a:solidFill>
                            <a:schemeClr val="tx1"/>
                          </a:solidFill>
                          <a:latin typeface="Times New Roman" pitchFamily="18" charset="0"/>
                          <a:cs typeface="Times New Roman" pitchFamily="18" charset="0"/>
                        </a:rPr>
                        <a:t> </a:t>
                      </a:r>
                      <a:endParaRPr lang="en-IN" dirty="0">
                        <a:solidFill>
                          <a:schemeClr val="tx1"/>
                        </a:solidFill>
                        <a:latin typeface="Times New Roman" pitchFamily="18" charset="0"/>
                        <a:cs typeface="Times New Roman" pitchFamily="18" charset="0"/>
                      </a:endParaRPr>
                    </a:p>
                  </a:txBody>
                  <a:tcPr/>
                </a:tc>
                <a:tc>
                  <a:txBody>
                    <a:bodyPr/>
                    <a:lstStyle/>
                    <a:p>
                      <a:r>
                        <a:rPr lang="en-US" sz="1800" b="0" i="0" u="none" strike="noStrike" dirty="0">
                          <a:solidFill>
                            <a:schemeClr val="tx1"/>
                          </a:solidFill>
                          <a:effectLst/>
                          <a:latin typeface="Times New Roman" pitchFamily="18" charset="0"/>
                          <a:cs typeface="Times New Roman" pitchFamily="18" charset="0"/>
                        </a:rPr>
                        <a:t>Algorithms used if any</a:t>
                      </a:r>
                      <a:r>
                        <a:rPr lang="en-US" dirty="0">
                          <a:solidFill>
                            <a:schemeClr val="tx1"/>
                          </a:solidFill>
                          <a:latin typeface="Times New Roman" pitchFamily="18" charset="0"/>
                          <a:cs typeface="Times New Roman" pitchFamily="18" charset="0"/>
                        </a:rPr>
                        <a:t> </a:t>
                      </a:r>
                      <a:endParaRPr lang="en-IN" dirty="0">
                        <a:solidFill>
                          <a:schemeClr val="tx1"/>
                        </a:solidFill>
                        <a:latin typeface="Times New Roman" pitchFamily="18" charset="0"/>
                        <a:cs typeface="Times New Roman" pitchFamily="18" charset="0"/>
                      </a:endParaRPr>
                    </a:p>
                  </a:txBody>
                  <a:tcPr/>
                </a:tc>
                <a:tc>
                  <a:txBody>
                    <a:bodyPr/>
                    <a:lstStyle/>
                    <a:p>
                      <a:r>
                        <a:rPr lang="en-US" sz="1800" b="0" i="0" u="none" strike="noStrike" dirty="0">
                          <a:solidFill>
                            <a:schemeClr val="tx1"/>
                          </a:solidFill>
                          <a:effectLst/>
                          <a:latin typeface="Times New Roman" pitchFamily="18" charset="0"/>
                          <a:cs typeface="Times New Roman" pitchFamily="18" charset="0"/>
                        </a:rPr>
                        <a:t>Limitations</a:t>
                      </a:r>
                      <a:endParaRPr lang="en-IN" dirty="0">
                        <a:solidFill>
                          <a:schemeClr val="tx1"/>
                        </a:solidFill>
                        <a:latin typeface="Times New Roman" pitchFamily="18" charset="0"/>
                        <a:cs typeface="Times New Roman" pitchFamily="18" charset="0"/>
                      </a:endParaRPr>
                    </a:p>
                  </a:txBody>
                  <a:tcPr/>
                </a:tc>
                <a:tc>
                  <a:txBody>
                    <a:bodyPr/>
                    <a:lstStyle/>
                    <a:p>
                      <a:r>
                        <a:rPr lang="en-IN" dirty="0">
                          <a:solidFill>
                            <a:schemeClr val="tx1"/>
                          </a:solidFill>
                          <a:latin typeface="Times New Roman" pitchFamily="18" charset="0"/>
                          <a:cs typeface="Times New Roman" pitchFamily="18" charset="0"/>
                        </a:rPr>
                        <a:t>Are you going to over come this?? (yes or no)</a:t>
                      </a:r>
                    </a:p>
                  </a:txBody>
                  <a:tcPr/>
                </a:tc>
                <a:extLst>
                  <a:ext uri="{0D108BD9-81ED-4DB2-BD59-A6C34878D82A}">
                    <a16:rowId xmlns="" xmlns:a16="http://schemas.microsoft.com/office/drawing/2014/main" val="3320369005"/>
                  </a:ext>
                </a:extLst>
              </a:tr>
              <a:tr h="1821901">
                <a:tc>
                  <a:txBody>
                    <a:bodyPr/>
                    <a:lstStyle/>
                    <a:p>
                      <a:r>
                        <a:rPr lang="en-US" sz="1800" dirty="0">
                          <a:latin typeface="Times New Roman" pitchFamily="18" charset="0"/>
                          <a:cs typeface="Times New Roman" pitchFamily="18" charset="0"/>
                        </a:rPr>
                        <a:t>Hidden layers, neurons in the second layer, </a:t>
                      </a:r>
                      <a:r>
                        <a:rPr lang="en-US" sz="1800" dirty="0" err="1">
                          <a:latin typeface="Times New Roman" pitchFamily="18" charset="0"/>
                          <a:cs typeface="Times New Roman" pitchFamily="18" charset="0"/>
                        </a:rPr>
                        <a:t>neurals</a:t>
                      </a:r>
                      <a:r>
                        <a:rPr lang="en-US" sz="1800" dirty="0">
                          <a:latin typeface="Times New Roman" pitchFamily="18" charset="0"/>
                          <a:cs typeface="Times New Roman" pitchFamily="18" charset="0"/>
                        </a:rPr>
                        <a:t> in the first layer</a:t>
                      </a:r>
                      <a:endParaRPr lang="en-IN" sz="1800" dirty="0">
                        <a:latin typeface="Times New Roman" pitchFamily="18" charset="0"/>
                        <a:cs typeface="Times New Roman" pitchFamily="18" charset="0"/>
                      </a:endParaRPr>
                    </a:p>
                  </a:txBody>
                  <a:tcPr/>
                </a:tc>
                <a:tc>
                  <a:txBody>
                    <a:bodyPr/>
                    <a:lstStyle/>
                    <a:p>
                      <a:pPr marL="342900" indent="-342900">
                        <a:buFont typeface="+mj-lt"/>
                        <a:buAutoNum type="arabicPeriod"/>
                      </a:pPr>
                      <a:r>
                        <a:rPr lang="en-US" sz="1800" dirty="0">
                          <a:latin typeface="Times New Roman" pitchFamily="18" charset="0"/>
                          <a:cs typeface="Times New Roman" pitchFamily="18" charset="0"/>
                        </a:rPr>
                        <a:t>Image processing</a:t>
                      </a:r>
                    </a:p>
                    <a:p>
                      <a:pPr marL="342900" indent="-342900">
                        <a:buFont typeface="+mj-lt"/>
                        <a:buAutoNum type="arabicPeriod"/>
                      </a:pPr>
                      <a:r>
                        <a:rPr lang="en-US" sz="1800" dirty="0">
                          <a:latin typeface="Times New Roman" pitchFamily="18" charset="0"/>
                          <a:cs typeface="Times New Roman" pitchFamily="18" charset="0"/>
                        </a:rPr>
                        <a:t>Machine learning.</a:t>
                      </a:r>
                      <a:endParaRPr lang="en-IN" sz="1800" dirty="0">
                        <a:latin typeface="Times New Roman" pitchFamily="18" charset="0"/>
                        <a:cs typeface="Times New Roman" pitchFamily="18" charset="0"/>
                      </a:endParaRPr>
                    </a:p>
                  </a:txBody>
                  <a:tcPr/>
                </a:tc>
                <a:tc>
                  <a:txBody>
                    <a:bodyPr/>
                    <a:lstStyle/>
                    <a:p>
                      <a:pPr marL="342900" indent="-342900">
                        <a:buFont typeface="+mj-lt"/>
                        <a:buAutoNum type="arabicPeriod"/>
                      </a:pPr>
                      <a:r>
                        <a:rPr lang="en-US" sz="1800" dirty="0">
                          <a:latin typeface="Times New Roman" pitchFamily="18" charset="0"/>
                          <a:cs typeface="Times New Roman" pitchFamily="18" charset="0"/>
                        </a:rPr>
                        <a:t>Back propagation neural network</a:t>
                      </a:r>
                    </a:p>
                    <a:p>
                      <a:pPr marL="342900" indent="-342900">
                        <a:buFont typeface="+mj-lt"/>
                        <a:buAutoNum type="arabicPeriod"/>
                      </a:pPr>
                      <a:r>
                        <a:rPr lang="en-US" sz="1800" dirty="0">
                          <a:latin typeface="Times New Roman" pitchFamily="18" charset="0"/>
                          <a:cs typeface="Times New Roman" pitchFamily="18" charset="0"/>
                        </a:rPr>
                        <a:t>Logistic regression </a:t>
                      </a:r>
                      <a:endParaRPr lang="en-IN" sz="1800" dirty="0">
                        <a:latin typeface="Times New Roman" pitchFamily="18" charset="0"/>
                        <a:cs typeface="Times New Roman" pitchFamily="18" charset="0"/>
                      </a:endParaRPr>
                    </a:p>
                    <a:p>
                      <a:pPr marL="0" indent="0">
                        <a:buFont typeface="+mj-lt"/>
                        <a:buNone/>
                      </a:pPr>
                      <a:endParaRPr lang="en-IN"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Uses</a:t>
                      </a:r>
                      <a:r>
                        <a:rPr lang="en-IN" sz="1800" baseline="0" dirty="0">
                          <a:latin typeface="Times New Roman" pitchFamily="18" charset="0"/>
                          <a:cs typeface="Times New Roman" pitchFamily="18" charset="0"/>
                        </a:rPr>
                        <a:t> mammographic datasets.(quite slow and less </a:t>
                      </a:r>
                      <a:r>
                        <a:rPr lang="en-IN" sz="1800" baseline="0" dirty="0" err="1">
                          <a:latin typeface="Times New Roman" pitchFamily="18" charset="0"/>
                          <a:cs typeface="Times New Roman" pitchFamily="18" charset="0"/>
                        </a:rPr>
                        <a:t>acurrate</a:t>
                      </a:r>
                      <a:r>
                        <a:rPr lang="en-IN" sz="1800" baseline="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 </a:t>
                      </a:r>
                      <a:r>
                        <a:rPr lang="en-IN" sz="1800" dirty="0">
                          <a:latin typeface="Times New Roman" pitchFamily="18" charset="0"/>
                          <a:cs typeface="Times New Roman" pitchFamily="18" charset="0"/>
                        </a:rPr>
                        <a:t>yes</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443803276"/>
                  </a:ext>
                </a:extLst>
              </a:tr>
            </a:tbl>
          </a:graphicData>
        </a:graphic>
      </p:graphicFrame>
    </p:spTree>
    <p:extLst>
      <p:ext uri="{BB962C8B-B14F-4D97-AF65-F5344CB8AC3E}">
        <p14:creationId xmlns:p14="http://schemas.microsoft.com/office/powerpoint/2010/main" val="182868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7;p23">
            <a:extLst>
              <a:ext uri="{FF2B5EF4-FFF2-40B4-BE49-F238E27FC236}">
                <a16:creationId xmlns:a16="http://schemas.microsoft.com/office/drawing/2014/main" xmlns="" id="{FA55144F-53B9-D8A3-65AE-304314DDF638}"/>
              </a:ext>
            </a:extLst>
          </p:cNvPr>
          <p:cNvSpPr txBox="1">
            <a:spLocks/>
          </p:cNvSpPr>
          <p:nvPr/>
        </p:nvSpPr>
        <p:spPr>
          <a:xfrm>
            <a:off x="628650" y="327631"/>
            <a:ext cx="2307833" cy="112102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IN" sz="4800" dirty="0">
                <a:latin typeface="Times New Roman" panose="02020603050405020304" pitchFamily="18" charset="0"/>
                <a:cs typeface="Times New Roman" panose="02020603050405020304" pitchFamily="18" charset="0"/>
              </a:rPr>
              <a:t>Paper 2</a:t>
            </a:r>
          </a:p>
        </p:txBody>
      </p:sp>
      <p:sp>
        <p:nvSpPr>
          <p:cNvPr id="5" name="Google Shape;148;p23">
            <a:extLst>
              <a:ext uri="{FF2B5EF4-FFF2-40B4-BE49-F238E27FC236}">
                <a16:creationId xmlns:a16="http://schemas.microsoft.com/office/drawing/2014/main" xmlns="" id="{A6F02383-4E99-B34B-B616-60484556DE46}"/>
              </a:ext>
            </a:extLst>
          </p:cNvPr>
          <p:cNvSpPr txBox="1">
            <a:spLocks/>
          </p:cNvSpPr>
          <p:nvPr/>
        </p:nvSpPr>
        <p:spPr>
          <a:xfrm>
            <a:off x="628650" y="2003887"/>
            <a:ext cx="78867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lgn="just">
              <a:buSzPts val="2800"/>
            </a:pPr>
            <a:r>
              <a:rPr lang="en-IN" b="1" dirty="0" smtClean="0">
                <a:latin typeface="Times New Roman" panose="02020603050405020304" pitchFamily="18" charset="0"/>
                <a:cs typeface="Times New Roman" panose="02020603050405020304" pitchFamily="18" charset="0"/>
              </a:rPr>
              <a:t>Title of the Paper</a:t>
            </a:r>
          </a:p>
          <a:p>
            <a:pPr marL="0" indent="0" algn="l"/>
            <a:r>
              <a:rPr lang="en-US" sz="2800" dirty="0">
                <a:latin typeface="Times New Roman" panose="02020603050405020304" pitchFamily="18" charset="0"/>
                <a:cs typeface="Times New Roman" panose="02020603050405020304" pitchFamily="18" charset="0"/>
              </a:rPr>
              <a:t>Efficient Approaches for Accuracy Improvement of Breast Cancer Classification Using Wisconsin Database.</a:t>
            </a:r>
            <a:r>
              <a:rPr lang="en-US" sz="2800" dirty="0">
                <a:solidFill>
                  <a:srgbClr val="000000"/>
                </a:solidFill>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Shajib</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Ghosh</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Jubaer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Hossain,Dr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Shaikh</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Anowarul</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Fattah,Dr</a:t>
            </a:r>
            <a:r>
              <a:rPr lang="en-IN" sz="2800" dirty="0">
                <a:latin typeface="Times New Roman" panose="02020603050405020304" pitchFamily="18" charset="0"/>
                <a:cs typeface="Times New Roman" panose="02020603050405020304" pitchFamily="18" charset="0"/>
              </a:rPr>
              <a:t>. Celia </a:t>
            </a:r>
            <a:r>
              <a:rPr lang="en-IN" sz="2800" dirty="0" err="1">
                <a:latin typeface="Times New Roman" panose="02020603050405020304" pitchFamily="18" charset="0"/>
                <a:cs typeface="Times New Roman" panose="02020603050405020304" pitchFamily="18" charset="0"/>
              </a:rPr>
              <a:t>Shahnaz</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Asir</a:t>
            </a:r>
            <a:r>
              <a:rPr lang="en-IN" sz="2800" dirty="0">
                <a:latin typeface="Times New Roman" panose="02020603050405020304" pitchFamily="18" charset="0"/>
                <a:cs typeface="Times New Roman" panose="02020603050405020304" pitchFamily="18" charset="0"/>
              </a:rPr>
              <a:t> Intisar Khan</a:t>
            </a:r>
            <a:r>
              <a:rPr lang="en-US" sz="2800" dirty="0">
                <a:solidFill>
                  <a:srgbClr val="000000"/>
                </a:solidFill>
                <a:latin typeface="Times New Roman" panose="02020603050405020304" pitchFamily="18" charset="0"/>
                <a:cs typeface="Times New Roman" panose="02020603050405020304" pitchFamily="18" charset="0"/>
              </a:rPr>
              <a:t>,2017 IEEE Region 10 Humanitarian Technology Conference (R10-HTC)21 - 23 Dec 2017, Dhaka, Bangladesh[2]</a:t>
            </a:r>
            <a:endParaRPr lang="en-IN" sz="2800" dirty="0">
              <a:latin typeface="Times New Roman" panose="02020603050405020304" pitchFamily="18" charset="0"/>
              <a:cs typeface="Times New Roman" panose="02020603050405020304" pitchFamily="18" charset="0"/>
            </a:endParaRPr>
          </a:p>
          <a:p>
            <a:pPr marL="0" indent="0" algn="just">
              <a:buClr>
                <a:srgbClr val="000000"/>
              </a:buClr>
              <a:buSzPts val="2800"/>
            </a:pPr>
            <a:r>
              <a:rPr lang="en-IN" sz="2800" dirty="0" smtClean="0">
                <a:solidFill>
                  <a:srgbClr val="000000"/>
                </a:solidFill>
                <a:latin typeface="Times New Roman" panose="02020603050405020304" pitchFamily="18" charset="0"/>
                <a:cs typeface="Times New Roman" panose="02020603050405020304" pitchFamily="18" charset="0"/>
              </a:rPr>
              <a:t>Available: </a:t>
            </a:r>
            <a:r>
              <a:rPr lang="en-IN" sz="2000" dirty="0" smtClean="0">
                <a:solidFill>
                  <a:srgbClr val="000000"/>
                </a:solidFill>
                <a:latin typeface="Times New Roman" panose="02020603050405020304" pitchFamily="18" charset="0"/>
                <a:cs typeface="Times New Roman" panose="02020603050405020304" pitchFamily="18" charset="0"/>
              </a:rPr>
              <a:t>10.1117/1.JMI.5.3.034501</a:t>
            </a:r>
          </a:p>
          <a:p>
            <a:pPr marL="0" indent="0" algn="just">
              <a:buClr>
                <a:srgbClr val="000000"/>
              </a:buClr>
              <a:buSzPts val="2800"/>
            </a:pPr>
            <a:r>
              <a:rPr lang="en-IN" sz="2000" dirty="0" smtClean="0">
                <a:solidFill>
                  <a:srgbClr val="000000"/>
                </a:solidFill>
                <a:latin typeface="Times New Roman" panose="02020603050405020304" pitchFamily="18" charset="0"/>
                <a:cs typeface="Times New Roman" panose="02020603050405020304" pitchFamily="18" charset="0"/>
              </a:rPr>
              <a:t>[Accessed 2018].</a:t>
            </a:r>
            <a:r>
              <a:rPr lang="en-IN" sz="2000" dirty="0" smtClean="0">
                <a:latin typeface="Times New Roman" panose="02020603050405020304" pitchFamily="18" charset="0"/>
                <a:cs typeface="Times New Roman" panose="02020603050405020304" pitchFamily="18" charset="0"/>
              </a:rPr>
              <a:t> </a:t>
            </a:r>
          </a:p>
          <a:p>
            <a:pPr marL="228600" indent="-50800" algn="just">
              <a:buSzPts val="28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6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728543" y="206151"/>
            <a:ext cx="1686913" cy="6260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600" dirty="0">
                <a:latin typeface="Times New Roman" panose="02020603050405020304" pitchFamily="18" charset="0"/>
                <a:cs typeface="Times New Roman" panose="02020603050405020304" pitchFamily="18" charset="0"/>
              </a:rPr>
              <a:t>Paper 2</a:t>
            </a:r>
            <a:endParaRPr sz="3600" dirty="0">
              <a:latin typeface="Times New Roman" panose="02020603050405020304" pitchFamily="18" charset="0"/>
              <a:cs typeface="Times New Roman" panose="02020603050405020304" pitchFamily="18" charset="0"/>
            </a:endParaRPr>
          </a:p>
        </p:txBody>
      </p:sp>
      <p:graphicFrame>
        <p:nvGraphicFramePr>
          <p:cNvPr id="154" name="Google Shape;154;p24"/>
          <p:cNvGraphicFramePr/>
          <p:nvPr>
            <p:extLst>
              <p:ext uri="{D42A27DB-BD31-4B8C-83A1-F6EECF244321}">
                <p14:modId xmlns:p14="http://schemas.microsoft.com/office/powerpoint/2010/main" val="1570294032"/>
              </p:ext>
            </p:extLst>
          </p:nvPr>
        </p:nvGraphicFramePr>
        <p:xfrm>
          <a:off x="0" y="1012066"/>
          <a:ext cx="9144000" cy="5845933"/>
        </p:xfrm>
        <a:graphic>
          <a:graphicData uri="http://schemas.openxmlformats.org/drawingml/2006/table">
            <a:tbl>
              <a:tblPr firstRow="1" bandRow="1">
                <a:noFill/>
                <a:tableStyleId>{3FE194C4-24E2-42FF-82FD-94A0EAF8942B}</a:tableStyleId>
              </a:tblPr>
              <a:tblGrid>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tblGrid>
              <a:tr h="1828065">
                <a:tc>
                  <a:txBody>
                    <a:bodyPr/>
                    <a:lstStyle/>
                    <a:p>
                      <a:pPr marL="0" marR="0" lvl="0" indent="0" algn="l" rtl="0">
                        <a:spcBef>
                          <a:spcPts val="0"/>
                        </a:spcBef>
                        <a:spcAft>
                          <a:spcPts val="0"/>
                        </a:spcAft>
                        <a:buNone/>
                      </a:pPr>
                      <a:r>
                        <a:rPr lang="en-IN" sz="1800" b="0" i="0" u="none" strike="noStrike" dirty="0">
                          <a:solidFill>
                            <a:schemeClr val="dk1"/>
                          </a:solidFill>
                          <a:latin typeface="Calibri"/>
                          <a:ea typeface="Calibri"/>
                          <a:cs typeface="Calibri"/>
                          <a:sym typeface="Calibri"/>
                        </a:rPr>
                        <a:t>Methodology used</a:t>
                      </a:r>
                      <a:r>
                        <a:rPr lang="en-IN" sz="1800" dirty="0">
                          <a:solidFill>
                            <a:schemeClr val="dk1"/>
                          </a:solidFill>
                        </a:rPr>
                        <a:t> </a:t>
                      </a:r>
                      <a:endParaRPr sz="1800" dirty="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b="0" i="0" u="none" strike="noStrike">
                          <a:solidFill>
                            <a:schemeClr val="dk1"/>
                          </a:solidFill>
                          <a:latin typeface="Calibri"/>
                          <a:ea typeface="Calibri"/>
                          <a:cs typeface="Calibri"/>
                          <a:sym typeface="Calibri"/>
                        </a:rPr>
                        <a:t>Algorithms used if any</a:t>
                      </a:r>
                      <a:r>
                        <a:rPr lang="en-IN" sz="1800">
                          <a:solidFill>
                            <a:schemeClr val="dk1"/>
                          </a:solidFill>
                        </a:rPr>
                        <a:t> </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b="0" i="0" u="none" strike="noStrike">
                          <a:solidFill>
                            <a:schemeClr val="dk1"/>
                          </a:solidFill>
                          <a:latin typeface="Calibri"/>
                          <a:ea typeface="Calibri"/>
                          <a:cs typeface="Calibri"/>
                          <a:sym typeface="Calibri"/>
                        </a:rPr>
                        <a:t>Limitations</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rPr>
                        <a:t>Are you going to over come this?? (yes or no)</a:t>
                      </a:r>
                      <a:endParaRPr/>
                    </a:p>
                  </a:txBody>
                  <a:tcPr marL="91450" marR="91450" marT="45725" marB="45725"/>
                </a:tc>
                <a:extLst>
                  <a:ext uri="{0D108BD9-81ED-4DB2-BD59-A6C34878D82A}">
                    <a16:rowId xmlns:a16="http://schemas.microsoft.com/office/drawing/2014/main" xmlns="" val="10000"/>
                  </a:ext>
                </a:extLst>
              </a:tr>
              <a:tr h="2189803">
                <a:tc>
                  <a:txBody>
                    <a:bodyPr/>
                    <a:lstStyle/>
                    <a:p>
                      <a:pPr marL="0" marR="0" lvl="0" indent="0" algn="l" rtl="0">
                        <a:spcBef>
                          <a:spcPts val="0"/>
                        </a:spcBef>
                        <a:spcAft>
                          <a:spcPts val="0"/>
                        </a:spcAft>
                        <a:buNone/>
                      </a:pPr>
                      <a:r>
                        <a:rPr lang="en-US" sz="1800" dirty="0"/>
                        <a:t>Image processing</a:t>
                      </a:r>
                    </a:p>
                    <a:p>
                      <a:pPr marL="0" marR="0" lvl="0" indent="0" algn="l" rtl="0">
                        <a:spcBef>
                          <a:spcPts val="0"/>
                        </a:spcBef>
                        <a:spcAft>
                          <a:spcPts val="0"/>
                        </a:spcAft>
                        <a:buNone/>
                      </a:pPr>
                      <a:endParaRPr lang="en-US" sz="1800" dirty="0"/>
                    </a:p>
                    <a:p>
                      <a:pPr marL="0" marR="0" lvl="0" indent="0" algn="l" rtl="0">
                        <a:spcBef>
                          <a:spcPts val="0"/>
                        </a:spcBef>
                        <a:spcAft>
                          <a:spcPts val="0"/>
                        </a:spcAft>
                        <a:buNone/>
                      </a:pPr>
                      <a:r>
                        <a:rPr lang="en-IN" sz="1800" dirty="0"/>
                        <a:t>Deep learning</a:t>
                      </a:r>
                      <a:endParaRPr sz="1800" dirty="0"/>
                    </a:p>
                  </a:txBody>
                  <a:tcPr marL="91450" marR="91450" marT="45725" marB="45725"/>
                </a:tc>
                <a:tc>
                  <a:txBody>
                    <a:bodyPr/>
                    <a:lstStyle/>
                    <a:p>
                      <a:pPr marL="0" marR="0" lvl="0" indent="0" algn="l" rtl="0">
                        <a:spcBef>
                          <a:spcPts val="0"/>
                        </a:spcBef>
                        <a:spcAft>
                          <a:spcPts val="0"/>
                        </a:spcAft>
                        <a:buNone/>
                      </a:pPr>
                      <a:r>
                        <a:rPr lang="en-US" sz="1800" dirty="0"/>
                        <a:t>Partial occlusion</a:t>
                      </a:r>
                    </a:p>
                    <a:p>
                      <a:pPr marL="0" marR="0" lvl="0" indent="0" algn="l" rtl="0">
                        <a:spcBef>
                          <a:spcPts val="0"/>
                        </a:spcBef>
                        <a:spcAft>
                          <a:spcPts val="0"/>
                        </a:spcAft>
                        <a:buNone/>
                      </a:pPr>
                      <a:endParaRPr lang="en-US" sz="1800" dirty="0"/>
                    </a:p>
                    <a:p>
                      <a:pPr marL="0" marR="0" lvl="0" indent="0" algn="l" rtl="0">
                        <a:spcBef>
                          <a:spcPts val="0"/>
                        </a:spcBef>
                        <a:spcAft>
                          <a:spcPts val="0"/>
                        </a:spcAft>
                        <a:buNone/>
                      </a:pPr>
                      <a:r>
                        <a:rPr lang="en-US" sz="1800" dirty="0"/>
                        <a:t>Sequential CNN, VGG 16, ResNet-50, </a:t>
                      </a:r>
                      <a:r>
                        <a:rPr lang="en-US" sz="1800" dirty="0" err="1"/>
                        <a:t>Xception</a:t>
                      </a:r>
                      <a:r>
                        <a:rPr lang="en-US" sz="1800" dirty="0"/>
                        <a:t>, DenseNet-121, Inception v3 </a:t>
                      </a:r>
                      <a:endParaRPr sz="1800" dirty="0"/>
                    </a:p>
                  </a:txBody>
                  <a:tcPr marL="91450" marR="91450" marT="45725" marB="45725"/>
                </a:tc>
                <a:tc>
                  <a:txBody>
                    <a:bodyPr/>
                    <a:lstStyle/>
                    <a:p>
                      <a:pPr marL="0" marR="0" lvl="0" indent="0" algn="l" rtl="0">
                        <a:spcBef>
                          <a:spcPts val="0"/>
                        </a:spcBef>
                        <a:spcAft>
                          <a:spcPts val="0"/>
                        </a:spcAft>
                        <a:buNone/>
                      </a:pPr>
                      <a:r>
                        <a:rPr lang="en-US" sz="1800" dirty="0"/>
                        <a:t>Only binary stage classification is done</a:t>
                      </a:r>
                      <a:endParaRPr sz="1800" dirty="0"/>
                    </a:p>
                  </a:txBody>
                  <a:tcPr marL="91450" marR="91450" marT="45725" marB="45725"/>
                </a:tc>
                <a:tc>
                  <a:txBody>
                    <a:bodyPr/>
                    <a:lstStyle/>
                    <a:p>
                      <a:pPr marL="0" marR="0" lvl="0" indent="0" algn="l" rtl="0">
                        <a:spcBef>
                          <a:spcPts val="0"/>
                        </a:spcBef>
                        <a:spcAft>
                          <a:spcPts val="0"/>
                        </a:spcAft>
                        <a:buNone/>
                      </a:pPr>
                      <a:r>
                        <a:rPr lang="en-US" sz="1800" dirty="0"/>
                        <a:t>Yes</a:t>
                      </a:r>
                      <a:endParaRPr sz="1800" dirty="0"/>
                    </a:p>
                  </a:txBody>
                  <a:tcPr marL="91450" marR="91450" marT="45725" marB="45725"/>
                </a:tc>
                <a:extLst>
                  <a:ext uri="{0D108BD9-81ED-4DB2-BD59-A6C34878D82A}">
                    <a16:rowId xmlns:a16="http://schemas.microsoft.com/office/drawing/2014/main" xmlns="" val="10001"/>
                  </a:ext>
                </a:extLst>
              </a:tr>
              <a:tr h="1828065">
                <a:tc>
                  <a:txBody>
                    <a:bodyPr/>
                    <a:lstStyle/>
                    <a:p>
                      <a:pPr marL="0" marR="0" lvl="0" indent="0" algn="l" rtl="0">
                        <a:spcBef>
                          <a:spcPts val="0"/>
                        </a:spcBef>
                        <a:spcAft>
                          <a:spcPts val="0"/>
                        </a:spcAft>
                        <a:buNone/>
                      </a:pPr>
                      <a:r>
                        <a:rPr lang="en-US" sz="1800" dirty="0"/>
                        <a:t>Model’s Region of interest</a:t>
                      </a:r>
                      <a:endParaRPr sz="1800" dirty="0"/>
                    </a:p>
                  </a:txBody>
                  <a:tcPr marL="91450" marR="91450" marT="45725" marB="45725"/>
                </a:tc>
                <a:tc>
                  <a:txBody>
                    <a:bodyPr/>
                    <a:lstStyle/>
                    <a:p>
                      <a:pPr marL="0" marR="0" lvl="0" indent="0" algn="l" rtl="0">
                        <a:spcBef>
                          <a:spcPts val="0"/>
                        </a:spcBef>
                        <a:spcAft>
                          <a:spcPts val="0"/>
                        </a:spcAft>
                        <a:buNone/>
                      </a:pPr>
                      <a:r>
                        <a:rPr lang="en-US" sz="1800" dirty="0"/>
                        <a:t>Grad-CAM </a:t>
                      </a:r>
                    </a:p>
                    <a:p>
                      <a:pPr marL="0" marR="0" lvl="0" indent="0" algn="l" rtl="0">
                        <a:spcBef>
                          <a:spcPts val="0"/>
                        </a:spcBef>
                        <a:spcAft>
                          <a:spcPts val="0"/>
                        </a:spcAft>
                        <a:buNone/>
                      </a:pPr>
                      <a:r>
                        <a:rPr lang="en-US" sz="1800" dirty="0"/>
                        <a:t>(Gradient- Weighted Class activation mapping)</a:t>
                      </a:r>
                      <a:endParaRPr sz="1800" dirty="0"/>
                    </a:p>
                  </a:txBody>
                  <a:tcPr marL="91450" marR="91450" marT="45725" marB="45725"/>
                </a:tc>
                <a:tc>
                  <a:txBody>
                    <a:bodyPr/>
                    <a:lstStyle/>
                    <a:p>
                      <a:pPr marL="0" marR="0" lvl="0" indent="0" algn="l" rtl="0">
                        <a:spcBef>
                          <a:spcPts val="0"/>
                        </a:spcBef>
                        <a:spcAft>
                          <a:spcPts val="0"/>
                        </a:spcAft>
                        <a:buNone/>
                      </a:pPr>
                      <a:r>
                        <a:rPr lang="en-US" sz="1800" dirty="0"/>
                        <a:t>Dataset contains some over stained and damaged images</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xmlns=""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7;p23">
            <a:extLst>
              <a:ext uri="{FF2B5EF4-FFF2-40B4-BE49-F238E27FC236}">
                <a16:creationId xmlns:a16="http://schemas.microsoft.com/office/drawing/2014/main" xmlns="" id="{F24FBCA6-6B4A-4105-06C2-7A7C30078D35}"/>
              </a:ext>
            </a:extLst>
          </p:cNvPr>
          <p:cNvSpPr txBox="1">
            <a:spLocks/>
          </p:cNvSpPr>
          <p:nvPr/>
        </p:nvSpPr>
        <p:spPr>
          <a:xfrm>
            <a:off x="628650" y="385674"/>
            <a:ext cx="2278938" cy="112462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IN" sz="4800" dirty="0">
                <a:latin typeface="Times New Roman" panose="02020603050405020304" pitchFamily="18" charset="0"/>
                <a:cs typeface="Times New Roman" panose="02020603050405020304" pitchFamily="18" charset="0"/>
              </a:rPr>
              <a:t>Paper 3</a:t>
            </a:r>
          </a:p>
        </p:txBody>
      </p:sp>
      <p:sp>
        <p:nvSpPr>
          <p:cNvPr id="5" name="Google Shape;148;p23">
            <a:extLst>
              <a:ext uri="{FF2B5EF4-FFF2-40B4-BE49-F238E27FC236}">
                <a16:creationId xmlns:a16="http://schemas.microsoft.com/office/drawing/2014/main" xmlns="" id="{DCA8B0A3-78F8-B710-BB97-1A46ED66632C}"/>
              </a:ext>
            </a:extLst>
          </p:cNvPr>
          <p:cNvSpPr txBox="1">
            <a:spLocks/>
          </p:cNvSpPr>
          <p:nvPr/>
        </p:nvSpPr>
        <p:spPr>
          <a:xfrm>
            <a:off x="628650" y="2092753"/>
            <a:ext cx="7785885" cy="34963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lgn="just">
              <a:buSzPts val="2800"/>
            </a:pPr>
            <a:r>
              <a:rPr lang="en-US" sz="2800" b="1" dirty="0">
                <a:latin typeface="Times New Roman" panose="02020603050405020304" pitchFamily="18" charset="0"/>
                <a:cs typeface="Times New Roman" panose="02020603050405020304" pitchFamily="18" charset="0"/>
              </a:rPr>
              <a:t>Title of the Paper</a:t>
            </a:r>
          </a:p>
          <a:p>
            <a:pPr marL="0" indent="0" algn="just">
              <a:buClr>
                <a:srgbClr val="000000"/>
              </a:buClr>
              <a:buSzPts val="2800"/>
            </a:pPr>
            <a:r>
              <a:rPr lang="en-US" sz="2800" dirty="0">
                <a:solidFill>
                  <a:srgbClr val="000000"/>
                </a:solidFill>
                <a:latin typeface="Times New Roman" panose="02020603050405020304" pitchFamily="18" charset="0"/>
                <a:cs typeface="Times New Roman" panose="02020603050405020304" pitchFamily="18" charset="0"/>
              </a:rPr>
              <a:t>G. Shekar, S. </a:t>
            </a:r>
            <a:r>
              <a:rPr lang="en-US" sz="2800" dirty="0" err="1">
                <a:solidFill>
                  <a:srgbClr val="000000"/>
                </a:solidFill>
                <a:latin typeface="Times New Roman" panose="02020603050405020304" pitchFamily="18" charset="0"/>
                <a:cs typeface="Times New Roman" panose="02020603050405020304" pitchFamily="18" charset="0"/>
              </a:rPr>
              <a:t>Revathy</a:t>
            </a:r>
            <a:r>
              <a:rPr lang="en-US" sz="2800" dirty="0">
                <a:solidFill>
                  <a:srgbClr val="000000"/>
                </a:solidFill>
                <a:latin typeface="Times New Roman" panose="02020603050405020304" pitchFamily="18" charset="0"/>
                <a:cs typeface="Times New Roman" panose="02020603050405020304" pitchFamily="18" charset="0"/>
              </a:rPr>
              <a:t> and E. K. Goud, "Malaria Detection using Deep Learning," 2020 4th International Conference on Trends in Electronics and Informatics (ICOEI)(48184), 2020, pp. 746-750 </a:t>
            </a:r>
          </a:p>
          <a:p>
            <a:pPr marL="0" indent="0" algn="just">
              <a:buClr>
                <a:srgbClr val="000000"/>
              </a:buClr>
              <a:buSzPts val="2800"/>
            </a:pPr>
            <a:r>
              <a:rPr lang="en-US" sz="2800" dirty="0">
                <a:solidFill>
                  <a:srgbClr val="000000"/>
                </a:solidFill>
                <a:latin typeface="Times New Roman" panose="02020603050405020304" pitchFamily="18" charset="0"/>
                <a:cs typeface="Times New Roman" panose="02020603050405020304" pitchFamily="18" charset="0"/>
              </a:rPr>
              <a:t>Available: 10.1109/ICOEI48184.2020.9143023</a:t>
            </a:r>
          </a:p>
          <a:p>
            <a:pPr marL="0" indent="0" algn="just">
              <a:buClr>
                <a:srgbClr val="000000"/>
              </a:buClr>
              <a:buSzPts val="2800"/>
            </a:pPr>
            <a:r>
              <a:rPr lang="en-US" sz="2800" dirty="0">
                <a:solidFill>
                  <a:srgbClr val="000000"/>
                </a:solidFill>
                <a:latin typeface="Times New Roman" panose="02020603050405020304" pitchFamily="18" charset="0"/>
                <a:cs typeface="Times New Roman" panose="02020603050405020304" pitchFamily="18" charset="0"/>
              </a:rPr>
              <a:t>[Accessed 2020].</a:t>
            </a:r>
            <a:r>
              <a:rPr lang="en-US" sz="2800" dirty="0">
                <a:latin typeface="Times New Roman" panose="02020603050405020304" pitchFamily="18" charset="0"/>
                <a:cs typeface="Times New Roman" panose="02020603050405020304" pitchFamily="18" charset="0"/>
              </a:rPr>
              <a:t> </a:t>
            </a:r>
          </a:p>
          <a:p>
            <a:pPr marL="228600" indent="-50800" algn="just">
              <a:buSzPts val="2800"/>
            </a:pPr>
            <a:endParaRPr lang="en-US" dirty="0"/>
          </a:p>
        </p:txBody>
      </p:sp>
    </p:spTree>
    <p:extLst>
      <p:ext uri="{BB962C8B-B14F-4D97-AF65-F5344CB8AC3E}">
        <p14:creationId xmlns:p14="http://schemas.microsoft.com/office/powerpoint/2010/main" val="246164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127000" y="93134"/>
            <a:ext cx="2243667" cy="6942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200" dirty="0"/>
              <a:t>Paper 3</a:t>
            </a:r>
            <a:endParaRPr dirty="0"/>
          </a:p>
        </p:txBody>
      </p:sp>
      <p:graphicFrame>
        <p:nvGraphicFramePr>
          <p:cNvPr id="5" name="Google Shape;154;p24"/>
          <p:cNvGraphicFramePr/>
          <p:nvPr>
            <p:extLst>
              <p:ext uri="{D42A27DB-BD31-4B8C-83A1-F6EECF244321}">
                <p14:modId xmlns:p14="http://schemas.microsoft.com/office/powerpoint/2010/main" val="442515286"/>
              </p:ext>
            </p:extLst>
          </p:nvPr>
        </p:nvGraphicFramePr>
        <p:xfrm>
          <a:off x="609600" y="762001"/>
          <a:ext cx="8001002" cy="5562599"/>
        </p:xfrm>
        <a:graphic>
          <a:graphicData uri="http://schemas.openxmlformats.org/drawingml/2006/table">
            <a:tbl>
              <a:tblPr firstRow="1" bandRow="1">
                <a:noFill/>
              </a:tblPr>
              <a:tblGrid>
                <a:gridCol w="1535546">
                  <a:extLst>
                    <a:ext uri="{9D8B030D-6E8A-4147-A177-3AD203B41FA5}">
                      <a16:colId xmlns="" xmlns:a16="http://schemas.microsoft.com/office/drawing/2014/main" val="20000"/>
                    </a:ext>
                  </a:extLst>
                </a:gridCol>
                <a:gridCol w="1535546">
                  <a:extLst>
                    <a:ext uri="{9D8B030D-6E8A-4147-A177-3AD203B41FA5}">
                      <a16:colId xmlns="" xmlns:a16="http://schemas.microsoft.com/office/drawing/2014/main" val="20001"/>
                    </a:ext>
                  </a:extLst>
                </a:gridCol>
                <a:gridCol w="1535546">
                  <a:extLst>
                    <a:ext uri="{9D8B030D-6E8A-4147-A177-3AD203B41FA5}">
                      <a16:colId xmlns="" xmlns:a16="http://schemas.microsoft.com/office/drawing/2014/main" val="20002"/>
                    </a:ext>
                  </a:extLst>
                </a:gridCol>
                <a:gridCol w="1535546">
                  <a:extLst>
                    <a:ext uri="{9D8B030D-6E8A-4147-A177-3AD203B41FA5}">
                      <a16:colId xmlns="" xmlns:a16="http://schemas.microsoft.com/office/drawing/2014/main" val="20003"/>
                    </a:ext>
                  </a:extLst>
                </a:gridCol>
                <a:gridCol w="1858818">
                  <a:extLst>
                    <a:ext uri="{9D8B030D-6E8A-4147-A177-3AD203B41FA5}">
                      <a16:colId xmlns="" xmlns:a16="http://schemas.microsoft.com/office/drawing/2014/main" val="20004"/>
                    </a:ext>
                  </a:extLst>
                </a:gridCol>
              </a:tblGrid>
              <a:tr h="1186691">
                <a:tc>
                  <a:txBody>
                    <a:bodyPr/>
                    <a:lstStyle/>
                    <a:p>
                      <a:pPr marL="0" marR="0" lvl="0" indent="0" algn="l" rtl="0">
                        <a:lnSpc>
                          <a:spcPct val="100000"/>
                        </a:lnSpc>
                        <a:spcBef>
                          <a:spcPts val="0"/>
                        </a:spcBef>
                        <a:spcAft>
                          <a:spcPts val="0"/>
                        </a:spcAft>
                        <a:buClr>
                          <a:schemeClr val="dk1"/>
                        </a:buClr>
                        <a:buSzPts val="1800"/>
                        <a:buFont typeface="Calibri"/>
                        <a:buNone/>
                      </a:pPr>
                      <a:r>
                        <a:rPr lang="en-IN" sz="1350" b="0" i="0" u="none" strike="noStrike" dirty="0">
                          <a:solidFill>
                            <a:schemeClr val="dk1"/>
                          </a:solidFill>
                          <a:latin typeface="Times New Roman" pitchFamily="18" charset="0"/>
                          <a:ea typeface="Calibri"/>
                          <a:cs typeface="Times New Roman" pitchFamily="18" charset="0"/>
                          <a:sym typeface="Calibri"/>
                        </a:rPr>
                        <a:t>Parameters considered</a:t>
                      </a:r>
                      <a:endParaRPr sz="1350" dirty="0">
                        <a:solidFill>
                          <a:schemeClr val="dk1"/>
                        </a:solidFill>
                        <a:latin typeface="Times New Roman" pitchFamily="18" charset="0"/>
                        <a:cs typeface="Times New Roman" pitchFamily="18" charset="0"/>
                      </a:endParaRPr>
                    </a:p>
                    <a:p>
                      <a:pPr marL="0" marR="0" lvl="0" indent="0" algn="l" rtl="0">
                        <a:spcBef>
                          <a:spcPts val="0"/>
                        </a:spcBef>
                        <a:spcAft>
                          <a:spcPts val="0"/>
                        </a:spcAft>
                        <a:buNone/>
                      </a:pPr>
                      <a:endParaRPr sz="1350" dirty="0">
                        <a:solidFill>
                          <a:schemeClr val="dk1"/>
                        </a:solidFill>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IN" sz="1350" b="0" i="0" u="none" strike="noStrike" dirty="0">
                          <a:solidFill>
                            <a:schemeClr val="dk1"/>
                          </a:solidFill>
                          <a:latin typeface="Times New Roman" pitchFamily="18" charset="0"/>
                          <a:ea typeface="Calibri"/>
                          <a:cs typeface="Times New Roman" pitchFamily="18" charset="0"/>
                          <a:sym typeface="Calibri"/>
                        </a:rPr>
                        <a:t>Methodology used</a:t>
                      </a:r>
                      <a:r>
                        <a:rPr lang="en-IN" sz="1350" dirty="0">
                          <a:solidFill>
                            <a:schemeClr val="dk1"/>
                          </a:solidFill>
                          <a:latin typeface="Times New Roman" pitchFamily="18" charset="0"/>
                          <a:cs typeface="Times New Roman" pitchFamily="18" charset="0"/>
                        </a:rPr>
                        <a:t> </a:t>
                      </a:r>
                      <a:endParaRPr sz="1350" dirty="0">
                        <a:solidFill>
                          <a:schemeClr val="dk1"/>
                        </a:solidFill>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IN" sz="1350" b="0" i="0" u="none" strike="noStrike">
                          <a:solidFill>
                            <a:schemeClr val="dk1"/>
                          </a:solidFill>
                          <a:latin typeface="Times New Roman" pitchFamily="18" charset="0"/>
                          <a:ea typeface="Calibri"/>
                          <a:cs typeface="Times New Roman" pitchFamily="18" charset="0"/>
                          <a:sym typeface="Calibri"/>
                        </a:rPr>
                        <a:t>Algorithms used if any</a:t>
                      </a:r>
                      <a:r>
                        <a:rPr lang="en-IN" sz="1350">
                          <a:solidFill>
                            <a:schemeClr val="dk1"/>
                          </a:solidFill>
                          <a:latin typeface="Times New Roman" pitchFamily="18" charset="0"/>
                          <a:cs typeface="Times New Roman" pitchFamily="18" charset="0"/>
                        </a:rPr>
                        <a:t> </a:t>
                      </a:r>
                      <a:endParaRPr sz="1350">
                        <a:solidFill>
                          <a:schemeClr val="dk1"/>
                        </a:solidFill>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IN" sz="1350" b="0" i="0" u="none" strike="noStrike">
                          <a:solidFill>
                            <a:schemeClr val="dk1"/>
                          </a:solidFill>
                          <a:latin typeface="Times New Roman" pitchFamily="18" charset="0"/>
                          <a:ea typeface="Calibri"/>
                          <a:cs typeface="Times New Roman" pitchFamily="18" charset="0"/>
                          <a:sym typeface="Calibri"/>
                        </a:rPr>
                        <a:t>Limitations</a:t>
                      </a:r>
                      <a:endParaRPr sz="1350">
                        <a:solidFill>
                          <a:schemeClr val="dk1"/>
                        </a:solidFill>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IN" sz="1350">
                          <a:solidFill>
                            <a:schemeClr val="dk1"/>
                          </a:solidFill>
                          <a:latin typeface="Times New Roman" pitchFamily="18" charset="0"/>
                          <a:cs typeface="Times New Roman" pitchFamily="18" charset="0"/>
                        </a:rPr>
                        <a:t>Are you going to over come this?? (yes or no)</a:t>
                      </a:r>
                      <a:endParaRPr sz="1350">
                        <a:latin typeface="Times New Roman" pitchFamily="18" charset="0"/>
                        <a:cs typeface="Times New Roman" pitchFamily="18" charset="0"/>
                      </a:endParaRPr>
                    </a:p>
                  </a:txBody>
                  <a:tcPr marL="91450" marR="91450" marT="45725" marB="45725"/>
                </a:tc>
                <a:extLst>
                  <a:ext uri="{0D108BD9-81ED-4DB2-BD59-A6C34878D82A}">
                    <a16:rowId xmlns="" xmlns:a16="http://schemas.microsoft.com/office/drawing/2014/main" val="10000"/>
                  </a:ext>
                </a:extLst>
              </a:tr>
              <a:tr h="1409194">
                <a:tc>
                  <a:txBody>
                    <a:bodyPr/>
                    <a:lstStyle/>
                    <a:p>
                      <a:pPr marL="285750" marR="0" lvl="0" indent="-285750" algn="l" rtl="0">
                        <a:spcBef>
                          <a:spcPts val="0"/>
                        </a:spcBef>
                        <a:spcAft>
                          <a:spcPts val="0"/>
                        </a:spcAft>
                        <a:buFont typeface="Arial" pitchFamily="34" charset="0"/>
                        <a:buChar char="•"/>
                      </a:pPr>
                      <a:r>
                        <a:rPr lang="en-US" sz="1350" dirty="0">
                          <a:latin typeface="Times New Roman" pitchFamily="18" charset="0"/>
                          <a:cs typeface="Times New Roman" pitchFamily="18" charset="0"/>
                        </a:rPr>
                        <a:t>Diagnosis,</a:t>
                      </a:r>
                    </a:p>
                    <a:p>
                      <a:pPr marL="285750" marR="0" lvl="0" indent="-285750" algn="l" rtl="0">
                        <a:spcBef>
                          <a:spcPts val="0"/>
                        </a:spcBef>
                        <a:spcAft>
                          <a:spcPts val="0"/>
                        </a:spcAft>
                        <a:buFont typeface="Arial" pitchFamily="34" charset="0"/>
                        <a:buChar char="•"/>
                      </a:pPr>
                      <a:r>
                        <a:rPr lang="en-US" sz="1350" dirty="0">
                          <a:latin typeface="Times New Roman" pitchFamily="18" charset="0"/>
                          <a:cs typeface="Times New Roman" pitchFamily="18" charset="0"/>
                        </a:rPr>
                        <a:t>Texture mean ,</a:t>
                      </a:r>
                    </a:p>
                    <a:p>
                      <a:pPr marL="285750" marR="0" lvl="0" indent="-285750" algn="l" rtl="0">
                        <a:spcBef>
                          <a:spcPts val="0"/>
                        </a:spcBef>
                        <a:spcAft>
                          <a:spcPts val="0"/>
                        </a:spcAft>
                        <a:buFont typeface="Arial" pitchFamily="34" charset="0"/>
                        <a:buChar char="•"/>
                      </a:pPr>
                      <a:r>
                        <a:rPr lang="en-US" sz="1350" dirty="0">
                          <a:latin typeface="Times New Roman" pitchFamily="18" charset="0"/>
                          <a:cs typeface="Times New Roman" pitchFamily="18" charset="0"/>
                        </a:rPr>
                        <a:t>Area</a:t>
                      </a:r>
                      <a:r>
                        <a:rPr lang="en-US" sz="1350" baseline="0" dirty="0">
                          <a:latin typeface="Times New Roman" pitchFamily="18" charset="0"/>
                          <a:cs typeface="Times New Roman" pitchFamily="18" charset="0"/>
                        </a:rPr>
                        <a:t> </a:t>
                      </a:r>
                      <a:r>
                        <a:rPr lang="en-US" sz="1350" dirty="0">
                          <a:latin typeface="Times New Roman" pitchFamily="18" charset="0"/>
                          <a:cs typeface="Times New Roman" pitchFamily="18" charset="0"/>
                        </a:rPr>
                        <a:t>mean,</a:t>
                      </a:r>
                    </a:p>
                    <a:p>
                      <a:pPr marL="285750" marR="0" lvl="0" indent="-285750" algn="l" rtl="0">
                        <a:spcBef>
                          <a:spcPts val="0"/>
                        </a:spcBef>
                        <a:spcAft>
                          <a:spcPts val="0"/>
                        </a:spcAft>
                        <a:buFont typeface="Arial" pitchFamily="34" charset="0"/>
                        <a:buChar char="•"/>
                      </a:pPr>
                      <a:r>
                        <a:rPr lang="en-US" sz="1350" dirty="0">
                          <a:latin typeface="Times New Roman" pitchFamily="18" charset="0"/>
                          <a:cs typeface="Times New Roman" pitchFamily="18" charset="0"/>
                        </a:rPr>
                        <a:t>concavity mean,</a:t>
                      </a:r>
                      <a:endParaRPr sz="1350" dirty="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US" sz="1350" dirty="0">
                          <a:latin typeface="Times New Roman" pitchFamily="18" charset="0"/>
                          <a:cs typeface="Times New Roman" pitchFamily="18" charset="0"/>
                        </a:rPr>
                        <a:t>Deep learning</a:t>
                      </a:r>
                      <a:endParaRPr sz="1350" dirty="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US" sz="1350" dirty="0">
                          <a:latin typeface="Times New Roman" pitchFamily="18" charset="0"/>
                          <a:cs typeface="Times New Roman" pitchFamily="18" charset="0"/>
                        </a:rPr>
                        <a:t>Neural network algorithm</a:t>
                      </a:r>
                      <a:endParaRPr sz="1350" dirty="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US" sz="1350" dirty="0">
                          <a:latin typeface="Times New Roman" pitchFamily="18" charset="0"/>
                          <a:cs typeface="Times New Roman" pitchFamily="18" charset="0"/>
                        </a:rPr>
                        <a:t>Too slow in processing</a:t>
                      </a:r>
                      <a:r>
                        <a:rPr lang="en-US" sz="1350" baseline="0" dirty="0">
                          <a:latin typeface="Times New Roman" pitchFamily="18" charset="0"/>
                          <a:cs typeface="Times New Roman" pitchFamily="18" charset="0"/>
                        </a:rPr>
                        <a:t> huge dataset</a:t>
                      </a:r>
                      <a:endParaRPr sz="1350" dirty="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r>
                        <a:rPr lang="en-US" sz="1350" dirty="0">
                          <a:latin typeface="Times New Roman" pitchFamily="18" charset="0"/>
                          <a:cs typeface="Times New Roman" pitchFamily="18" charset="0"/>
                        </a:rPr>
                        <a:t>yes</a:t>
                      </a:r>
                      <a:endParaRPr sz="1350" dirty="0">
                        <a:latin typeface="Times New Roman" pitchFamily="18" charset="0"/>
                        <a:cs typeface="Times New Roman" pitchFamily="18" charset="0"/>
                      </a:endParaRPr>
                    </a:p>
                  </a:txBody>
                  <a:tcPr marL="91450" marR="91450" marT="45725" marB="45725"/>
                </a:tc>
                <a:extLst>
                  <a:ext uri="{0D108BD9-81ED-4DB2-BD59-A6C34878D82A}">
                    <a16:rowId xmlns="" xmlns:a16="http://schemas.microsoft.com/office/drawing/2014/main" val="10001"/>
                  </a:ext>
                </a:extLst>
              </a:tr>
              <a:tr h="2966714">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350" dirty="0">
                          <a:latin typeface="Times New Roman" pitchFamily="18" charset="0"/>
                          <a:cs typeface="Times New Roman" pitchFamily="18" charset="0"/>
                        </a:rPr>
                        <a:t>symmetry mean,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350" dirty="0">
                          <a:latin typeface="Times New Roman" pitchFamily="18" charset="0"/>
                          <a:cs typeface="Times New Roman" pitchFamily="18" charset="0"/>
                        </a:rPr>
                        <a:t>Smoothness worst</a:t>
                      </a:r>
                      <a:r>
                        <a:rPr lang="en-US" sz="1350" baseline="0" dirty="0">
                          <a:latin typeface="Times New Roman" pitchFamily="18" charset="0"/>
                          <a:cs typeface="Times New Roman" pitchFamily="18" charset="0"/>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350" baseline="0" dirty="0">
                          <a:latin typeface="Times New Roman" pitchFamily="18" charset="0"/>
                          <a:cs typeface="Times New Roman" pitchFamily="18" charset="0"/>
                        </a:rPr>
                        <a:t>concavity worst,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350" baseline="0" dirty="0">
                          <a:latin typeface="Times New Roman" pitchFamily="18" charset="0"/>
                          <a:cs typeface="Times New Roman" pitchFamily="18" charset="0"/>
                        </a:rPr>
                        <a:t>symmetry mean,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350" baseline="0" dirty="0">
                          <a:latin typeface="Times New Roman" pitchFamily="18" charset="0"/>
                          <a:cs typeface="Times New Roman" pitchFamily="18" charset="0"/>
                        </a:rPr>
                        <a:t>fractal dimension worst</a:t>
                      </a:r>
                      <a:endParaRPr sz="1350" dirty="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endParaRPr sz="1350" dirty="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endParaRPr sz="1350" dirty="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endParaRPr sz="1350">
                        <a:latin typeface="Times New Roman" pitchFamily="18" charset="0"/>
                        <a:cs typeface="Times New Roman" pitchFamily="18" charset="0"/>
                      </a:endParaRPr>
                    </a:p>
                  </a:txBody>
                  <a:tcPr marL="91450" marR="91450" marT="45725" marB="45725"/>
                </a:tc>
                <a:tc>
                  <a:txBody>
                    <a:bodyPr/>
                    <a:lstStyle/>
                    <a:p>
                      <a:pPr marL="0" marR="0" lvl="0" indent="0" algn="l" rtl="0">
                        <a:spcBef>
                          <a:spcPts val="0"/>
                        </a:spcBef>
                        <a:spcAft>
                          <a:spcPts val="0"/>
                        </a:spcAft>
                        <a:buNone/>
                      </a:pPr>
                      <a:endParaRPr sz="1350" dirty="0">
                        <a:latin typeface="Times New Roman" pitchFamily="18" charset="0"/>
                        <a:cs typeface="Times New Roman" pitchFamily="18" charset="0"/>
                      </a:endParaRPr>
                    </a:p>
                  </a:txBody>
                  <a:tcPr marL="91450" marR="91450" marT="45725" marB="45725"/>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72379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7;p23">
            <a:extLst>
              <a:ext uri="{FF2B5EF4-FFF2-40B4-BE49-F238E27FC236}">
                <a16:creationId xmlns:a16="http://schemas.microsoft.com/office/drawing/2014/main" xmlns="" id="{F72E5996-B40F-F45C-127A-2995136F43EA}"/>
              </a:ext>
            </a:extLst>
          </p:cNvPr>
          <p:cNvSpPr txBox="1">
            <a:spLocks/>
          </p:cNvSpPr>
          <p:nvPr/>
        </p:nvSpPr>
        <p:spPr>
          <a:xfrm>
            <a:off x="628650" y="365127"/>
            <a:ext cx="2268662" cy="703386"/>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IN" sz="4800" dirty="0">
                <a:latin typeface="Times New Roman" panose="02020603050405020304" pitchFamily="18" charset="0"/>
                <a:cs typeface="Times New Roman" panose="02020603050405020304" pitchFamily="18" charset="0"/>
              </a:rPr>
              <a:t>Paper 4</a:t>
            </a:r>
          </a:p>
        </p:txBody>
      </p:sp>
      <p:sp>
        <p:nvSpPr>
          <p:cNvPr id="5" name="Google Shape;148;p23">
            <a:extLst>
              <a:ext uri="{FF2B5EF4-FFF2-40B4-BE49-F238E27FC236}">
                <a16:creationId xmlns:a16="http://schemas.microsoft.com/office/drawing/2014/main" xmlns="" id="{1A162449-846F-653A-C1F8-3143BC6F6CA2}"/>
              </a:ext>
            </a:extLst>
          </p:cNvPr>
          <p:cNvSpPr txBox="1">
            <a:spLocks/>
          </p:cNvSpPr>
          <p:nvPr/>
        </p:nvSpPr>
        <p:spPr>
          <a:xfrm>
            <a:off x="628650" y="1476304"/>
            <a:ext cx="8340689" cy="47601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lgn="just">
              <a:buSzPts val="2800"/>
            </a:pPr>
            <a:r>
              <a:rPr lang="en-IN" sz="2800" b="1" dirty="0">
                <a:latin typeface="Times New Roman" panose="02020603050405020304" pitchFamily="18" charset="0"/>
                <a:cs typeface="Times New Roman" panose="02020603050405020304" pitchFamily="18" charset="0"/>
              </a:rPr>
              <a:t>Title of the Paper</a:t>
            </a:r>
          </a:p>
          <a:p>
            <a:pPr marL="0" indent="0" algn="just">
              <a:buClr>
                <a:srgbClr val="000000"/>
              </a:buClr>
              <a:buSzPts val="2800"/>
            </a:pPr>
            <a:r>
              <a:rPr lang="en-IN" sz="2800" dirty="0">
                <a:solidFill>
                  <a:srgbClr val="000000"/>
                </a:solidFill>
                <a:latin typeface="Times New Roman" panose="02020603050405020304" pitchFamily="18" charset="0"/>
                <a:cs typeface="Times New Roman" panose="02020603050405020304" pitchFamily="18" charset="0"/>
              </a:rPr>
              <a:t>Abbas, S.S., Dijkstra, T.M.H. “Detection and stage classification of Plasmodium falciparum from images of Giemsa stained thin blood films using random forest classifiers.” </a:t>
            </a:r>
            <a:r>
              <a:rPr lang="en-IN" sz="2800" dirty="0" err="1">
                <a:solidFill>
                  <a:srgbClr val="000000"/>
                </a:solidFill>
                <a:latin typeface="Times New Roman" panose="02020603050405020304" pitchFamily="18" charset="0"/>
                <a:cs typeface="Times New Roman" panose="02020603050405020304" pitchFamily="18" charset="0"/>
              </a:rPr>
              <a:t>Diagn</a:t>
            </a:r>
            <a:r>
              <a:rPr lang="en-IN" sz="2800" dirty="0">
                <a:solidFill>
                  <a:srgbClr val="000000"/>
                </a:solidFill>
                <a:latin typeface="Times New Roman" panose="02020603050405020304" pitchFamily="18" charset="0"/>
                <a:cs typeface="Times New Roman" panose="02020603050405020304" pitchFamily="18" charset="0"/>
              </a:rPr>
              <a:t> </a:t>
            </a:r>
            <a:r>
              <a:rPr lang="en-IN" sz="2800" dirty="0" err="1">
                <a:solidFill>
                  <a:srgbClr val="000000"/>
                </a:solidFill>
                <a:latin typeface="Times New Roman" panose="02020603050405020304" pitchFamily="18" charset="0"/>
                <a:cs typeface="Times New Roman" panose="02020603050405020304" pitchFamily="18" charset="0"/>
              </a:rPr>
              <a:t>Pathol</a:t>
            </a:r>
            <a:r>
              <a:rPr lang="en-IN" sz="2800" dirty="0">
                <a:solidFill>
                  <a:srgbClr val="000000"/>
                </a:solidFill>
                <a:latin typeface="Times New Roman" panose="02020603050405020304" pitchFamily="18" charset="0"/>
                <a:cs typeface="Times New Roman" panose="02020603050405020304" pitchFamily="18" charset="0"/>
              </a:rPr>
              <a:t> 15, 130 (2020). </a:t>
            </a:r>
          </a:p>
          <a:p>
            <a:pPr marL="0" indent="0" algn="just">
              <a:buClr>
                <a:srgbClr val="000000"/>
              </a:buClr>
              <a:buSzPts val="2800"/>
            </a:pPr>
            <a:endParaRPr lang="en-IN" sz="2800" dirty="0">
              <a:solidFill>
                <a:srgbClr val="000000"/>
              </a:solidFill>
              <a:latin typeface="Times New Roman" panose="02020603050405020304" pitchFamily="18" charset="0"/>
              <a:cs typeface="Times New Roman" panose="02020603050405020304" pitchFamily="18" charset="0"/>
            </a:endParaRPr>
          </a:p>
          <a:p>
            <a:pPr marL="0" indent="0" algn="just">
              <a:buClr>
                <a:srgbClr val="000000"/>
              </a:buClr>
              <a:buSzPts val="2800"/>
            </a:pPr>
            <a:r>
              <a:rPr lang="en-IN" sz="2800" dirty="0">
                <a:solidFill>
                  <a:srgbClr val="000000"/>
                </a:solidFill>
                <a:latin typeface="Times New Roman" panose="02020603050405020304" pitchFamily="18" charset="0"/>
                <a:cs typeface="Times New Roman" panose="02020603050405020304" pitchFamily="18" charset="0"/>
              </a:rPr>
              <a:t>Available: </a:t>
            </a:r>
            <a:r>
              <a:rPr lang="en-IN" sz="2800" dirty="0">
                <a:solidFill>
                  <a:srgbClr val="000000"/>
                </a:solidFill>
                <a:latin typeface="Times New Roman" panose="02020603050405020304" pitchFamily="18" charset="0"/>
                <a:cs typeface="Times New Roman" panose="02020603050405020304" pitchFamily="18" charset="0"/>
                <a:hlinkClick r:id="rId2"/>
              </a:rPr>
              <a:t>https://doi.org/10.1186/s13000-020-01040-9</a:t>
            </a:r>
            <a:endParaRPr lang="en-IN" sz="2800" dirty="0">
              <a:solidFill>
                <a:srgbClr val="000000"/>
              </a:solidFill>
              <a:latin typeface="Times New Roman" panose="02020603050405020304" pitchFamily="18" charset="0"/>
              <a:cs typeface="Times New Roman" panose="02020603050405020304" pitchFamily="18" charset="0"/>
            </a:endParaRPr>
          </a:p>
          <a:p>
            <a:pPr marL="0" indent="0" algn="just">
              <a:buClr>
                <a:srgbClr val="000000"/>
              </a:buClr>
              <a:buSzPts val="2800"/>
            </a:pPr>
            <a:r>
              <a:rPr lang="en-IN" sz="2800" dirty="0">
                <a:solidFill>
                  <a:srgbClr val="000000"/>
                </a:solidFill>
                <a:latin typeface="Times New Roman" panose="02020603050405020304" pitchFamily="18" charset="0"/>
                <a:cs typeface="Times New Roman" panose="02020603050405020304" pitchFamily="18" charset="0"/>
              </a:rPr>
              <a:t>[Accessed 2020]</a:t>
            </a:r>
            <a:endParaRPr lang="en-IN" sz="2800" dirty="0">
              <a:latin typeface="Times New Roman" panose="02020603050405020304" pitchFamily="18" charset="0"/>
              <a:cs typeface="Times New Roman" panose="02020603050405020304" pitchFamily="18" charset="0"/>
            </a:endParaRPr>
          </a:p>
          <a:p>
            <a:pPr marL="228600" indent="-50800" algn="just">
              <a:buSzPts val="2800"/>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16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707995" y="134229"/>
            <a:ext cx="1728009" cy="7287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600" dirty="0">
                <a:latin typeface="Times New Roman" panose="02020603050405020304" pitchFamily="18" charset="0"/>
                <a:cs typeface="Times New Roman" panose="02020603050405020304" pitchFamily="18" charset="0"/>
              </a:rPr>
              <a:t>Paper 4</a:t>
            </a:r>
            <a:endParaRPr sz="3600" dirty="0">
              <a:latin typeface="Times New Roman" panose="02020603050405020304" pitchFamily="18" charset="0"/>
              <a:cs typeface="Times New Roman" panose="02020603050405020304" pitchFamily="18" charset="0"/>
            </a:endParaRPr>
          </a:p>
        </p:txBody>
      </p:sp>
      <p:graphicFrame>
        <p:nvGraphicFramePr>
          <p:cNvPr id="154" name="Google Shape;154;p24"/>
          <p:cNvGraphicFramePr/>
          <p:nvPr>
            <p:extLst>
              <p:ext uri="{D42A27DB-BD31-4B8C-83A1-F6EECF244321}">
                <p14:modId xmlns:p14="http://schemas.microsoft.com/office/powerpoint/2010/main" val="4148918701"/>
              </p:ext>
            </p:extLst>
          </p:nvPr>
        </p:nvGraphicFramePr>
        <p:xfrm>
          <a:off x="0" y="1012066"/>
          <a:ext cx="9144000" cy="5845933"/>
        </p:xfrm>
        <a:graphic>
          <a:graphicData uri="http://schemas.openxmlformats.org/drawingml/2006/table">
            <a:tbl>
              <a:tblPr firstRow="1" bandRow="1">
                <a:noFill/>
                <a:tableStyleId>{3FE194C4-24E2-42FF-82FD-94A0EAF8942B}</a:tableStyleId>
              </a:tblPr>
              <a:tblGrid>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tblGrid>
              <a:tr h="1980323">
                <a:tc>
                  <a:txBody>
                    <a:bodyPr/>
                    <a:lstStyle/>
                    <a:p>
                      <a:pPr marL="0" marR="0" lvl="0" indent="0" algn="l" rtl="0">
                        <a:spcBef>
                          <a:spcPts val="0"/>
                        </a:spcBef>
                        <a:spcAft>
                          <a:spcPts val="0"/>
                        </a:spcAft>
                        <a:buNone/>
                      </a:pPr>
                      <a:r>
                        <a:rPr lang="en-IN" sz="1800" b="0" i="0" u="none" strike="noStrike">
                          <a:solidFill>
                            <a:schemeClr val="dk1"/>
                          </a:solidFill>
                          <a:latin typeface="Calibri"/>
                          <a:ea typeface="Calibri"/>
                          <a:cs typeface="Calibri"/>
                          <a:sym typeface="Calibri"/>
                        </a:rPr>
                        <a:t>Methodology used</a:t>
                      </a:r>
                      <a:r>
                        <a:rPr lang="en-IN" sz="1800">
                          <a:solidFill>
                            <a:schemeClr val="dk1"/>
                          </a:solidFill>
                        </a:rPr>
                        <a:t> </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b="0" i="0" u="none" strike="noStrike">
                          <a:solidFill>
                            <a:schemeClr val="dk1"/>
                          </a:solidFill>
                          <a:latin typeface="Calibri"/>
                          <a:ea typeface="Calibri"/>
                          <a:cs typeface="Calibri"/>
                          <a:sym typeface="Calibri"/>
                        </a:rPr>
                        <a:t>Algorithms used if any</a:t>
                      </a:r>
                      <a:r>
                        <a:rPr lang="en-IN" sz="1800">
                          <a:solidFill>
                            <a:schemeClr val="dk1"/>
                          </a:solidFill>
                        </a:rPr>
                        <a:t> </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b="0" i="0" u="none" strike="noStrike">
                          <a:solidFill>
                            <a:schemeClr val="dk1"/>
                          </a:solidFill>
                          <a:latin typeface="Calibri"/>
                          <a:ea typeface="Calibri"/>
                          <a:cs typeface="Calibri"/>
                          <a:sym typeface="Calibri"/>
                        </a:rPr>
                        <a:t>Limitations</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rPr>
                        <a:t>Are you going to over come this?? (yes or no)</a:t>
                      </a:r>
                      <a:endParaRPr/>
                    </a:p>
                  </a:txBody>
                  <a:tcPr marL="91450" marR="91450" marT="45725" marB="45725"/>
                </a:tc>
                <a:extLst>
                  <a:ext uri="{0D108BD9-81ED-4DB2-BD59-A6C34878D82A}">
                    <a16:rowId xmlns:a16="http://schemas.microsoft.com/office/drawing/2014/main" xmlns="" val="10000"/>
                  </a:ext>
                </a:extLst>
              </a:tr>
              <a:tr h="1885287">
                <a:tc>
                  <a:txBody>
                    <a:bodyPr/>
                    <a:lstStyle/>
                    <a:p>
                      <a:pPr marL="0" marR="0" lvl="0" indent="0" algn="l" rtl="0">
                        <a:spcBef>
                          <a:spcPts val="0"/>
                        </a:spcBef>
                        <a:spcAft>
                          <a:spcPts val="0"/>
                        </a:spcAft>
                        <a:buNone/>
                      </a:pPr>
                      <a:r>
                        <a:rPr lang="en-US" sz="1800" dirty="0"/>
                        <a:t>Image preprocessing</a:t>
                      </a:r>
                    </a:p>
                    <a:p>
                      <a:pPr marL="0" marR="0" lvl="0" indent="0" algn="l" rtl="0">
                        <a:spcBef>
                          <a:spcPts val="0"/>
                        </a:spcBef>
                        <a:spcAft>
                          <a:spcPts val="0"/>
                        </a:spcAft>
                        <a:buNone/>
                      </a:pPr>
                      <a:endParaRPr lang="en-US" sz="1800" dirty="0"/>
                    </a:p>
                    <a:p>
                      <a:pPr marL="0" marR="0" lvl="0" indent="0" algn="l" rtl="0">
                        <a:spcBef>
                          <a:spcPts val="0"/>
                        </a:spcBef>
                        <a:spcAft>
                          <a:spcPts val="0"/>
                        </a:spcAft>
                        <a:buNone/>
                      </a:pPr>
                      <a:r>
                        <a:rPr lang="en-US" sz="1800" dirty="0"/>
                        <a:t>Image segmentation</a:t>
                      </a:r>
                    </a:p>
                  </a:txBody>
                  <a:tcPr marL="91450" marR="91450" marT="45725" marB="45725"/>
                </a:tc>
                <a:tc>
                  <a:txBody>
                    <a:bodyPr/>
                    <a:lstStyle/>
                    <a:p>
                      <a:pPr marL="0" marR="0" lvl="0" indent="0" algn="l" rtl="0">
                        <a:spcBef>
                          <a:spcPts val="0"/>
                        </a:spcBef>
                        <a:spcAft>
                          <a:spcPts val="0"/>
                        </a:spcAft>
                        <a:buNone/>
                      </a:pPr>
                      <a:r>
                        <a:rPr lang="en-US" sz="1800" dirty="0"/>
                        <a:t>Gaussian blur</a:t>
                      </a:r>
                    </a:p>
                    <a:p>
                      <a:pPr marL="0" marR="0" lvl="0" indent="0" algn="l" rtl="0">
                        <a:spcBef>
                          <a:spcPts val="0"/>
                        </a:spcBef>
                        <a:spcAft>
                          <a:spcPts val="0"/>
                        </a:spcAft>
                        <a:buNone/>
                      </a:pPr>
                      <a:endParaRPr lang="en-US" sz="1800" dirty="0"/>
                    </a:p>
                    <a:p>
                      <a:pPr marL="0" marR="0" lvl="0" indent="0" algn="l" rtl="0">
                        <a:spcBef>
                          <a:spcPts val="0"/>
                        </a:spcBef>
                        <a:spcAft>
                          <a:spcPts val="0"/>
                        </a:spcAft>
                        <a:buNone/>
                      </a:pPr>
                      <a:endParaRPr lang="en-US" sz="1800" dirty="0"/>
                    </a:p>
                    <a:p>
                      <a:pPr marL="0" marR="0" lvl="0" indent="0" algn="l" rtl="0">
                        <a:spcBef>
                          <a:spcPts val="0"/>
                        </a:spcBef>
                        <a:spcAft>
                          <a:spcPts val="0"/>
                        </a:spcAft>
                        <a:buNone/>
                      </a:pPr>
                      <a:r>
                        <a:rPr lang="en-US" sz="1800" dirty="0"/>
                        <a:t>Pixel classification</a:t>
                      </a:r>
                    </a:p>
                    <a:p>
                      <a:pPr marL="0" marR="0" lvl="0" indent="0" algn="l" rtl="0">
                        <a:spcBef>
                          <a:spcPts val="0"/>
                        </a:spcBef>
                        <a:spcAft>
                          <a:spcPts val="0"/>
                        </a:spcAft>
                        <a:buNone/>
                      </a:pPr>
                      <a:endParaRPr lang="en-US" sz="1800"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6- stage classification accuracy is 58.8%</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xmlns="" val="10001"/>
                  </a:ext>
                </a:extLst>
              </a:tr>
              <a:tr h="1980323">
                <a:tc>
                  <a:txBody>
                    <a:bodyPr/>
                    <a:lstStyle/>
                    <a:p>
                      <a:pPr marL="0" marR="0" lvl="0" indent="0" algn="l" rtl="0">
                        <a:spcBef>
                          <a:spcPts val="0"/>
                        </a:spcBef>
                        <a:spcAft>
                          <a:spcPts val="0"/>
                        </a:spcAft>
                        <a:buNone/>
                      </a:pPr>
                      <a:r>
                        <a:rPr lang="en-US" sz="1800" dirty="0"/>
                        <a:t>Classification</a:t>
                      </a:r>
                    </a:p>
                  </a:txBody>
                  <a:tcPr marL="91450" marR="91450" marT="45725" marB="45725"/>
                </a:tc>
                <a:tc>
                  <a:txBody>
                    <a:bodyPr/>
                    <a:lstStyle/>
                    <a:p>
                      <a:pPr marL="0" marR="0" lvl="0" indent="0" algn="l" rtl="0">
                        <a:spcBef>
                          <a:spcPts val="0"/>
                        </a:spcBef>
                        <a:spcAft>
                          <a:spcPts val="0"/>
                        </a:spcAft>
                        <a:buNone/>
                      </a:pPr>
                      <a:r>
                        <a:rPr lang="en-US" sz="1800" dirty="0"/>
                        <a:t>Random Forest</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60643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5;p21">
            <a:extLst>
              <a:ext uri="{FF2B5EF4-FFF2-40B4-BE49-F238E27FC236}">
                <a16:creationId xmlns:a16="http://schemas.microsoft.com/office/drawing/2014/main" xmlns="" id="{A7654625-5320-9A0E-3260-B4B2822F1F40}"/>
              </a:ext>
            </a:extLst>
          </p:cNvPr>
          <p:cNvSpPr txBox="1">
            <a:spLocks/>
          </p:cNvSpPr>
          <p:nvPr/>
        </p:nvSpPr>
        <p:spPr>
          <a:xfrm>
            <a:off x="499259" y="488415"/>
            <a:ext cx="2186469" cy="87804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IN" sz="4800" dirty="0">
                <a:latin typeface="Times New Roman" panose="02020603050405020304" pitchFamily="18" charset="0"/>
                <a:cs typeface="Times New Roman" panose="02020603050405020304" pitchFamily="18" charset="0"/>
              </a:rPr>
              <a:t>Paper 5</a:t>
            </a:r>
          </a:p>
        </p:txBody>
      </p:sp>
      <p:sp>
        <p:nvSpPr>
          <p:cNvPr id="5" name="Google Shape;136;p21">
            <a:extLst>
              <a:ext uri="{FF2B5EF4-FFF2-40B4-BE49-F238E27FC236}">
                <a16:creationId xmlns:a16="http://schemas.microsoft.com/office/drawing/2014/main" xmlns="" id="{1DD40FA3-40CA-A0C5-AC77-4C8BE05F4056}"/>
              </a:ext>
            </a:extLst>
          </p:cNvPr>
          <p:cNvSpPr txBox="1">
            <a:spLocks/>
          </p:cNvSpPr>
          <p:nvPr/>
        </p:nvSpPr>
        <p:spPr>
          <a:xfrm>
            <a:off x="427341" y="1692060"/>
            <a:ext cx="8089936" cy="44621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lgn="just">
              <a:buSzPts val="2800"/>
            </a:pPr>
            <a:r>
              <a:rPr lang="en-IN" sz="2600" b="1" dirty="0">
                <a:latin typeface="Times New Roman" panose="02020603050405020304" pitchFamily="18" charset="0"/>
                <a:cs typeface="Times New Roman" panose="02020603050405020304" pitchFamily="18" charset="0"/>
              </a:rPr>
              <a:t>Title of the Paper</a:t>
            </a:r>
          </a:p>
          <a:p>
            <a:pPr marL="0" indent="0" algn="just">
              <a:buClr>
                <a:srgbClr val="000000"/>
              </a:buClr>
              <a:buSzPts val="2800"/>
            </a:pPr>
            <a:r>
              <a:rPr lang="en-IN" sz="2600" dirty="0">
                <a:solidFill>
                  <a:srgbClr val="000000"/>
                </a:solidFill>
                <a:latin typeface="Times New Roman" panose="02020603050405020304" pitchFamily="18" charset="0"/>
                <a:cs typeface="Times New Roman" panose="02020603050405020304" pitchFamily="18" charset="0"/>
              </a:rPr>
              <a:t> </a:t>
            </a:r>
            <a:r>
              <a:rPr lang="en-IN" sz="2600" dirty="0" err="1">
                <a:solidFill>
                  <a:srgbClr val="000000"/>
                </a:solidFill>
                <a:latin typeface="Times New Roman" panose="02020603050405020304" pitchFamily="18" charset="0"/>
                <a:cs typeface="Times New Roman" panose="02020603050405020304" pitchFamily="18" charset="0"/>
              </a:rPr>
              <a:t>Marada</a:t>
            </a:r>
            <a:r>
              <a:rPr lang="en-IN" sz="2600" dirty="0">
                <a:solidFill>
                  <a:srgbClr val="000000"/>
                </a:solidFill>
                <a:latin typeface="Times New Roman" panose="02020603050405020304" pitchFamily="18" charset="0"/>
                <a:cs typeface="Times New Roman" panose="02020603050405020304" pitchFamily="18" charset="0"/>
              </a:rPr>
              <a:t> Amrutha Reddy, </a:t>
            </a:r>
            <a:r>
              <a:rPr lang="en-IN" sz="2600" dirty="0" err="1">
                <a:solidFill>
                  <a:srgbClr val="000000"/>
                </a:solidFill>
                <a:latin typeface="Times New Roman" panose="02020603050405020304" pitchFamily="18" charset="0"/>
                <a:cs typeface="Times New Roman" panose="02020603050405020304" pitchFamily="18" charset="0"/>
              </a:rPr>
              <a:t>Ganti</a:t>
            </a:r>
            <a:r>
              <a:rPr lang="en-IN" sz="2600" dirty="0">
                <a:solidFill>
                  <a:srgbClr val="000000"/>
                </a:solidFill>
                <a:latin typeface="Times New Roman" panose="02020603050405020304" pitchFamily="18" charset="0"/>
                <a:cs typeface="Times New Roman" panose="02020603050405020304" pitchFamily="18" charset="0"/>
              </a:rPr>
              <a:t> Sai Siva Rama Krishna, </a:t>
            </a:r>
            <a:r>
              <a:rPr lang="en-IN" sz="2600" dirty="0" err="1">
                <a:solidFill>
                  <a:srgbClr val="000000"/>
                </a:solidFill>
                <a:latin typeface="Times New Roman" panose="02020603050405020304" pitchFamily="18" charset="0"/>
                <a:cs typeface="Times New Roman" panose="02020603050405020304" pitchFamily="18" charset="0"/>
              </a:rPr>
              <a:t>Teki</a:t>
            </a:r>
            <a:r>
              <a:rPr lang="en-IN" sz="2600" dirty="0">
                <a:solidFill>
                  <a:srgbClr val="000000"/>
                </a:solidFill>
                <a:latin typeface="Times New Roman" panose="02020603050405020304" pitchFamily="18" charset="0"/>
                <a:cs typeface="Times New Roman" panose="02020603050405020304" pitchFamily="18" charset="0"/>
              </a:rPr>
              <a:t> </a:t>
            </a:r>
            <a:r>
              <a:rPr lang="en-IN" sz="2600" dirty="0" err="1">
                <a:solidFill>
                  <a:srgbClr val="000000"/>
                </a:solidFill>
                <a:latin typeface="Times New Roman" panose="02020603050405020304" pitchFamily="18" charset="0"/>
                <a:cs typeface="Times New Roman" panose="02020603050405020304" pitchFamily="18" charset="0"/>
              </a:rPr>
              <a:t>Tanoj</a:t>
            </a:r>
            <a:r>
              <a:rPr lang="en-IN" sz="2600" dirty="0">
                <a:solidFill>
                  <a:srgbClr val="000000"/>
                </a:solidFill>
                <a:latin typeface="Times New Roman" panose="02020603050405020304" pitchFamily="18" charset="0"/>
                <a:cs typeface="Times New Roman" panose="02020603050405020304" pitchFamily="18" charset="0"/>
              </a:rPr>
              <a:t> Kumar, “Malaria Cell-Image Classification using InceptionV3 and SVM</a:t>
            </a:r>
            <a:r>
              <a:rPr lang="en-IN" sz="2600" dirty="0">
                <a:latin typeface="Times New Roman" panose="02020603050405020304" pitchFamily="18" charset="0"/>
                <a:cs typeface="Times New Roman" panose="02020603050405020304" pitchFamily="18" charset="0"/>
              </a:rPr>
              <a:t> </a:t>
            </a:r>
            <a:r>
              <a:rPr lang="en-IN" sz="2600" dirty="0">
                <a:solidFill>
                  <a:srgbClr val="000000"/>
                </a:solidFill>
                <a:latin typeface="Times New Roman" panose="02020603050405020304" pitchFamily="18" charset="0"/>
                <a:cs typeface="Times New Roman" panose="02020603050405020304" pitchFamily="18" charset="0"/>
              </a:rPr>
              <a:t>”, International Journal of Engineering Research &amp; Technology (IJERT) ISSN: 2278-0181 Vol. 10 Issue 08, August-2021 </a:t>
            </a:r>
          </a:p>
          <a:p>
            <a:pPr marL="0" indent="0" algn="just">
              <a:buClr>
                <a:srgbClr val="000000"/>
              </a:buClr>
              <a:buSzPts val="2800"/>
            </a:pPr>
            <a:r>
              <a:rPr lang="en-IN" sz="2600" dirty="0">
                <a:solidFill>
                  <a:srgbClr val="000000"/>
                </a:solidFill>
                <a:latin typeface="Times New Roman" panose="02020603050405020304" pitchFamily="18" charset="0"/>
                <a:cs typeface="Times New Roman" panose="02020603050405020304" pitchFamily="18" charset="0"/>
              </a:rPr>
              <a:t>Available: </a:t>
            </a:r>
            <a:r>
              <a:rPr lang="en-IN" sz="2600" dirty="0">
                <a:solidFill>
                  <a:srgbClr val="000000"/>
                </a:solidFill>
                <a:latin typeface="Times New Roman" panose="02020603050405020304" pitchFamily="18" charset="0"/>
                <a:cs typeface="Times New Roman" panose="02020603050405020304" pitchFamily="18" charset="0"/>
                <a:hlinkClick r:id="rId2"/>
              </a:rPr>
              <a:t>https://www.ijert.org/malaria-cell-image-classification-using-inceptionv3-and-svm</a:t>
            </a:r>
            <a:endParaRPr lang="en-IN" sz="2600" dirty="0">
              <a:solidFill>
                <a:srgbClr val="000000"/>
              </a:solidFill>
              <a:latin typeface="Times New Roman" panose="02020603050405020304" pitchFamily="18" charset="0"/>
              <a:cs typeface="Times New Roman" panose="02020603050405020304" pitchFamily="18" charset="0"/>
            </a:endParaRPr>
          </a:p>
          <a:p>
            <a:pPr marL="0" indent="0" algn="just">
              <a:buClr>
                <a:srgbClr val="000000"/>
              </a:buClr>
              <a:buSzPts val="2800"/>
            </a:pPr>
            <a:r>
              <a:rPr lang="en-IN" sz="2600" dirty="0">
                <a:solidFill>
                  <a:srgbClr val="000000"/>
                </a:solidFill>
                <a:latin typeface="Times New Roman" panose="02020603050405020304" pitchFamily="18" charset="0"/>
                <a:cs typeface="Times New Roman" panose="02020603050405020304" pitchFamily="18" charset="0"/>
              </a:rPr>
              <a:t>[Accessed Aug 8, 2021].</a:t>
            </a:r>
            <a:r>
              <a:rPr lang="en-IN" sz="2600" dirty="0">
                <a:latin typeface="Times New Roman" panose="02020603050405020304" pitchFamily="18" charset="0"/>
                <a:cs typeface="Times New Roman" panose="02020603050405020304" pitchFamily="18" charset="0"/>
              </a:rPr>
              <a:t> </a:t>
            </a:r>
          </a:p>
          <a:p>
            <a:pPr marL="228600" indent="-50800" algn="just">
              <a:buSzPts val="2800"/>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198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3767333" y="154779"/>
            <a:ext cx="1609333" cy="65687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IN" sz="3400" dirty="0">
                <a:latin typeface="Times New Roman" panose="02020603050405020304" pitchFamily="18" charset="0"/>
                <a:cs typeface="Times New Roman" panose="02020603050405020304" pitchFamily="18" charset="0"/>
              </a:rPr>
              <a:t>Paper 5</a:t>
            </a:r>
            <a:endParaRPr sz="3400" dirty="0">
              <a:latin typeface="Times New Roman" panose="02020603050405020304" pitchFamily="18" charset="0"/>
              <a:cs typeface="Times New Roman" panose="02020603050405020304" pitchFamily="18" charset="0"/>
            </a:endParaRPr>
          </a:p>
        </p:txBody>
      </p:sp>
      <p:graphicFrame>
        <p:nvGraphicFramePr>
          <p:cNvPr id="154" name="Google Shape;154;p24"/>
          <p:cNvGraphicFramePr/>
          <p:nvPr>
            <p:extLst>
              <p:ext uri="{D42A27DB-BD31-4B8C-83A1-F6EECF244321}">
                <p14:modId xmlns:p14="http://schemas.microsoft.com/office/powerpoint/2010/main" val="4228769967"/>
              </p:ext>
            </p:extLst>
          </p:nvPr>
        </p:nvGraphicFramePr>
        <p:xfrm>
          <a:off x="0" y="1012066"/>
          <a:ext cx="9144000" cy="5845933"/>
        </p:xfrm>
        <a:graphic>
          <a:graphicData uri="http://schemas.openxmlformats.org/drawingml/2006/table">
            <a:tbl>
              <a:tblPr firstRow="1" bandRow="1">
                <a:noFill/>
                <a:tableStyleId>{3FE194C4-24E2-42FF-82FD-94A0EAF8942B}</a:tableStyleId>
              </a:tblPr>
              <a:tblGrid>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tblGrid>
              <a:tr h="1980323">
                <a:tc>
                  <a:txBody>
                    <a:bodyPr/>
                    <a:lstStyle/>
                    <a:p>
                      <a:pPr marL="0" marR="0" lvl="0" indent="0" algn="l" rtl="0">
                        <a:spcBef>
                          <a:spcPts val="0"/>
                        </a:spcBef>
                        <a:spcAft>
                          <a:spcPts val="0"/>
                        </a:spcAft>
                        <a:buNone/>
                      </a:pPr>
                      <a:r>
                        <a:rPr lang="en-IN" sz="1800" b="0" i="0" u="none" strike="noStrike">
                          <a:solidFill>
                            <a:schemeClr val="dk1"/>
                          </a:solidFill>
                          <a:latin typeface="Calibri"/>
                          <a:ea typeface="Calibri"/>
                          <a:cs typeface="Calibri"/>
                          <a:sym typeface="Calibri"/>
                        </a:rPr>
                        <a:t>Methodology used</a:t>
                      </a:r>
                      <a:r>
                        <a:rPr lang="en-IN" sz="1800">
                          <a:solidFill>
                            <a:schemeClr val="dk1"/>
                          </a:solidFill>
                        </a:rPr>
                        <a:t> </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b="0" i="0" u="none" strike="noStrike">
                          <a:solidFill>
                            <a:schemeClr val="dk1"/>
                          </a:solidFill>
                          <a:latin typeface="Calibri"/>
                          <a:ea typeface="Calibri"/>
                          <a:cs typeface="Calibri"/>
                          <a:sym typeface="Calibri"/>
                        </a:rPr>
                        <a:t>Algorithms used if any</a:t>
                      </a:r>
                      <a:r>
                        <a:rPr lang="en-IN" sz="1800">
                          <a:solidFill>
                            <a:schemeClr val="dk1"/>
                          </a:solidFill>
                        </a:rPr>
                        <a:t> </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b="0" i="0" u="none" strike="noStrike">
                          <a:solidFill>
                            <a:schemeClr val="dk1"/>
                          </a:solidFill>
                          <a:latin typeface="Calibri"/>
                          <a:ea typeface="Calibri"/>
                          <a:cs typeface="Calibri"/>
                          <a:sym typeface="Calibri"/>
                        </a:rPr>
                        <a:t>Limitations</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800">
                          <a:solidFill>
                            <a:schemeClr val="dk1"/>
                          </a:solidFill>
                        </a:rPr>
                        <a:t>Are you going to over come this?? (yes or no)</a:t>
                      </a:r>
                      <a:endParaRPr/>
                    </a:p>
                  </a:txBody>
                  <a:tcPr marL="91450" marR="91450" marT="45725" marB="45725"/>
                </a:tc>
                <a:extLst>
                  <a:ext uri="{0D108BD9-81ED-4DB2-BD59-A6C34878D82A}">
                    <a16:rowId xmlns:a16="http://schemas.microsoft.com/office/drawing/2014/main" xmlns="" val="10000"/>
                  </a:ext>
                </a:extLst>
              </a:tr>
              <a:tr h="1885287">
                <a:tc>
                  <a:txBody>
                    <a:bodyPr/>
                    <a:lstStyle/>
                    <a:p>
                      <a:pPr marL="0" marR="0" lvl="0" indent="0" algn="l" rtl="0">
                        <a:spcBef>
                          <a:spcPts val="0"/>
                        </a:spcBef>
                        <a:spcAft>
                          <a:spcPts val="0"/>
                        </a:spcAft>
                        <a:buNone/>
                      </a:pPr>
                      <a:r>
                        <a:rPr lang="en-US" sz="1800" dirty="0"/>
                        <a:t>Preprocessing</a:t>
                      </a:r>
                    </a:p>
                    <a:p>
                      <a:pPr marL="0" marR="0" lvl="0" indent="0" algn="l" rtl="0">
                        <a:spcBef>
                          <a:spcPts val="0"/>
                        </a:spcBef>
                        <a:spcAft>
                          <a:spcPts val="0"/>
                        </a:spcAft>
                        <a:buNone/>
                      </a:pPr>
                      <a:endParaRPr lang="en-US" sz="1800" dirty="0"/>
                    </a:p>
                    <a:p>
                      <a:pPr marL="0" marR="0" lvl="0" indent="0" algn="l" rtl="0">
                        <a:spcBef>
                          <a:spcPts val="0"/>
                        </a:spcBef>
                        <a:spcAft>
                          <a:spcPts val="0"/>
                        </a:spcAft>
                        <a:buNone/>
                      </a:pPr>
                      <a:r>
                        <a:rPr lang="en-US" sz="1800" dirty="0"/>
                        <a:t>Data Augmentation</a:t>
                      </a:r>
                    </a:p>
                  </a:txBody>
                  <a:tcPr marL="91450" marR="91450" marT="45725" marB="45725"/>
                </a:tc>
                <a:tc>
                  <a:txBody>
                    <a:bodyPr/>
                    <a:lstStyle/>
                    <a:p>
                      <a:pPr marL="0" marR="0" lvl="0" indent="0" algn="l" rtl="0">
                        <a:spcBef>
                          <a:spcPts val="0"/>
                        </a:spcBef>
                        <a:spcAft>
                          <a:spcPts val="0"/>
                        </a:spcAft>
                        <a:buNone/>
                      </a:pPr>
                      <a:endParaRPr lang="en-IN" sz="1800" dirty="0"/>
                    </a:p>
                    <a:p>
                      <a:pPr marL="0" marR="0" lvl="0" indent="0" algn="l" rtl="0">
                        <a:spcBef>
                          <a:spcPts val="0"/>
                        </a:spcBef>
                        <a:spcAft>
                          <a:spcPts val="0"/>
                        </a:spcAft>
                        <a:buNone/>
                      </a:pPr>
                      <a:r>
                        <a:rPr lang="en-IN" sz="1800" dirty="0" err="1"/>
                        <a:t>ImageDataGenerator</a:t>
                      </a:r>
                      <a:r>
                        <a:rPr lang="en-IN" sz="1800" dirty="0"/>
                        <a:t> from </a:t>
                      </a:r>
                      <a:r>
                        <a:rPr lang="en-IN" sz="1800" dirty="0" err="1"/>
                        <a:t>Keras</a:t>
                      </a:r>
                      <a:endParaRPr sz="1800" dirty="0"/>
                    </a:p>
                  </a:txBody>
                  <a:tcPr marL="91450" marR="91450" marT="45725" marB="45725"/>
                </a:tc>
                <a:tc>
                  <a:txBody>
                    <a:bodyPr/>
                    <a:lstStyle/>
                    <a:p>
                      <a:pPr marL="0" marR="0" lvl="0" indent="0" algn="l" rtl="0">
                        <a:spcBef>
                          <a:spcPts val="0"/>
                        </a:spcBef>
                        <a:spcAft>
                          <a:spcPts val="0"/>
                        </a:spcAft>
                        <a:buNone/>
                      </a:pPr>
                      <a:r>
                        <a:rPr lang="en-IN" sz="1800" dirty="0"/>
                        <a:t>The model wont</a:t>
                      </a:r>
                      <a:r>
                        <a:rPr lang="en-IN" sz="1800" baseline="0" dirty="0"/>
                        <a:t> be able to distinguish between parasites, impurities and artefacts.</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xmlns="" val="10001"/>
                  </a:ext>
                </a:extLst>
              </a:tr>
              <a:tr h="1980323">
                <a:tc>
                  <a:txBody>
                    <a:bodyPr/>
                    <a:lstStyle/>
                    <a:p>
                      <a:pPr marL="0" marR="0" lvl="0" indent="0" algn="l" rtl="0">
                        <a:spcBef>
                          <a:spcPts val="0"/>
                        </a:spcBef>
                        <a:spcAft>
                          <a:spcPts val="0"/>
                        </a:spcAft>
                        <a:buNone/>
                      </a:pPr>
                      <a:r>
                        <a:rPr lang="en-US" sz="1800" dirty="0"/>
                        <a:t>Feature</a:t>
                      </a:r>
                      <a:r>
                        <a:rPr lang="en-US" sz="1800" baseline="0" dirty="0"/>
                        <a:t> Extraction</a:t>
                      </a:r>
                    </a:p>
                    <a:p>
                      <a:pPr marL="0" marR="0" lvl="0" indent="0" algn="l" rtl="0">
                        <a:spcBef>
                          <a:spcPts val="0"/>
                        </a:spcBef>
                        <a:spcAft>
                          <a:spcPts val="0"/>
                        </a:spcAft>
                        <a:buNone/>
                      </a:pPr>
                      <a:endParaRPr lang="en-US" sz="1800" baseline="0" dirty="0"/>
                    </a:p>
                    <a:p>
                      <a:pPr marL="0" marR="0" lvl="0" indent="0" algn="l" rtl="0">
                        <a:spcBef>
                          <a:spcPts val="0"/>
                        </a:spcBef>
                        <a:spcAft>
                          <a:spcPts val="0"/>
                        </a:spcAft>
                        <a:buNone/>
                      </a:pPr>
                      <a:endParaRPr lang="en-US" sz="1800" baseline="0" dirty="0"/>
                    </a:p>
                    <a:p>
                      <a:pPr marL="0" marR="0" lvl="0" indent="0" algn="l" rtl="0">
                        <a:spcBef>
                          <a:spcPts val="0"/>
                        </a:spcBef>
                        <a:spcAft>
                          <a:spcPts val="0"/>
                        </a:spcAft>
                        <a:buNone/>
                      </a:pPr>
                      <a:r>
                        <a:rPr lang="en-US" sz="1800" baseline="0" dirty="0"/>
                        <a:t>Optimization</a:t>
                      </a:r>
                      <a:endParaRPr lang="en-US" sz="1800" dirty="0"/>
                    </a:p>
                  </a:txBody>
                  <a:tcPr marL="91450" marR="91450" marT="45725" marB="45725"/>
                </a:tc>
                <a:tc>
                  <a:txBody>
                    <a:bodyPr/>
                    <a:lstStyle/>
                    <a:p>
                      <a:pPr marL="0" marR="0" lvl="0" indent="0" algn="l" rtl="0">
                        <a:spcBef>
                          <a:spcPts val="0"/>
                        </a:spcBef>
                        <a:spcAft>
                          <a:spcPts val="0"/>
                        </a:spcAft>
                        <a:buNone/>
                      </a:pPr>
                      <a:r>
                        <a:rPr lang="en-IN" sz="1800" dirty="0"/>
                        <a:t>Binary</a:t>
                      </a:r>
                      <a:r>
                        <a:rPr lang="en-IN" sz="1800" baseline="0" dirty="0"/>
                        <a:t> cross-entropy function</a:t>
                      </a:r>
                      <a:endParaRPr lang="en-IN" sz="1800" dirty="0"/>
                    </a:p>
                    <a:p>
                      <a:pPr marL="0" marR="0" lvl="0" indent="0" algn="l" rtl="0">
                        <a:spcBef>
                          <a:spcPts val="0"/>
                        </a:spcBef>
                        <a:spcAft>
                          <a:spcPts val="0"/>
                        </a:spcAft>
                        <a:buNone/>
                      </a:pPr>
                      <a:endParaRPr lang="en-IN" sz="1800" dirty="0"/>
                    </a:p>
                    <a:p>
                      <a:pPr marL="0" marR="0" lvl="0" indent="0" algn="l" rtl="0">
                        <a:spcBef>
                          <a:spcPts val="0"/>
                        </a:spcBef>
                        <a:spcAft>
                          <a:spcPts val="0"/>
                        </a:spcAft>
                        <a:buNone/>
                      </a:pPr>
                      <a:r>
                        <a:rPr lang="en-IN" sz="1800" dirty="0"/>
                        <a:t>Adaptive</a:t>
                      </a:r>
                      <a:r>
                        <a:rPr lang="en-IN" sz="1800" baseline="0" dirty="0"/>
                        <a:t> learning rate optimization  – Adam</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Smaller input</a:t>
                      </a:r>
                      <a:r>
                        <a:rPr lang="en-IN" sz="1800" baseline="0" dirty="0"/>
                        <a:t> for VGG-16 and VGG-19 might yield better accuracy.</a:t>
                      </a: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6940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277402" y="385674"/>
            <a:ext cx="4294598" cy="8780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4800" dirty="0">
                <a:latin typeface="Times New Roman" panose="02020603050405020304" pitchFamily="18" charset="0"/>
                <a:cs typeface="Times New Roman" panose="02020603050405020304" pitchFamily="18" charset="0"/>
              </a:rPr>
              <a:t>Existing system</a:t>
            </a:r>
            <a:endParaRPr sz="4800" dirty="0">
              <a:latin typeface="Times New Roman" panose="02020603050405020304" pitchFamily="18" charset="0"/>
              <a:cs typeface="Times New Roman" panose="02020603050405020304" pitchFamily="18" charset="0"/>
            </a:endParaRPr>
          </a:p>
        </p:txBody>
      </p:sp>
      <p:sp>
        <p:nvSpPr>
          <p:cNvPr id="160" name="Google Shape;160;p25"/>
          <p:cNvSpPr txBox="1">
            <a:spLocks noGrp="1"/>
          </p:cNvSpPr>
          <p:nvPr>
            <p:ph type="body" idx="1"/>
          </p:nvPr>
        </p:nvSpPr>
        <p:spPr>
          <a:xfrm>
            <a:off x="277402" y="1787702"/>
            <a:ext cx="8589196" cy="4828461"/>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r>
              <a:rPr lang="en-AU" sz="2400" dirty="0"/>
              <a:t>The existing system for Breast cancer Classification include just only the predictor using the simple learning algorithms and have ended up with good accuracy, on the other hand with few input as training images and with is insufficient to really prove a  given data benign or malignant and less accuracy</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28650" y="426771"/>
            <a:ext cx="2433049" cy="754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800" dirty="0">
                <a:latin typeface="Times New Roman" panose="02020603050405020304" pitchFamily="18" charset="0"/>
                <a:cs typeface="Times New Roman" panose="02020603050405020304" pitchFamily="18" charset="0"/>
              </a:rPr>
              <a:t>Outline</a:t>
            </a:r>
            <a:endParaRPr sz="4800" dirty="0">
              <a:latin typeface="Times New Roman" panose="02020603050405020304" pitchFamily="18" charset="0"/>
              <a:cs typeface="Times New Roman" panose="02020603050405020304" pitchFamily="18" charset="0"/>
            </a:endParaRPr>
          </a:p>
        </p:txBody>
      </p:sp>
      <p:sp>
        <p:nvSpPr>
          <p:cNvPr id="94" name="Google Shape;94;p14"/>
          <p:cNvSpPr txBox="1">
            <a:spLocks noGrp="1"/>
          </p:cNvSpPr>
          <p:nvPr>
            <p:ph type="body" idx="1"/>
          </p:nvPr>
        </p:nvSpPr>
        <p:spPr>
          <a:xfrm>
            <a:off x="380822" y="1184691"/>
            <a:ext cx="7886700" cy="525029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Google Trend Analysis</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Literature Survey</a:t>
            </a: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Existing System</a:t>
            </a:r>
          </a:p>
          <a:p>
            <a:pPr marL="228600" lvl="0" indent="-228600" algn="l" rtl="0">
              <a:lnSpc>
                <a:spcPct val="90000"/>
              </a:lnSpc>
              <a:spcBef>
                <a:spcPts val="1000"/>
              </a:spcBef>
              <a:spcAft>
                <a:spcPts val="0"/>
              </a:spcAft>
              <a:buClr>
                <a:schemeClr val="dk1"/>
              </a:buClr>
              <a:buSzPts val="2800"/>
              <a:buChar char="•"/>
            </a:pPr>
            <a:r>
              <a:rPr lang="en-IN" dirty="0">
                <a:latin typeface="Times New Roman" panose="02020603050405020304" pitchFamily="18" charset="0"/>
                <a:cs typeface="Times New Roman" panose="02020603050405020304" pitchFamily="18" charset="0"/>
              </a:rPr>
              <a:t>Proposed </a:t>
            </a:r>
            <a:r>
              <a:rPr lang="en-IN" dirty="0" smtClean="0">
                <a:latin typeface="Times New Roman" panose="02020603050405020304" pitchFamily="18" charset="0"/>
                <a:cs typeface="Times New Roman" panose="02020603050405020304" pitchFamily="18" charset="0"/>
              </a:rPr>
              <a:t>Work</a:t>
            </a:r>
          </a:p>
          <a:p>
            <a:pPr marL="228600" lvl="0" indent="-228600" algn="l" rtl="0">
              <a:lnSpc>
                <a:spcPct val="90000"/>
              </a:lnSpc>
              <a:spcBef>
                <a:spcPts val="1000"/>
              </a:spcBef>
              <a:spcAft>
                <a:spcPts val="0"/>
              </a:spcAft>
              <a:buClr>
                <a:schemeClr val="dk1"/>
              </a:buClr>
              <a:buSzPts val="2800"/>
              <a:buChar char="•"/>
            </a:pPr>
            <a:r>
              <a:rPr lang="en-IN" dirty="0" smtClean="0">
                <a:latin typeface="Times New Roman" panose="02020603050405020304" pitchFamily="18" charset="0"/>
                <a:cs typeface="Times New Roman" panose="02020603050405020304" pitchFamily="18" charset="0"/>
              </a:rPr>
              <a:t>Implementation</a:t>
            </a:r>
          </a:p>
          <a:p>
            <a:pPr marL="228600" lvl="0" indent="-228600" algn="l" rtl="0">
              <a:lnSpc>
                <a:spcPct val="90000"/>
              </a:lnSpc>
              <a:spcBef>
                <a:spcPts val="1000"/>
              </a:spcBef>
              <a:spcAft>
                <a:spcPts val="0"/>
              </a:spcAft>
              <a:buClr>
                <a:schemeClr val="dk1"/>
              </a:buClr>
              <a:buSzPts val="2800"/>
              <a:buChar char="•"/>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Conclusion </a:t>
            </a:r>
          </a:p>
          <a:p>
            <a:pPr marL="228600" lvl="0" indent="-228600" algn="l" rtl="0">
              <a:lnSpc>
                <a:spcPct val="90000"/>
              </a:lnSpc>
              <a:spcBef>
                <a:spcPts val="1000"/>
              </a:spcBef>
              <a:spcAft>
                <a:spcPts val="0"/>
              </a:spcAft>
              <a:buClr>
                <a:schemeClr val="dk1"/>
              </a:buClr>
              <a:buSzPts val="2800"/>
              <a:buChar char="•"/>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510496" y="123290"/>
            <a:ext cx="4184794" cy="8989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4800" dirty="0">
                <a:latin typeface="Times New Roman" panose="02020603050405020304" pitchFamily="18" charset="0"/>
                <a:cs typeface="Times New Roman" panose="02020603050405020304" pitchFamily="18" charset="0"/>
              </a:rPr>
              <a:t>Proposed work</a:t>
            </a:r>
            <a:endParaRPr sz="4800" dirty="0">
              <a:latin typeface="Times New Roman" panose="02020603050405020304" pitchFamily="18" charset="0"/>
              <a:cs typeface="Times New Roman" panose="02020603050405020304" pitchFamily="18" charset="0"/>
            </a:endParaRPr>
          </a:p>
        </p:txBody>
      </p:sp>
      <p:sp>
        <p:nvSpPr>
          <p:cNvPr id="172" name="Google Shape;172;p27"/>
          <p:cNvSpPr txBox="1">
            <a:spLocks noGrp="1"/>
          </p:cNvSpPr>
          <p:nvPr>
            <p:ph type="body" idx="1"/>
          </p:nvPr>
        </p:nvSpPr>
        <p:spPr>
          <a:xfrm>
            <a:off x="339580" y="1594848"/>
            <a:ext cx="8335552" cy="5717568"/>
          </a:xfrm>
          <a:prstGeom prst="rect">
            <a:avLst/>
          </a:prstGeom>
          <a:noFill/>
          <a:ln>
            <a:noFill/>
          </a:ln>
        </p:spPr>
        <p:txBody>
          <a:bodyPr spcFirstLastPara="1" wrap="square" lIns="91425" tIns="45700" rIns="91425" bIns="45700" anchor="t" anchorCtr="0">
            <a:normAutofit/>
          </a:bodyPr>
          <a:lstStyle/>
          <a:p>
            <a:pPr marL="742950" indent="-285750" algn="just">
              <a:lnSpc>
                <a:spcPct val="150000"/>
              </a:lnSpc>
              <a:spcAft>
                <a:spcPts val="800"/>
              </a:spcAft>
            </a:pPr>
            <a:r>
              <a:rPr lang="en-AU" sz="1800" dirty="0"/>
              <a:t>Our model uses </a:t>
            </a:r>
            <a:r>
              <a:rPr lang="en-AU" sz="1800" dirty="0" err="1"/>
              <a:t>EfficientNet</a:t>
            </a:r>
            <a:r>
              <a:rPr lang="en-AU" sz="1800" dirty="0"/>
              <a:t> b7 as a base model for training and testing the data, which are most advanced model developed with CNN and really a good model for classification using image datasets. The model uses 780 image datasets including benign, malignant and normal for training the model gives best result for further classification on input of any </a:t>
            </a:r>
            <a:r>
              <a:rPr lang="en-AU" sz="1800" dirty="0" err="1"/>
              <a:t>histopathological</a:t>
            </a:r>
            <a:r>
              <a:rPr lang="en-AU" sz="1800" dirty="0"/>
              <a:t> image.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2677381" y="159643"/>
            <a:ext cx="3789238" cy="9807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800" dirty="0">
                <a:latin typeface="Times New Roman" panose="02020603050405020304" pitchFamily="18" charset="0"/>
                <a:cs typeface="Times New Roman" panose="02020603050405020304" pitchFamily="18" charset="0"/>
              </a:rPr>
              <a:t>Flow Diagram</a:t>
            </a:r>
            <a:endParaRPr sz="4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39" y="1182687"/>
            <a:ext cx="1955740" cy="4940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227" y="1182687"/>
            <a:ext cx="4305971" cy="5089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2AF1F-0189-311B-B222-8034EC1F7C4F}"/>
              </a:ext>
            </a:extLst>
          </p:cNvPr>
          <p:cNvSpPr>
            <a:spLocks noGrp="1"/>
          </p:cNvSpPr>
          <p:nvPr>
            <p:ph type="title"/>
          </p:nvPr>
        </p:nvSpPr>
        <p:spPr>
          <a:xfrm>
            <a:off x="628650" y="385674"/>
            <a:ext cx="4118011" cy="878047"/>
          </a:xfrm>
        </p:spPr>
        <p:txBody>
          <a:bodyPr>
            <a:normAutofit/>
          </a:bodyPr>
          <a:lstStyle/>
          <a:p>
            <a:r>
              <a:rPr lang="en-IN" sz="4800" dirty="0">
                <a:latin typeface="Times New Roman" panose="02020603050405020304" pitchFamily="18" charset="0"/>
                <a:cs typeface="Times New Roman" panose="02020603050405020304" pitchFamily="18" charset="0"/>
              </a:rPr>
              <a:t>Implementation</a:t>
            </a:r>
          </a:p>
        </p:txBody>
      </p:sp>
      <p:sp>
        <p:nvSpPr>
          <p:cNvPr id="3" name="Text Placeholder 2">
            <a:extLst>
              <a:ext uri="{FF2B5EF4-FFF2-40B4-BE49-F238E27FC236}">
                <a16:creationId xmlns:a16="http://schemas.microsoft.com/office/drawing/2014/main" xmlns="" id="{182965B0-01E7-0A5B-5CC7-B8E6126EFF51}"/>
              </a:ext>
            </a:extLst>
          </p:cNvPr>
          <p:cNvSpPr>
            <a:spLocks noGrp="1"/>
          </p:cNvSpPr>
          <p:nvPr>
            <p:ph type="body" idx="1"/>
          </p:nvPr>
        </p:nvSpPr>
        <p:spPr>
          <a:xfrm>
            <a:off x="628649" y="1684962"/>
            <a:ext cx="8309867" cy="4880225"/>
          </a:xfrm>
        </p:spPr>
        <p:txBody>
          <a:bodyPr>
            <a:normAutofit/>
          </a:bodyPr>
          <a:lstStyle/>
          <a:p>
            <a:pPr marL="628650" indent="-514350" algn="just">
              <a:buAutoNum type="romanLcParenBoth"/>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Dividing the dataset: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000" dirty="0">
                <a:latin typeface="Times New Roman" pitchFamily="18" charset="0"/>
                <a:cs typeface="Times New Roman" pitchFamily="18" charset="0"/>
              </a:rPr>
              <a:t>The dataset that is used in the ANN model is WISCONSIN dataset and the </a:t>
            </a:r>
            <a:r>
              <a:rPr lang="en-US" sz="2000" dirty="0" err="1">
                <a:latin typeface="Times New Roman" pitchFamily="18" charset="0"/>
                <a:cs typeface="Times New Roman" pitchFamily="18" charset="0"/>
              </a:rPr>
              <a:t>histopathological</a:t>
            </a:r>
            <a:r>
              <a:rPr lang="en-US" sz="2000" dirty="0">
                <a:latin typeface="Times New Roman" pitchFamily="18" charset="0"/>
                <a:cs typeface="Times New Roman" pitchFamily="18" charset="0"/>
              </a:rPr>
              <a:t> images of malignant, benign and normal classes are given as input to the </a:t>
            </a:r>
            <a:r>
              <a:rPr lang="en-US" sz="2000" dirty="0" err="1">
                <a:latin typeface="Times New Roman" pitchFamily="18" charset="0"/>
                <a:cs typeface="Times New Roman" pitchFamily="18" charset="0"/>
              </a:rPr>
              <a:t>EfficientNet</a:t>
            </a:r>
            <a:r>
              <a:rPr lang="en-US" sz="2000" dirty="0">
                <a:latin typeface="Times New Roman" pitchFamily="18" charset="0"/>
                <a:cs typeface="Times New Roman" pitchFamily="18" charset="0"/>
              </a:rPr>
              <a:t> B7 model for classification.</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Wisconsin dataset is first divided into 70 % for training the ANN model and the remaining 30% for testing or validating the model. The WISCONSIN dataset consists of 33 features and 569 rows of data.</a:t>
            </a:r>
            <a:endParaRPr lang="en-IN" sz="2000" dirty="0">
              <a:latin typeface="Times New Roman" pitchFamily="18" charset="0"/>
              <a:cs typeface="Times New Roman" pitchFamily="18" charset="0"/>
            </a:endParaRPr>
          </a:p>
          <a:p>
            <a:pPr marL="11430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0251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Implementation</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marL="114300" indent="0" algn="just">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(ii) Pre-processing the dataset:</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r>
              <a:rPr lang="en-US" sz="2000" dirty="0">
                <a:latin typeface="Times New Roman" pitchFamily="18" charset="0"/>
                <a:cs typeface="Times New Roman" pitchFamily="18" charset="0"/>
              </a:rPr>
              <a:t>The two unwanted features of the WISCONSIN dataset namely the ‘</a:t>
            </a:r>
            <a:r>
              <a:rPr lang="en-US" sz="2000" dirty="0" err="1">
                <a:latin typeface="Times New Roman" pitchFamily="18" charset="0"/>
                <a:cs typeface="Times New Roman" pitchFamily="18" charset="0"/>
              </a:rPr>
              <a:t>id’,’Unnamed</a:t>
            </a:r>
            <a:r>
              <a:rPr lang="en-US" sz="2000" dirty="0">
                <a:latin typeface="Times New Roman" pitchFamily="18" charset="0"/>
                <a:cs typeface="Times New Roman" pitchFamily="18" charset="0"/>
              </a:rPr>
              <a:t>’ columns are removed from the dataset. The diagnosis class feature is encoded with 0 for Benign and 1 for Malignant. </a:t>
            </a:r>
            <a:r>
              <a:rPr lang="en-US" sz="2000" dirty="0" err="1">
                <a:latin typeface="Times New Roman" pitchFamily="18" charset="0"/>
                <a:cs typeface="Times New Roman" pitchFamily="18" charset="0"/>
              </a:rPr>
              <a:t>MinMaxScaler</a:t>
            </a:r>
            <a:r>
              <a:rPr lang="en-US" sz="2000" dirty="0">
                <a:latin typeface="Times New Roman" pitchFamily="18" charset="0"/>
                <a:cs typeface="Times New Roman" pitchFamily="18" charset="0"/>
              </a:rPr>
              <a:t>() is imported from </a:t>
            </a:r>
            <a:r>
              <a:rPr lang="en-US" sz="2000" dirty="0" err="1">
                <a:latin typeface="Times New Roman" pitchFamily="18" charset="0"/>
                <a:cs typeface="Times New Roman" pitchFamily="18" charset="0"/>
              </a:rPr>
              <a:t>sklearn</a:t>
            </a:r>
            <a:r>
              <a:rPr lang="en-US" sz="2000" dirty="0">
                <a:latin typeface="Times New Roman" pitchFamily="18" charset="0"/>
                <a:cs typeface="Times New Roman" pitchFamily="18" charset="0"/>
              </a:rPr>
              <a:t> library and the data is scaled in the particular common range of values.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And for the images the mask images removed from the dataset ,which are unnecessary and the total image size reduces to 780.Whenever the image is passed into the trained model </a:t>
            </a:r>
            <a:r>
              <a:rPr lang="en-AU" sz="2000" dirty="0">
                <a:latin typeface="Times New Roman" pitchFamily="18" charset="0"/>
                <a:cs typeface="Times New Roman" pitchFamily="18" charset="0"/>
              </a:rPr>
              <a:t>we divide the pixel of each image by 224x224 to reduce the  image size , indeed reducing the image size.</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46304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53335-F199-0CBC-7314-7A7494037DDA}"/>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Implementation</a:t>
            </a:r>
          </a:p>
        </p:txBody>
      </p:sp>
      <p:sp>
        <p:nvSpPr>
          <p:cNvPr id="3" name="Text Placeholder 2">
            <a:extLst>
              <a:ext uri="{FF2B5EF4-FFF2-40B4-BE49-F238E27FC236}">
                <a16:creationId xmlns:a16="http://schemas.microsoft.com/office/drawing/2014/main" xmlns="" id="{2A0B079D-3437-509F-5435-9B8603D41175}"/>
              </a:ext>
            </a:extLst>
          </p:cNvPr>
          <p:cNvSpPr>
            <a:spLocks noGrp="1"/>
          </p:cNvSpPr>
          <p:nvPr>
            <p:ph type="body" idx="1"/>
          </p:nvPr>
        </p:nvSpPr>
        <p:spPr/>
        <p:txBody>
          <a:bodyPr>
            <a:normAutofit/>
          </a:bodyPr>
          <a:lstStyle/>
          <a:p>
            <a:pPr marL="114300" indent="0" algn="jus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(iii) Build and train the model: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14300" indent="0" algn="just">
              <a:buNone/>
            </a:pPr>
            <a:r>
              <a:rPr lang="en-AU" sz="2000" dirty="0"/>
              <a:t>The CNN network consists a set of customized layers such as conv2D, max-pooling layer, activation layer, dropout layer, dense layer. The augmented images were fed to the network which in turn returns the feature learnt from the image to the output layer which detects the diseases present in the particular leaf.</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(iv) Output: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14300" indent="0" algn="just">
              <a:buNone/>
            </a:pPr>
            <a:r>
              <a:rPr lang="en-US" sz="2000" dirty="0"/>
              <a:t>The ANN which is trained using the WISCONSIN dataset gives the accuracy and the predicts for any input value of the same features that is used to train the model. And the </a:t>
            </a:r>
            <a:r>
              <a:rPr lang="en-US" sz="2000" dirty="0" err="1"/>
              <a:t>EfficientNet</a:t>
            </a:r>
            <a:r>
              <a:rPr lang="en-US" sz="2000" dirty="0"/>
              <a:t> B7 model which is trained with the image dataset gives the prediction either of three classes Benign or Malignant or Normal for any </a:t>
            </a:r>
            <a:r>
              <a:rPr lang="en-US" sz="2000" dirty="0" err="1"/>
              <a:t>histopathological</a:t>
            </a:r>
            <a:r>
              <a:rPr lang="en-US" sz="2000" dirty="0"/>
              <a:t> image given as input.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16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37C2A-04CF-1B5B-CD13-8EDC0A7A7E84}"/>
              </a:ext>
            </a:extLst>
          </p:cNvPr>
          <p:cNvSpPr>
            <a:spLocks noGrp="1"/>
          </p:cNvSpPr>
          <p:nvPr>
            <p:ph type="title"/>
          </p:nvPr>
        </p:nvSpPr>
        <p:spPr>
          <a:xfrm>
            <a:off x="628649" y="145854"/>
            <a:ext cx="3943351" cy="1066497"/>
          </a:xfrm>
        </p:spPr>
        <p:txBody>
          <a:bodyPr>
            <a:normAutofit/>
          </a:bodyPr>
          <a:lstStyle/>
          <a:p>
            <a:r>
              <a:rPr lang="en-IN" sz="4800" dirty="0">
                <a:latin typeface="Times New Roman" panose="02020603050405020304" pitchFamily="18" charset="0"/>
                <a:cs typeface="Times New Roman" panose="02020603050405020304" pitchFamily="18" charset="0"/>
              </a:rPr>
              <a:t>Dataset sample</a:t>
            </a:r>
          </a:p>
        </p:txBody>
      </p:sp>
      <p:sp>
        <p:nvSpPr>
          <p:cNvPr id="7" name="TextBox 6">
            <a:extLst>
              <a:ext uri="{FF2B5EF4-FFF2-40B4-BE49-F238E27FC236}">
                <a16:creationId xmlns:a16="http://schemas.microsoft.com/office/drawing/2014/main" xmlns="" id="{F0F75104-8F44-8872-2D53-CB60F3DC94CA}"/>
              </a:ext>
            </a:extLst>
          </p:cNvPr>
          <p:cNvSpPr txBox="1"/>
          <p:nvPr/>
        </p:nvSpPr>
        <p:spPr>
          <a:xfrm>
            <a:off x="3782857" y="2946539"/>
            <a:ext cx="1304818" cy="307777"/>
          </a:xfrm>
          <a:prstGeom prst="rect">
            <a:avLst/>
          </a:prstGeom>
          <a:noFill/>
        </p:spPr>
        <p:txBody>
          <a:bodyPr wrap="square" rtlCol="0">
            <a:spAutoFit/>
          </a:bodyPr>
          <a:lstStyle/>
          <a:p>
            <a:r>
              <a:rPr lang="en-IN" b="1" dirty="0" smtClean="0"/>
              <a:t>Benign </a:t>
            </a:r>
            <a:r>
              <a:rPr lang="en-IN" b="1" dirty="0"/>
              <a:t>Cells</a:t>
            </a:r>
          </a:p>
        </p:txBody>
      </p:sp>
      <p:sp>
        <p:nvSpPr>
          <p:cNvPr id="8" name="TextBox 7">
            <a:extLst>
              <a:ext uri="{FF2B5EF4-FFF2-40B4-BE49-F238E27FC236}">
                <a16:creationId xmlns:a16="http://schemas.microsoft.com/office/drawing/2014/main" xmlns="" id="{D892064C-BD58-DFFA-D8EC-C0A9354E16BD}"/>
              </a:ext>
            </a:extLst>
          </p:cNvPr>
          <p:cNvSpPr txBox="1"/>
          <p:nvPr/>
        </p:nvSpPr>
        <p:spPr>
          <a:xfrm>
            <a:off x="3698838" y="5869759"/>
            <a:ext cx="1746319" cy="307777"/>
          </a:xfrm>
          <a:prstGeom prst="rect">
            <a:avLst/>
          </a:prstGeom>
          <a:noFill/>
        </p:spPr>
        <p:txBody>
          <a:bodyPr wrap="square" rtlCol="0">
            <a:spAutoFit/>
          </a:bodyPr>
          <a:lstStyle/>
          <a:p>
            <a:r>
              <a:rPr lang="en-IN" b="1" dirty="0" smtClean="0"/>
              <a:t>Malignant </a:t>
            </a:r>
            <a:r>
              <a:rPr lang="en-IN" b="1" dirty="0"/>
              <a:t>Cells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36" y="1576862"/>
            <a:ext cx="6966725" cy="136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918" y="3787343"/>
            <a:ext cx="5602158" cy="1784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08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47D8D-D034-8703-5D55-70E4BE68C6C2}"/>
              </a:ext>
            </a:extLst>
          </p:cNvPr>
          <p:cNvSpPr>
            <a:spLocks noGrp="1"/>
          </p:cNvSpPr>
          <p:nvPr>
            <p:ph type="ctrTitle"/>
          </p:nvPr>
        </p:nvSpPr>
        <p:spPr>
          <a:xfrm>
            <a:off x="272265" y="454543"/>
            <a:ext cx="5224409" cy="870823"/>
          </a:xfrm>
        </p:spPr>
        <p:txBody>
          <a:bodyPr>
            <a:noAutofit/>
          </a:bodyPr>
          <a:lstStyle/>
          <a:p>
            <a:r>
              <a:rPr lang="en-IN" sz="4800" dirty="0">
                <a:latin typeface="Times New Roman" panose="02020603050405020304" pitchFamily="18" charset="0"/>
                <a:cs typeface="Times New Roman" panose="02020603050405020304" pitchFamily="18" charset="0"/>
              </a:rPr>
              <a:t>Custom CNN model</a:t>
            </a:r>
          </a:p>
        </p:txBody>
      </p:sp>
      <p:sp>
        <p:nvSpPr>
          <p:cNvPr id="4" name="TextBox 3">
            <a:extLst>
              <a:ext uri="{FF2B5EF4-FFF2-40B4-BE49-F238E27FC236}">
                <a16:creationId xmlns:a16="http://schemas.microsoft.com/office/drawing/2014/main" xmlns="" id="{D03F6F20-3CD5-2707-8FC0-0AD313B43AA0}"/>
              </a:ext>
            </a:extLst>
          </p:cNvPr>
          <p:cNvSpPr txBox="1"/>
          <p:nvPr/>
        </p:nvSpPr>
        <p:spPr>
          <a:xfrm>
            <a:off x="272265" y="1643865"/>
            <a:ext cx="8599470" cy="4124206"/>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custom CNN model has three convolution-pooling layers where various number of filters of different size are used. </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each layer, batch normalization step is applied to reduce the overfitting issue then flatten, dense layers. </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Adam optimizer function is used for training process. Adam is an optimization algorithm that can be used instead of the classical stochastic gradient descent procedure to update network weights iterative based in training data.</a:t>
            </a:r>
          </a:p>
          <a:p>
            <a:pPr algn="just"/>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Sparse categorical entropy is used as the loss function to compute the loss value of the custom CNN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a:p>
            <a:pPr algn="just"/>
            <a:endParaRPr lang="en-IN" dirty="0"/>
          </a:p>
        </p:txBody>
      </p:sp>
    </p:spTree>
    <p:extLst>
      <p:ext uri="{BB962C8B-B14F-4D97-AF65-F5344CB8AC3E}">
        <p14:creationId xmlns:p14="http://schemas.microsoft.com/office/powerpoint/2010/main" val="355232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B92DA-EAAA-D9D8-782F-A6708FF7A3E2}"/>
              </a:ext>
            </a:extLst>
          </p:cNvPr>
          <p:cNvSpPr>
            <a:spLocks noGrp="1"/>
          </p:cNvSpPr>
          <p:nvPr>
            <p:ph type="ctrTitle"/>
          </p:nvPr>
        </p:nvSpPr>
        <p:spPr>
          <a:xfrm>
            <a:off x="691297" y="290158"/>
            <a:ext cx="5293760" cy="1035210"/>
          </a:xfrm>
        </p:spPr>
        <p:txBody>
          <a:bodyPr>
            <a:normAutofit/>
          </a:bodyPr>
          <a:lstStyle/>
          <a:p>
            <a:r>
              <a:rPr lang="en-IN" sz="4800" dirty="0">
                <a:latin typeface="Times New Roman" panose="02020603050405020304" pitchFamily="18" charset="0"/>
                <a:cs typeface="Times New Roman" panose="02020603050405020304" pitchFamily="18" charset="0"/>
              </a:rPr>
              <a:t>Custom CNN model</a:t>
            </a:r>
          </a:p>
        </p:txBody>
      </p:sp>
      <p:pic>
        <p:nvPicPr>
          <p:cNvPr id="4" name="Picture 3">
            <a:extLst>
              <a:ext uri="{FF2B5EF4-FFF2-40B4-BE49-F238E27FC236}">
                <a16:creationId xmlns:a16="http://schemas.microsoft.com/office/drawing/2014/main" xmlns="" id="{0F84F7E3-58FC-2998-3599-E98791881F4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113" b="17478"/>
          <a:stretch/>
        </p:blipFill>
        <p:spPr bwMode="auto">
          <a:xfrm>
            <a:off x="691297" y="2559202"/>
            <a:ext cx="7761405" cy="285527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5063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AEDB8F-5ECB-5B49-4397-435A2CB71400}"/>
              </a:ext>
            </a:extLst>
          </p:cNvPr>
          <p:cNvSpPr>
            <a:spLocks noGrp="1"/>
          </p:cNvSpPr>
          <p:nvPr>
            <p:ph type="title"/>
          </p:nvPr>
        </p:nvSpPr>
        <p:spPr>
          <a:xfrm>
            <a:off x="628649" y="354852"/>
            <a:ext cx="7886700" cy="1325563"/>
          </a:xfrm>
        </p:spPr>
        <p:txBody>
          <a:bodyPr>
            <a:normAutofit/>
          </a:bodyPr>
          <a:lstStyle/>
          <a:p>
            <a:r>
              <a:rPr lang="en-IN" sz="3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FE98B1EE-54E0-BE20-D95E-6E82A64B1ED4}"/>
              </a:ext>
            </a:extLst>
          </p:cNvPr>
          <p:cNvSpPr>
            <a:spLocks noGrp="1"/>
          </p:cNvSpPr>
          <p:nvPr>
            <p:ph type="body" idx="1"/>
          </p:nvPr>
        </p:nvSpPr>
        <p:spPr>
          <a:xfrm>
            <a:off x="545493" y="1928366"/>
            <a:ext cx="8053013" cy="3650501"/>
          </a:xfrm>
        </p:spPr>
        <p:txBody>
          <a:bodyPr>
            <a:normAutofit/>
          </a:bodyPr>
          <a:lstStyle/>
          <a:p>
            <a:r>
              <a:rPr lang="en-IN" sz="2400" dirty="0"/>
              <a:t>The project uses a deep learning technique convolutional neural system in that, a latest model of </a:t>
            </a:r>
            <a:r>
              <a:rPr lang="en-IN" sz="2400" dirty="0" err="1"/>
              <a:t>EfficientNet</a:t>
            </a:r>
            <a:r>
              <a:rPr lang="en-IN" sz="2400" dirty="0"/>
              <a:t> B7 which is trained of using the image datasets and another model of Artificial neural Network that is trained using the Wisconsin dataset. </a:t>
            </a:r>
          </a:p>
          <a:p>
            <a:r>
              <a:rPr lang="en-IN" sz="2400" dirty="0"/>
              <a:t>Both the models can be used for classification of breast cancer. The given datasets is properly pre-processed and used for training and testing the model.</a:t>
            </a:r>
            <a:endParaRPr lang="en-IN" sz="2400" dirty="0"/>
          </a:p>
        </p:txBody>
      </p:sp>
    </p:spTree>
    <p:extLst>
      <p:ext uri="{BB962C8B-B14F-4D97-AF65-F5344CB8AC3E}">
        <p14:creationId xmlns:p14="http://schemas.microsoft.com/office/powerpoint/2010/main" val="829317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A59EB-AC84-6673-E9E9-41A9B9C17266}"/>
              </a:ext>
            </a:extLst>
          </p:cNvPr>
          <p:cNvSpPr>
            <a:spLocks noGrp="1"/>
          </p:cNvSpPr>
          <p:nvPr>
            <p:ph type="ctrTitle"/>
          </p:nvPr>
        </p:nvSpPr>
        <p:spPr>
          <a:xfrm>
            <a:off x="480317" y="310705"/>
            <a:ext cx="3125912" cy="860549"/>
          </a:xfrm>
        </p:spPr>
        <p:txBody>
          <a:bodyPr>
            <a:normAutofit/>
          </a:bodyPr>
          <a:lstStyle/>
          <a:p>
            <a:r>
              <a:rPr lang="en-IN" sz="4800" dirty="0">
                <a:latin typeface="Times New Roman" panose="02020603050405020304" pitchFamily="18" charset="0"/>
                <a:cs typeface="Times New Roman" panose="02020603050405020304" pitchFamily="18" charset="0"/>
              </a:rPr>
              <a:t>Reference</a:t>
            </a:r>
          </a:p>
        </p:txBody>
      </p:sp>
      <p:sp>
        <p:nvSpPr>
          <p:cNvPr id="3" name="Subtitle 2">
            <a:extLst>
              <a:ext uri="{FF2B5EF4-FFF2-40B4-BE49-F238E27FC236}">
                <a16:creationId xmlns:a16="http://schemas.microsoft.com/office/drawing/2014/main" xmlns="" id="{F3BD2E43-C504-11A9-FCC7-0F195A22C00C}"/>
              </a:ext>
            </a:extLst>
          </p:cNvPr>
          <p:cNvSpPr>
            <a:spLocks noGrp="1"/>
          </p:cNvSpPr>
          <p:nvPr>
            <p:ph type="subTitle" idx="1"/>
          </p:nvPr>
        </p:nvSpPr>
        <p:spPr>
          <a:xfrm>
            <a:off x="480317" y="1567753"/>
            <a:ext cx="8334909" cy="4771401"/>
          </a:xfrm>
        </p:spPr>
        <p:txBody>
          <a:bodyPr>
            <a:normAutofit fontScale="92500" lnSpcReduction="20000"/>
          </a:bodyPr>
          <a:lstStyle/>
          <a:p>
            <a:pPr algn="l"/>
            <a:r>
              <a:rPr lang="en-AU" dirty="0"/>
              <a:t>[1] </a:t>
            </a:r>
            <a:r>
              <a:rPr lang="en-IN" dirty="0" err="1"/>
              <a:t>Moh’d</a:t>
            </a:r>
            <a:r>
              <a:rPr lang="en-IN" dirty="0"/>
              <a:t> </a:t>
            </a:r>
            <a:r>
              <a:rPr lang="en-IN" dirty="0" err="1"/>
              <a:t>Rasoul</a:t>
            </a:r>
            <a:r>
              <a:rPr lang="en-IN" dirty="0"/>
              <a:t> Al-</a:t>
            </a:r>
            <a:r>
              <a:rPr lang="en-IN" dirty="0" err="1"/>
              <a:t>hadidi</a:t>
            </a:r>
            <a:r>
              <a:rPr lang="en-IN" dirty="0"/>
              <a:t>, </a:t>
            </a:r>
            <a:r>
              <a:rPr lang="en-IN" dirty="0" err="1"/>
              <a:t>Abdulsalam</a:t>
            </a:r>
            <a:r>
              <a:rPr lang="en-IN" dirty="0"/>
              <a:t> </a:t>
            </a:r>
            <a:r>
              <a:rPr lang="en-IN" dirty="0" err="1"/>
              <a:t>Alarabeyyat</a:t>
            </a:r>
            <a:r>
              <a:rPr lang="en-IN" dirty="0"/>
              <a:t>, </a:t>
            </a:r>
            <a:r>
              <a:rPr lang="en-IN" dirty="0" err="1"/>
              <a:t>Mohannad</a:t>
            </a:r>
            <a:r>
              <a:rPr lang="en-IN" dirty="0"/>
              <a:t> </a:t>
            </a:r>
            <a:r>
              <a:rPr lang="en-IN" dirty="0" err="1"/>
              <a:t>Alhanahnah</a:t>
            </a:r>
            <a:r>
              <a:rPr lang="en-IN" dirty="0"/>
              <a:t> Breast Cancer Detection using K-nearest </a:t>
            </a:r>
            <a:r>
              <a:rPr lang="en-IN" dirty="0" err="1"/>
              <a:t>Neighbor</a:t>
            </a:r>
            <a:r>
              <a:rPr lang="en-IN" dirty="0"/>
              <a:t> Machine Learning Algorithm 2016 9th International Conference on Developments in </a:t>
            </a:r>
            <a:r>
              <a:rPr lang="en-IN" dirty="0" err="1"/>
              <a:t>eSystems</a:t>
            </a:r>
            <a:r>
              <a:rPr lang="en-IN" dirty="0"/>
              <a:t> Engineering.</a:t>
            </a:r>
          </a:p>
          <a:p>
            <a:pPr algn="l"/>
            <a:r>
              <a:rPr lang="en-IN" dirty="0"/>
              <a:t> </a:t>
            </a:r>
          </a:p>
          <a:p>
            <a:pPr algn="l"/>
            <a:r>
              <a:rPr lang="en-IN" dirty="0"/>
              <a:t>[2]   </a:t>
            </a:r>
            <a:r>
              <a:rPr lang="en-IN" dirty="0" err="1"/>
              <a:t>Shajib</a:t>
            </a:r>
            <a:r>
              <a:rPr lang="en-IN" dirty="0"/>
              <a:t> </a:t>
            </a:r>
            <a:r>
              <a:rPr lang="en-IN" dirty="0" err="1"/>
              <a:t>Ghosh</a:t>
            </a:r>
            <a:r>
              <a:rPr lang="en-IN" dirty="0"/>
              <a:t>,  </a:t>
            </a:r>
            <a:r>
              <a:rPr lang="en-IN" dirty="0" err="1"/>
              <a:t>Jubaer</a:t>
            </a:r>
            <a:r>
              <a:rPr lang="en-IN" dirty="0"/>
              <a:t> </a:t>
            </a:r>
            <a:r>
              <a:rPr lang="en-IN" dirty="0" err="1"/>
              <a:t>Hossain</a:t>
            </a:r>
            <a:r>
              <a:rPr lang="en-IN" dirty="0"/>
              <a:t> ,  </a:t>
            </a:r>
            <a:r>
              <a:rPr lang="en-IN" dirty="0" err="1"/>
              <a:t>Dr.</a:t>
            </a:r>
            <a:r>
              <a:rPr lang="en-IN" dirty="0"/>
              <a:t> </a:t>
            </a:r>
            <a:r>
              <a:rPr lang="en-IN" dirty="0" err="1"/>
              <a:t>Shaikh</a:t>
            </a:r>
            <a:r>
              <a:rPr lang="en-IN" dirty="0"/>
              <a:t> </a:t>
            </a:r>
            <a:r>
              <a:rPr lang="en-IN" dirty="0" err="1"/>
              <a:t>Anowarul</a:t>
            </a:r>
            <a:r>
              <a:rPr lang="en-IN" dirty="0"/>
              <a:t> Fattah,  </a:t>
            </a:r>
            <a:r>
              <a:rPr lang="en-IN" dirty="0" err="1"/>
              <a:t>Dr.</a:t>
            </a:r>
            <a:r>
              <a:rPr lang="en-IN" dirty="0"/>
              <a:t> Celia </a:t>
            </a:r>
            <a:r>
              <a:rPr lang="en-IN" dirty="0" err="1"/>
              <a:t>Shahnaz</a:t>
            </a:r>
            <a:r>
              <a:rPr lang="en-IN" dirty="0"/>
              <a:t> ,  </a:t>
            </a:r>
            <a:r>
              <a:rPr lang="en-IN" dirty="0" err="1"/>
              <a:t>Asir</a:t>
            </a:r>
            <a:r>
              <a:rPr lang="en-IN" dirty="0"/>
              <a:t> Intisar Khan  Efficient Approaches for Accuracy Improvement of Breast Cancer Classification Using Wisconsin Database  2017 IEEE Region 10 Humanitarian Technology Conference (R10-HTC) 21 - 23 Dec 2017, Dhaka, Bangladesh.</a:t>
            </a:r>
          </a:p>
          <a:p>
            <a:pPr algn="l"/>
            <a:r>
              <a:rPr lang="en-IN" dirty="0"/>
              <a:t> </a:t>
            </a:r>
          </a:p>
          <a:p>
            <a:pPr algn="l"/>
            <a:r>
              <a:rPr lang="en-IN" dirty="0"/>
              <a:t>[3]  </a:t>
            </a:r>
            <a:r>
              <a:rPr lang="en-IN" dirty="0" err="1"/>
              <a:t>Naresh</a:t>
            </a:r>
            <a:r>
              <a:rPr lang="en-IN" dirty="0"/>
              <a:t> </a:t>
            </a:r>
            <a:r>
              <a:rPr lang="en-IN" dirty="0" err="1"/>
              <a:t>Khuriwal</a:t>
            </a:r>
            <a:r>
              <a:rPr lang="en-IN" dirty="0"/>
              <a:t> ,  Dr </a:t>
            </a:r>
            <a:r>
              <a:rPr lang="en-IN" dirty="0" err="1"/>
              <a:t>Nidhi</a:t>
            </a:r>
            <a:r>
              <a:rPr lang="en-IN" dirty="0"/>
              <a:t> Mishra  </a:t>
            </a:r>
            <a:r>
              <a:rPr lang="en-IN" b="1" dirty="0"/>
              <a:t>Breast Cancer Diagnosis Using Deep Learning Algorithm </a:t>
            </a:r>
            <a:r>
              <a:rPr lang="en-IN" dirty="0"/>
              <a:t>International Conference on Advances in Computing, Communication Control and Networking (ICACCCN2018).</a:t>
            </a:r>
          </a:p>
          <a:p>
            <a:pPr algn="l"/>
            <a:r>
              <a:rPr lang="en-IN" dirty="0"/>
              <a:t> </a:t>
            </a:r>
          </a:p>
        </p:txBody>
      </p:sp>
    </p:spTree>
    <p:extLst>
      <p:ext uri="{BB962C8B-B14F-4D97-AF65-F5344CB8AC3E}">
        <p14:creationId xmlns:p14="http://schemas.microsoft.com/office/powerpoint/2010/main" val="111290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45852-F9D5-D5BA-432A-29F85CDCA04B}"/>
              </a:ext>
            </a:extLst>
          </p:cNvPr>
          <p:cNvSpPr>
            <a:spLocks noGrp="1"/>
          </p:cNvSpPr>
          <p:nvPr>
            <p:ph type="title"/>
          </p:nvPr>
        </p:nvSpPr>
        <p:spPr>
          <a:xfrm>
            <a:off x="314325" y="365126"/>
            <a:ext cx="2500794" cy="1114353"/>
          </a:xfrm>
        </p:spPr>
        <p:txBody>
          <a:bodyPr>
            <a:normAutofit/>
          </a:bodyPr>
          <a:lstStyle/>
          <a:p>
            <a:r>
              <a:rPr lang="en-IN" sz="4800"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xmlns="" id="{AA8EB07E-DD25-09B5-0291-D5F717D4404D}"/>
              </a:ext>
            </a:extLst>
          </p:cNvPr>
          <p:cNvSpPr>
            <a:spLocks noGrp="1"/>
          </p:cNvSpPr>
          <p:nvPr>
            <p:ph type="body" idx="1"/>
          </p:nvPr>
        </p:nvSpPr>
        <p:spPr>
          <a:xfrm>
            <a:off x="314325" y="1844802"/>
            <a:ext cx="8515350" cy="4412159"/>
          </a:xfrm>
        </p:spPr>
        <p:txBody>
          <a:bodyPr>
            <a:normAutofit/>
          </a:bodyPr>
          <a:lstStyle/>
          <a:p>
            <a:r>
              <a:rPr lang="en-AU" sz="2000" dirty="0"/>
              <a:t>Globally, breast cancer is the most common cancer among women, and the most likely cause of female cancer deaths as per statistical analysis given by WHO. High-income countries (HICs) have made the most progress in improving breast cancer outcomes. Between 1990 and 2014, breast cancer death rates dropped by 34% in the US attributable to the combination of improved earlier detection and effective adjuvant therapies. By contrast, breast cancer is an increasingly urgent problem in low- and middle-income countries (LMICs), where historically low incidence rates have been rising by up to 5% per year. In view of earlier detection of breast cancer, the research aims in developing a classification model using CNN. The model primarily uses Wisconsin Dataset for training the model and classifies the cancer tissues. The accuracy of the model is evaluated and found to be better compared to other existing models. The system could be further improved in integrating the image inputs to the optimized features</a:t>
            </a:r>
            <a:r>
              <a:rPr lang="en-AU" sz="2000" dirty="0" smtClean="0"/>
              <a:t>.</a:t>
            </a:r>
            <a:endParaRPr lang="en-IN" sz="2000" dirty="0"/>
          </a:p>
        </p:txBody>
      </p:sp>
    </p:spTree>
    <p:extLst>
      <p:ext uri="{BB962C8B-B14F-4D97-AF65-F5344CB8AC3E}">
        <p14:creationId xmlns:p14="http://schemas.microsoft.com/office/powerpoint/2010/main" val="3011650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A2939-8EC4-6EA8-1CBD-50EF1F44D801}"/>
              </a:ext>
            </a:extLst>
          </p:cNvPr>
          <p:cNvSpPr>
            <a:spLocks noGrp="1"/>
          </p:cNvSpPr>
          <p:nvPr>
            <p:ph type="ctrTitle"/>
          </p:nvPr>
        </p:nvSpPr>
        <p:spPr>
          <a:xfrm>
            <a:off x="661399" y="300431"/>
            <a:ext cx="3259477" cy="726986"/>
          </a:xfrm>
        </p:spPr>
        <p:txBody>
          <a:bodyPr>
            <a:normAutofit fontScale="90000"/>
          </a:bodyPr>
          <a:lstStyle/>
          <a:p>
            <a:r>
              <a:rPr lang="en-IN" sz="4800"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xmlns="" id="{A49A2D01-C6C1-3B9B-72A2-36C803A8A5B7}"/>
              </a:ext>
            </a:extLst>
          </p:cNvPr>
          <p:cNvSpPr>
            <a:spLocks noGrp="1"/>
          </p:cNvSpPr>
          <p:nvPr>
            <p:ph type="subTitle" idx="1"/>
          </p:nvPr>
        </p:nvSpPr>
        <p:spPr>
          <a:xfrm>
            <a:off x="661399" y="1387010"/>
            <a:ext cx="7821202" cy="4952145"/>
          </a:xfrm>
        </p:spPr>
        <p:txBody>
          <a:bodyPr>
            <a:normAutofit fontScale="92500"/>
          </a:bodyPr>
          <a:lstStyle/>
          <a:p>
            <a:pPr algn="l"/>
            <a:r>
              <a:rPr lang="en-AU" dirty="0"/>
              <a:t>[4] </a:t>
            </a:r>
            <a:r>
              <a:rPr lang="en-IN" dirty="0" err="1"/>
              <a:t>Nur</a:t>
            </a:r>
            <a:r>
              <a:rPr lang="en-IN" dirty="0"/>
              <a:t> </a:t>
            </a:r>
            <a:r>
              <a:rPr lang="en-IN" dirty="0" err="1"/>
              <a:t>Syahmi</a:t>
            </a:r>
            <a:r>
              <a:rPr lang="en-IN" dirty="0"/>
              <a:t> Ismail</a:t>
            </a:r>
            <a:r>
              <a:rPr lang="en-AU" dirty="0"/>
              <a:t> , </a:t>
            </a:r>
            <a:r>
              <a:rPr lang="en-IN" dirty="0" err="1"/>
              <a:t>Cheab</a:t>
            </a:r>
            <a:r>
              <a:rPr lang="en-IN" dirty="0"/>
              <a:t> </a:t>
            </a:r>
            <a:r>
              <a:rPr lang="en-IN" dirty="0" err="1"/>
              <a:t>Sovuthy</a:t>
            </a:r>
            <a:r>
              <a:rPr lang="en-IN" dirty="0"/>
              <a:t> Breast Cancer Detection Based on Deep Learning Technique </a:t>
            </a:r>
            <a:r>
              <a:rPr lang="en-IN" i="1" dirty="0" err="1"/>
              <a:t>Universiti</a:t>
            </a:r>
            <a:r>
              <a:rPr lang="en-IN" i="1" dirty="0"/>
              <a:t> </a:t>
            </a:r>
            <a:r>
              <a:rPr lang="en-IN" i="1" dirty="0" err="1"/>
              <a:t>Teknologi</a:t>
            </a:r>
            <a:r>
              <a:rPr lang="en-IN" i="1" dirty="0"/>
              <a:t> PETRONAS </a:t>
            </a:r>
            <a:r>
              <a:rPr lang="en-IN" dirty="0"/>
              <a:t>Bandar Seri </a:t>
            </a:r>
            <a:r>
              <a:rPr lang="en-IN" dirty="0" err="1"/>
              <a:t>Iskandar</a:t>
            </a:r>
            <a:r>
              <a:rPr lang="en-IN" dirty="0"/>
              <a:t>, 31750 </a:t>
            </a:r>
            <a:r>
              <a:rPr lang="en-IN" dirty="0" err="1"/>
              <a:t>Tronoh</a:t>
            </a:r>
            <a:r>
              <a:rPr lang="en-IN" dirty="0"/>
              <a:t>, Perak, Malaysia.</a:t>
            </a:r>
          </a:p>
          <a:p>
            <a:pPr algn="l"/>
            <a:r>
              <a:rPr lang="en-IN" dirty="0"/>
              <a:t> </a:t>
            </a:r>
          </a:p>
          <a:p>
            <a:pPr algn="l"/>
            <a:r>
              <a:rPr lang="en-IN" dirty="0"/>
              <a:t>[5] </a:t>
            </a:r>
            <a:r>
              <a:rPr lang="en-IN" dirty="0" err="1"/>
              <a:t>Hari</a:t>
            </a:r>
            <a:r>
              <a:rPr lang="en-IN" dirty="0"/>
              <a:t> Krishna </a:t>
            </a:r>
            <a:r>
              <a:rPr lang="en-IN" dirty="0" err="1"/>
              <a:t>Timmana</a:t>
            </a:r>
            <a:r>
              <a:rPr lang="en-IN" dirty="0"/>
              <a:t>, </a:t>
            </a:r>
            <a:r>
              <a:rPr lang="en-IN" dirty="0" err="1"/>
              <a:t>Rajabhushanam</a:t>
            </a:r>
            <a:r>
              <a:rPr lang="en-IN" dirty="0"/>
              <a:t> C Breast Malignant Detection using Deep Learning Model Proceedings of the International Conference on Smart Electronics and Communication (ICOSEC 2020) IEEE </a:t>
            </a:r>
            <a:r>
              <a:rPr lang="en-IN" dirty="0" err="1"/>
              <a:t>Xplore</a:t>
            </a:r>
            <a:r>
              <a:rPr lang="en-IN" dirty="0"/>
              <a:t> Part Number: CFP20V90-ART; ISBN: 978-1-7281-5461-9.</a:t>
            </a:r>
          </a:p>
          <a:p>
            <a:pPr algn="l"/>
            <a:r>
              <a:rPr lang="en-IN" dirty="0"/>
              <a:t> </a:t>
            </a:r>
          </a:p>
          <a:p>
            <a:pPr algn="l"/>
            <a:r>
              <a:rPr lang="en-IN" dirty="0"/>
              <a:t>[6]  </a:t>
            </a:r>
            <a:r>
              <a:rPr lang="en-IN" dirty="0" err="1"/>
              <a:t>Ramik</a:t>
            </a:r>
            <a:r>
              <a:rPr lang="en-IN" dirty="0"/>
              <a:t> </a:t>
            </a:r>
            <a:r>
              <a:rPr lang="en-IN" dirty="0" err="1"/>
              <a:t>Rawal</a:t>
            </a:r>
            <a:r>
              <a:rPr lang="en-IN" dirty="0"/>
              <a:t> ,   BREAST CANCER PREDICTION USING MACHINE LEARNING 2020 JETIR May 2020, Volume 7, Issue 5.</a:t>
            </a:r>
            <a:endParaRPr lang="en-IN" dirty="0"/>
          </a:p>
        </p:txBody>
      </p:sp>
    </p:spTree>
    <p:extLst>
      <p:ext uri="{BB962C8B-B14F-4D97-AF65-F5344CB8AC3E}">
        <p14:creationId xmlns:p14="http://schemas.microsoft.com/office/powerpoint/2010/main" val="179441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2988586" y="2967335"/>
            <a:ext cx="3166829"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5400" b="1" cap="none" dirty="0">
                <a:solidFill>
                  <a:schemeClr val="tx1"/>
                </a:solidFill>
                <a:latin typeface="Calibri"/>
                <a:ea typeface="Calibri"/>
                <a:cs typeface="Calibri"/>
                <a:sym typeface="Calibri"/>
              </a:rPr>
              <a:t>Thank you</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99533" y="252110"/>
            <a:ext cx="3491287" cy="10657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800" dirty="0">
                <a:latin typeface="Times New Roman" panose="02020603050405020304" pitchFamily="18" charset="0"/>
                <a:cs typeface="Times New Roman" panose="02020603050405020304" pitchFamily="18" charset="0"/>
              </a:rPr>
              <a:t>Introduction</a:t>
            </a:r>
            <a:endParaRPr sz="4800" dirty="0">
              <a:latin typeface="Times New Roman" panose="02020603050405020304" pitchFamily="18" charset="0"/>
              <a:cs typeface="Times New Roman" panose="02020603050405020304" pitchFamily="18" charset="0"/>
            </a:endParaRPr>
          </a:p>
        </p:txBody>
      </p:sp>
      <p:sp>
        <p:nvSpPr>
          <p:cNvPr id="106" name="Google Shape;106;p16"/>
          <p:cNvSpPr txBox="1">
            <a:spLocks noGrp="1"/>
          </p:cNvSpPr>
          <p:nvPr>
            <p:ph type="body" idx="1"/>
          </p:nvPr>
        </p:nvSpPr>
        <p:spPr>
          <a:xfrm>
            <a:off x="499533" y="1451415"/>
            <a:ext cx="8438984" cy="5308980"/>
          </a:xfrm>
          <a:prstGeom prst="rect">
            <a:avLst/>
          </a:prstGeom>
          <a:noFill/>
          <a:ln>
            <a:noFill/>
          </a:ln>
        </p:spPr>
        <p:txBody>
          <a:bodyPr spcFirstLastPara="1" wrap="square" lIns="91425" tIns="45700" rIns="91425" bIns="45700" anchor="t" anchorCtr="0">
            <a:noAutofit/>
          </a:bodyPr>
          <a:lstStyle/>
          <a:p>
            <a:r>
              <a:rPr lang="en-US" sz="1800" dirty="0"/>
              <a:t>Breast Cancer is the </a:t>
            </a:r>
            <a:r>
              <a:rPr lang="en-IN" sz="1800" dirty="0"/>
              <a:t>most affected disease between </a:t>
            </a:r>
            <a:r>
              <a:rPr lang="en-US" sz="1800" dirty="0"/>
              <a:t>women</a:t>
            </a:r>
            <a:r>
              <a:rPr lang="en-IN" sz="1800" dirty="0"/>
              <a:t> all over the world.  All most 25% of all cancers with an estimated 1.67 million new cancer cases diagnosed in 2012 and its incidence is increasing day by days. It is also said that Breast cancer is the second leading cause of death for women worldwide</a:t>
            </a:r>
            <a:r>
              <a:rPr lang="en-IN" sz="1800" dirty="0" smtClean="0"/>
              <a:t>.</a:t>
            </a:r>
            <a:endParaRPr lang="en-IN" sz="1800" dirty="0"/>
          </a:p>
          <a:p>
            <a:r>
              <a:rPr lang="en-IN" sz="1800" dirty="0"/>
              <a:t>Early detection of cancer can reduce the risk of deaths for cancer patients</a:t>
            </a:r>
            <a:r>
              <a:rPr lang="en-IN" sz="1800" b="1" dirty="0"/>
              <a:t>.</a:t>
            </a:r>
            <a:r>
              <a:rPr lang="en-IN" sz="1800" dirty="0"/>
              <a:t> </a:t>
            </a:r>
            <a:r>
              <a:rPr lang="en-US" sz="1800" dirty="0"/>
              <a:t>To increase the survival rate the early diagnosis of breast cancer and a trustworthy detection model is required</a:t>
            </a:r>
            <a:r>
              <a:rPr lang="en-US" sz="1800" dirty="0" smtClean="0"/>
              <a:t>.</a:t>
            </a:r>
            <a:endParaRPr lang="en-IN" sz="1800" dirty="0"/>
          </a:p>
          <a:p>
            <a:r>
              <a:rPr lang="en-US" sz="1800" dirty="0"/>
              <a:t>The goal of the research is to identify and classify Malignant and Benign patients by proposing a simple and efficient model for early detection of breast cancer with minimal error percentage</a:t>
            </a:r>
            <a:r>
              <a:rPr lang="en-US" sz="1800" dirty="0" smtClean="0"/>
              <a:t>.</a:t>
            </a:r>
            <a:endParaRPr lang="en-IN" sz="1800" dirty="0"/>
          </a:p>
          <a:p>
            <a:r>
              <a:rPr lang="en-US" sz="1800" dirty="0"/>
              <a:t>This model uses an Artificial neural network and produces Accuracy of 98% and f1 score as  98% - Benign  and 97% - Malignant .</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86244" y="227453"/>
            <a:ext cx="4843302" cy="10054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800" dirty="0">
                <a:latin typeface="Times New Roman" panose="02020603050405020304" pitchFamily="18" charset="0"/>
                <a:cs typeface="Times New Roman" panose="02020603050405020304" pitchFamily="18" charset="0"/>
              </a:rPr>
              <a:t>Problem statement</a:t>
            </a:r>
            <a:endParaRPr sz="4800" dirty="0">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body" idx="1"/>
          </p:nvPr>
        </p:nvSpPr>
        <p:spPr>
          <a:xfrm>
            <a:off x="386244" y="1460548"/>
            <a:ext cx="8371512" cy="5325533"/>
          </a:xfrm>
          <a:prstGeom prst="rect">
            <a:avLst/>
          </a:prstGeom>
          <a:noFill/>
          <a:ln>
            <a:noFill/>
          </a:ln>
        </p:spPr>
        <p:txBody>
          <a:bodyPr spcFirstLastPara="1" wrap="square" lIns="91425" tIns="45700" rIns="91425" bIns="45700" anchor="t" anchorCtr="0">
            <a:normAutofit/>
          </a:bodyPr>
          <a:lstStyle/>
          <a:p>
            <a:pPr marL="342900" lvl="0" algn="just"/>
            <a:r>
              <a:rPr lang="en-US" sz="2400" dirty="0">
                <a:latin typeface="Times New Roman" pitchFamily="18" charset="0"/>
                <a:cs typeface="Times New Roman" pitchFamily="18" charset="0"/>
              </a:rPr>
              <a:t>	The effects of bosom cancer around the world is miserable. Building a  trustworthy detection and diagnosis of breast cancer at the earliest is required.</a:t>
            </a:r>
            <a:endParaRPr lang="en-US" sz="2400" dirty="0"/>
          </a:p>
          <a:p>
            <a:pPr marL="342900" algn="just"/>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28650" y="272658"/>
            <a:ext cx="2556339" cy="10013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800" dirty="0">
                <a:latin typeface="Times New Roman" panose="02020603050405020304" pitchFamily="18" charset="0"/>
                <a:cs typeface="Times New Roman" panose="02020603050405020304" pitchFamily="18" charset="0"/>
              </a:rPr>
              <a:t>Objective</a:t>
            </a:r>
            <a:endParaRPr sz="4800" dirty="0">
              <a:latin typeface="Times New Roman" panose="02020603050405020304" pitchFamily="18" charset="0"/>
              <a:cs typeface="Times New Roman" panose="02020603050405020304" pitchFamily="18" charset="0"/>
            </a:endParaRPr>
          </a:p>
        </p:txBody>
      </p:sp>
      <p:sp>
        <p:nvSpPr>
          <p:cNvPr id="100" name="Google Shape;100;p15"/>
          <p:cNvSpPr txBox="1">
            <a:spLocks noGrp="1"/>
          </p:cNvSpPr>
          <p:nvPr>
            <p:ph type="body" idx="1"/>
          </p:nvPr>
        </p:nvSpPr>
        <p:spPr>
          <a:xfrm>
            <a:off x="396518" y="1609867"/>
            <a:ext cx="8350963" cy="4759717"/>
          </a:xfrm>
          <a:prstGeom prst="rect">
            <a:avLst/>
          </a:prstGeom>
          <a:noFill/>
          <a:ln>
            <a:noFill/>
          </a:ln>
        </p:spPr>
        <p:txBody>
          <a:bodyPr spcFirstLastPara="1" wrap="square" lIns="91425" tIns="45700" rIns="91425" bIns="45700" anchor="t" anchorCtr="0">
            <a:normAutofit/>
          </a:bodyPr>
          <a:lstStyle/>
          <a:p>
            <a:pPr marL="342900">
              <a:lnSpc>
                <a:spcPct val="150000"/>
              </a:lnSpc>
              <a:spcBef>
                <a:spcPts val="0"/>
              </a:spcBef>
              <a:buSzPts val="2800"/>
            </a:pPr>
            <a:r>
              <a:rPr lang="en-US" sz="2400" dirty="0">
                <a:latin typeface="Times New Roman" pitchFamily="18" charset="0"/>
                <a:cs typeface="Times New Roman" pitchFamily="18" charset="0"/>
              </a:rPr>
              <a:t>	The goal of the research is to identify and classify Malignant and Benign patients by  proposing a simple and efficient model for early detection of breast cancer . </a:t>
            </a:r>
            <a:endParaRPr lang="en-US" sz="2400" dirty="0" smtClean="0">
              <a:latin typeface="Times New Roman" pitchFamily="18" charset="0"/>
              <a:cs typeface="Times New Roman" pitchFamily="18" charset="0"/>
            </a:endParaRPr>
          </a:p>
          <a:p>
            <a:pPr marL="342900">
              <a:lnSpc>
                <a:spcPct val="150000"/>
              </a:lnSpc>
              <a:spcBef>
                <a:spcPts val="0"/>
              </a:spcBef>
              <a:buSzPts val="2800"/>
            </a:pPr>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want to reduce the error rates with maximum accuracy.</a:t>
            </a:r>
          </a:p>
          <a:p>
            <a:pPr algn="just">
              <a:lnSpc>
                <a:spcPct val="150000"/>
              </a:lnSpc>
              <a:spcAft>
                <a:spcPts val="800"/>
              </a:spcAf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CNN models are used to classify the Breast cancer classification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4240" y="236223"/>
            <a:ext cx="6713283" cy="1164670"/>
          </a:xfrm>
          <a:prstGeom prst="rect">
            <a:avLst/>
          </a:prstGeom>
          <a:noFill/>
          <a:ln>
            <a:noFill/>
          </a:ln>
        </p:spPr>
        <p:txBody>
          <a:bodyPr spcFirstLastPara="1" wrap="square" lIns="91425" tIns="45700" rIns="91425" bIns="45700" anchor="ctr" anchorCtr="0">
            <a:noAutofit/>
          </a:bodyPr>
          <a:lstStyle/>
          <a:p>
            <a:pPr>
              <a:buSzPts val="4400"/>
            </a:pPr>
            <a:r>
              <a:rPr lang="en-IN" sz="4800" dirty="0">
                <a:latin typeface="Times New Roman" panose="02020603050405020304" pitchFamily="18" charset="0"/>
                <a:cs typeface="Times New Roman" panose="02020603050405020304" pitchFamily="18" charset="0"/>
              </a:rPr>
              <a:t>Google Trend Analysis</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 </a:t>
            </a:r>
            <a:endParaRPr sz="48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214083" y="1002946"/>
            <a:ext cx="6203665" cy="2047902"/>
          </a:xfrm>
          <a:prstGeom prst="rect">
            <a:avLst/>
          </a:prstGeom>
          <a:noFill/>
        </p:spPr>
      </p:pic>
      <p:pic>
        <p:nvPicPr>
          <p:cNvPr id="7" name="Picture 6"/>
          <p:cNvPicPr/>
          <p:nvPr/>
        </p:nvPicPr>
        <p:blipFill>
          <a:blip r:embed="rId4"/>
          <a:stretch>
            <a:fillRect/>
          </a:stretch>
        </p:blipFill>
        <p:spPr>
          <a:xfrm>
            <a:off x="1485750" y="3542902"/>
            <a:ext cx="5991819" cy="19520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CED34-513A-73A2-4364-34DFA9ED6ED6}"/>
              </a:ext>
            </a:extLst>
          </p:cNvPr>
          <p:cNvSpPr>
            <a:spLocks noGrp="1"/>
          </p:cNvSpPr>
          <p:nvPr>
            <p:ph type="ctrTitle"/>
          </p:nvPr>
        </p:nvSpPr>
        <p:spPr>
          <a:xfrm>
            <a:off x="1067228" y="2886369"/>
            <a:ext cx="7009544" cy="1085262"/>
          </a:xfrm>
        </p:spPr>
        <p:txBody>
          <a:bodyPr/>
          <a:lstStyle/>
          <a:p>
            <a:r>
              <a:rPr lang="en-IN"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1899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3;p19">
            <a:extLst>
              <a:ext uri="{FF2B5EF4-FFF2-40B4-BE49-F238E27FC236}">
                <a16:creationId xmlns:a16="http://schemas.microsoft.com/office/drawing/2014/main" xmlns="" id="{5AC2AF1B-05C0-34A3-EF8F-B993334E795C}"/>
              </a:ext>
            </a:extLst>
          </p:cNvPr>
          <p:cNvSpPr txBox="1">
            <a:spLocks/>
          </p:cNvSpPr>
          <p:nvPr/>
        </p:nvSpPr>
        <p:spPr>
          <a:xfrm>
            <a:off x="628650" y="128821"/>
            <a:ext cx="78867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IN" dirty="0"/>
              <a:t>Paper 1</a:t>
            </a:r>
          </a:p>
        </p:txBody>
      </p:sp>
      <p:sp>
        <p:nvSpPr>
          <p:cNvPr id="5" name="Google Shape;124;p19">
            <a:extLst>
              <a:ext uri="{FF2B5EF4-FFF2-40B4-BE49-F238E27FC236}">
                <a16:creationId xmlns:a16="http://schemas.microsoft.com/office/drawing/2014/main" xmlns="" id="{4230AC43-6472-8D11-A487-A3CE8054C8A8}"/>
              </a:ext>
            </a:extLst>
          </p:cNvPr>
          <p:cNvSpPr txBox="1">
            <a:spLocks/>
          </p:cNvSpPr>
          <p:nvPr/>
        </p:nvSpPr>
        <p:spPr>
          <a:xfrm>
            <a:off x="628650" y="1692061"/>
            <a:ext cx="78867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lgn="l">
              <a:buSzPts val="2800"/>
            </a:pPr>
            <a:r>
              <a:rPr lang="en-IN" b="1" dirty="0">
                <a:latin typeface="Times New Roman" panose="02020603050405020304" pitchFamily="18" charset="0"/>
                <a:cs typeface="Times New Roman" panose="02020603050405020304" pitchFamily="18" charset="0"/>
              </a:rPr>
              <a:t>Title of the Paper</a:t>
            </a:r>
          </a:p>
          <a:p>
            <a:pPr algn="l"/>
            <a:r>
              <a:rPr lang="en-IN" dirty="0" err="1" smtClean="0"/>
              <a:t>Moh’d</a:t>
            </a:r>
            <a:r>
              <a:rPr lang="en-IN" dirty="0" smtClean="0"/>
              <a:t> </a:t>
            </a:r>
            <a:r>
              <a:rPr lang="en-IN" dirty="0" err="1"/>
              <a:t>Rasoul</a:t>
            </a:r>
            <a:r>
              <a:rPr lang="en-IN" dirty="0"/>
              <a:t> Al-</a:t>
            </a:r>
            <a:r>
              <a:rPr lang="en-IN" dirty="0" err="1"/>
              <a:t>hadidi</a:t>
            </a:r>
            <a:r>
              <a:rPr lang="en-IN" dirty="0"/>
              <a:t>, </a:t>
            </a:r>
            <a:r>
              <a:rPr lang="en-IN" dirty="0" err="1"/>
              <a:t>Abdulsalam</a:t>
            </a:r>
            <a:r>
              <a:rPr lang="en-IN" dirty="0"/>
              <a:t> </a:t>
            </a:r>
            <a:r>
              <a:rPr lang="en-IN" dirty="0" err="1"/>
              <a:t>Alarabeyyat</a:t>
            </a:r>
            <a:r>
              <a:rPr lang="en-IN" dirty="0"/>
              <a:t>, </a:t>
            </a:r>
            <a:r>
              <a:rPr lang="en-IN" dirty="0" err="1" smtClean="0"/>
              <a:t>Mohannad</a:t>
            </a:r>
            <a:r>
              <a:rPr lang="en-IN" dirty="0" smtClean="0"/>
              <a:t> </a:t>
            </a:r>
            <a:r>
              <a:rPr lang="en-IN" dirty="0" err="1" smtClean="0"/>
              <a:t>Alhanahnah</a:t>
            </a:r>
            <a:r>
              <a:rPr lang="en-IN" dirty="0" smtClean="0"/>
              <a:t> </a:t>
            </a:r>
            <a:r>
              <a:rPr lang="en-IN" dirty="0"/>
              <a:t>Breast Cancer Detection using K-nearest </a:t>
            </a:r>
            <a:r>
              <a:rPr lang="en-IN" dirty="0" err="1"/>
              <a:t>Neighbor</a:t>
            </a:r>
            <a:r>
              <a:rPr lang="en-IN" dirty="0"/>
              <a:t> Machine Learning Algorithm 2016 9th International Conference on Developments in </a:t>
            </a:r>
            <a:r>
              <a:rPr lang="en-IN" dirty="0" err="1"/>
              <a:t>eSystems</a:t>
            </a:r>
            <a:r>
              <a:rPr lang="en-IN" dirty="0"/>
              <a:t> Engineering.</a:t>
            </a:r>
          </a:p>
          <a:p>
            <a:pPr algn="l"/>
            <a:endParaRPr lang="en-IN" dirty="0"/>
          </a:p>
          <a:p>
            <a:pPr marL="228600" indent="-50800" algn="l">
              <a:buSzPts val="28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7577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1655</Words>
  <Application>Microsoft Office PowerPoint</Application>
  <PresentationFormat>On-screen Show (4:3)</PresentationFormat>
  <Paragraphs>201</Paragraphs>
  <Slides>31</Slides>
  <Notes>15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 Department of Computer Science and Engineering Project Review                14.06.2022</vt:lpstr>
      <vt:lpstr>Outline</vt:lpstr>
      <vt:lpstr>Abstract</vt:lpstr>
      <vt:lpstr>Introduction</vt:lpstr>
      <vt:lpstr>Problem statement</vt:lpstr>
      <vt:lpstr>Objective</vt:lpstr>
      <vt:lpstr>Google Trend Analysis  </vt:lpstr>
      <vt:lpstr>Literature Survey</vt:lpstr>
      <vt:lpstr>PowerPoint Presentation</vt:lpstr>
      <vt:lpstr>Paper 1</vt:lpstr>
      <vt:lpstr>PowerPoint Presentation</vt:lpstr>
      <vt:lpstr>Paper 2</vt:lpstr>
      <vt:lpstr>PowerPoint Presentation</vt:lpstr>
      <vt:lpstr>Paper 3</vt:lpstr>
      <vt:lpstr>PowerPoint Presentation</vt:lpstr>
      <vt:lpstr>Paper 4</vt:lpstr>
      <vt:lpstr>PowerPoint Presentation</vt:lpstr>
      <vt:lpstr>Paper 5</vt:lpstr>
      <vt:lpstr>Existing system</vt:lpstr>
      <vt:lpstr>Proposed work</vt:lpstr>
      <vt:lpstr>Flow Diagram</vt:lpstr>
      <vt:lpstr>Implementation</vt:lpstr>
      <vt:lpstr>Implementation</vt:lpstr>
      <vt:lpstr>Implementation</vt:lpstr>
      <vt:lpstr>Dataset sample</vt:lpstr>
      <vt:lpstr>Custom CNN model</vt:lpstr>
      <vt:lpstr>Custom CNN model</vt:lpstr>
      <vt:lpstr>CONCLUSION</vt:lpstr>
      <vt:lpstr>Reference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Review – 1                 04.01.2021</dc:title>
  <dc:creator>Vishal Karthik</dc:creator>
  <cp:lastModifiedBy>Yokesh R S</cp:lastModifiedBy>
  <cp:revision>101</cp:revision>
  <dcterms:modified xsi:type="dcterms:W3CDTF">2022-06-14T04:56:03Z</dcterms:modified>
</cp:coreProperties>
</file>