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Glacial Indifference" panose="020B0604020202020204" charset="0"/>
      <p:regular r:id="rId26"/>
    </p:embeddedFont>
    <p:embeddedFont>
      <p:font typeface="Glacial Indifference Bold" panose="020B0604020202020204" charset="0"/>
      <p:regular r:id="rId27"/>
    </p:embeddedFont>
    <p:embeddedFont>
      <p:font typeface="Open Sans" panose="020B0606030504020204" pitchFamily="34" charset="0"/>
      <p:regular r:id="rId28"/>
      <p:bold r:id="rId29"/>
      <p:italic r:id="rId30"/>
      <p:boldItalic r:id="rId31"/>
    </p:embeddedFont>
    <p:embeddedFont>
      <p:font typeface="Open Sans Bold" panose="020B0806030504020204" charset="0"/>
      <p:regular r:id="rId32"/>
    </p:embeddedFont>
    <p:embeddedFont>
      <p:font typeface="Open Sans Extra Bold" panose="020B0604020202020204" charset="0"/>
      <p:regular r:id="rId33"/>
    </p:embeddedFont>
    <p:embeddedFont>
      <p:font typeface="Open Sans Light" panose="020B0306030504020204" pitchFamily="34" charset="0"/>
      <p:regular r:id="rId34"/>
      <p:italic r:id="rId35"/>
    </p:embeddedFont>
    <p:embeddedFont>
      <p:font typeface="Open Sauce Light" panose="020B0604020202020204" charset="0"/>
      <p:regular r:id="rId36"/>
    </p:embeddedFont>
    <p:embeddedFont>
      <p:font typeface="Open Sauce Light Bold" panose="020B060402020202020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54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4.svg"/><Relationship Id="rId3" Type="http://schemas.openxmlformats.org/officeDocument/2006/relationships/image" Target="../media/image2.svg"/><Relationship Id="rId7" Type="http://schemas.openxmlformats.org/officeDocument/2006/relationships/image" Target="../media/image15.svg"/><Relationship Id="rId12"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417575" y="7554950"/>
            <a:ext cx="6863319" cy="670751"/>
            <a:chOff x="0" y="0"/>
            <a:chExt cx="9151091" cy="894335"/>
          </a:xfrm>
        </p:grpSpPr>
        <p:grpSp>
          <p:nvGrpSpPr>
            <p:cNvPr id="3" name="Group 3"/>
            <p:cNvGrpSpPr/>
            <p:nvPr/>
          </p:nvGrpSpPr>
          <p:grpSpPr>
            <a:xfrm rot="5400000">
              <a:off x="97682" y="-97682"/>
              <a:ext cx="894335" cy="1089699"/>
              <a:chOff x="0" y="0"/>
              <a:chExt cx="2354580" cy="2868930"/>
            </a:xfrm>
          </p:grpSpPr>
          <p:sp>
            <p:nvSpPr>
              <p:cNvPr id="4" name="Freeform 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5" name="Group 5"/>
            <p:cNvGrpSpPr/>
            <p:nvPr/>
          </p:nvGrpSpPr>
          <p:grpSpPr>
            <a:xfrm rot="-5400000">
              <a:off x="8159074" y="-97682"/>
              <a:ext cx="894335" cy="1089699"/>
              <a:chOff x="0" y="0"/>
              <a:chExt cx="2354580" cy="2868930"/>
            </a:xfrm>
          </p:grpSpPr>
          <p:sp>
            <p:nvSpPr>
              <p:cNvPr id="6" name="Freeform 6"/>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7" name="Group 7"/>
            <p:cNvGrpSpPr/>
            <p:nvPr/>
          </p:nvGrpSpPr>
          <p:grpSpPr>
            <a:xfrm>
              <a:off x="698002" y="0"/>
              <a:ext cx="7769010" cy="894335"/>
              <a:chOff x="0" y="0"/>
              <a:chExt cx="1797897" cy="206966"/>
            </a:xfrm>
          </p:grpSpPr>
          <p:sp>
            <p:nvSpPr>
              <p:cNvPr id="8" name="Freeform 8"/>
              <p:cNvSpPr/>
              <p:nvPr/>
            </p:nvSpPr>
            <p:spPr>
              <a:xfrm>
                <a:off x="0" y="0"/>
                <a:ext cx="1797897" cy="206966"/>
              </a:xfrm>
              <a:custGeom>
                <a:avLst/>
                <a:gdLst/>
                <a:ahLst/>
                <a:cxnLst/>
                <a:rect l="l" t="t" r="r" b="b"/>
                <a:pathLst>
                  <a:path w="1797897" h="206966">
                    <a:moveTo>
                      <a:pt x="0" y="0"/>
                    </a:moveTo>
                    <a:lnTo>
                      <a:pt x="1797897" y="0"/>
                    </a:lnTo>
                    <a:lnTo>
                      <a:pt x="1797897" y="206966"/>
                    </a:lnTo>
                    <a:lnTo>
                      <a:pt x="0" y="206966"/>
                    </a:lnTo>
                    <a:close/>
                  </a:path>
                </a:pathLst>
              </a:custGeom>
              <a:solidFill>
                <a:srgbClr val="000000"/>
              </a:solidFill>
            </p:spPr>
          </p:sp>
        </p:grpSp>
      </p:grpSp>
      <p:grpSp>
        <p:nvGrpSpPr>
          <p:cNvPr id="9" name="Group 9"/>
          <p:cNvGrpSpPr/>
          <p:nvPr/>
        </p:nvGrpSpPr>
        <p:grpSpPr>
          <a:xfrm>
            <a:off x="17499545" y="535253"/>
            <a:ext cx="493447" cy="493447"/>
            <a:chOff x="0" y="0"/>
            <a:chExt cx="657929" cy="657929"/>
          </a:xfrm>
        </p:grpSpPr>
        <p:grpSp>
          <p:nvGrpSpPr>
            <p:cNvPr id="10" name="Group 10"/>
            <p:cNvGrpSpPr>
              <a:grpSpLocks noChangeAspect="1"/>
            </p:cNvGrpSpPr>
            <p:nvPr/>
          </p:nvGrpSpPr>
          <p:grpSpPr>
            <a:xfrm>
              <a:off x="0" y="0"/>
              <a:ext cx="657929" cy="657929"/>
              <a:chOff x="0" y="0"/>
              <a:chExt cx="6355080" cy="6355080"/>
            </a:xfrm>
          </p:grpSpPr>
          <p:sp>
            <p:nvSpPr>
              <p:cNvPr id="11" name="Freeform 11"/>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grpSp>
        <p:nvGrpSpPr>
          <p:cNvPr id="13" name="Group 13"/>
          <p:cNvGrpSpPr/>
          <p:nvPr/>
        </p:nvGrpSpPr>
        <p:grpSpPr>
          <a:xfrm>
            <a:off x="17144897" y="4848912"/>
            <a:ext cx="749555" cy="294588"/>
            <a:chOff x="0" y="0"/>
            <a:chExt cx="999406" cy="392784"/>
          </a:xfrm>
        </p:grpSpPr>
        <p:sp>
          <p:nvSpPr>
            <p:cNvPr id="14" name="TextBox 14"/>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01</a:t>
              </a:r>
            </a:p>
          </p:txBody>
        </p:sp>
        <p:sp>
          <p:nvSpPr>
            <p:cNvPr id="15" name="AutoShape 15"/>
            <p:cNvSpPr/>
            <p:nvPr/>
          </p:nvSpPr>
          <p:spPr>
            <a:xfrm rot="-5400000">
              <a:off x="194137" y="-16317"/>
              <a:ext cx="43972" cy="432247"/>
            </a:xfrm>
            <a:prstGeom prst="rect">
              <a:avLst/>
            </a:prstGeom>
            <a:solidFill>
              <a:srgbClr val="000000"/>
            </a:solidFill>
          </p:spPr>
        </p:sp>
      </p:grpSp>
      <p:pic>
        <p:nvPicPr>
          <p:cNvPr id="16" name="Picture 1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pic>
        <p:nvPicPr>
          <p:cNvPr id="17" name="Picture 17"/>
          <p:cNvPicPr>
            <a:picLocks noChangeAspect="1"/>
          </p:cNvPicPr>
          <p:nvPr/>
        </p:nvPicPr>
        <p:blipFill>
          <a:blip r:embed="rId6"/>
          <a:srcRect/>
          <a:stretch>
            <a:fillRect/>
          </a:stretch>
        </p:blipFill>
        <p:spPr>
          <a:xfrm>
            <a:off x="4640009" y="300838"/>
            <a:ext cx="1363144" cy="1377294"/>
          </a:xfrm>
          <a:prstGeom prst="rect">
            <a:avLst/>
          </a:prstGeom>
        </p:spPr>
      </p:pic>
      <p:pic>
        <p:nvPicPr>
          <p:cNvPr id="18" name="Picture 18"/>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5497461" y="2978499"/>
            <a:ext cx="1398252" cy="3531985"/>
          </a:xfrm>
          <a:prstGeom prst="rect">
            <a:avLst/>
          </a:prstGeom>
        </p:spPr>
      </p:pic>
      <p:sp>
        <p:nvSpPr>
          <p:cNvPr id="19" name="TextBox 19"/>
          <p:cNvSpPr txBox="1"/>
          <p:nvPr/>
        </p:nvSpPr>
        <p:spPr>
          <a:xfrm>
            <a:off x="452437" y="2656230"/>
            <a:ext cx="15045024" cy="4756152"/>
          </a:xfrm>
          <a:prstGeom prst="rect">
            <a:avLst/>
          </a:prstGeom>
        </p:spPr>
        <p:txBody>
          <a:bodyPr lIns="0" tIns="0" rIns="0" bIns="0" rtlCol="0" anchor="t">
            <a:spAutoFit/>
          </a:bodyPr>
          <a:lstStyle/>
          <a:p>
            <a:pPr>
              <a:lnSpc>
                <a:spcPts val="9350"/>
              </a:lnSpc>
            </a:pPr>
            <a:r>
              <a:rPr lang="en-US" sz="8500">
                <a:solidFill>
                  <a:srgbClr val="000000"/>
                </a:solidFill>
                <a:latin typeface="Glacial Indifference"/>
              </a:rPr>
              <a:t>Audio Forgery Detection using Feed Forward Neural Networks and Multilayer Convolutional Neural Networks</a:t>
            </a:r>
          </a:p>
        </p:txBody>
      </p:sp>
      <p:sp>
        <p:nvSpPr>
          <p:cNvPr id="20" name="TextBox 20"/>
          <p:cNvSpPr txBox="1"/>
          <p:nvPr/>
        </p:nvSpPr>
        <p:spPr>
          <a:xfrm>
            <a:off x="417575" y="7685322"/>
            <a:ext cx="6863319" cy="381433"/>
          </a:xfrm>
          <a:prstGeom prst="rect">
            <a:avLst/>
          </a:prstGeom>
        </p:spPr>
        <p:txBody>
          <a:bodyPr lIns="0" tIns="0" rIns="0" bIns="0" rtlCol="0" anchor="t">
            <a:spAutoFit/>
          </a:bodyPr>
          <a:lstStyle/>
          <a:p>
            <a:pPr algn="ctr">
              <a:lnSpc>
                <a:spcPts val="3112"/>
              </a:lnSpc>
            </a:pPr>
            <a:r>
              <a:rPr lang="en-US" sz="2394" spc="95">
                <a:solidFill>
                  <a:srgbClr val="FFFFFF"/>
                </a:solidFill>
                <a:latin typeface="Open Sauce Light"/>
              </a:rPr>
              <a:t>An innovative Audio Authentication System</a:t>
            </a:r>
          </a:p>
        </p:txBody>
      </p:sp>
      <p:sp>
        <p:nvSpPr>
          <p:cNvPr id="21" name="TextBox 21"/>
          <p:cNvSpPr txBox="1"/>
          <p:nvPr/>
        </p:nvSpPr>
        <p:spPr>
          <a:xfrm>
            <a:off x="3565903" y="338938"/>
            <a:ext cx="13578994" cy="2716488"/>
          </a:xfrm>
          <a:prstGeom prst="rect">
            <a:avLst/>
          </a:prstGeom>
        </p:spPr>
        <p:txBody>
          <a:bodyPr lIns="0" tIns="0" rIns="0" bIns="0" rtlCol="0" anchor="t">
            <a:spAutoFit/>
          </a:bodyPr>
          <a:lstStyle/>
          <a:p>
            <a:pPr algn="ctr">
              <a:lnSpc>
                <a:spcPts val="4286"/>
              </a:lnSpc>
            </a:pPr>
            <a:r>
              <a:rPr lang="en-US" sz="3896">
                <a:solidFill>
                  <a:srgbClr val="000000"/>
                </a:solidFill>
                <a:latin typeface="Glacial Indifference"/>
              </a:rPr>
              <a:t>      Coimbatore Institute of Technology</a:t>
            </a:r>
          </a:p>
          <a:p>
            <a:pPr algn="ctr">
              <a:lnSpc>
                <a:spcPts val="4286"/>
              </a:lnSpc>
            </a:pPr>
            <a:r>
              <a:rPr lang="en-US" sz="3896">
                <a:solidFill>
                  <a:srgbClr val="000000"/>
                </a:solidFill>
                <a:latin typeface="Glacial Indifference"/>
              </a:rPr>
              <a:t>                   ( An Autonomous Institution Affiliated to Anna University)</a:t>
            </a:r>
          </a:p>
          <a:p>
            <a:pPr algn="ctr">
              <a:lnSpc>
                <a:spcPts val="4286"/>
              </a:lnSpc>
            </a:pPr>
            <a:endParaRPr lang="en-US" sz="3896">
              <a:solidFill>
                <a:srgbClr val="000000"/>
              </a:solidFill>
              <a:latin typeface="Glacial Indifference"/>
            </a:endParaRPr>
          </a:p>
          <a:p>
            <a:pPr algn="ctr">
              <a:lnSpc>
                <a:spcPts val="4286"/>
              </a:lnSpc>
            </a:pPr>
            <a:endParaRPr lang="en-US" sz="3896">
              <a:solidFill>
                <a:srgbClr val="000000"/>
              </a:solidFill>
              <a:latin typeface="Glacial Indifferenc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01028" cy="1481247"/>
            <a:chOff x="0" y="0"/>
            <a:chExt cx="1977263" cy="1407275"/>
          </a:xfrm>
        </p:grpSpPr>
        <p:sp>
          <p:nvSpPr>
            <p:cNvPr id="3" name="Freeform 3"/>
            <p:cNvSpPr/>
            <p:nvPr/>
          </p:nvSpPr>
          <p:spPr>
            <a:xfrm>
              <a:off x="0" y="0"/>
              <a:ext cx="1977262" cy="1407275"/>
            </a:xfrm>
            <a:custGeom>
              <a:avLst/>
              <a:gdLst/>
              <a:ahLst/>
              <a:cxnLst/>
              <a:rect l="l" t="t" r="r" b="b"/>
              <a:pathLst>
                <a:path w="1977262" h="1407275">
                  <a:moveTo>
                    <a:pt x="0" y="0"/>
                  </a:moveTo>
                  <a:lnTo>
                    <a:pt x="1977262" y="0"/>
                  </a:lnTo>
                  <a:lnTo>
                    <a:pt x="1977262" y="1407275"/>
                  </a:lnTo>
                  <a:lnTo>
                    <a:pt x="0" y="1407275"/>
                  </a:lnTo>
                  <a:close/>
                </a:path>
              </a:pathLst>
            </a:custGeom>
            <a:solidFill>
              <a:srgbClr val="FFDF2B"/>
            </a:solidFill>
          </p:spPr>
        </p:sp>
      </p:grpSp>
      <p:grpSp>
        <p:nvGrpSpPr>
          <p:cNvPr id="4" name="Group 4"/>
          <p:cNvGrpSpPr/>
          <p:nvPr/>
        </p:nvGrpSpPr>
        <p:grpSpPr>
          <a:xfrm>
            <a:off x="5501812" y="0"/>
            <a:ext cx="2213915" cy="1481250"/>
            <a:chOff x="0" y="0"/>
            <a:chExt cx="2103350" cy="1407275"/>
          </a:xfrm>
        </p:grpSpPr>
        <p:sp>
          <p:nvSpPr>
            <p:cNvPr id="5" name="Freeform 5"/>
            <p:cNvSpPr/>
            <p:nvPr/>
          </p:nvSpPr>
          <p:spPr>
            <a:xfrm>
              <a:off x="0" y="0"/>
              <a:ext cx="2103350" cy="1407275"/>
            </a:xfrm>
            <a:custGeom>
              <a:avLst/>
              <a:gdLst/>
              <a:ahLst/>
              <a:cxnLst/>
              <a:rect l="l" t="t" r="r" b="b"/>
              <a:pathLst>
                <a:path w="2103350" h="1407275">
                  <a:moveTo>
                    <a:pt x="0" y="0"/>
                  </a:moveTo>
                  <a:lnTo>
                    <a:pt x="2103350" y="0"/>
                  </a:lnTo>
                  <a:lnTo>
                    <a:pt x="2103350" y="1407275"/>
                  </a:lnTo>
                  <a:lnTo>
                    <a:pt x="0" y="1407275"/>
                  </a:lnTo>
                  <a:close/>
                </a:path>
              </a:pathLst>
            </a:custGeom>
            <a:solidFill>
              <a:srgbClr val="FFDF2B"/>
            </a:solidFill>
          </p:spPr>
        </p:sp>
      </p:grpSp>
      <p:grpSp>
        <p:nvGrpSpPr>
          <p:cNvPr id="6" name="Group 6"/>
          <p:cNvGrpSpPr/>
          <p:nvPr/>
        </p:nvGrpSpPr>
        <p:grpSpPr>
          <a:xfrm>
            <a:off x="7715728" y="10934"/>
            <a:ext cx="4249880" cy="1470316"/>
            <a:chOff x="0" y="0"/>
            <a:chExt cx="4105507" cy="1554575"/>
          </a:xfrm>
        </p:grpSpPr>
        <p:sp>
          <p:nvSpPr>
            <p:cNvPr id="7" name="Freeform 7"/>
            <p:cNvSpPr/>
            <p:nvPr/>
          </p:nvSpPr>
          <p:spPr>
            <a:xfrm>
              <a:off x="0" y="0"/>
              <a:ext cx="4105507" cy="1554575"/>
            </a:xfrm>
            <a:custGeom>
              <a:avLst/>
              <a:gdLst/>
              <a:ahLst/>
              <a:cxnLst/>
              <a:rect l="l" t="t" r="r" b="b"/>
              <a:pathLst>
                <a:path w="4105507" h="1554575">
                  <a:moveTo>
                    <a:pt x="0" y="0"/>
                  </a:moveTo>
                  <a:lnTo>
                    <a:pt x="4105507" y="0"/>
                  </a:lnTo>
                  <a:lnTo>
                    <a:pt x="4105507" y="1554575"/>
                  </a:lnTo>
                  <a:lnTo>
                    <a:pt x="0" y="1554575"/>
                  </a:lnTo>
                  <a:close/>
                </a:path>
              </a:pathLst>
            </a:custGeom>
            <a:solidFill>
              <a:srgbClr val="FFDF2B"/>
            </a:solidFill>
          </p:spPr>
        </p:sp>
      </p:grpSp>
      <p:grpSp>
        <p:nvGrpSpPr>
          <p:cNvPr id="8" name="Group 8"/>
          <p:cNvGrpSpPr/>
          <p:nvPr/>
        </p:nvGrpSpPr>
        <p:grpSpPr>
          <a:xfrm>
            <a:off x="11989419" y="0"/>
            <a:ext cx="3752015" cy="1481250"/>
            <a:chOff x="0" y="0"/>
            <a:chExt cx="3564636" cy="1407275"/>
          </a:xfrm>
        </p:grpSpPr>
        <p:sp>
          <p:nvSpPr>
            <p:cNvPr id="9" name="Freeform 9"/>
            <p:cNvSpPr/>
            <p:nvPr/>
          </p:nvSpPr>
          <p:spPr>
            <a:xfrm>
              <a:off x="0" y="0"/>
              <a:ext cx="3564636" cy="1407275"/>
            </a:xfrm>
            <a:custGeom>
              <a:avLst/>
              <a:gdLst/>
              <a:ahLst/>
              <a:cxnLst/>
              <a:rect l="l" t="t" r="r" b="b"/>
              <a:pathLst>
                <a:path w="3564636" h="1407275">
                  <a:moveTo>
                    <a:pt x="0" y="0"/>
                  </a:moveTo>
                  <a:lnTo>
                    <a:pt x="3564636" y="0"/>
                  </a:lnTo>
                  <a:lnTo>
                    <a:pt x="3564636" y="1407275"/>
                  </a:lnTo>
                  <a:lnTo>
                    <a:pt x="0" y="1407275"/>
                  </a:lnTo>
                  <a:close/>
                </a:path>
              </a:pathLst>
            </a:custGeom>
            <a:solidFill>
              <a:srgbClr val="FFDF2B"/>
            </a:solidFill>
          </p:spPr>
        </p:sp>
      </p:grpSp>
      <p:grpSp>
        <p:nvGrpSpPr>
          <p:cNvPr id="10" name="Group 10"/>
          <p:cNvGrpSpPr/>
          <p:nvPr/>
        </p:nvGrpSpPr>
        <p:grpSpPr>
          <a:xfrm>
            <a:off x="1801028" y="0"/>
            <a:ext cx="3700784" cy="1481250"/>
            <a:chOff x="0" y="0"/>
            <a:chExt cx="3515964" cy="1407275"/>
          </a:xfrm>
        </p:grpSpPr>
        <p:sp>
          <p:nvSpPr>
            <p:cNvPr id="11" name="Freeform 11"/>
            <p:cNvSpPr/>
            <p:nvPr/>
          </p:nvSpPr>
          <p:spPr>
            <a:xfrm>
              <a:off x="0" y="0"/>
              <a:ext cx="3515964" cy="1407275"/>
            </a:xfrm>
            <a:custGeom>
              <a:avLst/>
              <a:gdLst/>
              <a:ahLst/>
              <a:cxnLst/>
              <a:rect l="l" t="t" r="r" b="b"/>
              <a:pathLst>
                <a:path w="3515964" h="1407275">
                  <a:moveTo>
                    <a:pt x="0" y="0"/>
                  </a:moveTo>
                  <a:lnTo>
                    <a:pt x="3515964" y="0"/>
                  </a:lnTo>
                  <a:lnTo>
                    <a:pt x="3515964" y="1407275"/>
                  </a:lnTo>
                  <a:lnTo>
                    <a:pt x="0" y="1407275"/>
                  </a:lnTo>
                  <a:close/>
                </a:path>
              </a:pathLst>
            </a:custGeom>
            <a:solidFill>
              <a:srgbClr val="FFDF2B"/>
            </a:solidFill>
          </p:spPr>
        </p:sp>
      </p:grpSp>
      <p:sp>
        <p:nvSpPr>
          <p:cNvPr id="12" name="AutoShape 12"/>
          <p:cNvSpPr/>
          <p:nvPr/>
        </p:nvSpPr>
        <p:spPr>
          <a:xfrm rot="-5400000">
            <a:off x="-3318660" y="5119687"/>
            <a:ext cx="10287000" cy="0"/>
          </a:xfrm>
          <a:prstGeom prst="line">
            <a:avLst/>
          </a:prstGeom>
          <a:ln w="47625" cap="rnd">
            <a:solidFill>
              <a:srgbClr val="000000"/>
            </a:solidFill>
            <a:prstDash val="solid"/>
            <a:headEnd type="none" w="sm" len="sm"/>
            <a:tailEnd type="none" w="sm" len="sm"/>
          </a:ln>
        </p:spPr>
      </p:sp>
      <p:sp>
        <p:nvSpPr>
          <p:cNvPr id="13" name="AutoShape 13"/>
          <p:cNvSpPr/>
          <p:nvPr/>
        </p:nvSpPr>
        <p:spPr>
          <a:xfrm rot="-5400000">
            <a:off x="382124" y="5119688"/>
            <a:ext cx="10287000" cy="0"/>
          </a:xfrm>
          <a:prstGeom prst="line">
            <a:avLst/>
          </a:prstGeom>
          <a:ln w="47625" cap="rnd">
            <a:solidFill>
              <a:srgbClr val="000000"/>
            </a:solidFill>
            <a:prstDash val="solid"/>
            <a:headEnd type="none" w="sm" len="sm"/>
            <a:tailEnd type="none" w="sm" len="sm"/>
          </a:ln>
        </p:spPr>
      </p:sp>
      <p:sp>
        <p:nvSpPr>
          <p:cNvPr id="14" name="AutoShape 14"/>
          <p:cNvSpPr/>
          <p:nvPr/>
        </p:nvSpPr>
        <p:spPr>
          <a:xfrm>
            <a:off x="-280172" y="5584275"/>
            <a:ext cx="18848344" cy="0"/>
          </a:xfrm>
          <a:prstGeom prst="line">
            <a:avLst/>
          </a:prstGeom>
          <a:ln w="47625" cap="rnd">
            <a:solidFill>
              <a:srgbClr val="000000"/>
            </a:solidFill>
            <a:prstDash val="solid"/>
            <a:headEnd type="none" w="sm" len="sm"/>
            <a:tailEnd type="none" w="sm" len="sm"/>
          </a:ln>
        </p:spPr>
      </p:sp>
      <p:sp>
        <p:nvSpPr>
          <p:cNvPr id="15" name="TextBox 15"/>
          <p:cNvSpPr txBox="1"/>
          <p:nvPr/>
        </p:nvSpPr>
        <p:spPr>
          <a:xfrm>
            <a:off x="590729" y="660266"/>
            <a:ext cx="1031006" cy="621409"/>
          </a:xfrm>
          <a:prstGeom prst="rect">
            <a:avLst/>
          </a:prstGeom>
        </p:spPr>
        <p:txBody>
          <a:bodyPr wrap="square" lIns="0" tIns="0" rIns="0" bIns="0" rtlCol="0" anchor="t">
            <a:spAutoFit/>
          </a:bodyPr>
          <a:lstStyle/>
          <a:p>
            <a:pPr algn="ctr">
              <a:lnSpc>
                <a:spcPts val="5124"/>
              </a:lnSpc>
            </a:pPr>
            <a:r>
              <a:rPr lang="en-US" sz="3660" dirty="0" err="1">
                <a:solidFill>
                  <a:srgbClr val="000000"/>
                </a:solidFill>
                <a:latin typeface="Open Sans Extra Bold"/>
              </a:rPr>
              <a:t>Sno</a:t>
            </a:r>
            <a:endParaRPr lang="en-US" sz="3660" dirty="0">
              <a:solidFill>
                <a:srgbClr val="000000"/>
              </a:solidFill>
              <a:latin typeface="Open Sans Extra Bold"/>
            </a:endParaRPr>
          </a:p>
        </p:txBody>
      </p:sp>
      <p:sp>
        <p:nvSpPr>
          <p:cNvPr id="16" name="TextBox 16"/>
          <p:cNvSpPr txBox="1"/>
          <p:nvPr/>
        </p:nvSpPr>
        <p:spPr>
          <a:xfrm>
            <a:off x="3112781" y="660266"/>
            <a:ext cx="1306817" cy="621409"/>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Title</a:t>
            </a:r>
          </a:p>
        </p:txBody>
      </p:sp>
      <p:sp>
        <p:nvSpPr>
          <p:cNvPr id="17" name="TextBox 17"/>
          <p:cNvSpPr txBox="1"/>
          <p:nvPr/>
        </p:nvSpPr>
        <p:spPr>
          <a:xfrm>
            <a:off x="651034" y="2251832"/>
            <a:ext cx="667993" cy="682336"/>
          </a:xfrm>
          <a:prstGeom prst="rect">
            <a:avLst/>
          </a:prstGeom>
        </p:spPr>
        <p:txBody>
          <a:bodyPr lIns="0" tIns="0" rIns="0" bIns="0" rtlCol="0" anchor="t">
            <a:spAutoFit/>
          </a:bodyPr>
          <a:lstStyle/>
          <a:p>
            <a:pPr algn="ctr">
              <a:lnSpc>
                <a:spcPts val="5586"/>
              </a:lnSpc>
            </a:pPr>
            <a:r>
              <a:rPr lang="en-US" sz="3990">
                <a:solidFill>
                  <a:srgbClr val="000000"/>
                </a:solidFill>
                <a:latin typeface="Open Sans"/>
              </a:rPr>
              <a:t>7</a:t>
            </a:r>
          </a:p>
        </p:txBody>
      </p:sp>
      <p:grpSp>
        <p:nvGrpSpPr>
          <p:cNvPr id="18" name="Group 18"/>
          <p:cNvGrpSpPr/>
          <p:nvPr/>
        </p:nvGrpSpPr>
        <p:grpSpPr>
          <a:xfrm>
            <a:off x="1999934" y="1608668"/>
            <a:ext cx="5446293" cy="3017886"/>
            <a:chOff x="0" y="0"/>
            <a:chExt cx="7261724" cy="4023848"/>
          </a:xfrm>
        </p:grpSpPr>
        <p:sp>
          <p:nvSpPr>
            <p:cNvPr id="19" name="TextBox 19"/>
            <p:cNvSpPr txBox="1"/>
            <p:nvPr/>
          </p:nvSpPr>
          <p:spPr>
            <a:xfrm>
              <a:off x="0" y="3657829"/>
              <a:ext cx="7261724" cy="366019"/>
            </a:xfrm>
            <a:prstGeom prst="rect">
              <a:avLst/>
            </a:prstGeom>
          </p:spPr>
          <p:txBody>
            <a:bodyPr lIns="0" tIns="0" rIns="0" bIns="0" rtlCol="0" anchor="t">
              <a:spAutoFit/>
            </a:bodyPr>
            <a:lstStyle/>
            <a:p>
              <a:pPr>
                <a:lnSpc>
                  <a:spcPts val="2369"/>
                </a:lnSpc>
              </a:pPr>
              <a:endParaRPr/>
            </a:p>
          </p:txBody>
        </p:sp>
        <p:sp>
          <p:nvSpPr>
            <p:cNvPr id="20" name="TextBox 20"/>
            <p:cNvSpPr txBox="1"/>
            <p:nvPr/>
          </p:nvSpPr>
          <p:spPr>
            <a:xfrm>
              <a:off x="0" y="-28575"/>
              <a:ext cx="4678788" cy="34881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Voice Recognition and Voice Comparison using Machine Learning Techniques (2020)</a:t>
              </a:r>
            </a:p>
            <a:p>
              <a:pPr>
                <a:lnSpc>
                  <a:spcPts val="3502"/>
                </a:lnSpc>
              </a:pPr>
              <a:endParaRPr lang="en-US" sz="2693" spc="107">
                <a:solidFill>
                  <a:srgbClr val="000000"/>
                </a:solidFill>
                <a:latin typeface="Open Sauce Light Bold"/>
              </a:endParaRPr>
            </a:p>
          </p:txBody>
        </p:sp>
      </p:grpSp>
      <p:grpSp>
        <p:nvGrpSpPr>
          <p:cNvPr id="21" name="Group 21"/>
          <p:cNvGrpSpPr/>
          <p:nvPr/>
        </p:nvGrpSpPr>
        <p:grpSpPr>
          <a:xfrm>
            <a:off x="1999934" y="4773014"/>
            <a:ext cx="5446293" cy="858886"/>
            <a:chOff x="0" y="0"/>
            <a:chExt cx="7261724" cy="1145182"/>
          </a:xfrm>
        </p:grpSpPr>
        <p:sp>
          <p:nvSpPr>
            <p:cNvPr id="22" name="TextBox 22"/>
            <p:cNvSpPr txBox="1"/>
            <p:nvPr/>
          </p:nvSpPr>
          <p:spPr>
            <a:xfrm>
              <a:off x="0" y="779163"/>
              <a:ext cx="7261724" cy="366019"/>
            </a:xfrm>
            <a:prstGeom prst="rect">
              <a:avLst/>
            </a:prstGeom>
          </p:spPr>
          <p:txBody>
            <a:bodyPr lIns="0" tIns="0" rIns="0" bIns="0" rtlCol="0" anchor="t">
              <a:spAutoFit/>
            </a:bodyPr>
            <a:lstStyle/>
            <a:p>
              <a:pPr>
                <a:lnSpc>
                  <a:spcPts val="2369"/>
                </a:lnSpc>
              </a:pPr>
              <a:endParaRPr/>
            </a:p>
          </p:txBody>
        </p:sp>
        <p:sp>
          <p:nvSpPr>
            <p:cNvPr id="23" name="TextBox 23"/>
            <p:cNvSpPr txBox="1"/>
            <p:nvPr/>
          </p:nvSpPr>
          <p:spPr>
            <a:xfrm>
              <a:off x="0" y="-38100"/>
              <a:ext cx="4678788" cy="619015"/>
            </a:xfrm>
            <a:prstGeom prst="rect">
              <a:avLst/>
            </a:prstGeom>
          </p:spPr>
          <p:txBody>
            <a:bodyPr lIns="0" tIns="0" rIns="0" bIns="0" rtlCol="0" anchor="t">
              <a:spAutoFit/>
            </a:bodyPr>
            <a:lstStyle/>
            <a:p>
              <a:pPr>
                <a:lnSpc>
                  <a:spcPts val="3762"/>
                </a:lnSpc>
              </a:pPr>
              <a:endParaRPr/>
            </a:p>
          </p:txBody>
        </p:sp>
      </p:grpSp>
      <p:grpSp>
        <p:nvGrpSpPr>
          <p:cNvPr id="24" name="Group 24"/>
          <p:cNvGrpSpPr/>
          <p:nvPr/>
        </p:nvGrpSpPr>
        <p:grpSpPr>
          <a:xfrm>
            <a:off x="1999934" y="5883759"/>
            <a:ext cx="5446293" cy="4770486"/>
            <a:chOff x="0" y="0"/>
            <a:chExt cx="7261724" cy="6360648"/>
          </a:xfrm>
        </p:grpSpPr>
        <p:sp>
          <p:nvSpPr>
            <p:cNvPr id="25" name="TextBox 25"/>
            <p:cNvSpPr txBox="1"/>
            <p:nvPr/>
          </p:nvSpPr>
          <p:spPr>
            <a:xfrm>
              <a:off x="0" y="5994629"/>
              <a:ext cx="7261724" cy="366019"/>
            </a:xfrm>
            <a:prstGeom prst="rect">
              <a:avLst/>
            </a:prstGeom>
          </p:spPr>
          <p:txBody>
            <a:bodyPr lIns="0" tIns="0" rIns="0" bIns="0" rtlCol="0" anchor="t">
              <a:spAutoFit/>
            </a:bodyPr>
            <a:lstStyle/>
            <a:p>
              <a:pPr>
                <a:lnSpc>
                  <a:spcPts val="2369"/>
                </a:lnSpc>
              </a:pPr>
              <a:endParaRPr/>
            </a:p>
          </p:txBody>
        </p:sp>
        <p:sp>
          <p:nvSpPr>
            <p:cNvPr id="26" name="TextBox 26"/>
            <p:cNvSpPr txBox="1"/>
            <p:nvPr/>
          </p:nvSpPr>
          <p:spPr>
            <a:xfrm>
              <a:off x="0" y="-28575"/>
              <a:ext cx="4678788" cy="58249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A novel deep learning model to detect COVID-19 based on wavelet features extracted from Mel-scale spectrogram of patients’ cough and breathing sounds (2022)</a:t>
              </a:r>
            </a:p>
          </p:txBody>
        </p:sp>
      </p:grpSp>
      <p:sp>
        <p:nvSpPr>
          <p:cNvPr id="27" name="AutoShape 27"/>
          <p:cNvSpPr/>
          <p:nvPr/>
        </p:nvSpPr>
        <p:spPr>
          <a:xfrm rot="-5400000">
            <a:off x="2596039" y="5178644"/>
            <a:ext cx="10287000" cy="0"/>
          </a:xfrm>
          <a:prstGeom prst="line">
            <a:avLst/>
          </a:prstGeom>
          <a:ln w="47625" cap="rnd">
            <a:solidFill>
              <a:srgbClr val="000000"/>
            </a:solidFill>
            <a:prstDash val="solid"/>
            <a:headEnd type="none" w="sm" len="sm"/>
            <a:tailEnd type="none" w="sm" len="sm"/>
          </a:ln>
        </p:spPr>
      </p:sp>
      <p:sp>
        <p:nvSpPr>
          <p:cNvPr id="28" name="TextBox 28"/>
          <p:cNvSpPr txBox="1"/>
          <p:nvPr/>
        </p:nvSpPr>
        <p:spPr>
          <a:xfrm>
            <a:off x="5776378" y="660266"/>
            <a:ext cx="1783867" cy="611706"/>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Author</a:t>
            </a:r>
          </a:p>
        </p:txBody>
      </p:sp>
      <p:sp>
        <p:nvSpPr>
          <p:cNvPr id="29" name="AutoShape 29"/>
          <p:cNvSpPr/>
          <p:nvPr/>
        </p:nvSpPr>
        <p:spPr>
          <a:xfrm rot="-5400000">
            <a:off x="6869732" y="5119688"/>
            <a:ext cx="10287000" cy="0"/>
          </a:xfrm>
          <a:prstGeom prst="line">
            <a:avLst/>
          </a:prstGeom>
          <a:ln w="47625" cap="rnd">
            <a:solidFill>
              <a:srgbClr val="000000"/>
            </a:solidFill>
            <a:prstDash val="solid"/>
            <a:headEnd type="none" w="sm" len="sm"/>
            <a:tailEnd type="none" w="sm" len="sm"/>
          </a:ln>
        </p:spPr>
      </p:sp>
      <p:sp>
        <p:nvSpPr>
          <p:cNvPr id="30" name="TextBox 30"/>
          <p:cNvSpPr txBox="1"/>
          <p:nvPr/>
        </p:nvSpPr>
        <p:spPr>
          <a:xfrm>
            <a:off x="8473003" y="660267"/>
            <a:ext cx="3337122" cy="611706"/>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Methodology</a:t>
            </a:r>
          </a:p>
        </p:txBody>
      </p:sp>
      <p:grpSp>
        <p:nvGrpSpPr>
          <p:cNvPr id="31" name="Group 31"/>
          <p:cNvGrpSpPr/>
          <p:nvPr/>
        </p:nvGrpSpPr>
        <p:grpSpPr>
          <a:xfrm>
            <a:off x="8030052" y="1624867"/>
            <a:ext cx="6152272" cy="3456036"/>
            <a:chOff x="0" y="0"/>
            <a:chExt cx="8203029" cy="4608048"/>
          </a:xfrm>
        </p:grpSpPr>
        <p:sp>
          <p:nvSpPr>
            <p:cNvPr id="32" name="TextBox 32"/>
            <p:cNvSpPr txBox="1"/>
            <p:nvPr/>
          </p:nvSpPr>
          <p:spPr>
            <a:xfrm>
              <a:off x="0" y="4242029"/>
              <a:ext cx="8203029" cy="366019"/>
            </a:xfrm>
            <a:prstGeom prst="rect">
              <a:avLst/>
            </a:prstGeom>
          </p:spPr>
          <p:txBody>
            <a:bodyPr lIns="0" tIns="0" rIns="0" bIns="0" rtlCol="0" anchor="t">
              <a:spAutoFit/>
            </a:bodyPr>
            <a:lstStyle/>
            <a:p>
              <a:pPr>
                <a:lnSpc>
                  <a:spcPts val="2369"/>
                </a:lnSpc>
              </a:pPr>
              <a:endParaRPr/>
            </a:p>
          </p:txBody>
        </p:sp>
        <p:sp>
          <p:nvSpPr>
            <p:cNvPr id="33" name="TextBox 33"/>
            <p:cNvSpPr txBox="1"/>
            <p:nvPr/>
          </p:nvSpPr>
          <p:spPr>
            <a:xfrm>
              <a:off x="0" y="-28575"/>
              <a:ext cx="5285278" cy="40723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Proposes a Self-constructed LSTM along with multi-layer CNN for Audio classification</a:t>
              </a: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p:txBody>
        </p:sp>
      </p:grpSp>
      <p:grpSp>
        <p:nvGrpSpPr>
          <p:cNvPr id="34" name="Group 34"/>
          <p:cNvGrpSpPr/>
          <p:nvPr/>
        </p:nvGrpSpPr>
        <p:grpSpPr>
          <a:xfrm>
            <a:off x="15673248" y="0"/>
            <a:ext cx="2614746" cy="1481250"/>
            <a:chOff x="0" y="0"/>
            <a:chExt cx="3013686" cy="1407275"/>
          </a:xfrm>
        </p:grpSpPr>
        <p:sp>
          <p:nvSpPr>
            <p:cNvPr id="35" name="Freeform 35"/>
            <p:cNvSpPr/>
            <p:nvPr/>
          </p:nvSpPr>
          <p:spPr>
            <a:xfrm>
              <a:off x="0" y="0"/>
              <a:ext cx="3013686" cy="1407275"/>
            </a:xfrm>
            <a:custGeom>
              <a:avLst/>
              <a:gdLst/>
              <a:ahLst/>
              <a:cxnLst/>
              <a:rect l="l" t="t" r="r" b="b"/>
              <a:pathLst>
                <a:path w="3013686" h="1407275">
                  <a:moveTo>
                    <a:pt x="0" y="0"/>
                  </a:moveTo>
                  <a:lnTo>
                    <a:pt x="3013686" y="0"/>
                  </a:lnTo>
                  <a:lnTo>
                    <a:pt x="3013686" y="1407275"/>
                  </a:lnTo>
                  <a:lnTo>
                    <a:pt x="0" y="1407275"/>
                  </a:lnTo>
                  <a:close/>
                </a:path>
              </a:pathLst>
            </a:custGeom>
            <a:solidFill>
              <a:srgbClr val="FFDF2B"/>
            </a:solidFill>
          </p:spPr>
        </p:sp>
      </p:grpSp>
      <p:sp>
        <p:nvSpPr>
          <p:cNvPr id="36" name="AutoShape 36"/>
          <p:cNvSpPr/>
          <p:nvPr/>
        </p:nvSpPr>
        <p:spPr>
          <a:xfrm rot="-5400000">
            <a:off x="10574122" y="5119688"/>
            <a:ext cx="10287000" cy="0"/>
          </a:xfrm>
          <a:prstGeom prst="line">
            <a:avLst/>
          </a:prstGeom>
          <a:ln w="47625" cap="rnd">
            <a:solidFill>
              <a:srgbClr val="000000"/>
            </a:solidFill>
            <a:prstDash val="solid"/>
            <a:headEnd type="none" w="sm" len="sm"/>
            <a:tailEnd type="none" w="sm" len="sm"/>
          </a:ln>
        </p:spPr>
      </p:sp>
      <p:sp>
        <p:nvSpPr>
          <p:cNvPr id="37" name="TextBox 37"/>
          <p:cNvSpPr txBox="1"/>
          <p:nvPr/>
        </p:nvSpPr>
        <p:spPr>
          <a:xfrm>
            <a:off x="12484659" y="660266"/>
            <a:ext cx="2761536" cy="621409"/>
          </a:xfrm>
          <a:prstGeom prst="rect">
            <a:avLst/>
          </a:prstGeom>
        </p:spPr>
        <p:txBody>
          <a:bodyPr lIns="0" tIns="0" rIns="0" bIns="0" rtlCol="0" anchor="t">
            <a:spAutoFit/>
          </a:bodyPr>
          <a:lstStyle/>
          <a:p>
            <a:pPr algn="ctr">
              <a:lnSpc>
                <a:spcPts val="5124"/>
              </a:lnSpc>
            </a:pPr>
            <a:r>
              <a:rPr lang="en-US" sz="3660">
                <a:solidFill>
                  <a:srgbClr val="000000"/>
                </a:solidFill>
                <a:latin typeface="Open Sans Extra Bold"/>
              </a:rPr>
              <a:t>Limitations</a:t>
            </a:r>
          </a:p>
        </p:txBody>
      </p:sp>
      <p:grpSp>
        <p:nvGrpSpPr>
          <p:cNvPr id="38" name="Group 38"/>
          <p:cNvGrpSpPr/>
          <p:nvPr/>
        </p:nvGrpSpPr>
        <p:grpSpPr>
          <a:xfrm>
            <a:off x="12192526" y="1729217"/>
            <a:ext cx="5446293" cy="3894186"/>
            <a:chOff x="0" y="0"/>
            <a:chExt cx="7261724" cy="5192248"/>
          </a:xfrm>
        </p:grpSpPr>
        <p:sp>
          <p:nvSpPr>
            <p:cNvPr id="39" name="TextBox 39"/>
            <p:cNvSpPr txBox="1"/>
            <p:nvPr/>
          </p:nvSpPr>
          <p:spPr>
            <a:xfrm>
              <a:off x="0" y="4826229"/>
              <a:ext cx="7261724" cy="366019"/>
            </a:xfrm>
            <a:prstGeom prst="rect">
              <a:avLst/>
            </a:prstGeom>
          </p:spPr>
          <p:txBody>
            <a:bodyPr lIns="0" tIns="0" rIns="0" bIns="0" rtlCol="0" anchor="t">
              <a:spAutoFit/>
            </a:bodyPr>
            <a:lstStyle/>
            <a:p>
              <a:pPr>
                <a:lnSpc>
                  <a:spcPts val="2369"/>
                </a:lnSpc>
              </a:pPr>
              <a:endParaRPr/>
            </a:p>
          </p:txBody>
        </p:sp>
        <p:sp>
          <p:nvSpPr>
            <p:cNvPr id="40" name="TextBox 40"/>
            <p:cNvSpPr txBox="1"/>
            <p:nvPr/>
          </p:nvSpPr>
          <p:spPr>
            <a:xfrm>
              <a:off x="0" y="-28575"/>
              <a:ext cx="4678788" cy="46565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No details about audio classification between human voice and recordings</a:t>
              </a: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p:txBody>
        </p:sp>
      </p:grpSp>
      <p:grpSp>
        <p:nvGrpSpPr>
          <p:cNvPr id="41" name="Group 41"/>
          <p:cNvGrpSpPr/>
          <p:nvPr/>
        </p:nvGrpSpPr>
        <p:grpSpPr>
          <a:xfrm>
            <a:off x="8180214" y="6049423"/>
            <a:ext cx="6152272" cy="4770486"/>
            <a:chOff x="0" y="0"/>
            <a:chExt cx="8203029" cy="6360648"/>
          </a:xfrm>
        </p:grpSpPr>
        <p:sp>
          <p:nvSpPr>
            <p:cNvPr id="42" name="TextBox 42"/>
            <p:cNvSpPr txBox="1"/>
            <p:nvPr/>
          </p:nvSpPr>
          <p:spPr>
            <a:xfrm>
              <a:off x="0" y="5994629"/>
              <a:ext cx="8203029" cy="366019"/>
            </a:xfrm>
            <a:prstGeom prst="rect">
              <a:avLst/>
            </a:prstGeom>
          </p:spPr>
          <p:txBody>
            <a:bodyPr lIns="0" tIns="0" rIns="0" bIns="0" rtlCol="0" anchor="t">
              <a:spAutoFit/>
            </a:bodyPr>
            <a:lstStyle/>
            <a:p>
              <a:pPr>
                <a:lnSpc>
                  <a:spcPts val="2369"/>
                </a:lnSpc>
              </a:pPr>
              <a:endParaRPr/>
            </a:p>
          </p:txBody>
        </p:sp>
        <p:sp>
          <p:nvSpPr>
            <p:cNvPr id="43" name="TextBox 43"/>
            <p:cNvSpPr txBox="1"/>
            <p:nvPr/>
          </p:nvSpPr>
          <p:spPr>
            <a:xfrm>
              <a:off x="0" y="-28575"/>
              <a:ext cx="5285278" cy="58249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Makes use of Mel-frequency Spectrogram and other techniques to analyze frequencies of audio.</a:t>
              </a: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p:txBody>
        </p:sp>
      </p:grpSp>
      <p:grpSp>
        <p:nvGrpSpPr>
          <p:cNvPr id="44" name="Group 44"/>
          <p:cNvGrpSpPr/>
          <p:nvPr/>
        </p:nvGrpSpPr>
        <p:grpSpPr>
          <a:xfrm>
            <a:off x="12192526" y="6049423"/>
            <a:ext cx="5446293" cy="2392435"/>
            <a:chOff x="0" y="0"/>
            <a:chExt cx="7261724" cy="3189913"/>
          </a:xfrm>
        </p:grpSpPr>
        <p:sp>
          <p:nvSpPr>
            <p:cNvPr id="45" name="TextBox 45"/>
            <p:cNvSpPr txBox="1"/>
            <p:nvPr/>
          </p:nvSpPr>
          <p:spPr>
            <a:xfrm>
              <a:off x="0" y="2983898"/>
              <a:ext cx="7261724" cy="206015"/>
            </a:xfrm>
            <a:prstGeom prst="rect">
              <a:avLst/>
            </a:prstGeom>
          </p:spPr>
          <p:txBody>
            <a:bodyPr lIns="0" tIns="0" rIns="0" bIns="0" rtlCol="0" anchor="t">
              <a:spAutoFit/>
            </a:bodyPr>
            <a:lstStyle/>
            <a:p>
              <a:pPr>
                <a:lnSpc>
                  <a:spcPts val="1320"/>
                </a:lnSpc>
              </a:pPr>
              <a:endParaRPr/>
            </a:p>
          </p:txBody>
        </p:sp>
        <p:sp>
          <p:nvSpPr>
            <p:cNvPr id="46" name="TextBox 46"/>
            <p:cNvSpPr txBox="1"/>
            <p:nvPr/>
          </p:nvSpPr>
          <p:spPr>
            <a:xfrm>
              <a:off x="0" y="-19050"/>
              <a:ext cx="4678788" cy="2894499"/>
            </a:xfrm>
            <a:prstGeom prst="rect">
              <a:avLst/>
            </a:prstGeom>
          </p:spPr>
          <p:txBody>
            <a:bodyPr lIns="0" tIns="0" rIns="0" bIns="0" rtlCol="0" anchor="t">
              <a:spAutoFit/>
            </a:bodyPr>
            <a:lstStyle/>
            <a:p>
              <a:pPr>
                <a:lnSpc>
                  <a:spcPts val="3497"/>
                </a:lnSpc>
              </a:pPr>
              <a:r>
                <a:rPr lang="en-US" sz="2690" spc="107">
                  <a:solidFill>
                    <a:srgbClr val="000000"/>
                  </a:solidFill>
                  <a:latin typeface="Open Sauce Light Bold"/>
                </a:rPr>
                <a:t>Classification based on CNN is detailed which is essential for the given use case</a:t>
              </a:r>
            </a:p>
          </p:txBody>
        </p:sp>
      </p:grpSp>
      <p:sp>
        <p:nvSpPr>
          <p:cNvPr id="47" name="TextBox 47"/>
          <p:cNvSpPr txBox="1"/>
          <p:nvPr/>
        </p:nvSpPr>
        <p:spPr>
          <a:xfrm>
            <a:off x="16177434" y="660266"/>
            <a:ext cx="1740694" cy="621409"/>
          </a:xfrm>
          <a:prstGeom prst="rect">
            <a:avLst/>
          </a:prstGeom>
        </p:spPr>
        <p:txBody>
          <a:bodyPr lIns="0" tIns="0" rIns="0" bIns="0" rtlCol="0" anchor="t">
            <a:spAutoFit/>
          </a:bodyPr>
          <a:lstStyle/>
          <a:p>
            <a:pPr algn="ctr">
              <a:lnSpc>
                <a:spcPts val="5124"/>
              </a:lnSpc>
            </a:pPr>
            <a:r>
              <a:rPr lang="en-US" sz="3660">
                <a:solidFill>
                  <a:srgbClr val="000000"/>
                </a:solidFill>
                <a:latin typeface="Open Sans Extra Bold"/>
              </a:rPr>
              <a:t>Journal</a:t>
            </a:r>
          </a:p>
        </p:txBody>
      </p:sp>
      <p:sp>
        <p:nvSpPr>
          <p:cNvPr id="48" name="TextBox 48"/>
          <p:cNvSpPr txBox="1"/>
          <p:nvPr/>
        </p:nvSpPr>
        <p:spPr>
          <a:xfrm>
            <a:off x="15891321" y="2857968"/>
            <a:ext cx="2396679" cy="1384552"/>
          </a:xfrm>
          <a:prstGeom prst="rect">
            <a:avLst/>
          </a:prstGeom>
        </p:spPr>
        <p:txBody>
          <a:bodyPr lIns="0" tIns="0" rIns="0" bIns="0" rtlCol="0" anchor="t">
            <a:spAutoFit/>
          </a:bodyPr>
          <a:lstStyle/>
          <a:p>
            <a:pPr algn="ctr">
              <a:lnSpc>
                <a:spcPts val="5586"/>
              </a:lnSpc>
            </a:pPr>
            <a:r>
              <a:rPr lang="en-US" sz="3990">
                <a:solidFill>
                  <a:srgbClr val="000000"/>
                </a:solidFill>
                <a:latin typeface="Open Sans Bold"/>
              </a:rPr>
              <a:t>Research Gate</a:t>
            </a:r>
          </a:p>
        </p:txBody>
      </p:sp>
      <p:sp>
        <p:nvSpPr>
          <p:cNvPr id="49" name="TextBox 49"/>
          <p:cNvSpPr txBox="1"/>
          <p:nvPr/>
        </p:nvSpPr>
        <p:spPr>
          <a:xfrm>
            <a:off x="16034378" y="7093894"/>
            <a:ext cx="2110566" cy="1384552"/>
          </a:xfrm>
          <a:prstGeom prst="rect">
            <a:avLst/>
          </a:prstGeom>
        </p:spPr>
        <p:txBody>
          <a:bodyPr lIns="0" tIns="0" rIns="0" bIns="0" rtlCol="0" anchor="t">
            <a:spAutoFit/>
          </a:bodyPr>
          <a:lstStyle/>
          <a:p>
            <a:pPr algn="ctr">
              <a:lnSpc>
                <a:spcPts val="5586"/>
              </a:lnSpc>
            </a:pPr>
            <a:r>
              <a:rPr lang="en-US" sz="3990">
                <a:solidFill>
                  <a:srgbClr val="000000"/>
                </a:solidFill>
                <a:latin typeface="Open Sans Bold"/>
              </a:rPr>
              <a:t>Science Direct</a:t>
            </a:r>
          </a:p>
        </p:txBody>
      </p:sp>
      <p:grpSp>
        <p:nvGrpSpPr>
          <p:cNvPr id="50" name="Group 50"/>
          <p:cNvGrpSpPr/>
          <p:nvPr/>
        </p:nvGrpSpPr>
        <p:grpSpPr>
          <a:xfrm>
            <a:off x="5776378" y="1729217"/>
            <a:ext cx="3224275" cy="4986065"/>
            <a:chOff x="0" y="0"/>
            <a:chExt cx="4299033" cy="6648086"/>
          </a:xfrm>
        </p:grpSpPr>
        <p:sp>
          <p:nvSpPr>
            <p:cNvPr id="51" name="TextBox 51"/>
            <p:cNvSpPr txBox="1"/>
            <p:nvPr/>
          </p:nvSpPr>
          <p:spPr>
            <a:xfrm>
              <a:off x="0" y="6431018"/>
              <a:ext cx="4299033" cy="217068"/>
            </a:xfrm>
            <a:prstGeom prst="rect">
              <a:avLst/>
            </a:prstGeom>
          </p:spPr>
          <p:txBody>
            <a:bodyPr lIns="0" tIns="0" rIns="0" bIns="0" rtlCol="0" anchor="t">
              <a:spAutoFit/>
            </a:bodyPr>
            <a:lstStyle/>
            <a:p>
              <a:pPr>
                <a:lnSpc>
                  <a:spcPts val="1402"/>
                </a:lnSpc>
              </a:pPr>
              <a:endParaRPr/>
            </a:p>
          </p:txBody>
        </p:sp>
        <p:sp>
          <p:nvSpPr>
            <p:cNvPr id="52" name="TextBox 52"/>
            <p:cNvSpPr txBox="1"/>
            <p:nvPr/>
          </p:nvSpPr>
          <p:spPr>
            <a:xfrm>
              <a:off x="0" y="-19050"/>
              <a:ext cx="2769902" cy="6333083"/>
            </a:xfrm>
            <a:prstGeom prst="rect">
              <a:avLst/>
            </a:prstGeom>
          </p:spPr>
          <p:txBody>
            <a:bodyPr lIns="0" tIns="0" rIns="0" bIns="0" rtlCol="0" anchor="t">
              <a:spAutoFit/>
            </a:bodyPr>
            <a:lstStyle/>
            <a:p>
              <a:pPr>
                <a:lnSpc>
                  <a:spcPts val="3447"/>
                </a:lnSpc>
              </a:pPr>
              <a:r>
                <a:rPr lang="en-US" sz="2651" spc="106">
                  <a:solidFill>
                    <a:srgbClr val="000000"/>
                  </a:solidFill>
                  <a:latin typeface="Open Sauce Light Bold"/>
                </a:rPr>
                <a:t>Nishtha H. Tandel</a:t>
              </a:r>
              <a:r>
                <a:rPr lang="en-US" sz="2651" spc="106">
                  <a:solidFill>
                    <a:srgbClr val="000000"/>
                  </a:solidFill>
                  <a:latin typeface="Open Sauce Light"/>
                </a:rPr>
                <a:t>,</a:t>
              </a:r>
            </a:p>
            <a:p>
              <a:pPr>
                <a:lnSpc>
                  <a:spcPts val="3447"/>
                </a:lnSpc>
              </a:pPr>
              <a:r>
                <a:rPr lang="en-US" sz="2651" spc="106">
                  <a:solidFill>
                    <a:srgbClr val="000000"/>
                  </a:solidFill>
                  <a:latin typeface="Open Sauce Light Bold"/>
                </a:rPr>
                <a:t>Harshadkumar B Prajapati</a:t>
              </a:r>
              <a:r>
                <a:rPr lang="en-US" sz="2651" spc="106">
                  <a:solidFill>
                    <a:srgbClr val="000000"/>
                  </a:solidFill>
                  <a:latin typeface="Open Sauce Light"/>
                </a:rPr>
                <a:t>,</a:t>
              </a:r>
            </a:p>
            <a:p>
              <a:pPr>
                <a:lnSpc>
                  <a:spcPts val="3447"/>
                </a:lnSpc>
              </a:pPr>
              <a:r>
                <a:rPr lang="en-US" sz="2651" spc="106">
                  <a:solidFill>
                    <a:srgbClr val="000000"/>
                  </a:solidFill>
                  <a:latin typeface="Open Sauce Light Bold"/>
                </a:rPr>
                <a:t>Vipul </a:t>
              </a:r>
            </a:p>
            <a:p>
              <a:pPr>
                <a:lnSpc>
                  <a:spcPts val="3447"/>
                </a:lnSpc>
              </a:pPr>
              <a:r>
                <a:rPr lang="en-US" sz="2651" spc="106">
                  <a:solidFill>
                    <a:srgbClr val="000000"/>
                  </a:solidFill>
                  <a:latin typeface="Open Sauce Light Bold"/>
                </a:rPr>
                <a:t>Dabhi</a:t>
              </a:r>
            </a:p>
            <a:p>
              <a:pPr>
                <a:lnSpc>
                  <a:spcPts val="3447"/>
                </a:lnSpc>
              </a:pPr>
              <a:endParaRPr lang="en-US" sz="2651" spc="106">
                <a:solidFill>
                  <a:srgbClr val="000000"/>
                </a:solidFill>
                <a:latin typeface="Open Sauce Light Bold"/>
              </a:endParaRPr>
            </a:p>
            <a:p>
              <a:pPr>
                <a:lnSpc>
                  <a:spcPts val="3447"/>
                </a:lnSpc>
              </a:pPr>
              <a:endParaRPr lang="en-US" sz="2651" spc="106">
                <a:solidFill>
                  <a:srgbClr val="000000"/>
                </a:solidFill>
                <a:latin typeface="Open Sauce Light Bold"/>
              </a:endParaRPr>
            </a:p>
            <a:p>
              <a:pPr>
                <a:lnSpc>
                  <a:spcPts val="3447"/>
                </a:lnSpc>
              </a:pPr>
              <a:endParaRPr lang="en-US" sz="2651" spc="106">
                <a:solidFill>
                  <a:srgbClr val="000000"/>
                </a:solidFill>
                <a:latin typeface="Open Sauce Light Bold"/>
              </a:endParaRPr>
            </a:p>
            <a:p>
              <a:pPr>
                <a:lnSpc>
                  <a:spcPts val="3447"/>
                </a:lnSpc>
              </a:pPr>
              <a:endParaRPr lang="en-US" sz="2651" spc="106">
                <a:solidFill>
                  <a:srgbClr val="000000"/>
                </a:solidFill>
                <a:latin typeface="Open Sauce Light Bold"/>
              </a:endParaRPr>
            </a:p>
          </p:txBody>
        </p:sp>
      </p:grpSp>
      <p:sp>
        <p:nvSpPr>
          <p:cNvPr id="53" name="TextBox 53"/>
          <p:cNvSpPr txBox="1"/>
          <p:nvPr/>
        </p:nvSpPr>
        <p:spPr>
          <a:xfrm>
            <a:off x="651034" y="7093894"/>
            <a:ext cx="667993" cy="682336"/>
          </a:xfrm>
          <a:prstGeom prst="rect">
            <a:avLst/>
          </a:prstGeom>
        </p:spPr>
        <p:txBody>
          <a:bodyPr lIns="0" tIns="0" rIns="0" bIns="0" rtlCol="0" anchor="t">
            <a:spAutoFit/>
          </a:bodyPr>
          <a:lstStyle/>
          <a:p>
            <a:pPr algn="ctr">
              <a:lnSpc>
                <a:spcPts val="5586"/>
              </a:lnSpc>
            </a:pPr>
            <a:r>
              <a:rPr lang="en-US" sz="3990">
                <a:solidFill>
                  <a:srgbClr val="000000"/>
                </a:solidFill>
                <a:latin typeface="Open Sans"/>
              </a:rPr>
              <a:t>8</a:t>
            </a:r>
          </a:p>
        </p:txBody>
      </p:sp>
      <p:grpSp>
        <p:nvGrpSpPr>
          <p:cNvPr id="54" name="Group 54"/>
          <p:cNvGrpSpPr/>
          <p:nvPr/>
        </p:nvGrpSpPr>
        <p:grpSpPr>
          <a:xfrm>
            <a:off x="5549437" y="6583888"/>
            <a:ext cx="3224275" cy="2384682"/>
            <a:chOff x="0" y="0"/>
            <a:chExt cx="4299033" cy="3179577"/>
          </a:xfrm>
        </p:grpSpPr>
        <p:sp>
          <p:nvSpPr>
            <p:cNvPr id="55" name="TextBox 55"/>
            <p:cNvSpPr txBox="1"/>
            <p:nvPr/>
          </p:nvSpPr>
          <p:spPr>
            <a:xfrm>
              <a:off x="0" y="2962508"/>
              <a:ext cx="4299033" cy="217068"/>
            </a:xfrm>
            <a:prstGeom prst="rect">
              <a:avLst/>
            </a:prstGeom>
          </p:spPr>
          <p:txBody>
            <a:bodyPr lIns="0" tIns="0" rIns="0" bIns="0" rtlCol="0" anchor="t">
              <a:spAutoFit/>
            </a:bodyPr>
            <a:lstStyle/>
            <a:p>
              <a:pPr>
                <a:lnSpc>
                  <a:spcPts val="1402"/>
                </a:lnSpc>
              </a:pPr>
              <a:endParaRPr/>
            </a:p>
          </p:txBody>
        </p:sp>
        <p:sp>
          <p:nvSpPr>
            <p:cNvPr id="56" name="TextBox 56"/>
            <p:cNvSpPr txBox="1"/>
            <p:nvPr/>
          </p:nvSpPr>
          <p:spPr>
            <a:xfrm>
              <a:off x="0" y="-19050"/>
              <a:ext cx="2769902" cy="2864574"/>
            </a:xfrm>
            <a:prstGeom prst="rect">
              <a:avLst/>
            </a:prstGeom>
          </p:spPr>
          <p:txBody>
            <a:bodyPr lIns="0" tIns="0" rIns="0" bIns="0" rtlCol="0" anchor="t">
              <a:spAutoFit/>
            </a:bodyPr>
            <a:lstStyle/>
            <a:p>
              <a:pPr>
                <a:lnSpc>
                  <a:spcPts val="3447"/>
                </a:lnSpc>
              </a:pPr>
              <a:r>
                <a:rPr lang="en-US" sz="2651" spc="106">
                  <a:solidFill>
                    <a:srgbClr val="000000"/>
                  </a:solidFill>
                  <a:latin typeface="Open Sauce Light Bold"/>
                </a:rPr>
                <a:t>Mohammed Aly a, </a:t>
              </a:r>
            </a:p>
            <a:p>
              <a:pPr>
                <a:lnSpc>
                  <a:spcPts val="3447"/>
                </a:lnSpc>
              </a:pPr>
              <a:r>
                <a:rPr lang="en-US" sz="2651" spc="106">
                  <a:solidFill>
                    <a:srgbClr val="000000"/>
                  </a:solidFill>
                  <a:latin typeface="Open Sauce Light Bold"/>
                </a:rPr>
                <a:t>Nouf Saeed Alotaibi b</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8302" y="-29740"/>
            <a:ext cx="2081200" cy="1481250"/>
            <a:chOff x="0" y="0"/>
            <a:chExt cx="1977263" cy="1407275"/>
          </a:xfrm>
        </p:grpSpPr>
        <p:sp>
          <p:nvSpPr>
            <p:cNvPr id="3" name="Freeform 3"/>
            <p:cNvSpPr/>
            <p:nvPr/>
          </p:nvSpPr>
          <p:spPr>
            <a:xfrm>
              <a:off x="0" y="0"/>
              <a:ext cx="1977262" cy="1407275"/>
            </a:xfrm>
            <a:custGeom>
              <a:avLst/>
              <a:gdLst/>
              <a:ahLst/>
              <a:cxnLst/>
              <a:rect l="l" t="t" r="r" b="b"/>
              <a:pathLst>
                <a:path w="1977262" h="1407275">
                  <a:moveTo>
                    <a:pt x="0" y="0"/>
                  </a:moveTo>
                  <a:lnTo>
                    <a:pt x="1977262" y="0"/>
                  </a:lnTo>
                  <a:lnTo>
                    <a:pt x="1977262" y="1407275"/>
                  </a:lnTo>
                  <a:lnTo>
                    <a:pt x="0" y="1407275"/>
                  </a:lnTo>
                  <a:close/>
                </a:path>
              </a:pathLst>
            </a:custGeom>
            <a:solidFill>
              <a:srgbClr val="FFDF2B"/>
            </a:solidFill>
          </p:spPr>
        </p:sp>
      </p:grpSp>
      <p:grpSp>
        <p:nvGrpSpPr>
          <p:cNvPr id="4" name="Group 4"/>
          <p:cNvGrpSpPr/>
          <p:nvPr/>
        </p:nvGrpSpPr>
        <p:grpSpPr>
          <a:xfrm>
            <a:off x="5501812" y="0"/>
            <a:ext cx="2213915" cy="1481250"/>
            <a:chOff x="0" y="0"/>
            <a:chExt cx="2103350" cy="1407275"/>
          </a:xfrm>
        </p:grpSpPr>
        <p:sp>
          <p:nvSpPr>
            <p:cNvPr id="5" name="Freeform 5"/>
            <p:cNvSpPr/>
            <p:nvPr/>
          </p:nvSpPr>
          <p:spPr>
            <a:xfrm>
              <a:off x="0" y="0"/>
              <a:ext cx="2103350" cy="1407275"/>
            </a:xfrm>
            <a:custGeom>
              <a:avLst/>
              <a:gdLst/>
              <a:ahLst/>
              <a:cxnLst/>
              <a:rect l="l" t="t" r="r" b="b"/>
              <a:pathLst>
                <a:path w="2103350" h="1407275">
                  <a:moveTo>
                    <a:pt x="0" y="0"/>
                  </a:moveTo>
                  <a:lnTo>
                    <a:pt x="2103350" y="0"/>
                  </a:lnTo>
                  <a:lnTo>
                    <a:pt x="2103350" y="1407275"/>
                  </a:lnTo>
                  <a:lnTo>
                    <a:pt x="0" y="1407275"/>
                  </a:lnTo>
                  <a:close/>
                </a:path>
              </a:pathLst>
            </a:custGeom>
            <a:solidFill>
              <a:srgbClr val="FFDF2B"/>
            </a:solidFill>
          </p:spPr>
        </p:sp>
      </p:grpSp>
      <p:grpSp>
        <p:nvGrpSpPr>
          <p:cNvPr id="6" name="Group 6"/>
          <p:cNvGrpSpPr/>
          <p:nvPr/>
        </p:nvGrpSpPr>
        <p:grpSpPr>
          <a:xfrm>
            <a:off x="7715728" y="0"/>
            <a:ext cx="4249152" cy="1481250"/>
            <a:chOff x="0" y="0"/>
            <a:chExt cx="4105507" cy="1554575"/>
          </a:xfrm>
        </p:grpSpPr>
        <p:sp>
          <p:nvSpPr>
            <p:cNvPr id="7" name="Freeform 7"/>
            <p:cNvSpPr/>
            <p:nvPr/>
          </p:nvSpPr>
          <p:spPr>
            <a:xfrm>
              <a:off x="0" y="0"/>
              <a:ext cx="4105507" cy="1554575"/>
            </a:xfrm>
            <a:custGeom>
              <a:avLst/>
              <a:gdLst/>
              <a:ahLst/>
              <a:cxnLst/>
              <a:rect l="l" t="t" r="r" b="b"/>
              <a:pathLst>
                <a:path w="4105507" h="1554575">
                  <a:moveTo>
                    <a:pt x="0" y="0"/>
                  </a:moveTo>
                  <a:lnTo>
                    <a:pt x="4105507" y="0"/>
                  </a:lnTo>
                  <a:lnTo>
                    <a:pt x="4105507" y="1554575"/>
                  </a:lnTo>
                  <a:lnTo>
                    <a:pt x="0" y="1554575"/>
                  </a:lnTo>
                  <a:close/>
                </a:path>
              </a:pathLst>
            </a:custGeom>
            <a:solidFill>
              <a:srgbClr val="FFDF2B"/>
            </a:solidFill>
          </p:spPr>
        </p:sp>
      </p:grpSp>
      <p:grpSp>
        <p:nvGrpSpPr>
          <p:cNvPr id="8" name="Group 8"/>
          <p:cNvGrpSpPr/>
          <p:nvPr/>
        </p:nvGrpSpPr>
        <p:grpSpPr>
          <a:xfrm>
            <a:off x="11989419" y="0"/>
            <a:ext cx="3752015" cy="1481250"/>
            <a:chOff x="0" y="0"/>
            <a:chExt cx="3564636" cy="1407275"/>
          </a:xfrm>
        </p:grpSpPr>
        <p:sp>
          <p:nvSpPr>
            <p:cNvPr id="9" name="Freeform 9"/>
            <p:cNvSpPr/>
            <p:nvPr/>
          </p:nvSpPr>
          <p:spPr>
            <a:xfrm>
              <a:off x="0" y="0"/>
              <a:ext cx="3564636" cy="1407275"/>
            </a:xfrm>
            <a:custGeom>
              <a:avLst/>
              <a:gdLst/>
              <a:ahLst/>
              <a:cxnLst/>
              <a:rect l="l" t="t" r="r" b="b"/>
              <a:pathLst>
                <a:path w="3564636" h="1407275">
                  <a:moveTo>
                    <a:pt x="0" y="0"/>
                  </a:moveTo>
                  <a:lnTo>
                    <a:pt x="3564636" y="0"/>
                  </a:lnTo>
                  <a:lnTo>
                    <a:pt x="3564636" y="1407275"/>
                  </a:lnTo>
                  <a:lnTo>
                    <a:pt x="0" y="1407275"/>
                  </a:lnTo>
                  <a:close/>
                </a:path>
              </a:pathLst>
            </a:custGeom>
            <a:solidFill>
              <a:srgbClr val="FFDF2B"/>
            </a:solidFill>
          </p:spPr>
        </p:sp>
      </p:grpSp>
      <p:grpSp>
        <p:nvGrpSpPr>
          <p:cNvPr id="10" name="Group 10"/>
          <p:cNvGrpSpPr/>
          <p:nvPr/>
        </p:nvGrpSpPr>
        <p:grpSpPr>
          <a:xfrm>
            <a:off x="1801028" y="0"/>
            <a:ext cx="3700784" cy="1481250"/>
            <a:chOff x="0" y="0"/>
            <a:chExt cx="3515964" cy="1407275"/>
          </a:xfrm>
        </p:grpSpPr>
        <p:sp>
          <p:nvSpPr>
            <p:cNvPr id="11" name="Freeform 11"/>
            <p:cNvSpPr/>
            <p:nvPr/>
          </p:nvSpPr>
          <p:spPr>
            <a:xfrm>
              <a:off x="0" y="0"/>
              <a:ext cx="3515964" cy="1407275"/>
            </a:xfrm>
            <a:custGeom>
              <a:avLst/>
              <a:gdLst/>
              <a:ahLst/>
              <a:cxnLst/>
              <a:rect l="l" t="t" r="r" b="b"/>
              <a:pathLst>
                <a:path w="3515964" h="1407275">
                  <a:moveTo>
                    <a:pt x="0" y="0"/>
                  </a:moveTo>
                  <a:lnTo>
                    <a:pt x="3515964" y="0"/>
                  </a:lnTo>
                  <a:lnTo>
                    <a:pt x="3515964" y="1407275"/>
                  </a:lnTo>
                  <a:lnTo>
                    <a:pt x="0" y="1407275"/>
                  </a:lnTo>
                  <a:close/>
                </a:path>
              </a:pathLst>
            </a:custGeom>
            <a:solidFill>
              <a:srgbClr val="FFDF2B"/>
            </a:solidFill>
          </p:spPr>
        </p:sp>
      </p:grpSp>
      <p:sp>
        <p:nvSpPr>
          <p:cNvPr id="12" name="AutoShape 12"/>
          <p:cNvSpPr/>
          <p:nvPr/>
        </p:nvSpPr>
        <p:spPr>
          <a:xfrm rot="-5400000">
            <a:off x="-3318660" y="5119687"/>
            <a:ext cx="10287000" cy="0"/>
          </a:xfrm>
          <a:prstGeom prst="line">
            <a:avLst/>
          </a:prstGeom>
          <a:ln w="47625" cap="rnd">
            <a:solidFill>
              <a:srgbClr val="000000"/>
            </a:solidFill>
            <a:prstDash val="solid"/>
            <a:headEnd type="none" w="sm" len="sm"/>
            <a:tailEnd type="none" w="sm" len="sm"/>
          </a:ln>
        </p:spPr>
      </p:sp>
      <p:sp>
        <p:nvSpPr>
          <p:cNvPr id="13" name="AutoShape 13"/>
          <p:cNvSpPr/>
          <p:nvPr/>
        </p:nvSpPr>
        <p:spPr>
          <a:xfrm rot="-5400000">
            <a:off x="382124" y="5119688"/>
            <a:ext cx="10287000" cy="0"/>
          </a:xfrm>
          <a:prstGeom prst="line">
            <a:avLst/>
          </a:prstGeom>
          <a:ln w="47625" cap="rnd">
            <a:solidFill>
              <a:srgbClr val="000000"/>
            </a:solidFill>
            <a:prstDash val="solid"/>
            <a:headEnd type="none" w="sm" len="sm"/>
            <a:tailEnd type="none" w="sm" len="sm"/>
          </a:ln>
        </p:spPr>
      </p:sp>
      <p:sp>
        <p:nvSpPr>
          <p:cNvPr id="14" name="AutoShape 14"/>
          <p:cNvSpPr/>
          <p:nvPr/>
        </p:nvSpPr>
        <p:spPr>
          <a:xfrm>
            <a:off x="-280172" y="5584275"/>
            <a:ext cx="18848344" cy="0"/>
          </a:xfrm>
          <a:prstGeom prst="line">
            <a:avLst/>
          </a:prstGeom>
          <a:ln w="47625" cap="rnd">
            <a:solidFill>
              <a:srgbClr val="000000"/>
            </a:solidFill>
            <a:prstDash val="solid"/>
            <a:headEnd type="none" w="sm" len="sm"/>
            <a:tailEnd type="none" w="sm" len="sm"/>
          </a:ln>
        </p:spPr>
      </p:sp>
      <p:sp>
        <p:nvSpPr>
          <p:cNvPr id="15" name="TextBox 15"/>
          <p:cNvSpPr txBox="1"/>
          <p:nvPr/>
        </p:nvSpPr>
        <p:spPr>
          <a:xfrm>
            <a:off x="590729" y="660266"/>
            <a:ext cx="933271" cy="621409"/>
          </a:xfrm>
          <a:prstGeom prst="rect">
            <a:avLst/>
          </a:prstGeom>
        </p:spPr>
        <p:txBody>
          <a:bodyPr wrap="square" lIns="0" tIns="0" rIns="0" bIns="0" rtlCol="0" anchor="t">
            <a:spAutoFit/>
          </a:bodyPr>
          <a:lstStyle/>
          <a:p>
            <a:pPr algn="ctr">
              <a:lnSpc>
                <a:spcPts val="5124"/>
              </a:lnSpc>
            </a:pPr>
            <a:r>
              <a:rPr lang="en-US" sz="3660" dirty="0" err="1">
                <a:solidFill>
                  <a:srgbClr val="000000"/>
                </a:solidFill>
                <a:latin typeface="Open Sans Extra Bold"/>
              </a:rPr>
              <a:t>Sno</a:t>
            </a:r>
            <a:endParaRPr lang="en-US" sz="3660" dirty="0">
              <a:solidFill>
                <a:srgbClr val="000000"/>
              </a:solidFill>
              <a:latin typeface="Open Sans Extra Bold"/>
            </a:endParaRPr>
          </a:p>
        </p:txBody>
      </p:sp>
      <p:sp>
        <p:nvSpPr>
          <p:cNvPr id="16" name="TextBox 16"/>
          <p:cNvSpPr txBox="1"/>
          <p:nvPr/>
        </p:nvSpPr>
        <p:spPr>
          <a:xfrm>
            <a:off x="3112781" y="660266"/>
            <a:ext cx="1097684" cy="621409"/>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Title</a:t>
            </a:r>
          </a:p>
        </p:txBody>
      </p:sp>
      <p:sp>
        <p:nvSpPr>
          <p:cNvPr id="17" name="TextBox 17"/>
          <p:cNvSpPr txBox="1"/>
          <p:nvPr/>
        </p:nvSpPr>
        <p:spPr>
          <a:xfrm>
            <a:off x="651034" y="2251832"/>
            <a:ext cx="667993" cy="682336"/>
          </a:xfrm>
          <a:prstGeom prst="rect">
            <a:avLst/>
          </a:prstGeom>
        </p:spPr>
        <p:txBody>
          <a:bodyPr lIns="0" tIns="0" rIns="0" bIns="0" rtlCol="0" anchor="t">
            <a:spAutoFit/>
          </a:bodyPr>
          <a:lstStyle/>
          <a:p>
            <a:pPr algn="ctr">
              <a:lnSpc>
                <a:spcPts val="5586"/>
              </a:lnSpc>
            </a:pPr>
            <a:r>
              <a:rPr lang="en-US" sz="3990">
                <a:solidFill>
                  <a:srgbClr val="000000"/>
                </a:solidFill>
                <a:latin typeface="Open Sans"/>
              </a:rPr>
              <a:t>9</a:t>
            </a:r>
          </a:p>
        </p:txBody>
      </p:sp>
      <p:grpSp>
        <p:nvGrpSpPr>
          <p:cNvPr id="18" name="Group 18"/>
          <p:cNvGrpSpPr/>
          <p:nvPr/>
        </p:nvGrpSpPr>
        <p:grpSpPr>
          <a:xfrm>
            <a:off x="1999934" y="1608668"/>
            <a:ext cx="5446293" cy="4332336"/>
            <a:chOff x="0" y="0"/>
            <a:chExt cx="7261724" cy="5776448"/>
          </a:xfrm>
        </p:grpSpPr>
        <p:sp>
          <p:nvSpPr>
            <p:cNvPr id="19" name="TextBox 19"/>
            <p:cNvSpPr txBox="1"/>
            <p:nvPr/>
          </p:nvSpPr>
          <p:spPr>
            <a:xfrm>
              <a:off x="0" y="5410429"/>
              <a:ext cx="7261724" cy="366019"/>
            </a:xfrm>
            <a:prstGeom prst="rect">
              <a:avLst/>
            </a:prstGeom>
          </p:spPr>
          <p:txBody>
            <a:bodyPr lIns="0" tIns="0" rIns="0" bIns="0" rtlCol="0" anchor="t">
              <a:spAutoFit/>
            </a:bodyPr>
            <a:lstStyle/>
            <a:p>
              <a:pPr>
                <a:lnSpc>
                  <a:spcPts val="2369"/>
                </a:lnSpc>
              </a:pPr>
              <a:endParaRPr/>
            </a:p>
          </p:txBody>
        </p:sp>
        <p:sp>
          <p:nvSpPr>
            <p:cNvPr id="20" name="TextBox 20"/>
            <p:cNvSpPr txBox="1"/>
            <p:nvPr/>
          </p:nvSpPr>
          <p:spPr>
            <a:xfrm>
              <a:off x="0" y="-28575"/>
              <a:ext cx="4678788" cy="52407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Analysis of machine learning algorithms for audio event classification using Mel-frequency cepstral coefficients (2021)</a:t>
              </a:r>
            </a:p>
            <a:p>
              <a:pPr>
                <a:lnSpc>
                  <a:spcPts val="3502"/>
                </a:lnSpc>
              </a:pPr>
              <a:endParaRPr lang="en-US" sz="2693" spc="107">
                <a:solidFill>
                  <a:srgbClr val="000000"/>
                </a:solidFill>
                <a:latin typeface="Open Sauce Light Bold"/>
              </a:endParaRPr>
            </a:p>
          </p:txBody>
        </p:sp>
      </p:grpSp>
      <p:grpSp>
        <p:nvGrpSpPr>
          <p:cNvPr id="21" name="Group 21"/>
          <p:cNvGrpSpPr/>
          <p:nvPr/>
        </p:nvGrpSpPr>
        <p:grpSpPr>
          <a:xfrm>
            <a:off x="1999934" y="4773014"/>
            <a:ext cx="5446293" cy="858886"/>
            <a:chOff x="0" y="0"/>
            <a:chExt cx="7261724" cy="1145182"/>
          </a:xfrm>
        </p:grpSpPr>
        <p:sp>
          <p:nvSpPr>
            <p:cNvPr id="22" name="TextBox 22"/>
            <p:cNvSpPr txBox="1"/>
            <p:nvPr/>
          </p:nvSpPr>
          <p:spPr>
            <a:xfrm>
              <a:off x="0" y="779163"/>
              <a:ext cx="7261724" cy="366019"/>
            </a:xfrm>
            <a:prstGeom prst="rect">
              <a:avLst/>
            </a:prstGeom>
          </p:spPr>
          <p:txBody>
            <a:bodyPr lIns="0" tIns="0" rIns="0" bIns="0" rtlCol="0" anchor="t">
              <a:spAutoFit/>
            </a:bodyPr>
            <a:lstStyle/>
            <a:p>
              <a:pPr>
                <a:lnSpc>
                  <a:spcPts val="2369"/>
                </a:lnSpc>
              </a:pPr>
              <a:endParaRPr/>
            </a:p>
          </p:txBody>
        </p:sp>
        <p:sp>
          <p:nvSpPr>
            <p:cNvPr id="23" name="TextBox 23"/>
            <p:cNvSpPr txBox="1"/>
            <p:nvPr/>
          </p:nvSpPr>
          <p:spPr>
            <a:xfrm>
              <a:off x="0" y="-38100"/>
              <a:ext cx="4678788" cy="619015"/>
            </a:xfrm>
            <a:prstGeom prst="rect">
              <a:avLst/>
            </a:prstGeom>
          </p:spPr>
          <p:txBody>
            <a:bodyPr lIns="0" tIns="0" rIns="0" bIns="0" rtlCol="0" anchor="t">
              <a:spAutoFit/>
            </a:bodyPr>
            <a:lstStyle/>
            <a:p>
              <a:pPr>
                <a:lnSpc>
                  <a:spcPts val="3762"/>
                </a:lnSpc>
              </a:pPr>
              <a:endParaRPr/>
            </a:p>
          </p:txBody>
        </p:sp>
      </p:grpSp>
      <p:grpSp>
        <p:nvGrpSpPr>
          <p:cNvPr id="24" name="Group 24"/>
          <p:cNvGrpSpPr/>
          <p:nvPr/>
        </p:nvGrpSpPr>
        <p:grpSpPr>
          <a:xfrm>
            <a:off x="1999934" y="5883759"/>
            <a:ext cx="5446293" cy="3894186"/>
            <a:chOff x="0" y="0"/>
            <a:chExt cx="7261724" cy="5192248"/>
          </a:xfrm>
        </p:grpSpPr>
        <p:sp>
          <p:nvSpPr>
            <p:cNvPr id="25" name="TextBox 25"/>
            <p:cNvSpPr txBox="1"/>
            <p:nvPr/>
          </p:nvSpPr>
          <p:spPr>
            <a:xfrm>
              <a:off x="0" y="4826229"/>
              <a:ext cx="7261724" cy="366019"/>
            </a:xfrm>
            <a:prstGeom prst="rect">
              <a:avLst/>
            </a:prstGeom>
          </p:spPr>
          <p:txBody>
            <a:bodyPr lIns="0" tIns="0" rIns="0" bIns="0" rtlCol="0" anchor="t">
              <a:spAutoFit/>
            </a:bodyPr>
            <a:lstStyle/>
            <a:p>
              <a:pPr>
                <a:lnSpc>
                  <a:spcPts val="2369"/>
                </a:lnSpc>
              </a:pPr>
              <a:endParaRPr/>
            </a:p>
          </p:txBody>
        </p:sp>
        <p:sp>
          <p:nvSpPr>
            <p:cNvPr id="26" name="TextBox 26"/>
            <p:cNvSpPr txBox="1"/>
            <p:nvPr/>
          </p:nvSpPr>
          <p:spPr>
            <a:xfrm>
              <a:off x="0" y="-28575"/>
              <a:ext cx="4678788" cy="46565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Design of an integrated learning approach to assist real-time deaf application using voice recognition system (2021)</a:t>
              </a:r>
            </a:p>
            <a:p>
              <a:pPr>
                <a:lnSpc>
                  <a:spcPts val="3502"/>
                </a:lnSpc>
              </a:pPr>
              <a:endParaRPr lang="en-US" sz="2693" spc="107">
                <a:solidFill>
                  <a:srgbClr val="000000"/>
                </a:solidFill>
                <a:latin typeface="Open Sauce Light Bold"/>
              </a:endParaRPr>
            </a:p>
          </p:txBody>
        </p:sp>
      </p:grpSp>
      <p:sp>
        <p:nvSpPr>
          <p:cNvPr id="27" name="AutoShape 27"/>
          <p:cNvSpPr/>
          <p:nvPr/>
        </p:nvSpPr>
        <p:spPr>
          <a:xfrm rot="-5400000">
            <a:off x="2884314" y="5178644"/>
            <a:ext cx="10287000" cy="0"/>
          </a:xfrm>
          <a:prstGeom prst="line">
            <a:avLst/>
          </a:prstGeom>
          <a:ln w="47625" cap="rnd">
            <a:solidFill>
              <a:srgbClr val="000000"/>
            </a:solidFill>
            <a:prstDash val="solid"/>
            <a:headEnd type="none" w="sm" len="sm"/>
            <a:tailEnd type="none" w="sm" len="sm"/>
          </a:ln>
        </p:spPr>
      </p:sp>
      <p:sp>
        <p:nvSpPr>
          <p:cNvPr id="28" name="TextBox 28"/>
          <p:cNvSpPr txBox="1"/>
          <p:nvPr/>
        </p:nvSpPr>
        <p:spPr>
          <a:xfrm>
            <a:off x="5776378" y="660266"/>
            <a:ext cx="1899818" cy="621409"/>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Author</a:t>
            </a:r>
          </a:p>
        </p:txBody>
      </p:sp>
      <p:sp>
        <p:nvSpPr>
          <p:cNvPr id="29" name="AutoShape 29"/>
          <p:cNvSpPr/>
          <p:nvPr/>
        </p:nvSpPr>
        <p:spPr>
          <a:xfrm rot="-5400000">
            <a:off x="6869732" y="5119688"/>
            <a:ext cx="10287000" cy="0"/>
          </a:xfrm>
          <a:prstGeom prst="line">
            <a:avLst/>
          </a:prstGeom>
          <a:ln w="47625" cap="rnd">
            <a:solidFill>
              <a:srgbClr val="000000"/>
            </a:solidFill>
            <a:prstDash val="solid"/>
            <a:headEnd type="none" w="sm" len="sm"/>
            <a:tailEnd type="none" w="sm" len="sm"/>
          </a:ln>
        </p:spPr>
      </p:sp>
      <p:sp>
        <p:nvSpPr>
          <p:cNvPr id="30" name="TextBox 30"/>
          <p:cNvSpPr txBox="1"/>
          <p:nvPr/>
        </p:nvSpPr>
        <p:spPr>
          <a:xfrm>
            <a:off x="8473002" y="660266"/>
            <a:ext cx="3360935" cy="621409"/>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Methodology</a:t>
            </a:r>
          </a:p>
        </p:txBody>
      </p:sp>
      <p:grpSp>
        <p:nvGrpSpPr>
          <p:cNvPr id="31" name="Group 31"/>
          <p:cNvGrpSpPr/>
          <p:nvPr/>
        </p:nvGrpSpPr>
        <p:grpSpPr>
          <a:xfrm>
            <a:off x="8204027" y="1170518"/>
            <a:ext cx="6152272" cy="5208636"/>
            <a:chOff x="0" y="0"/>
            <a:chExt cx="8203029" cy="6944848"/>
          </a:xfrm>
        </p:grpSpPr>
        <p:sp>
          <p:nvSpPr>
            <p:cNvPr id="32" name="TextBox 32"/>
            <p:cNvSpPr txBox="1"/>
            <p:nvPr/>
          </p:nvSpPr>
          <p:spPr>
            <a:xfrm>
              <a:off x="0" y="6578829"/>
              <a:ext cx="8203029" cy="366019"/>
            </a:xfrm>
            <a:prstGeom prst="rect">
              <a:avLst/>
            </a:prstGeom>
          </p:spPr>
          <p:txBody>
            <a:bodyPr lIns="0" tIns="0" rIns="0" bIns="0" rtlCol="0" anchor="t">
              <a:spAutoFit/>
            </a:bodyPr>
            <a:lstStyle/>
            <a:p>
              <a:pPr>
                <a:lnSpc>
                  <a:spcPts val="2369"/>
                </a:lnSpc>
              </a:pPr>
              <a:endParaRPr/>
            </a:p>
          </p:txBody>
        </p:sp>
        <p:sp>
          <p:nvSpPr>
            <p:cNvPr id="33" name="TextBox 33"/>
            <p:cNvSpPr txBox="1"/>
            <p:nvPr/>
          </p:nvSpPr>
          <p:spPr>
            <a:xfrm>
              <a:off x="0" y="-28575"/>
              <a:ext cx="5285278" cy="6409157"/>
            </a:xfrm>
            <a:prstGeom prst="rect">
              <a:avLst/>
            </a:prstGeom>
          </p:spPr>
          <p:txBody>
            <a:bodyPr lIns="0" tIns="0" rIns="0" bIns="0" rtlCol="0" anchor="t">
              <a:spAutoFit/>
            </a:bodyPr>
            <a:lstStyle/>
            <a:p>
              <a:pPr>
                <a:lnSpc>
                  <a:spcPts val="3502"/>
                </a:lnSpc>
              </a:pPr>
              <a:endParaRPr/>
            </a:p>
            <a:p>
              <a:pPr>
                <a:lnSpc>
                  <a:spcPts val="3502"/>
                </a:lnSpc>
              </a:pPr>
              <a:r>
                <a:rPr lang="en-US" sz="2693" spc="107">
                  <a:solidFill>
                    <a:srgbClr val="000000"/>
                  </a:solidFill>
                  <a:latin typeface="Open Sauce Light Bold"/>
                </a:rPr>
                <a:t>Made use of Mel frequency Ceptral coefficients to classify audio events and spectrograms are also used. These data are processed and trained using DNN</a:t>
              </a:r>
            </a:p>
            <a:p>
              <a:pPr>
                <a:lnSpc>
                  <a:spcPts val="3502"/>
                </a:lnSpc>
              </a:pPr>
              <a:endParaRPr lang="en-US" sz="2693" spc="107">
                <a:solidFill>
                  <a:srgbClr val="000000"/>
                </a:solidFill>
                <a:latin typeface="Open Sauce Light Bold"/>
              </a:endParaRPr>
            </a:p>
          </p:txBody>
        </p:sp>
      </p:grpSp>
      <p:grpSp>
        <p:nvGrpSpPr>
          <p:cNvPr id="34" name="Group 34"/>
          <p:cNvGrpSpPr/>
          <p:nvPr/>
        </p:nvGrpSpPr>
        <p:grpSpPr>
          <a:xfrm>
            <a:off x="15115896" y="0"/>
            <a:ext cx="3172104" cy="1481250"/>
            <a:chOff x="0" y="0"/>
            <a:chExt cx="3013686" cy="1407275"/>
          </a:xfrm>
        </p:grpSpPr>
        <p:sp>
          <p:nvSpPr>
            <p:cNvPr id="35" name="Freeform 35"/>
            <p:cNvSpPr/>
            <p:nvPr/>
          </p:nvSpPr>
          <p:spPr>
            <a:xfrm>
              <a:off x="0" y="0"/>
              <a:ext cx="3013686" cy="1407275"/>
            </a:xfrm>
            <a:custGeom>
              <a:avLst/>
              <a:gdLst/>
              <a:ahLst/>
              <a:cxnLst/>
              <a:rect l="l" t="t" r="r" b="b"/>
              <a:pathLst>
                <a:path w="3013686" h="1407275">
                  <a:moveTo>
                    <a:pt x="0" y="0"/>
                  </a:moveTo>
                  <a:lnTo>
                    <a:pt x="3013686" y="0"/>
                  </a:lnTo>
                  <a:lnTo>
                    <a:pt x="3013686" y="1407275"/>
                  </a:lnTo>
                  <a:lnTo>
                    <a:pt x="0" y="1407275"/>
                  </a:lnTo>
                  <a:close/>
                </a:path>
              </a:pathLst>
            </a:custGeom>
            <a:solidFill>
              <a:srgbClr val="FFDF2B"/>
            </a:solidFill>
          </p:spPr>
        </p:sp>
      </p:grpSp>
      <p:sp>
        <p:nvSpPr>
          <p:cNvPr id="36" name="AutoShape 36"/>
          <p:cNvSpPr/>
          <p:nvPr/>
        </p:nvSpPr>
        <p:spPr>
          <a:xfrm rot="-5400000">
            <a:off x="10574122" y="5119688"/>
            <a:ext cx="10287000" cy="0"/>
          </a:xfrm>
          <a:prstGeom prst="line">
            <a:avLst/>
          </a:prstGeom>
          <a:ln w="47625" cap="rnd">
            <a:solidFill>
              <a:srgbClr val="000000"/>
            </a:solidFill>
            <a:prstDash val="solid"/>
            <a:headEnd type="none" w="sm" len="sm"/>
            <a:tailEnd type="none" w="sm" len="sm"/>
          </a:ln>
        </p:spPr>
      </p:sp>
      <p:sp>
        <p:nvSpPr>
          <p:cNvPr id="37" name="TextBox 37"/>
          <p:cNvSpPr txBox="1"/>
          <p:nvPr/>
        </p:nvSpPr>
        <p:spPr>
          <a:xfrm>
            <a:off x="12484659" y="660266"/>
            <a:ext cx="2761536" cy="621409"/>
          </a:xfrm>
          <a:prstGeom prst="rect">
            <a:avLst/>
          </a:prstGeom>
        </p:spPr>
        <p:txBody>
          <a:bodyPr lIns="0" tIns="0" rIns="0" bIns="0" rtlCol="0" anchor="t">
            <a:spAutoFit/>
          </a:bodyPr>
          <a:lstStyle/>
          <a:p>
            <a:pPr algn="ctr">
              <a:lnSpc>
                <a:spcPts val="5124"/>
              </a:lnSpc>
            </a:pPr>
            <a:r>
              <a:rPr lang="en-US" sz="3660">
                <a:solidFill>
                  <a:srgbClr val="000000"/>
                </a:solidFill>
                <a:latin typeface="Open Sans Extra Bold"/>
              </a:rPr>
              <a:t>Limitations</a:t>
            </a:r>
          </a:p>
        </p:txBody>
      </p:sp>
      <p:grpSp>
        <p:nvGrpSpPr>
          <p:cNvPr id="38" name="Group 38"/>
          <p:cNvGrpSpPr/>
          <p:nvPr/>
        </p:nvGrpSpPr>
        <p:grpSpPr>
          <a:xfrm>
            <a:off x="12192526" y="1729217"/>
            <a:ext cx="4636217" cy="2419549"/>
            <a:chOff x="0" y="0"/>
            <a:chExt cx="6181623" cy="3226065"/>
          </a:xfrm>
        </p:grpSpPr>
        <p:sp>
          <p:nvSpPr>
            <p:cNvPr id="39" name="TextBox 39"/>
            <p:cNvSpPr txBox="1"/>
            <p:nvPr/>
          </p:nvSpPr>
          <p:spPr>
            <a:xfrm>
              <a:off x="0" y="2916929"/>
              <a:ext cx="6181623" cy="309136"/>
            </a:xfrm>
            <a:prstGeom prst="rect">
              <a:avLst/>
            </a:prstGeom>
          </p:spPr>
          <p:txBody>
            <a:bodyPr lIns="0" tIns="0" rIns="0" bIns="0" rtlCol="0" anchor="t">
              <a:spAutoFit/>
            </a:bodyPr>
            <a:lstStyle/>
            <a:p>
              <a:pPr>
                <a:lnSpc>
                  <a:spcPts val="2017"/>
                </a:lnSpc>
              </a:pPr>
              <a:endParaRPr/>
            </a:p>
          </p:txBody>
        </p:sp>
        <p:sp>
          <p:nvSpPr>
            <p:cNvPr id="40" name="TextBox 40"/>
            <p:cNvSpPr txBox="1"/>
            <p:nvPr/>
          </p:nvSpPr>
          <p:spPr>
            <a:xfrm>
              <a:off x="0" y="-19050"/>
              <a:ext cx="3982870" cy="2764778"/>
            </a:xfrm>
            <a:prstGeom prst="rect">
              <a:avLst/>
            </a:prstGeom>
          </p:spPr>
          <p:txBody>
            <a:bodyPr lIns="0" tIns="0" rIns="0" bIns="0" rtlCol="0" anchor="t">
              <a:spAutoFit/>
            </a:bodyPr>
            <a:lstStyle/>
            <a:p>
              <a:pPr>
                <a:lnSpc>
                  <a:spcPts val="3339"/>
                </a:lnSpc>
              </a:pPr>
              <a:r>
                <a:rPr lang="en-US" sz="2568" spc="102">
                  <a:solidFill>
                    <a:srgbClr val="000000"/>
                  </a:solidFill>
                  <a:latin typeface="Open Sauce Light Bold"/>
                </a:rPr>
                <a:t>DNN does not provide attractive accuracies on test data</a:t>
              </a:r>
            </a:p>
          </p:txBody>
        </p:sp>
      </p:grpSp>
      <p:grpSp>
        <p:nvGrpSpPr>
          <p:cNvPr id="41" name="Group 41"/>
          <p:cNvGrpSpPr/>
          <p:nvPr/>
        </p:nvGrpSpPr>
        <p:grpSpPr>
          <a:xfrm>
            <a:off x="8241082" y="6079575"/>
            <a:ext cx="5624344" cy="3960577"/>
            <a:chOff x="0" y="0"/>
            <a:chExt cx="7499126" cy="5280770"/>
          </a:xfrm>
        </p:grpSpPr>
        <p:sp>
          <p:nvSpPr>
            <p:cNvPr id="42" name="TextBox 42"/>
            <p:cNvSpPr txBox="1"/>
            <p:nvPr/>
          </p:nvSpPr>
          <p:spPr>
            <a:xfrm>
              <a:off x="0" y="4951597"/>
              <a:ext cx="7499126" cy="329172"/>
            </a:xfrm>
            <a:prstGeom prst="rect">
              <a:avLst/>
            </a:prstGeom>
          </p:spPr>
          <p:txBody>
            <a:bodyPr lIns="0" tIns="0" rIns="0" bIns="0" rtlCol="0" anchor="t">
              <a:spAutoFit/>
            </a:bodyPr>
            <a:lstStyle/>
            <a:p>
              <a:pPr>
                <a:lnSpc>
                  <a:spcPts val="2166"/>
                </a:lnSpc>
              </a:pPr>
              <a:endParaRPr/>
            </a:p>
          </p:txBody>
        </p:sp>
        <p:sp>
          <p:nvSpPr>
            <p:cNvPr id="43" name="TextBox 43"/>
            <p:cNvSpPr txBox="1"/>
            <p:nvPr/>
          </p:nvSpPr>
          <p:spPr>
            <a:xfrm>
              <a:off x="0" y="-28575"/>
              <a:ext cx="4831747" cy="4793498"/>
            </a:xfrm>
            <a:prstGeom prst="rect">
              <a:avLst/>
            </a:prstGeom>
          </p:spPr>
          <p:txBody>
            <a:bodyPr lIns="0" tIns="0" rIns="0" bIns="0" rtlCol="0" anchor="t">
              <a:spAutoFit/>
            </a:bodyPr>
            <a:lstStyle/>
            <a:p>
              <a:pPr>
                <a:lnSpc>
                  <a:spcPts val="3201"/>
                </a:lnSpc>
              </a:pPr>
              <a:r>
                <a:rPr lang="en-US" sz="2462" spc="98">
                  <a:solidFill>
                    <a:srgbClr val="000000"/>
                  </a:solidFill>
                  <a:latin typeface="Open Sauce Light Bold"/>
                </a:rPr>
                <a:t>Here, metrics like accuracy, precision, F1-score, recall, kappa coefficient, MAE, and MCC are evaluated to show the model's significance. Mel filter is also used</a:t>
              </a:r>
            </a:p>
          </p:txBody>
        </p:sp>
      </p:grpSp>
      <p:grpSp>
        <p:nvGrpSpPr>
          <p:cNvPr id="44" name="Group 44"/>
          <p:cNvGrpSpPr/>
          <p:nvPr/>
        </p:nvGrpSpPr>
        <p:grpSpPr>
          <a:xfrm>
            <a:off x="12192526" y="6095843"/>
            <a:ext cx="5446293" cy="4145035"/>
            <a:chOff x="0" y="0"/>
            <a:chExt cx="7261724" cy="5526713"/>
          </a:xfrm>
        </p:grpSpPr>
        <p:sp>
          <p:nvSpPr>
            <p:cNvPr id="45" name="TextBox 45"/>
            <p:cNvSpPr txBox="1"/>
            <p:nvPr/>
          </p:nvSpPr>
          <p:spPr>
            <a:xfrm>
              <a:off x="0" y="5320698"/>
              <a:ext cx="7261724" cy="206015"/>
            </a:xfrm>
            <a:prstGeom prst="rect">
              <a:avLst/>
            </a:prstGeom>
          </p:spPr>
          <p:txBody>
            <a:bodyPr lIns="0" tIns="0" rIns="0" bIns="0" rtlCol="0" anchor="t">
              <a:spAutoFit/>
            </a:bodyPr>
            <a:lstStyle/>
            <a:p>
              <a:pPr>
                <a:lnSpc>
                  <a:spcPts val="1320"/>
                </a:lnSpc>
              </a:pPr>
              <a:endParaRPr/>
            </a:p>
          </p:txBody>
        </p:sp>
        <p:sp>
          <p:nvSpPr>
            <p:cNvPr id="46" name="TextBox 46"/>
            <p:cNvSpPr txBox="1"/>
            <p:nvPr/>
          </p:nvSpPr>
          <p:spPr>
            <a:xfrm>
              <a:off x="0" y="-19050"/>
              <a:ext cx="4678788" cy="5231299"/>
            </a:xfrm>
            <a:prstGeom prst="rect">
              <a:avLst/>
            </a:prstGeom>
          </p:spPr>
          <p:txBody>
            <a:bodyPr lIns="0" tIns="0" rIns="0" bIns="0" rtlCol="0" anchor="t">
              <a:spAutoFit/>
            </a:bodyPr>
            <a:lstStyle/>
            <a:p>
              <a:pPr>
                <a:lnSpc>
                  <a:spcPts val="3497"/>
                </a:lnSpc>
              </a:pPr>
              <a:r>
                <a:rPr lang="en-US" sz="2690" spc="107">
                  <a:solidFill>
                    <a:srgbClr val="000000"/>
                  </a:solidFill>
                  <a:latin typeface="Open Sauce Light Bold"/>
                </a:rPr>
                <a:t>No information about data used and data processing techniques and no use of CNN for Mel-frequency spectrum classification</a:t>
              </a:r>
            </a:p>
          </p:txBody>
        </p:sp>
      </p:grpSp>
      <p:sp>
        <p:nvSpPr>
          <p:cNvPr id="47" name="TextBox 47"/>
          <p:cNvSpPr txBox="1"/>
          <p:nvPr/>
        </p:nvSpPr>
        <p:spPr>
          <a:xfrm>
            <a:off x="16177434" y="660266"/>
            <a:ext cx="1740694" cy="621409"/>
          </a:xfrm>
          <a:prstGeom prst="rect">
            <a:avLst/>
          </a:prstGeom>
        </p:spPr>
        <p:txBody>
          <a:bodyPr lIns="0" tIns="0" rIns="0" bIns="0" rtlCol="0" anchor="t">
            <a:spAutoFit/>
          </a:bodyPr>
          <a:lstStyle/>
          <a:p>
            <a:pPr algn="ctr">
              <a:lnSpc>
                <a:spcPts val="5124"/>
              </a:lnSpc>
            </a:pPr>
            <a:r>
              <a:rPr lang="en-US" sz="3660">
                <a:solidFill>
                  <a:srgbClr val="000000"/>
                </a:solidFill>
                <a:latin typeface="Open Sans Extra Bold"/>
              </a:rPr>
              <a:t>Journal</a:t>
            </a:r>
          </a:p>
        </p:txBody>
      </p:sp>
      <p:sp>
        <p:nvSpPr>
          <p:cNvPr id="48" name="TextBox 48"/>
          <p:cNvSpPr txBox="1"/>
          <p:nvPr/>
        </p:nvSpPr>
        <p:spPr>
          <a:xfrm>
            <a:off x="15956842" y="2808866"/>
            <a:ext cx="2181879" cy="1392173"/>
          </a:xfrm>
          <a:prstGeom prst="rect">
            <a:avLst/>
          </a:prstGeom>
        </p:spPr>
        <p:txBody>
          <a:bodyPr lIns="0" tIns="0" rIns="0" bIns="0" rtlCol="0" anchor="t">
            <a:spAutoFit/>
          </a:bodyPr>
          <a:lstStyle/>
          <a:p>
            <a:pPr algn="ctr">
              <a:lnSpc>
                <a:spcPts val="5586"/>
              </a:lnSpc>
            </a:pPr>
            <a:r>
              <a:rPr lang="en-US" sz="3990">
                <a:solidFill>
                  <a:srgbClr val="000000"/>
                </a:solidFill>
                <a:latin typeface="Open Sans Bold"/>
              </a:rPr>
              <a:t>Science Direct</a:t>
            </a:r>
          </a:p>
        </p:txBody>
      </p:sp>
      <p:sp>
        <p:nvSpPr>
          <p:cNvPr id="49" name="TextBox 49"/>
          <p:cNvSpPr txBox="1"/>
          <p:nvPr/>
        </p:nvSpPr>
        <p:spPr>
          <a:xfrm>
            <a:off x="15993003" y="7093894"/>
            <a:ext cx="2109555" cy="1384552"/>
          </a:xfrm>
          <a:prstGeom prst="rect">
            <a:avLst/>
          </a:prstGeom>
        </p:spPr>
        <p:txBody>
          <a:bodyPr lIns="0" tIns="0" rIns="0" bIns="0" rtlCol="0" anchor="t">
            <a:spAutoFit/>
          </a:bodyPr>
          <a:lstStyle/>
          <a:p>
            <a:pPr algn="ctr">
              <a:lnSpc>
                <a:spcPts val="5586"/>
              </a:lnSpc>
            </a:pPr>
            <a:r>
              <a:rPr lang="en-US" sz="3990">
                <a:solidFill>
                  <a:srgbClr val="000000"/>
                </a:solidFill>
                <a:latin typeface="Open Sans Bold"/>
              </a:rPr>
              <a:t>Science Direct</a:t>
            </a:r>
          </a:p>
        </p:txBody>
      </p:sp>
      <p:grpSp>
        <p:nvGrpSpPr>
          <p:cNvPr id="50" name="Group 50"/>
          <p:cNvGrpSpPr/>
          <p:nvPr/>
        </p:nvGrpSpPr>
        <p:grpSpPr>
          <a:xfrm>
            <a:off x="5762416" y="2088620"/>
            <a:ext cx="3367622" cy="2853304"/>
            <a:chOff x="0" y="0"/>
            <a:chExt cx="4490163" cy="3804405"/>
          </a:xfrm>
        </p:grpSpPr>
        <p:sp>
          <p:nvSpPr>
            <p:cNvPr id="51" name="TextBox 51"/>
            <p:cNvSpPr txBox="1"/>
            <p:nvPr/>
          </p:nvSpPr>
          <p:spPr>
            <a:xfrm>
              <a:off x="0" y="3581202"/>
              <a:ext cx="4490163" cy="223203"/>
            </a:xfrm>
            <a:prstGeom prst="rect">
              <a:avLst/>
            </a:prstGeom>
          </p:spPr>
          <p:txBody>
            <a:bodyPr lIns="0" tIns="0" rIns="0" bIns="0" rtlCol="0" anchor="t">
              <a:spAutoFit/>
            </a:bodyPr>
            <a:lstStyle/>
            <a:p>
              <a:pPr>
                <a:lnSpc>
                  <a:spcPts val="1448"/>
                </a:lnSpc>
              </a:pPr>
              <a:endParaRPr/>
            </a:p>
          </p:txBody>
        </p:sp>
        <p:sp>
          <p:nvSpPr>
            <p:cNvPr id="52" name="TextBox 52"/>
            <p:cNvSpPr txBox="1"/>
            <p:nvPr/>
          </p:nvSpPr>
          <p:spPr>
            <a:xfrm>
              <a:off x="0" y="-28575"/>
              <a:ext cx="2893049" cy="3488055"/>
            </a:xfrm>
            <a:prstGeom prst="rect">
              <a:avLst/>
            </a:prstGeom>
          </p:spPr>
          <p:txBody>
            <a:bodyPr lIns="0" tIns="0" rIns="0" bIns="0" rtlCol="0" anchor="t">
              <a:spAutoFit/>
            </a:bodyPr>
            <a:lstStyle/>
            <a:p>
              <a:pPr>
                <a:lnSpc>
                  <a:spcPts val="3509"/>
                </a:lnSpc>
              </a:pPr>
              <a:r>
                <a:rPr lang="en-US" sz="2699" spc="107">
                  <a:solidFill>
                    <a:srgbClr val="000000"/>
                  </a:solidFill>
                  <a:latin typeface="Open Sauce Light Bold"/>
                </a:rPr>
                <a:t>J.Sangeethaa R.</a:t>
              </a:r>
            </a:p>
            <a:p>
              <a:pPr>
                <a:lnSpc>
                  <a:spcPts val="3509"/>
                </a:lnSpc>
              </a:pPr>
              <a:r>
                <a:rPr lang="en-US" sz="2699" spc="107">
                  <a:solidFill>
                    <a:srgbClr val="000000"/>
                  </a:solidFill>
                  <a:latin typeface="Open Sauce Light Bold"/>
                </a:rPr>
                <a:t>Hariprasad</a:t>
              </a:r>
            </a:p>
            <a:p>
              <a:pPr>
                <a:lnSpc>
                  <a:spcPts val="3509"/>
                </a:lnSpc>
              </a:pPr>
              <a:r>
                <a:rPr lang="en-US" sz="2699" spc="107">
                  <a:solidFill>
                    <a:srgbClr val="000000"/>
                  </a:solidFill>
                  <a:latin typeface="Open Sauce Light Bold"/>
                </a:rPr>
                <a:t>b</a:t>
              </a:r>
            </a:p>
            <a:p>
              <a:pPr>
                <a:lnSpc>
                  <a:spcPts val="3509"/>
                </a:lnSpc>
              </a:pPr>
              <a:r>
                <a:rPr lang="en-US" sz="2699" spc="107">
                  <a:solidFill>
                    <a:srgbClr val="000000"/>
                  </a:solidFill>
                  <a:latin typeface="Open Sauce Light Bold"/>
                </a:rPr>
                <a:t>S.Subhikshac</a:t>
              </a:r>
            </a:p>
          </p:txBody>
        </p:sp>
      </p:grpSp>
      <p:sp>
        <p:nvSpPr>
          <p:cNvPr id="53" name="TextBox 53"/>
          <p:cNvSpPr txBox="1"/>
          <p:nvPr/>
        </p:nvSpPr>
        <p:spPr>
          <a:xfrm>
            <a:off x="651034" y="7093894"/>
            <a:ext cx="667993" cy="682336"/>
          </a:xfrm>
          <a:prstGeom prst="rect">
            <a:avLst/>
          </a:prstGeom>
        </p:spPr>
        <p:txBody>
          <a:bodyPr lIns="0" tIns="0" rIns="0" bIns="0" rtlCol="0" anchor="t">
            <a:spAutoFit/>
          </a:bodyPr>
          <a:lstStyle/>
          <a:p>
            <a:pPr algn="ctr">
              <a:lnSpc>
                <a:spcPts val="5586"/>
              </a:lnSpc>
            </a:pPr>
            <a:r>
              <a:rPr lang="en-US" sz="3990">
                <a:solidFill>
                  <a:srgbClr val="000000"/>
                </a:solidFill>
                <a:latin typeface="Open Sans"/>
              </a:rPr>
              <a:t>10</a:t>
            </a:r>
          </a:p>
        </p:txBody>
      </p:sp>
      <p:grpSp>
        <p:nvGrpSpPr>
          <p:cNvPr id="54" name="Group 54"/>
          <p:cNvGrpSpPr/>
          <p:nvPr/>
        </p:nvGrpSpPr>
        <p:grpSpPr>
          <a:xfrm>
            <a:off x="5762416" y="6237251"/>
            <a:ext cx="3367622" cy="2909972"/>
            <a:chOff x="0" y="0"/>
            <a:chExt cx="4490163" cy="3879963"/>
          </a:xfrm>
        </p:grpSpPr>
        <p:sp>
          <p:nvSpPr>
            <p:cNvPr id="55" name="TextBox 55"/>
            <p:cNvSpPr txBox="1"/>
            <p:nvPr/>
          </p:nvSpPr>
          <p:spPr>
            <a:xfrm>
              <a:off x="0" y="3656760"/>
              <a:ext cx="4490163" cy="223203"/>
            </a:xfrm>
            <a:prstGeom prst="rect">
              <a:avLst/>
            </a:prstGeom>
          </p:spPr>
          <p:txBody>
            <a:bodyPr lIns="0" tIns="0" rIns="0" bIns="0" rtlCol="0" anchor="t">
              <a:spAutoFit/>
            </a:bodyPr>
            <a:lstStyle/>
            <a:p>
              <a:pPr>
                <a:lnSpc>
                  <a:spcPts val="1448"/>
                </a:lnSpc>
              </a:pPr>
              <a:endParaRPr/>
            </a:p>
          </p:txBody>
        </p:sp>
        <p:sp>
          <p:nvSpPr>
            <p:cNvPr id="56" name="TextBox 56"/>
            <p:cNvSpPr txBox="1"/>
            <p:nvPr/>
          </p:nvSpPr>
          <p:spPr>
            <a:xfrm>
              <a:off x="0" y="-28575"/>
              <a:ext cx="2893049" cy="3563613"/>
            </a:xfrm>
            <a:prstGeom prst="rect">
              <a:avLst/>
            </a:prstGeom>
          </p:spPr>
          <p:txBody>
            <a:bodyPr lIns="0" tIns="0" rIns="0" bIns="0" rtlCol="0" anchor="t">
              <a:spAutoFit/>
            </a:bodyPr>
            <a:lstStyle/>
            <a:p>
              <a:pPr>
                <a:lnSpc>
                  <a:spcPts val="3559"/>
                </a:lnSpc>
              </a:pPr>
              <a:r>
                <a:rPr lang="en-US" sz="2737" spc="109">
                  <a:solidFill>
                    <a:srgbClr val="000000"/>
                  </a:solidFill>
                  <a:latin typeface="Open Sauce Light Bold"/>
                </a:rPr>
                <a:t>Arun Prasath G</a:t>
              </a:r>
            </a:p>
            <a:p>
              <a:pPr>
                <a:lnSpc>
                  <a:spcPts val="3559"/>
                </a:lnSpc>
              </a:pPr>
              <a:endParaRPr lang="en-US" sz="2737" spc="109">
                <a:solidFill>
                  <a:srgbClr val="000000"/>
                </a:solidFill>
                <a:latin typeface="Open Sauce Light Bold"/>
              </a:endParaRPr>
            </a:p>
            <a:p>
              <a:pPr>
                <a:lnSpc>
                  <a:spcPts val="3559"/>
                </a:lnSpc>
              </a:pPr>
              <a:r>
                <a:rPr lang="en-US" sz="2737" spc="109">
                  <a:solidFill>
                    <a:srgbClr val="000000"/>
                  </a:solidFill>
                  <a:latin typeface="Open Sauce Light Bold"/>
                </a:rPr>
                <a:t>Annapurani Panaiyappan </a:t>
              </a:r>
              <a:r>
                <a:rPr lang="en-US" sz="2737" spc="109">
                  <a:solidFill>
                    <a:srgbClr val="000000"/>
                  </a:solidFill>
                  <a:latin typeface="Open Sauce Light"/>
                </a:rPr>
                <a:t>K</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20250" y="-10935"/>
            <a:ext cx="2081200" cy="1481250"/>
            <a:chOff x="0" y="0"/>
            <a:chExt cx="1977263" cy="1407275"/>
          </a:xfrm>
        </p:grpSpPr>
        <p:sp>
          <p:nvSpPr>
            <p:cNvPr id="3" name="Freeform 3"/>
            <p:cNvSpPr/>
            <p:nvPr/>
          </p:nvSpPr>
          <p:spPr>
            <a:xfrm>
              <a:off x="0" y="0"/>
              <a:ext cx="1977262" cy="1407275"/>
            </a:xfrm>
            <a:custGeom>
              <a:avLst/>
              <a:gdLst/>
              <a:ahLst/>
              <a:cxnLst/>
              <a:rect l="l" t="t" r="r" b="b"/>
              <a:pathLst>
                <a:path w="1977262" h="1407275">
                  <a:moveTo>
                    <a:pt x="0" y="0"/>
                  </a:moveTo>
                  <a:lnTo>
                    <a:pt x="1977262" y="0"/>
                  </a:lnTo>
                  <a:lnTo>
                    <a:pt x="1977262" y="1407275"/>
                  </a:lnTo>
                  <a:lnTo>
                    <a:pt x="0" y="1407275"/>
                  </a:lnTo>
                  <a:close/>
                </a:path>
              </a:pathLst>
            </a:custGeom>
            <a:solidFill>
              <a:srgbClr val="FFDF2B"/>
            </a:solidFill>
          </p:spPr>
        </p:sp>
      </p:grpSp>
      <p:grpSp>
        <p:nvGrpSpPr>
          <p:cNvPr id="4" name="Group 4"/>
          <p:cNvGrpSpPr/>
          <p:nvPr/>
        </p:nvGrpSpPr>
        <p:grpSpPr>
          <a:xfrm>
            <a:off x="5501812" y="0"/>
            <a:ext cx="2213915" cy="1481250"/>
            <a:chOff x="0" y="0"/>
            <a:chExt cx="2103350" cy="1407275"/>
          </a:xfrm>
        </p:grpSpPr>
        <p:sp>
          <p:nvSpPr>
            <p:cNvPr id="5" name="Freeform 5"/>
            <p:cNvSpPr/>
            <p:nvPr/>
          </p:nvSpPr>
          <p:spPr>
            <a:xfrm>
              <a:off x="0" y="0"/>
              <a:ext cx="2103350" cy="1407275"/>
            </a:xfrm>
            <a:custGeom>
              <a:avLst/>
              <a:gdLst/>
              <a:ahLst/>
              <a:cxnLst/>
              <a:rect l="l" t="t" r="r" b="b"/>
              <a:pathLst>
                <a:path w="2103350" h="1407275">
                  <a:moveTo>
                    <a:pt x="0" y="0"/>
                  </a:moveTo>
                  <a:lnTo>
                    <a:pt x="2103350" y="0"/>
                  </a:lnTo>
                  <a:lnTo>
                    <a:pt x="2103350" y="1407275"/>
                  </a:lnTo>
                  <a:lnTo>
                    <a:pt x="0" y="1407275"/>
                  </a:lnTo>
                  <a:close/>
                </a:path>
              </a:pathLst>
            </a:custGeom>
            <a:solidFill>
              <a:srgbClr val="FFDF2B"/>
            </a:solidFill>
          </p:spPr>
        </p:sp>
      </p:grpSp>
      <p:grpSp>
        <p:nvGrpSpPr>
          <p:cNvPr id="6" name="Group 6"/>
          <p:cNvGrpSpPr/>
          <p:nvPr/>
        </p:nvGrpSpPr>
        <p:grpSpPr>
          <a:xfrm>
            <a:off x="7715727" y="-1"/>
            <a:ext cx="4297505" cy="1559101"/>
            <a:chOff x="0" y="0"/>
            <a:chExt cx="4105507" cy="1554575"/>
          </a:xfrm>
        </p:grpSpPr>
        <p:sp>
          <p:nvSpPr>
            <p:cNvPr id="7" name="Freeform 7"/>
            <p:cNvSpPr/>
            <p:nvPr/>
          </p:nvSpPr>
          <p:spPr>
            <a:xfrm>
              <a:off x="0" y="0"/>
              <a:ext cx="4105507" cy="1554575"/>
            </a:xfrm>
            <a:custGeom>
              <a:avLst/>
              <a:gdLst/>
              <a:ahLst/>
              <a:cxnLst/>
              <a:rect l="l" t="t" r="r" b="b"/>
              <a:pathLst>
                <a:path w="4105507" h="1554575">
                  <a:moveTo>
                    <a:pt x="0" y="0"/>
                  </a:moveTo>
                  <a:lnTo>
                    <a:pt x="4105507" y="0"/>
                  </a:lnTo>
                  <a:lnTo>
                    <a:pt x="4105507" y="1554575"/>
                  </a:lnTo>
                  <a:lnTo>
                    <a:pt x="0" y="1554575"/>
                  </a:lnTo>
                  <a:close/>
                </a:path>
              </a:pathLst>
            </a:custGeom>
            <a:solidFill>
              <a:srgbClr val="FFDF2B"/>
            </a:solidFill>
          </p:spPr>
        </p:sp>
      </p:grpSp>
      <p:grpSp>
        <p:nvGrpSpPr>
          <p:cNvPr id="8" name="Group 8"/>
          <p:cNvGrpSpPr/>
          <p:nvPr/>
        </p:nvGrpSpPr>
        <p:grpSpPr>
          <a:xfrm>
            <a:off x="11989419" y="0"/>
            <a:ext cx="3752015" cy="1481250"/>
            <a:chOff x="0" y="0"/>
            <a:chExt cx="3564636" cy="1407275"/>
          </a:xfrm>
        </p:grpSpPr>
        <p:sp>
          <p:nvSpPr>
            <p:cNvPr id="9" name="Freeform 9"/>
            <p:cNvSpPr/>
            <p:nvPr/>
          </p:nvSpPr>
          <p:spPr>
            <a:xfrm>
              <a:off x="0" y="0"/>
              <a:ext cx="3564636" cy="1407275"/>
            </a:xfrm>
            <a:custGeom>
              <a:avLst/>
              <a:gdLst/>
              <a:ahLst/>
              <a:cxnLst/>
              <a:rect l="l" t="t" r="r" b="b"/>
              <a:pathLst>
                <a:path w="3564636" h="1407275">
                  <a:moveTo>
                    <a:pt x="0" y="0"/>
                  </a:moveTo>
                  <a:lnTo>
                    <a:pt x="3564636" y="0"/>
                  </a:lnTo>
                  <a:lnTo>
                    <a:pt x="3564636" y="1407275"/>
                  </a:lnTo>
                  <a:lnTo>
                    <a:pt x="0" y="1407275"/>
                  </a:lnTo>
                  <a:close/>
                </a:path>
              </a:pathLst>
            </a:custGeom>
            <a:solidFill>
              <a:srgbClr val="FFDF2B"/>
            </a:solidFill>
          </p:spPr>
        </p:sp>
      </p:grpSp>
      <p:grpSp>
        <p:nvGrpSpPr>
          <p:cNvPr id="10" name="Group 10"/>
          <p:cNvGrpSpPr/>
          <p:nvPr/>
        </p:nvGrpSpPr>
        <p:grpSpPr>
          <a:xfrm>
            <a:off x="1801028" y="0"/>
            <a:ext cx="3700784" cy="1481250"/>
            <a:chOff x="0" y="0"/>
            <a:chExt cx="3515964" cy="1407275"/>
          </a:xfrm>
        </p:grpSpPr>
        <p:sp>
          <p:nvSpPr>
            <p:cNvPr id="11" name="Freeform 11"/>
            <p:cNvSpPr/>
            <p:nvPr/>
          </p:nvSpPr>
          <p:spPr>
            <a:xfrm>
              <a:off x="0" y="0"/>
              <a:ext cx="3515964" cy="1407275"/>
            </a:xfrm>
            <a:custGeom>
              <a:avLst/>
              <a:gdLst/>
              <a:ahLst/>
              <a:cxnLst/>
              <a:rect l="l" t="t" r="r" b="b"/>
              <a:pathLst>
                <a:path w="3515964" h="1407275">
                  <a:moveTo>
                    <a:pt x="0" y="0"/>
                  </a:moveTo>
                  <a:lnTo>
                    <a:pt x="3515964" y="0"/>
                  </a:lnTo>
                  <a:lnTo>
                    <a:pt x="3515964" y="1407275"/>
                  </a:lnTo>
                  <a:lnTo>
                    <a:pt x="0" y="1407275"/>
                  </a:lnTo>
                  <a:close/>
                </a:path>
              </a:pathLst>
            </a:custGeom>
            <a:solidFill>
              <a:srgbClr val="FFDF2B"/>
            </a:solidFill>
          </p:spPr>
        </p:sp>
      </p:grpSp>
      <p:sp>
        <p:nvSpPr>
          <p:cNvPr id="12" name="AutoShape 12"/>
          <p:cNvSpPr/>
          <p:nvPr/>
        </p:nvSpPr>
        <p:spPr>
          <a:xfrm rot="-5400000">
            <a:off x="-3318660" y="5119687"/>
            <a:ext cx="10287000" cy="0"/>
          </a:xfrm>
          <a:prstGeom prst="line">
            <a:avLst/>
          </a:prstGeom>
          <a:ln w="47625" cap="rnd">
            <a:solidFill>
              <a:srgbClr val="000000"/>
            </a:solidFill>
            <a:prstDash val="solid"/>
            <a:headEnd type="none" w="sm" len="sm"/>
            <a:tailEnd type="none" w="sm" len="sm"/>
          </a:ln>
        </p:spPr>
      </p:sp>
      <p:sp>
        <p:nvSpPr>
          <p:cNvPr id="13" name="AutoShape 13"/>
          <p:cNvSpPr/>
          <p:nvPr/>
        </p:nvSpPr>
        <p:spPr>
          <a:xfrm rot="-5400000">
            <a:off x="382124" y="5119688"/>
            <a:ext cx="10287000" cy="0"/>
          </a:xfrm>
          <a:prstGeom prst="line">
            <a:avLst/>
          </a:prstGeom>
          <a:ln w="47625" cap="rnd">
            <a:solidFill>
              <a:srgbClr val="000000"/>
            </a:solidFill>
            <a:prstDash val="solid"/>
            <a:headEnd type="none" w="sm" len="sm"/>
            <a:tailEnd type="none" w="sm" len="sm"/>
          </a:ln>
        </p:spPr>
      </p:sp>
      <p:sp>
        <p:nvSpPr>
          <p:cNvPr id="14" name="AutoShape 14"/>
          <p:cNvSpPr/>
          <p:nvPr/>
        </p:nvSpPr>
        <p:spPr>
          <a:xfrm>
            <a:off x="-280172" y="5584275"/>
            <a:ext cx="18848344" cy="0"/>
          </a:xfrm>
          <a:prstGeom prst="line">
            <a:avLst/>
          </a:prstGeom>
          <a:ln w="47625" cap="rnd">
            <a:solidFill>
              <a:srgbClr val="000000"/>
            </a:solidFill>
            <a:prstDash val="solid"/>
            <a:headEnd type="none" w="sm" len="sm"/>
            <a:tailEnd type="none" w="sm" len="sm"/>
          </a:ln>
        </p:spPr>
      </p:sp>
      <p:sp>
        <p:nvSpPr>
          <p:cNvPr id="15" name="TextBox 15"/>
          <p:cNvSpPr txBox="1"/>
          <p:nvPr/>
        </p:nvSpPr>
        <p:spPr>
          <a:xfrm>
            <a:off x="590729" y="660266"/>
            <a:ext cx="991223" cy="621409"/>
          </a:xfrm>
          <a:prstGeom prst="rect">
            <a:avLst/>
          </a:prstGeom>
        </p:spPr>
        <p:txBody>
          <a:bodyPr wrap="square" lIns="0" tIns="0" rIns="0" bIns="0" rtlCol="0" anchor="t">
            <a:spAutoFit/>
          </a:bodyPr>
          <a:lstStyle/>
          <a:p>
            <a:pPr algn="ctr">
              <a:lnSpc>
                <a:spcPts val="5124"/>
              </a:lnSpc>
            </a:pPr>
            <a:r>
              <a:rPr lang="en-US" sz="3660" dirty="0" err="1">
                <a:solidFill>
                  <a:srgbClr val="000000"/>
                </a:solidFill>
                <a:latin typeface="Open Sans Extra Bold"/>
              </a:rPr>
              <a:t>Sno</a:t>
            </a:r>
            <a:endParaRPr lang="en-US" sz="3660" dirty="0">
              <a:solidFill>
                <a:srgbClr val="000000"/>
              </a:solidFill>
              <a:latin typeface="Open Sans Extra Bold"/>
            </a:endParaRPr>
          </a:p>
        </p:txBody>
      </p:sp>
      <p:sp>
        <p:nvSpPr>
          <p:cNvPr id="16" name="TextBox 16"/>
          <p:cNvSpPr txBox="1"/>
          <p:nvPr/>
        </p:nvSpPr>
        <p:spPr>
          <a:xfrm>
            <a:off x="3112782" y="660266"/>
            <a:ext cx="1451402" cy="611706"/>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Title</a:t>
            </a:r>
          </a:p>
        </p:txBody>
      </p:sp>
      <p:sp>
        <p:nvSpPr>
          <p:cNvPr id="17" name="TextBox 17"/>
          <p:cNvSpPr txBox="1"/>
          <p:nvPr/>
        </p:nvSpPr>
        <p:spPr>
          <a:xfrm>
            <a:off x="651034" y="2251832"/>
            <a:ext cx="667993" cy="682336"/>
          </a:xfrm>
          <a:prstGeom prst="rect">
            <a:avLst/>
          </a:prstGeom>
        </p:spPr>
        <p:txBody>
          <a:bodyPr lIns="0" tIns="0" rIns="0" bIns="0" rtlCol="0" anchor="t">
            <a:spAutoFit/>
          </a:bodyPr>
          <a:lstStyle/>
          <a:p>
            <a:pPr algn="ctr">
              <a:lnSpc>
                <a:spcPts val="5586"/>
              </a:lnSpc>
            </a:pPr>
            <a:r>
              <a:rPr lang="en-US" sz="3990">
                <a:solidFill>
                  <a:srgbClr val="000000"/>
                </a:solidFill>
                <a:latin typeface="Open Sans"/>
              </a:rPr>
              <a:t>11</a:t>
            </a:r>
          </a:p>
        </p:txBody>
      </p:sp>
      <p:grpSp>
        <p:nvGrpSpPr>
          <p:cNvPr id="18" name="Group 18"/>
          <p:cNvGrpSpPr/>
          <p:nvPr/>
        </p:nvGrpSpPr>
        <p:grpSpPr>
          <a:xfrm>
            <a:off x="1999934" y="1608668"/>
            <a:ext cx="5446293" cy="2141586"/>
            <a:chOff x="0" y="0"/>
            <a:chExt cx="7261724" cy="2855448"/>
          </a:xfrm>
        </p:grpSpPr>
        <p:sp>
          <p:nvSpPr>
            <p:cNvPr id="19" name="TextBox 19"/>
            <p:cNvSpPr txBox="1"/>
            <p:nvPr/>
          </p:nvSpPr>
          <p:spPr>
            <a:xfrm>
              <a:off x="0" y="2489429"/>
              <a:ext cx="7261724" cy="366019"/>
            </a:xfrm>
            <a:prstGeom prst="rect">
              <a:avLst/>
            </a:prstGeom>
          </p:spPr>
          <p:txBody>
            <a:bodyPr lIns="0" tIns="0" rIns="0" bIns="0" rtlCol="0" anchor="t">
              <a:spAutoFit/>
            </a:bodyPr>
            <a:lstStyle/>
            <a:p>
              <a:pPr>
                <a:lnSpc>
                  <a:spcPts val="2369"/>
                </a:lnSpc>
              </a:pPr>
              <a:endParaRPr/>
            </a:p>
          </p:txBody>
        </p:sp>
        <p:sp>
          <p:nvSpPr>
            <p:cNvPr id="20" name="TextBox 20"/>
            <p:cNvSpPr txBox="1"/>
            <p:nvPr/>
          </p:nvSpPr>
          <p:spPr>
            <a:xfrm>
              <a:off x="0" y="-28575"/>
              <a:ext cx="4678788" cy="23197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Frequency Domain Analysis for Audio Data Forgery Detection (2019)</a:t>
              </a:r>
            </a:p>
          </p:txBody>
        </p:sp>
      </p:grpSp>
      <p:grpSp>
        <p:nvGrpSpPr>
          <p:cNvPr id="21" name="Group 21"/>
          <p:cNvGrpSpPr/>
          <p:nvPr/>
        </p:nvGrpSpPr>
        <p:grpSpPr>
          <a:xfrm>
            <a:off x="1999934" y="4773014"/>
            <a:ext cx="5446293" cy="858886"/>
            <a:chOff x="0" y="0"/>
            <a:chExt cx="7261724" cy="1145182"/>
          </a:xfrm>
        </p:grpSpPr>
        <p:sp>
          <p:nvSpPr>
            <p:cNvPr id="22" name="TextBox 22"/>
            <p:cNvSpPr txBox="1"/>
            <p:nvPr/>
          </p:nvSpPr>
          <p:spPr>
            <a:xfrm>
              <a:off x="0" y="779163"/>
              <a:ext cx="7261724" cy="366019"/>
            </a:xfrm>
            <a:prstGeom prst="rect">
              <a:avLst/>
            </a:prstGeom>
          </p:spPr>
          <p:txBody>
            <a:bodyPr lIns="0" tIns="0" rIns="0" bIns="0" rtlCol="0" anchor="t">
              <a:spAutoFit/>
            </a:bodyPr>
            <a:lstStyle/>
            <a:p>
              <a:pPr>
                <a:lnSpc>
                  <a:spcPts val="2369"/>
                </a:lnSpc>
              </a:pPr>
              <a:endParaRPr/>
            </a:p>
          </p:txBody>
        </p:sp>
        <p:sp>
          <p:nvSpPr>
            <p:cNvPr id="23" name="TextBox 23"/>
            <p:cNvSpPr txBox="1"/>
            <p:nvPr/>
          </p:nvSpPr>
          <p:spPr>
            <a:xfrm>
              <a:off x="0" y="-38100"/>
              <a:ext cx="4678788" cy="619015"/>
            </a:xfrm>
            <a:prstGeom prst="rect">
              <a:avLst/>
            </a:prstGeom>
          </p:spPr>
          <p:txBody>
            <a:bodyPr lIns="0" tIns="0" rIns="0" bIns="0" rtlCol="0" anchor="t">
              <a:spAutoFit/>
            </a:bodyPr>
            <a:lstStyle/>
            <a:p>
              <a:pPr>
                <a:lnSpc>
                  <a:spcPts val="3762"/>
                </a:lnSpc>
              </a:pPr>
              <a:endParaRPr/>
            </a:p>
          </p:txBody>
        </p:sp>
      </p:grpSp>
      <p:grpSp>
        <p:nvGrpSpPr>
          <p:cNvPr id="24" name="Group 24"/>
          <p:cNvGrpSpPr/>
          <p:nvPr/>
        </p:nvGrpSpPr>
        <p:grpSpPr>
          <a:xfrm>
            <a:off x="1999934" y="5883759"/>
            <a:ext cx="5446293" cy="2579736"/>
            <a:chOff x="0" y="0"/>
            <a:chExt cx="7261724" cy="3439648"/>
          </a:xfrm>
        </p:grpSpPr>
        <p:sp>
          <p:nvSpPr>
            <p:cNvPr id="25" name="TextBox 25"/>
            <p:cNvSpPr txBox="1"/>
            <p:nvPr/>
          </p:nvSpPr>
          <p:spPr>
            <a:xfrm>
              <a:off x="0" y="3073629"/>
              <a:ext cx="7261724" cy="366019"/>
            </a:xfrm>
            <a:prstGeom prst="rect">
              <a:avLst/>
            </a:prstGeom>
          </p:spPr>
          <p:txBody>
            <a:bodyPr lIns="0" tIns="0" rIns="0" bIns="0" rtlCol="0" anchor="t">
              <a:spAutoFit/>
            </a:bodyPr>
            <a:lstStyle/>
            <a:p>
              <a:pPr>
                <a:lnSpc>
                  <a:spcPts val="2369"/>
                </a:lnSpc>
              </a:pPr>
              <a:endParaRPr/>
            </a:p>
          </p:txBody>
        </p:sp>
        <p:sp>
          <p:nvSpPr>
            <p:cNvPr id="26" name="TextBox 26"/>
            <p:cNvSpPr txBox="1"/>
            <p:nvPr/>
          </p:nvSpPr>
          <p:spPr>
            <a:xfrm>
              <a:off x="0" y="-28575"/>
              <a:ext cx="4678788" cy="29039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Audio Forgery Detection Techniques:</a:t>
              </a:r>
            </a:p>
            <a:p>
              <a:pPr>
                <a:lnSpc>
                  <a:spcPts val="3502"/>
                </a:lnSpc>
              </a:pPr>
              <a:r>
                <a:rPr lang="en-US" sz="2693" spc="107">
                  <a:solidFill>
                    <a:srgbClr val="000000"/>
                  </a:solidFill>
                  <a:latin typeface="Open Sauce Light Bold"/>
                </a:rPr>
                <a:t>Present and Past Review</a:t>
              </a:r>
            </a:p>
          </p:txBody>
        </p:sp>
      </p:grpSp>
      <p:sp>
        <p:nvSpPr>
          <p:cNvPr id="27" name="AutoShape 27"/>
          <p:cNvSpPr/>
          <p:nvPr/>
        </p:nvSpPr>
        <p:spPr>
          <a:xfrm rot="-5400000">
            <a:off x="2548414" y="5119687"/>
            <a:ext cx="10287000" cy="0"/>
          </a:xfrm>
          <a:prstGeom prst="line">
            <a:avLst/>
          </a:prstGeom>
          <a:ln w="47625" cap="rnd">
            <a:solidFill>
              <a:srgbClr val="000000"/>
            </a:solidFill>
            <a:prstDash val="solid"/>
            <a:headEnd type="none" w="sm" len="sm"/>
            <a:tailEnd type="none" w="sm" len="sm"/>
          </a:ln>
        </p:spPr>
      </p:sp>
      <p:sp>
        <p:nvSpPr>
          <p:cNvPr id="28" name="TextBox 28"/>
          <p:cNvSpPr txBox="1"/>
          <p:nvPr/>
        </p:nvSpPr>
        <p:spPr>
          <a:xfrm>
            <a:off x="5776378" y="660266"/>
            <a:ext cx="1760056" cy="621409"/>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Author</a:t>
            </a:r>
          </a:p>
        </p:txBody>
      </p:sp>
      <p:sp>
        <p:nvSpPr>
          <p:cNvPr id="29" name="AutoShape 29"/>
          <p:cNvSpPr/>
          <p:nvPr/>
        </p:nvSpPr>
        <p:spPr>
          <a:xfrm rot="-5400000">
            <a:off x="6869732" y="5119688"/>
            <a:ext cx="10287000" cy="0"/>
          </a:xfrm>
          <a:prstGeom prst="line">
            <a:avLst/>
          </a:prstGeom>
          <a:ln w="47625" cap="rnd">
            <a:solidFill>
              <a:srgbClr val="000000"/>
            </a:solidFill>
            <a:prstDash val="solid"/>
            <a:headEnd type="none" w="sm" len="sm"/>
            <a:tailEnd type="none" w="sm" len="sm"/>
          </a:ln>
        </p:spPr>
      </p:sp>
      <p:sp>
        <p:nvSpPr>
          <p:cNvPr id="30" name="TextBox 30"/>
          <p:cNvSpPr txBox="1"/>
          <p:nvPr/>
        </p:nvSpPr>
        <p:spPr>
          <a:xfrm>
            <a:off x="8473002" y="660267"/>
            <a:ext cx="3204329" cy="611706"/>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Methodology</a:t>
            </a:r>
          </a:p>
        </p:txBody>
      </p:sp>
      <p:grpSp>
        <p:nvGrpSpPr>
          <p:cNvPr id="31" name="Group 31"/>
          <p:cNvGrpSpPr/>
          <p:nvPr/>
        </p:nvGrpSpPr>
        <p:grpSpPr>
          <a:xfrm>
            <a:off x="8027814" y="1922907"/>
            <a:ext cx="5847137" cy="3279550"/>
            <a:chOff x="0" y="0"/>
            <a:chExt cx="7796183" cy="4372733"/>
          </a:xfrm>
        </p:grpSpPr>
        <p:sp>
          <p:nvSpPr>
            <p:cNvPr id="32" name="TextBox 32"/>
            <p:cNvSpPr txBox="1"/>
            <p:nvPr/>
          </p:nvSpPr>
          <p:spPr>
            <a:xfrm>
              <a:off x="0" y="4022973"/>
              <a:ext cx="7796183" cy="349760"/>
            </a:xfrm>
            <a:prstGeom prst="rect">
              <a:avLst/>
            </a:prstGeom>
          </p:spPr>
          <p:txBody>
            <a:bodyPr lIns="0" tIns="0" rIns="0" bIns="0" rtlCol="0" anchor="t">
              <a:spAutoFit/>
            </a:bodyPr>
            <a:lstStyle/>
            <a:p>
              <a:pPr>
                <a:lnSpc>
                  <a:spcPts val="2248"/>
                </a:lnSpc>
              </a:pPr>
              <a:endParaRPr/>
            </a:p>
          </p:txBody>
        </p:sp>
        <p:sp>
          <p:nvSpPr>
            <p:cNvPr id="33" name="TextBox 33"/>
            <p:cNvSpPr txBox="1"/>
            <p:nvPr/>
          </p:nvSpPr>
          <p:spPr>
            <a:xfrm>
              <a:off x="0" y="-19050"/>
              <a:ext cx="5023144" cy="3856331"/>
            </a:xfrm>
            <a:prstGeom prst="rect">
              <a:avLst/>
            </a:prstGeom>
          </p:spPr>
          <p:txBody>
            <a:bodyPr lIns="0" tIns="0" rIns="0" bIns="0" rtlCol="0" anchor="t">
              <a:spAutoFit/>
            </a:bodyPr>
            <a:lstStyle/>
            <a:p>
              <a:pPr>
                <a:lnSpc>
                  <a:spcPts val="3323"/>
                </a:lnSpc>
              </a:pPr>
              <a:r>
                <a:rPr lang="en-US" sz="2556" spc="102">
                  <a:solidFill>
                    <a:srgbClr val="000000"/>
                  </a:solidFill>
                  <a:latin typeface="Open Sauce Light Bold"/>
                </a:rPr>
                <a:t>In order to find the properties of audio</a:t>
              </a:r>
            </a:p>
            <a:p>
              <a:pPr>
                <a:lnSpc>
                  <a:spcPts val="3323"/>
                </a:lnSpc>
              </a:pPr>
              <a:r>
                <a:rPr lang="en-US" sz="2556" spc="102">
                  <a:solidFill>
                    <a:srgbClr val="000000"/>
                  </a:solidFill>
                  <a:latin typeface="Open Sauce Light Bold"/>
                </a:rPr>
                <a:t>files the input wav file is pre-processed and then processed</a:t>
              </a:r>
            </a:p>
            <a:p>
              <a:pPr>
                <a:lnSpc>
                  <a:spcPts val="3323"/>
                </a:lnSpc>
              </a:pPr>
              <a:r>
                <a:rPr lang="en-US" sz="2556" spc="102">
                  <a:solidFill>
                    <a:srgbClr val="000000"/>
                  </a:solidFill>
                  <a:latin typeface="Open Sauce Light Bold"/>
                </a:rPr>
                <a:t>with the help of Fourier transform.</a:t>
              </a:r>
            </a:p>
          </p:txBody>
        </p:sp>
      </p:grpSp>
      <p:grpSp>
        <p:nvGrpSpPr>
          <p:cNvPr id="34" name="Group 34"/>
          <p:cNvGrpSpPr/>
          <p:nvPr/>
        </p:nvGrpSpPr>
        <p:grpSpPr>
          <a:xfrm>
            <a:off x="15095646" y="-15452"/>
            <a:ext cx="3172104" cy="1481250"/>
            <a:chOff x="0" y="0"/>
            <a:chExt cx="3013686" cy="1407275"/>
          </a:xfrm>
        </p:grpSpPr>
        <p:sp>
          <p:nvSpPr>
            <p:cNvPr id="35" name="Freeform 35"/>
            <p:cNvSpPr/>
            <p:nvPr/>
          </p:nvSpPr>
          <p:spPr>
            <a:xfrm>
              <a:off x="0" y="0"/>
              <a:ext cx="3013686" cy="1407275"/>
            </a:xfrm>
            <a:custGeom>
              <a:avLst/>
              <a:gdLst/>
              <a:ahLst/>
              <a:cxnLst/>
              <a:rect l="l" t="t" r="r" b="b"/>
              <a:pathLst>
                <a:path w="3013686" h="1407275">
                  <a:moveTo>
                    <a:pt x="0" y="0"/>
                  </a:moveTo>
                  <a:lnTo>
                    <a:pt x="3013686" y="0"/>
                  </a:lnTo>
                  <a:lnTo>
                    <a:pt x="3013686" y="1407275"/>
                  </a:lnTo>
                  <a:lnTo>
                    <a:pt x="0" y="1407275"/>
                  </a:lnTo>
                  <a:close/>
                </a:path>
              </a:pathLst>
            </a:custGeom>
            <a:solidFill>
              <a:srgbClr val="FFDF2B"/>
            </a:solidFill>
          </p:spPr>
        </p:sp>
      </p:grpSp>
      <p:sp>
        <p:nvSpPr>
          <p:cNvPr id="36" name="AutoShape 36"/>
          <p:cNvSpPr/>
          <p:nvPr/>
        </p:nvSpPr>
        <p:spPr>
          <a:xfrm rot="-5400000">
            <a:off x="10574122" y="5119688"/>
            <a:ext cx="10287000" cy="0"/>
          </a:xfrm>
          <a:prstGeom prst="line">
            <a:avLst/>
          </a:prstGeom>
          <a:ln w="47625" cap="rnd">
            <a:solidFill>
              <a:srgbClr val="000000"/>
            </a:solidFill>
            <a:prstDash val="solid"/>
            <a:headEnd type="none" w="sm" len="sm"/>
            <a:tailEnd type="none" w="sm" len="sm"/>
          </a:ln>
        </p:spPr>
      </p:sp>
      <p:sp>
        <p:nvSpPr>
          <p:cNvPr id="37" name="TextBox 37"/>
          <p:cNvSpPr txBox="1"/>
          <p:nvPr/>
        </p:nvSpPr>
        <p:spPr>
          <a:xfrm>
            <a:off x="12484659" y="660266"/>
            <a:ext cx="2761536" cy="621409"/>
          </a:xfrm>
          <a:prstGeom prst="rect">
            <a:avLst/>
          </a:prstGeom>
        </p:spPr>
        <p:txBody>
          <a:bodyPr lIns="0" tIns="0" rIns="0" bIns="0" rtlCol="0" anchor="t">
            <a:spAutoFit/>
          </a:bodyPr>
          <a:lstStyle/>
          <a:p>
            <a:pPr algn="ctr">
              <a:lnSpc>
                <a:spcPts val="5124"/>
              </a:lnSpc>
            </a:pPr>
            <a:r>
              <a:rPr lang="en-US" sz="3660">
                <a:solidFill>
                  <a:srgbClr val="000000"/>
                </a:solidFill>
                <a:latin typeface="Open Sans Extra Bold"/>
              </a:rPr>
              <a:t>Limitations</a:t>
            </a:r>
          </a:p>
        </p:txBody>
      </p:sp>
      <p:grpSp>
        <p:nvGrpSpPr>
          <p:cNvPr id="38" name="Group 38"/>
          <p:cNvGrpSpPr/>
          <p:nvPr/>
        </p:nvGrpSpPr>
        <p:grpSpPr>
          <a:xfrm>
            <a:off x="12192526" y="1729217"/>
            <a:ext cx="4636217" cy="4093083"/>
            <a:chOff x="0" y="0"/>
            <a:chExt cx="6181623" cy="5457444"/>
          </a:xfrm>
        </p:grpSpPr>
        <p:sp>
          <p:nvSpPr>
            <p:cNvPr id="39" name="TextBox 39"/>
            <p:cNvSpPr txBox="1"/>
            <p:nvPr/>
          </p:nvSpPr>
          <p:spPr>
            <a:xfrm>
              <a:off x="0" y="5148308"/>
              <a:ext cx="6181623" cy="309136"/>
            </a:xfrm>
            <a:prstGeom prst="rect">
              <a:avLst/>
            </a:prstGeom>
          </p:spPr>
          <p:txBody>
            <a:bodyPr lIns="0" tIns="0" rIns="0" bIns="0" rtlCol="0" anchor="t">
              <a:spAutoFit/>
            </a:bodyPr>
            <a:lstStyle/>
            <a:p>
              <a:pPr>
                <a:lnSpc>
                  <a:spcPts val="2017"/>
                </a:lnSpc>
              </a:pPr>
              <a:endParaRPr/>
            </a:p>
          </p:txBody>
        </p:sp>
        <p:sp>
          <p:nvSpPr>
            <p:cNvPr id="40" name="TextBox 40"/>
            <p:cNvSpPr txBox="1"/>
            <p:nvPr/>
          </p:nvSpPr>
          <p:spPr>
            <a:xfrm>
              <a:off x="0" y="-19050"/>
              <a:ext cx="3982870" cy="4996156"/>
            </a:xfrm>
            <a:prstGeom prst="rect">
              <a:avLst/>
            </a:prstGeom>
          </p:spPr>
          <p:txBody>
            <a:bodyPr lIns="0" tIns="0" rIns="0" bIns="0" rtlCol="0" anchor="t">
              <a:spAutoFit/>
            </a:bodyPr>
            <a:lstStyle/>
            <a:p>
              <a:pPr>
                <a:lnSpc>
                  <a:spcPts val="3339"/>
                </a:lnSpc>
              </a:pPr>
              <a:r>
                <a:rPr lang="en-US" sz="2568" spc="102">
                  <a:solidFill>
                    <a:srgbClr val="000000"/>
                  </a:solidFill>
                  <a:latin typeface="Open Sauce Light Bold"/>
                </a:rPr>
                <a:t>Dataset used contains raw audio files without voices which is not appreciated for our usecase</a:t>
              </a:r>
            </a:p>
            <a:p>
              <a:pPr>
                <a:lnSpc>
                  <a:spcPts val="3339"/>
                </a:lnSpc>
              </a:pPr>
              <a:endParaRPr lang="en-US" sz="2568" spc="102">
                <a:solidFill>
                  <a:srgbClr val="000000"/>
                </a:solidFill>
                <a:latin typeface="Open Sauce Light Bold"/>
              </a:endParaRPr>
            </a:p>
            <a:p>
              <a:pPr>
                <a:lnSpc>
                  <a:spcPts val="3339"/>
                </a:lnSpc>
              </a:pPr>
              <a:endParaRPr lang="en-US" sz="2568" spc="102">
                <a:solidFill>
                  <a:srgbClr val="000000"/>
                </a:solidFill>
                <a:latin typeface="Open Sauce Light Bold"/>
              </a:endParaRPr>
            </a:p>
          </p:txBody>
        </p:sp>
      </p:grpSp>
      <p:grpSp>
        <p:nvGrpSpPr>
          <p:cNvPr id="41" name="Group 41"/>
          <p:cNvGrpSpPr/>
          <p:nvPr/>
        </p:nvGrpSpPr>
        <p:grpSpPr>
          <a:xfrm>
            <a:off x="7934802" y="5883759"/>
            <a:ext cx="6152272" cy="4332336"/>
            <a:chOff x="0" y="0"/>
            <a:chExt cx="8203029" cy="5776448"/>
          </a:xfrm>
        </p:grpSpPr>
        <p:sp>
          <p:nvSpPr>
            <p:cNvPr id="42" name="TextBox 42"/>
            <p:cNvSpPr txBox="1"/>
            <p:nvPr/>
          </p:nvSpPr>
          <p:spPr>
            <a:xfrm>
              <a:off x="0" y="5410429"/>
              <a:ext cx="8203029" cy="366019"/>
            </a:xfrm>
            <a:prstGeom prst="rect">
              <a:avLst/>
            </a:prstGeom>
          </p:spPr>
          <p:txBody>
            <a:bodyPr lIns="0" tIns="0" rIns="0" bIns="0" rtlCol="0" anchor="t">
              <a:spAutoFit/>
            </a:bodyPr>
            <a:lstStyle/>
            <a:p>
              <a:pPr>
                <a:lnSpc>
                  <a:spcPts val="2369"/>
                </a:lnSpc>
              </a:pPr>
              <a:endParaRPr/>
            </a:p>
          </p:txBody>
        </p:sp>
        <p:sp>
          <p:nvSpPr>
            <p:cNvPr id="43" name="TextBox 43"/>
            <p:cNvSpPr txBox="1"/>
            <p:nvPr/>
          </p:nvSpPr>
          <p:spPr>
            <a:xfrm>
              <a:off x="0" y="-28575"/>
              <a:ext cx="5285278" cy="52407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 The speech activity detection technique is used to find voiced and unvoiced regions of the speech signal to decide at which</a:t>
              </a:r>
            </a:p>
            <a:p>
              <a:pPr>
                <a:lnSpc>
                  <a:spcPts val="3502"/>
                </a:lnSpc>
              </a:pPr>
              <a:r>
                <a:rPr lang="en-US" sz="2693" spc="107">
                  <a:solidFill>
                    <a:srgbClr val="000000"/>
                  </a:solidFill>
                  <a:latin typeface="Open Sauce Light Bold"/>
                </a:rPr>
                <a:t>location the splice segment of another audio is assembled</a:t>
              </a:r>
            </a:p>
          </p:txBody>
        </p:sp>
      </p:grpSp>
      <p:grpSp>
        <p:nvGrpSpPr>
          <p:cNvPr id="44" name="Group 44"/>
          <p:cNvGrpSpPr/>
          <p:nvPr/>
        </p:nvGrpSpPr>
        <p:grpSpPr>
          <a:xfrm>
            <a:off x="12256119" y="5703095"/>
            <a:ext cx="5446293" cy="4393955"/>
            <a:chOff x="0" y="0"/>
            <a:chExt cx="7261724" cy="5858606"/>
          </a:xfrm>
        </p:grpSpPr>
        <p:sp>
          <p:nvSpPr>
            <p:cNvPr id="45" name="TextBox 45"/>
            <p:cNvSpPr txBox="1"/>
            <p:nvPr/>
          </p:nvSpPr>
          <p:spPr>
            <a:xfrm>
              <a:off x="0" y="5652591"/>
              <a:ext cx="7261724" cy="206015"/>
            </a:xfrm>
            <a:prstGeom prst="rect">
              <a:avLst/>
            </a:prstGeom>
          </p:spPr>
          <p:txBody>
            <a:bodyPr lIns="0" tIns="0" rIns="0" bIns="0" rtlCol="0" anchor="t">
              <a:spAutoFit/>
            </a:bodyPr>
            <a:lstStyle/>
            <a:p>
              <a:pPr>
                <a:lnSpc>
                  <a:spcPts val="1320"/>
                </a:lnSpc>
              </a:pPr>
              <a:endParaRPr/>
            </a:p>
          </p:txBody>
        </p:sp>
        <p:sp>
          <p:nvSpPr>
            <p:cNvPr id="46" name="TextBox 46"/>
            <p:cNvSpPr txBox="1"/>
            <p:nvPr/>
          </p:nvSpPr>
          <p:spPr>
            <a:xfrm>
              <a:off x="0" y="-19050"/>
              <a:ext cx="4678788" cy="5563193"/>
            </a:xfrm>
            <a:prstGeom prst="rect">
              <a:avLst/>
            </a:prstGeom>
          </p:spPr>
          <p:txBody>
            <a:bodyPr lIns="0" tIns="0" rIns="0" bIns="0" rtlCol="0" anchor="t">
              <a:spAutoFit/>
            </a:bodyPr>
            <a:lstStyle/>
            <a:p>
              <a:pPr>
                <a:lnSpc>
                  <a:spcPts val="3367"/>
                </a:lnSpc>
              </a:pPr>
              <a:r>
                <a:rPr lang="en-US" sz="2590" spc="103">
                  <a:solidFill>
                    <a:srgbClr val="000000"/>
                  </a:solidFill>
                  <a:latin typeface="Open Sauce Light Bold"/>
                </a:rPr>
                <a:t>One of the main challenges faced by the researcher during the evalu -ation of a forgery detection algorithm is the lack of publicly available and ready to use dataset. </a:t>
              </a:r>
            </a:p>
          </p:txBody>
        </p:sp>
      </p:grpSp>
      <p:sp>
        <p:nvSpPr>
          <p:cNvPr id="47" name="TextBox 47"/>
          <p:cNvSpPr txBox="1"/>
          <p:nvPr/>
        </p:nvSpPr>
        <p:spPr>
          <a:xfrm>
            <a:off x="16177434" y="660266"/>
            <a:ext cx="1740694" cy="621409"/>
          </a:xfrm>
          <a:prstGeom prst="rect">
            <a:avLst/>
          </a:prstGeom>
        </p:spPr>
        <p:txBody>
          <a:bodyPr lIns="0" tIns="0" rIns="0" bIns="0" rtlCol="0" anchor="t">
            <a:spAutoFit/>
          </a:bodyPr>
          <a:lstStyle/>
          <a:p>
            <a:pPr algn="ctr">
              <a:lnSpc>
                <a:spcPts val="5124"/>
              </a:lnSpc>
            </a:pPr>
            <a:r>
              <a:rPr lang="en-US" sz="3660">
                <a:solidFill>
                  <a:srgbClr val="000000"/>
                </a:solidFill>
                <a:latin typeface="Open Sans Extra Bold"/>
              </a:rPr>
              <a:t>Journal</a:t>
            </a:r>
          </a:p>
        </p:txBody>
      </p:sp>
      <p:sp>
        <p:nvSpPr>
          <p:cNvPr id="48" name="TextBox 48"/>
          <p:cNvSpPr txBox="1"/>
          <p:nvPr/>
        </p:nvSpPr>
        <p:spPr>
          <a:xfrm>
            <a:off x="16168360" y="2749185"/>
            <a:ext cx="2181879" cy="683512"/>
          </a:xfrm>
          <a:prstGeom prst="rect">
            <a:avLst/>
          </a:prstGeom>
        </p:spPr>
        <p:txBody>
          <a:bodyPr lIns="0" tIns="0" rIns="0" bIns="0" rtlCol="0" anchor="t">
            <a:spAutoFit/>
          </a:bodyPr>
          <a:lstStyle/>
          <a:p>
            <a:pPr algn="ctr">
              <a:lnSpc>
                <a:spcPts val="5586"/>
              </a:lnSpc>
            </a:pPr>
            <a:r>
              <a:rPr lang="en-US" sz="3990">
                <a:solidFill>
                  <a:srgbClr val="000000"/>
                </a:solidFill>
                <a:latin typeface="Open Sans Bold"/>
              </a:rPr>
              <a:t>IEEE</a:t>
            </a:r>
          </a:p>
        </p:txBody>
      </p:sp>
      <p:grpSp>
        <p:nvGrpSpPr>
          <p:cNvPr id="49" name="Group 49"/>
          <p:cNvGrpSpPr/>
          <p:nvPr/>
        </p:nvGrpSpPr>
        <p:grpSpPr>
          <a:xfrm>
            <a:off x="5776378" y="1729217"/>
            <a:ext cx="3367622" cy="2022242"/>
            <a:chOff x="0" y="0"/>
            <a:chExt cx="4490163" cy="2696323"/>
          </a:xfrm>
        </p:grpSpPr>
        <p:sp>
          <p:nvSpPr>
            <p:cNvPr id="50" name="TextBox 50"/>
            <p:cNvSpPr txBox="1"/>
            <p:nvPr/>
          </p:nvSpPr>
          <p:spPr>
            <a:xfrm>
              <a:off x="0" y="2473120"/>
              <a:ext cx="4490163" cy="223203"/>
            </a:xfrm>
            <a:prstGeom prst="rect">
              <a:avLst/>
            </a:prstGeom>
          </p:spPr>
          <p:txBody>
            <a:bodyPr lIns="0" tIns="0" rIns="0" bIns="0" rtlCol="0" anchor="t">
              <a:spAutoFit/>
            </a:bodyPr>
            <a:lstStyle/>
            <a:p>
              <a:pPr>
                <a:lnSpc>
                  <a:spcPts val="1448"/>
                </a:lnSpc>
              </a:pPr>
              <a:endParaRPr/>
            </a:p>
          </p:txBody>
        </p:sp>
        <p:sp>
          <p:nvSpPr>
            <p:cNvPr id="51" name="TextBox 51"/>
            <p:cNvSpPr txBox="1"/>
            <p:nvPr/>
          </p:nvSpPr>
          <p:spPr>
            <a:xfrm>
              <a:off x="0" y="-28575"/>
              <a:ext cx="2893049" cy="2379973"/>
            </a:xfrm>
            <a:prstGeom prst="rect">
              <a:avLst/>
            </a:prstGeom>
          </p:spPr>
          <p:txBody>
            <a:bodyPr lIns="0" tIns="0" rIns="0" bIns="0" rtlCol="0" anchor="t">
              <a:spAutoFit/>
            </a:bodyPr>
            <a:lstStyle/>
            <a:p>
              <a:pPr>
                <a:lnSpc>
                  <a:spcPts val="3559"/>
                </a:lnSpc>
              </a:pPr>
              <a:r>
                <a:rPr lang="en-US" sz="2737" spc="109">
                  <a:solidFill>
                    <a:srgbClr val="000000"/>
                  </a:solidFill>
                  <a:latin typeface="Open Sauce Light Bold"/>
                </a:rPr>
                <a:t>Dharmesh Namdev, Ashish Bansal</a:t>
              </a:r>
            </a:p>
          </p:txBody>
        </p:sp>
      </p:grpSp>
      <p:sp>
        <p:nvSpPr>
          <p:cNvPr id="52" name="TextBox 52"/>
          <p:cNvSpPr txBox="1"/>
          <p:nvPr/>
        </p:nvSpPr>
        <p:spPr>
          <a:xfrm>
            <a:off x="695286" y="7093894"/>
            <a:ext cx="579490" cy="682336"/>
          </a:xfrm>
          <a:prstGeom prst="rect">
            <a:avLst/>
          </a:prstGeom>
        </p:spPr>
        <p:txBody>
          <a:bodyPr lIns="0" tIns="0" rIns="0" bIns="0" rtlCol="0" anchor="t">
            <a:spAutoFit/>
          </a:bodyPr>
          <a:lstStyle/>
          <a:p>
            <a:pPr algn="ctr">
              <a:lnSpc>
                <a:spcPts val="5586"/>
              </a:lnSpc>
            </a:pPr>
            <a:r>
              <a:rPr lang="en-US" sz="3990">
                <a:solidFill>
                  <a:srgbClr val="000000"/>
                </a:solidFill>
                <a:latin typeface="Open Sans"/>
              </a:rPr>
              <a:t>12</a:t>
            </a:r>
          </a:p>
        </p:txBody>
      </p:sp>
      <p:grpSp>
        <p:nvGrpSpPr>
          <p:cNvPr id="53" name="Group 53"/>
          <p:cNvGrpSpPr/>
          <p:nvPr/>
        </p:nvGrpSpPr>
        <p:grpSpPr>
          <a:xfrm>
            <a:off x="5549437" y="6651075"/>
            <a:ext cx="3367622" cy="2014622"/>
            <a:chOff x="0" y="0"/>
            <a:chExt cx="4490163" cy="2686163"/>
          </a:xfrm>
        </p:grpSpPr>
        <p:sp>
          <p:nvSpPr>
            <p:cNvPr id="54" name="TextBox 54"/>
            <p:cNvSpPr txBox="1"/>
            <p:nvPr/>
          </p:nvSpPr>
          <p:spPr>
            <a:xfrm>
              <a:off x="0" y="2462960"/>
              <a:ext cx="4490163" cy="223203"/>
            </a:xfrm>
            <a:prstGeom prst="rect">
              <a:avLst/>
            </a:prstGeom>
          </p:spPr>
          <p:txBody>
            <a:bodyPr lIns="0" tIns="0" rIns="0" bIns="0" rtlCol="0" anchor="t">
              <a:spAutoFit/>
            </a:bodyPr>
            <a:lstStyle/>
            <a:p>
              <a:pPr>
                <a:lnSpc>
                  <a:spcPts val="1448"/>
                </a:lnSpc>
              </a:pPr>
              <a:endParaRPr/>
            </a:p>
          </p:txBody>
        </p:sp>
        <p:sp>
          <p:nvSpPr>
            <p:cNvPr id="55" name="TextBox 55"/>
            <p:cNvSpPr txBox="1"/>
            <p:nvPr/>
          </p:nvSpPr>
          <p:spPr>
            <a:xfrm>
              <a:off x="0" y="-28575"/>
              <a:ext cx="2893049" cy="2369813"/>
            </a:xfrm>
            <a:prstGeom prst="rect">
              <a:avLst/>
            </a:prstGeom>
          </p:spPr>
          <p:txBody>
            <a:bodyPr lIns="0" tIns="0" rIns="0" bIns="0" rtlCol="0" anchor="t">
              <a:spAutoFit/>
            </a:bodyPr>
            <a:lstStyle/>
            <a:p>
              <a:pPr>
                <a:lnSpc>
                  <a:spcPts val="3559"/>
                </a:lnSpc>
              </a:pPr>
              <a:r>
                <a:rPr lang="en-US" sz="2737" spc="109">
                  <a:solidFill>
                    <a:srgbClr val="000000"/>
                  </a:solidFill>
                  <a:latin typeface="Open Sauce Light Bold"/>
                </a:rPr>
                <a:t>Prabhu R. Bevinam</a:t>
              </a:r>
            </a:p>
            <a:p>
              <a:pPr>
                <a:lnSpc>
                  <a:spcPts val="3559"/>
                </a:lnSpc>
              </a:pPr>
              <a:r>
                <a:rPr lang="en-US" sz="2737" spc="109">
                  <a:solidFill>
                    <a:srgbClr val="000000"/>
                  </a:solidFill>
                  <a:latin typeface="Open Sauce Light Bold"/>
                </a:rPr>
                <a:t>arad, M.S.</a:t>
              </a:r>
            </a:p>
            <a:p>
              <a:pPr>
                <a:lnSpc>
                  <a:spcPts val="3559"/>
                </a:lnSpc>
              </a:pPr>
              <a:r>
                <a:rPr lang="en-US" sz="2737" spc="109">
                  <a:solidFill>
                    <a:srgbClr val="000000"/>
                  </a:solidFill>
                  <a:latin typeface="Open Sauce Light Bold"/>
                </a:rPr>
                <a:t>Shirldonkar</a:t>
              </a:r>
            </a:p>
          </p:txBody>
        </p:sp>
      </p:grpSp>
      <p:sp>
        <p:nvSpPr>
          <p:cNvPr id="56" name="TextBox 56"/>
          <p:cNvSpPr txBox="1"/>
          <p:nvPr/>
        </p:nvSpPr>
        <p:spPr>
          <a:xfrm>
            <a:off x="15956842" y="6793333"/>
            <a:ext cx="2181879" cy="679702"/>
          </a:xfrm>
          <a:prstGeom prst="rect">
            <a:avLst/>
          </a:prstGeom>
        </p:spPr>
        <p:txBody>
          <a:bodyPr lIns="0" tIns="0" rIns="0" bIns="0" rtlCol="0" anchor="t">
            <a:spAutoFit/>
          </a:bodyPr>
          <a:lstStyle/>
          <a:p>
            <a:pPr algn="ctr">
              <a:lnSpc>
                <a:spcPts val="5586"/>
              </a:lnSpc>
            </a:pPr>
            <a:r>
              <a:rPr lang="en-US" sz="3990">
                <a:solidFill>
                  <a:srgbClr val="000000"/>
                </a:solidFill>
                <a:latin typeface="Open Sans Bold"/>
              </a:rPr>
              <a:t>IEEE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01028" cy="1481250"/>
            <a:chOff x="0" y="0"/>
            <a:chExt cx="1977263" cy="1407275"/>
          </a:xfrm>
        </p:grpSpPr>
        <p:sp>
          <p:nvSpPr>
            <p:cNvPr id="3" name="Freeform 3"/>
            <p:cNvSpPr/>
            <p:nvPr/>
          </p:nvSpPr>
          <p:spPr>
            <a:xfrm>
              <a:off x="0" y="0"/>
              <a:ext cx="1977262" cy="1407275"/>
            </a:xfrm>
            <a:custGeom>
              <a:avLst/>
              <a:gdLst/>
              <a:ahLst/>
              <a:cxnLst/>
              <a:rect l="l" t="t" r="r" b="b"/>
              <a:pathLst>
                <a:path w="1977262" h="1407275">
                  <a:moveTo>
                    <a:pt x="0" y="0"/>
                  </a:moveTo>
                  <a:lnTo>
                    <a:pt x="1977262" y="0"/>
                  </a:lnTo>
                  <a:lnTo>
                    <a:pt x="1977262" y="1407275"/>
                  </a:lnTo>
                  <a:lnTo>
                    <a:pt x="0" y="1407275"/>
                  </a:lnTo>
                  <a:close/>
                </a:path>
              </a:pathLst>
            </a:custGeom>
            <a:solidFill>
              <a:srgbClr val="FFDF2B"/>
            </a:solidFill>
          </p:spPr>
        </p:sp>
      </p:grpSp>
      <p:grpSp>
        <p:nvGrpSpPr>
          <p:cNvPr id="4" name="Group 4"/>
          <p:cNvGrpSpPr/>
          <p:nvPr/>
        </p:nvGrpSpPr>
        <p:grpSpPr>
          <a:xfrm>
            <a:off x="5501812" y="0"/>
            <a:ext cx="2213915" cy="1481250"/>
            <a:chOff x="0" y="0"/>
            <a:chExt cx="2103350" cy="1407275"/>
          </a:xfrm>
        </p:grpSpPr>
        <p:sp>
          <p:nvSpPr>
            <p:cNvPr id="5" name="Freeform 5"/>
            <p:cNvSpPr/>
            <p:nvPr/>
          </p:nvSpPr>
          <p:spPr>
            <a:xfrm>
              <a:off x="0" y="0"/>
              <a:ext cx="2103350" cy="1407275"/>
            </a:xfrm>
            <a:custGeom>
              <a:avLst/>
              <a:gdLst/>
              <a:ahLst/>
              <a:cxnLst/>
              <a:rect l="l" t="t" r="r" b="b"/>
              <a:pathLst>
                <a:path w="2103350" h="1407275">
                  <a:moveTo>
                    <a:pt x="0" y="0"/>
                  </a:moveTo>
                  <a:lnTo>
                    <a:pt x="2103350" y="0"/>
                  </a:lnTo>
                  <a:lnTo>
                    <a:pt x="2103350" y="1407275"/>
                  </a:lnTo>
                  <a:lnTo>
                    <a:pt x="0" y="1407275"/>
                  </a:lnTo>
                  <a:close/>
                </a:path>
              </a:pathLst>
            </a:custGeom>
            <a:solidFill>
              <a:srgbClr val="FFDF2B"/>
            </a:solidFill>
          </p:spPr>
        </p:sp>
      </p:grpSp>
      <p:grpSp>
        <p:nvGrpSpPr>
          <p:cNvPr id="6" name="Group 6"/>
          <p:cNvGrpSpPr/>
          <p:nvPr/>
        </p:nvGrpSpPr>
        <p:grpSpPr>
          <a:xfrm>
            <a:off x="7715727" y="-23813"/>
            <a:ext cx="4321317" cy="1505063"/>
            <a:chOff x="0" y="0"/>
            <a:chExt cx="4105507" cy="1554575"/>
          </a:xfrm>
        </p:grpSpPr>
        <p:sp>
          <p:nvSpPr>
            <p:cNvPr id="7" name="Freeform 7"/>
            <p:cNvSpPr/>
            <p:nvPr/>
          </p:nvSpPr>
          <p:spPr>
            <a:xfrm>
              <a:off x="0" y="0"/>
              <a:ext cx="4105507" cy="1554575"/>
            </a:xfrm>
            <a:custGeom>
              <a:avLst/>
              <a:gdLst/>
              <a:ahLst/>
              <a:cxnLst/>
              <a:rect l="l" t="t" r="r" b="b"/>
              <a:pathLst>
                <a:path w="4105507" h="1554575">
                  <a:moveTo>
                    <a:pt x="0" y="0"/>
                  </a:moveTo>
                  <a:lnTo>
                    <a:pt x="4105507" y="0"/>
                  </a:lnTo>
                  <a:lnTo>
                    <a:pt x="4105507" y="1554575"/>
                  </a:lnTo>
                  <a:lnTo>
                    <a:pt x="0" y="1554575"/>
                  </a:lnTo>
                  <a:close/>
                </a:path>
              </a:pathLst>
            </a:custGeom>
            <a:solidFill>
              <a:srgbClr val="FFDF2B"/>
            </a:solidFill>
          </p:spPr>
        </p:sp>
      </p:grpSp>
      <p:grpSp>
        <p:nvGrpSpPr>
          <p:cNvPr id="8" name="Group 8"/>
          <p:cNvGrpSpPr/>
          <p:nvPr/>
        </p:nvGrpSpPr>
        <p:grpSpPr>
          <a:xfrm>
            <a:off x="11989419" y="0"/>
            <a:ext cx="3752015" cy="1481250"/>
            <a:chOff x="0" y="0"/>
            <a:chExt cx="3564636" cy="1407275"/>
          </a:xfrm>
        </p:grpSpPr>
        <p:sp>
          <p:nvSpPr>
            <p:cNvPr id="9" name="Freeform 9"/>
            <p:cNvSpPr/>
            <p:nvPr/>
          </p:nvSpPr>
          <p:spPr>
            <a:xfrm>
              <a:off x="0" y="0"/>
              <a:ext cx="3564636" cy="1407275"/>
            </a:xfrm>
            <a:custGeom>
              <a:avLst/>
              <a:gdLst/>
              <a:ahLst/>
              <a:cxnLst/>
              <a:rect l="l" t="t" r="r" b="b"/>
              <a:pathLst>
                <a:path w="3564636" h="1407275">
                  <a:moveTo>
                    <a:pt x="0" y="0"/>
                  </a:moveTo>
                  <a:lnTo>
                    <a:pt x="3564636" y="0"/>
                  </a:lnTo>
                  <a:lnTo>
                    <a:pt x="3564636" y="1407275"/>
                  </a:lnTo>
                  <a:lnTo>
                    <a:pt x="0" y="1407275"/>
                  </a:lnTo>
                  <a:close/>
                </a:path>
              </a:pathLst>
            </a:custGeom>
            <a:solidFill>
              <a:srgbClr val="FFDF2B"/>
            </a:solidFill>
          </p:spPr>
        </p:sp>
      </p:grpSp>
      <p:grpSp>
        <p:nvGrpSpPr>
          <p:cNvPr id="10" name="Group 10"/>
          <p:cNvGrpSpPr/>
          <p:nvPr/>
        </p:nvGrpSpPr>
        <p:grpSpPr>
          <a:xfrm>
            <a:off x="1801028" y="0"/>
            <a:ext cx="3700784" cy="1481250"/>
            <a:chOff x="0" y="0"/>
            <a:chExt cx="3515964" cy="1407275"/>
          </a:xfrm>
        </p:grpSpPr>
        <p:sp>
          <p:nvSpPr>
            <p:cNvPr id="11" name="Freeform 11"/>
            <p:cNvSpPr/>
            <p:nvPr/>
          </p:nvSpPr>
          <p:spPr>
            <a:xfrm>
              <a:off x="0" y="0"/>
              <a:ext cx="3515964" cy="1407275"/>
            </a:xfrm>
            <a:custGeom>
              <a:avLst/>
              <a:gdLst/>
              <a:ahLst/>
              <a:cxnLst/>
              <a:rect l="l" t="t" r="r" b="b"/>
              <a:pathLst>
                <a:path w="3515964" h="1407275">
                  <a:moveTo>
                    <a:pt x="0" y="0"/>
                  </a:moveTo>
                  <a:lnTo>
                    <a:pt x="3515964" y="0"/>
                  </a:lnTo>
                  <a:lnTo>
                    <a:pt x="3515964" y="1407275"/>
                  </a:lnTo>
                  <a:lnTo>
                    <a:pt x="0" y="1407275"/>
                  </a:lnTo>
                  <a:close/>
                </a:path>
              </a:pathLst>
            </a:custGeom>
            <a:solidFill>
              <a:srgbClr val="FFDF2B"/>
            </a:solidFill>
          </p:spPr>
        </p:sp>
      </p:grpSp>
      <p:sp>
        <p:nvSpPr>
          <p:cNvPr id="12" name="AutoShape 12"/>
          <p:cNvSpPr/>
          <p:nvPr/>
        </p:nvSpPr>
        <p:spPr>
          <a:xfrm rot="-5400000">
            <a:off x="-3318660" y="5119687"/>
            <a:ext cx="10287000" cy="0"/>
          </a:xfrm>
          <a:prstGeom prst="line">
            <a:avLst/>
          </a:prstGeom>
          <a:ln w="47625" cap="rnd">
            <a:solidFill>
              <a:srgbClr val="000000"/>
            </a:solidFill>
            <a:prstDash val="solid"/>
            <a:headEnd type="none" w="sm" len="sm"/>
            <a:tailEnd type="none" w="sm" len="sm"/>
          </a:ln>
        </p:spPr>
      </p:sp>
      <p:sp>
        <p:nvSpPr>
          <p:cNvPr id="13" name="AutoShape 13"/>
          <p:cNvSpPr/>
          <p:nvPr/>
        </p:nvSpPr>
        <p:spPr>
          <a:xfrm rot="-5400000">
            <a:off x="382124" y="5119688"/>
            <a:ext cx="10287000" cy="0"/>
          </a:xfrm>
          <a:prstGeom prst="line">
            <a:avLst/>
          </a:prstGeom>
          <a:ln w="47625" cap="rnd">
            <a:solidFill>
              <a:srgbClr val="000000"/>
            </a:solidFill>
            <a:prstDash val="solid"/>
            <a:headEnd type="none" w="sm" len="sm"/>
            <a:tailEnd type="none" w="sm" len="sm"/>
          </a:ln>
        </p:spPr>
      </p:sp>
      <p:sp>
        <p:nvSpPr>
          <p:cNvPr id="14" name="AutoShape 14"/>
          <p:cNvSpPr/>
          <p:nvPr/>
        </p:nvSpPr>
        <p:spPr>
          <a:xfrm>
            <a:off x="-280172" y="5584275"/>
            <a:ext cx="18848344" cy="0"/>
          </a:xfrm>
          <a:prstGeom prst="line">
            <a:avLst/>
          </a:prstGeom>
          <a:ln w="47625" cap="rnd">
            <a:solidFill>
              <a:srgbClr val="000000"/>
            </a:solidFill>
            <a:prstDash val="solid"/>
            <a:headEnd type="none" w="sm" len="sm"/>
            <a:tailEnd type="none" w="sm" len="sm"/>
          </a:ln>
        </p:spPr>
      </p:sp>
      <p:sp>
        <p:nvSpPr>
          <p:cNvPr id="15" name="TextBox 15"/>
          <p:cNvSpPr txBox="1"/>
          <p:nvPr/>
        </p:nvSpPr>
        <p:spPr>
          <a:xfrm>
            <a:off x="590729" y="660266"/>
            <a:ext cx="982152" cy="611706"/>
          </a:xfrm>
          <a:prstGeom prst="rect">
            <a:avLst/>
          </a:prstGeom>
        </p:spPr>
        <p:txBody>
          <a:bodyPr wrap="square" lIns="0" tIns="0" rIns="0" bIns="0" rtlCol="0" anchor="t">
            <a:spAutoFit/>
          </a:bodyPr>
          <a:lstStyle/>
          <a:p>
            <a:pPr algn="ctr">
              <a:lnSpc>
                <a:spcPts val="5124"/>
              </a:lnSpc>
            </a:pPr>
            <a:r>
              <a:rPr lang="en-US" sz="3660" dirty="0" err="1">
                <a:solidFill>
                  <a:srgbClr val="000000"/>
                </a:solidFill>
                <a:latin typeface="Open Sans Extra Bold"/>
              </a:rPr>
              <a:t>Sno</a:t>
            </a:r>
            <a:endParaRPr lang="en-US" sz="3660" dirty="0">
              <a:solidFill>
                <a:srgbClr val="000000"/>
              </a:solidFill>
              <a:latin typeface="Open Sans Extra Bold"/>
            </a:endParaRPr>
          </a:p>
        </p:txBody>
      </p:sp>
      <p:sp>
        <p:nvSpPr>
          <p:cNvPr id="16" name="TextBox 16"/>
          <p:cNvSpPr txBox="1"/>
          <p:nvPr/>
        </p:nvSpPr>
        <p:spPr>
          <a:xfrm>
            <a:off x="3112781" y="660266"/>
            <a:ext cx="1301723" cy="611706"/>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Title</a:t>
            </a:r>
          </a:p>
        </p:txBody>
      </p:sp>
      <p:sp>
        <p:nvSpPr>
          <p:cNvPr id="17" name="TextBox 17"/>
          <p:cNvSpPr txBox="1"/>
          <p:nvPr/>
        </p:nvSpPr>
        <p:spPr>
          <a:xfrm>
            <a:off x="651034" y="2251832"/>
            <a:ext cx="667993" cy="683798"/>
          </a:xfrm>
          <a:prstGeom prst="rect">
            <a:avLst/>
          </a:prstGeom>
        </p:spPr>
        <p:txBody>
          <a:bodyPr lIns="0" tIns="0" rIns="0" bIns="0" rtlCol="0" anchor="t">
            <a:spAutoFit/>
          </a:bodyPr>
          <a:lstStyle/>
          <a:p>
            <a:pPr algn="ctr">
              <a:lnSpc>
                <a:spcPts val="5586"/>
              </a:lnSpc>
            </a:pPr>
            <a:r>
              <a:rPr lang="en-US" sz="3990">
                <a:solidFill>
                  <a:srgbClr val="000000"/>
                </a:solidFill>
                <a:latin typeface="Open Sans"/>
              </a:rPr>
              <a:t>13</a:t>
            </a:r>
          </a:p>
        </p:txBody>
      </p:sp>
      <p:grpSp>
        <p:nvGrpSpPr>
          <p:cNvPr id="18" name="Group 18"/>
          <p:cNvGrpSpPr/>
          <p:nvPr/>
        </p:nvGrpSpPr>
        <p:grpSpPr>
          <a:xfrm>
            <a:off x="1999934" y="1608668"/>
            <a:ext cx="5446293" cy="827136"/>
            <a:chOff x="0" y="0"/>
            <a:chExt cx="7261724" cy="1102848"/>
          </a:xfrm>
        </p:grpSpPr>
        <p:sp>
          <p:nvSpPr>
            <p:cNvPr id="19" name="TextBox 19"/>
            <p:cNvSpPr txBox="1"/>
            <p:nvPr/>
          </p:nvSpPr>
          <p:spPr>
            <a:xfrm>
              <a:off x="0" y="736829"/>
              <a:ext cx="7261724" cy="366019"/>
            </a:xfrm>
            <a:prstGeom prst="rect">
              <a:avLst/>
            </a:prstGeom>
          </p:spPr>
          <p:txBody>
            <a:bodyPr lIns="0" tIns="0" rIns="0" bIns="0" rtlCol="0" anchor="t">
              <a:spAutoFit/>
            </a:bodyPr>
            <a:lstStyle/>
            <a:p>
              <a:pPr>
                <a:lnSpc>
                  <a:spcPts val="2369"/>
                </a:lnSpc>
              </a:pPr>
              <a:endParaRPr/>
            </a:p>
          </p:txBody>
        </p:sp>
        <p:sp>
          <p:nvSpPr>
            <p:cNvPr id="20" name="TextBox 20"/>
            <p:cNvSpPr txBox="1"/>
            <p:nvPr/>
          </p:nvSpPr>
          <p:spPr>
            <a:xfrm>
              <a:off x="0" y="-28575"/>
              <a:ext cx="4678788" cy="567157"/>
            </a:xfrm>
            <a:prstGeom prst="rect">
              <a:avLst/>
            </a:prstGeom>
          </p:spPr>
          <p:txBody>
            <a:bodyPr lIns="0" tIns="0" rIns="0" bIns="0" rtlCol="0" anchor="t">
              <a:spAutoFit/>
            </a:bodyPr>
            <a:lstStyle/>
            <a:p>
              <a:pPr>
                <a:lnSpc>
                  <a:spcPts val="3502"/>
                </a:lnSpc>
              </a:pPr>
              <a:endParaRPr/>
            </a:p>
          </p:txBody>
        </p:sp>
      </p:grpSp>
      <p:grpSp>
        <p:nvGrpSpPr>
          <p:cNvPr id="21" name="Group 21"/>
          <p:cNvGrpSpPr/>
          <p:nvPr/>
        </p:nvGrpSpPr>
        <p:grpSpPr>
          <a:xfrm>
            <a:off x="1999934" y="4773014"/>
            <a:ext cx="5446293" cy="858886"/>
            <a:chOff x="0" y="0"/>
            <a:chExt cx="7261724" cy="1145182"/>
          </a:xfrm>
        </p:grpSpPr>
        <p:sp>
          <p:nvSpPr>
            <p:cNvPr id="22" name="TextBox 22"/>
            <p:cNvSpPr txBox="1"/>
            <p:nvPr/>
          </p:nvSpPr>
          <p:spPr>
            <a:xfrm>
              <a:off x="0" y="779163"/>
              <a:ext cx="7261724" cy="366019"/>
            </a:xfrm>
            <a:prstGeom prst="rect">
              <a:avLst/>
            </a:prstGeom>
          </p:spPr>
          <p:txBody>
            <a:bodyPr lIns="0" tIns="0" rIns="0" bIns="0" rtlCol="0" anchor="t">
              <a:spAutoFit/>
            </a:bodyPr>
            <a:lstStyle/>
            <a:p>
              <a:pPr>
                <a:lnSpc>
                  <a:spcPts val="2369"/>
                </a:lnSpc>
              </a:pPr>
              <a:endParaRPr/>
            </a:p>
          </p:txBody>
        </p:sp>
        <p:sp>
          <p:nvSpPr>
            <p:cNvPr id="23" name="TextBox 23"/>
            <p:cNvSpPr txBox="1"/>
            <p:nvPr/>
          </p:nvSpPr>
          <p:spPr>
            <a:xfrm>
              <a:off x="0" y="-38100"/>
              <a:ext cx="4678788" cy="619015"/>
            </a:xfrm>
            <a:prstGeom prst="rect">
              <a:avLst/>
            </a:prstGeom>
          </p:spPr>
          <p:txBody>
            <a:bodyPr lIns="0" tIns="0" rIns="0" bIns="0" rtlCol="0" anchor="t">
              <a:spAutoFit/>
            </a:bodyPr>
            <a:lstStyle/>
            <a:p>
              <a:pPr>
                <a:lnSpc>
                  <a:spcPts val="3762"/>
                </a:lnSpc>
              </a:pPr>
              <a:endParaRPr/>
            </a:p>
          </p:txBody>
        </p:sp>
      </p:grpSp>
      <p:grpSp>
        <p:nvGrpSpPr>
          <p:cNvPr id="24" name="Group 24"/>
          <p:cNvGrpSpPr/>
          <p:nvPr/>
        </p:nvGrpSpPr>
        <p:grpSpPr>
          <a:xfrm>
            <a:off x="2069409" y="6070050"/>
            <a:ext cx="5446293" cy="3456036"/>
            <a:chOff x="0" y="0"/>
            <a:chExt cx="7261724" cy="4608048"/>
          </a:xfrm>
        </p:grpSpPr>
        <p:sp>
          <p:nvSpPr>
            <p:cNvPr id="25" name="TextBox 25"/>
            <p:cNvSpPr txBox="1"/>
            <p:nvPr/>
          </p:nvSpPr>
          <p:spPr>
            <a:xfrm>
              <a:off x="0" y="4242029"/>
              <a:ext cx="7261724" cy="366019"/>
            </a:xfrm>
            <a:prstGeom prst="rect">
              <a:avLst/>
            </a:prstGeom>
          </p:spPr>
          <p:txBody>
            <a:bodyPr lIns="0" tIns="0" rIns="0" bIns="0" rtlCol="0" anchor="t">
              <a:spAutoFit/>
            </a:bodyPr>
            <a:lstStyle/>
            <a:p>
              <a:pPr>
                <a:lnSpc>
                  <a:spcPts val="2369"/>
                </a:lnSpc>
              </a:pPr>
              <a:endParaRPr/>
            </a:p>
          </p:txBody>
        </p:sp>
        <p:sp>
          <p:nvSpPr>
            <p:cNvPr id="26" name="TextBox 26"/>
            <p:cNvSpPr txBox="1"/>
            <p:nvPr/>
          </p:nvSpPr>
          <p:spPr>
            <a:xfrm>
              <a:off x="0" y="-28575"/>
              <a:ext cx="4678788" cy="40723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Gated Recurrent Fusion With Joint Training</a:t>
              </a:r>
            </a:p>
            <a:p>
              <a:pPr>
                <a:lnSpc>
                  <a:spcPts val="3502"/>
                </a:lnSpc>
              </a:pPr>
              <a:r>
                <a:rPr lang="en-US" sz="2693" spc="107">
                  <a:solidFill>
                    <a:srgbClr val="000000"/>
                  </a:solidFill>
                  <a:latin typeface="Open Sauce Light Bold"/>
                </a:rPr>
                <a:t>Framework for Robust End-to-End</a:t>
              </a:r>
            </a:p>
            <a:p>
              <a:pPr>
                <a:lnSpc>
                  <a:spcPts val="3502"/>
                </a:lnSpc>
              </a:pPr>
              <a:r>
                <a:rPr lang="en-US" sz="2693" spc="107">
                  <a:solidFill>
                    <a:srgbClr val="000000"/>
                  </a:solidFill>
                  <a:latin typeface="Open Sauce Light Bold"/>
                </a:rPr>
                <a:t>Speech Recognition</a:t>
              </a:r>
            </a:p>
          </p:txBody>
        </p:sp>
      </p:grpSp>
      <p:sp>
        <p:nvSpPr>
          <p:cNvPr id="27" name="AutoShape 27"/>
          <p:cNvSpPr/>
          <p:nvPr/>
        </p:nvSpPr>
        <p:spPr>
          <a:xfrm rot="-5400000">
            <a:off x="2548414" y="5119687"/>
            <a:ext cx="10287000" cy="0"/>
          </a:xfrm>
          <a:prstGeom prst="line">
            <a:avLst/>
          </a:prstGeom>
          <a:ln w="47625" cap="rnd">
            <a:solidFill>
              <a:srgbClr val="000000"/>
            </a:solidFill>
            <a:prstDash val="solid"/>
            <a:headEnd type="none" w="sm" len="sm"/>
            <a:tailEnd type="none" w="sm" len="sm"/>
          </a:ln>
        </p:spPr>
      </p:sp>
      <p:sp>
        <p:nvSpPr>
          <p:cNvPr id="28" name="TextBox 28"/>
          <p:cNvSpPr txBox="1"/>
          <p:nvPr/>
        </p:nvSpPr>
        <p:spPr>
          <a:xfrm>
            <a:off x="5776378" y="660267"/>
            <a:ext cx="1862660" cy="611706"/>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Author</a:t>
            </a:r>
          </a:p>
        </p:txBody>
      </p:sp>
      <p:sp>
        <p:nvSpPr>
          <p:cNvPr id="29" name="AutoShape 29"/>
          <p:cNvSpPr/>
          <p:nvPr/>
        </p:nvSpPr>
        <p:spPr>
          <a:xfrm rot="-5400000">
            <a:off x="6869732" y="5119688"/>
            <a:ext cx="10287000" cy="0"/>
          </a:xfrm>
          <a:prstGeom prst="line">
            <a:avLst/>
          </a:prstGeom>
          <a:ln w="47625" cap="rnd">
            <a:solidFill>
              <a:srgbClr val="000000"/>
            </a:solidFill>
            <a:prstDash val="solid"/>
            <a:headEnd type="none" w="sm" len="sm"/>
            <a:tailEnd type="none" w="sm" len="sm"/>
          </a:ln>
        </p:spPr>
      </p:sp>
      <p:sp>
        <p:nvSpPr>
          <p:cNvPr id="30" name="TextBox 30"/>
          <p:cNvSpPr txBox="1"/>
          <p:nvPr/>
        </p:nvSpPr>
        <p:spPr>
          <a:xfrm>
            <a:off x="8473002" y="660266"/>
            <a:ext cx="3229157" cy="621409"/>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Methodology</a:t>
            </a:r>
          </a:p>
        </p:txBody>
      </p:sp>
      <p:grpSp>
        <p:nvGrpSpPr>
          <p:cNvPr id="31" name="Group 31"/>
          <p:cNvGrpSpPr/>
          <p:nvPr/>
        </p:nvGrpSpPr>
        <p:grpSpPr>
          <a:xfrm>
            <a:off x="7934802" y="1729217"/>
            <a:ext cx="5847137" cy="4046407"/>
            <a:chOff x="0" y="0"/>
            <a:chExt cx="7796183" cy="5395209"/>
          </a:xfrm>
        </p:grpSpPr>
        <p:sp>
          <p:nvSpPr>
            <p:cNvPr id="32" name="TextBox 32"/>
            <p:cNvSpPr txBox="1"/>
            <p:nvPr/>
          </p:nvSpPr>
          <p:spPr>
            <a:xfrm>
              <a:off x="0" y="5045450"/>
              <a:ext cx="7796183" cy="349760"/>
            </a:xfrm>
            <a:prstGeom prst="rect">
              <a:avLst/>
            </a:prstGeom>
          </p:spPr>
          <p:txBody>
            <a:bodyPr lIns="0" tIns="0" rIns="0" bIns="0" rtlCol="0" anchor="t">
              <a:spAutoFit/>
            </a:bodyPr>
            <a:lstStyle/>
            <a:p>
              <a:pPr>
                <a:lnSpc>
                  <a:spcPts val="2248"/>
                </a:lnSpc>
              </a:pPr>
              <a:endParaRPr/>
            </a:p>
          </p:txBody>
        </p:sp>
        <p:sp>
          <p:nvSpPr>
            <p:cNvPr id="33" name="TextBox 33"/>
            <p:cNvSpPr txBox="1"/>
            <p:nvPr/>
          </p:nvSpPr>
          <p:spPr>
            <a:xfrm>
              <a:off x="0" y="-19050"/>
              <a:ext cx="5023144" cy="4878808"/>
            </a:xfrm>
            <a:prstGeom prst="rect">
              <a:avLst/>
            </a:prstGeom>
          </p:spPr>
          <p:txBody>
            <a:bodyPr lIns="0" tIns="0" rIns="0" bIns="0" rtlCol="0" anchor="t">
              <a:spAutoFit/>
            </a:bodyPr>
            <a:lstStyle/>
            <a:p>
              <a:pPr>
                <a:lnSpc>
                  <a:spcPts val="3323"/>
                </a:lnSpc>
              </a:pPr>
              <a:r>
                <a:rPr lang="en-US" sz="2556" spc="102">
                  <a:solidFill>
                    <a:srgbClr val="000000"/>
                  </a:solidFill>
                  <a:latin typeface="Open Sauce Light Bold"/>
                </a:rPr>
                <a:t>In this paper, ASR architecture is discussed. On the SAE aspect, we</a:t>
              </a:r>
            </a:p>
            <a:p>
              <a:pPr>
                <a:lnSpc>
                  <a:spcPts val="3193"/>
                </a:lnSpc>
              </a:pPr>
              <a:r>
                <a:rPr lang="en-US" sz="2456" spc="98">
                  <a:solidFill>
                    <a:srgbClr val="000000"/>
                  </a:solidFill>
                  <a:latin typeface="Open Sauce Light Bold"/>
                </a:rPr>
                <a:t>propose the chunk-SAE which splits the input speech into isolated chunks of fixed length</a:t>
              </a:r>
            </a:p>
          </p:txBody>
        </p:sp>
      </p:grpSp>
      <p:grpSp>
        <p:nvGrpSpPr>
          <p:cNvPr id="34" name="Group 34"/>
          <p:cNvGrpSpPr/>
          <p:nvPr/>
        </p:nvGrpSpPr>
        <p:grpSpPr>
          <a:xfrm>
            <a:off x="15673247" y="0"/>
            <a:ext cx="2676991" cy="1441490"/>
            <a:chOff x="0" y="0"/>
            <a:chExt cx="3013686" cy="1407275"/>
          </a:xfrm>
        </p:grpSpPr>
        <p:sp>
          <p:nvSpPr>
            <p:cNvPr id="35" name="Freeform 35"/>
            <p:cNvSpPr/>
            <p:nvPr/>
          </p:nvSpPr>
          <p:spPr>
            <a:xfrm>
              <a:off x="0" y="0"/>
              <a:ext cx="3013686" cy="1407275"/>
            </a:xfrm>
            <a:custGeom>
              <a:avLst/>
              <a:gdLst/>
              <a:ahLst/>
              <a:cxnLst/>
              <a:rect l="l" t="t" r="r" b="b"/>
              <a:pathLst>
                <a:path w="3013686" h="1407275">
                  <a:moveTo>
                    <a:pt x="0" y="0"/>
                  </a:moveTo>
                  <a:lnTo>
                    <a:pt x="3013686" y="0"/>
                  </a:lnTo>
                  <a:lnTo>
                    <a:pt x="3013686" y="1407275"/>
                  </a:lnTo>
                  <a:lnTo>
                    <a:pt x="0" y="1407275"/>
                  </a:lnTo>
                  <a:close/>
                </a:path>
              </a:pathLst>
            </a:custGeom>
            <a:solidFill>
              <a:srgbClr val="FFDF2B"/>
            </a:solidFill>
          </p:spPr>
        </p:sp>
      </p:grpSp>
      <p:sp>
        <p:nvSpPr>
          <p:cNvPr id="36" name="AutoShape 36"/>
          <p:cNvSpPr/>
          <p:nvPr/>
        </p:nvSpPr>
        <p:spPr>
          <a:xfrm rot="-5400000">
            <a:off x="10574122" y="5119688"/>
            <a:ext cx="10287000" cy="0"/>
          </a:xfrm>
          <a:prstGeom prst="line">
            <a:avLst/>
          </a:prstGeom>
          <a:ln w="47625" cap="rnd">
            <a:solidFill>
              <a:srgbClr val="000000"/>
            </a:solidFill>
            <a:prstDash val="solid"/>
            <a:headEnd type="none" w="sm" len="sm"/>
            <a:tailEnd type="none" w="sm" len="sm"/>
          </a:ln>
        </p:spPr>
      </p:sp>
      <p:sp>
        <p:nvSpPr>
          <p:cNvPr id="37" name="TextBox 37"/>
          <p:cNvSpPr txBox="1"/>
          <p:nvPr/>
        </p:nvSpPr>
        <p:spPr>
          <a:xfrm>
            <a:off x="12484659" y="660266"/>
            <a:ext cx="2761536" cy="621409"/>
          </a:xfrm>
          <a:prstGeom prst="rect">
            <a:avLst/>
          </a:prstGeom>
        </p:spPr>
        <p:txBody>
          <a:bodyPr lIns="0" tIns="0" rIns="0" bIns="0" rtlCol="0" anchor="t">
            <a:spAutoFit/>
          </a:bodyPr>
          <a:lstStyle/>
          <a:p>
            <a:pPr algn="ctr">
              <a:lnSpc>
                <a:spcPts val="5124"/>
              </a:lnSpc>
            </a:pPr>
            <a:r>
              <a:rPr lang="en-US" sz="3660">
                <a:solidFill>
                  <a:srgbClr val="000000"/>
                </a:solidFill>
                <a:latin typeface="Open Sans Extra Bold"/>
              </a:rPr>
              <a:t>Limitations</a:t>
            </a:r>
          </a:p>
        </p:txBody>
      </p:sp>
      <p:grpSp>
        <p:nvGrpSpPr>
          <p:cNvPr id="38" name="Group 38"/>
          <p:cNvGrpSpPr/>
          <p:nvPr/>
        </p:nvGrpSpPr>
        <p:grpSpPr>
          <a:xfrm>
            <a:off x="12192526" y="1729217"/>
            <a:ext cx="4636217" cy="2837933"/>
            <a:chOff x="0" y="0"/>
            <a:chExt cx="6181623" cy="3783910"/>
          </a:xfrm>
        </p:grpSpPr>
        <p:sp>
          <p:nvSpPr>
            <p:cNvPr id="39" name="TextBox 39"/>
            <p:cNvSpPr txBox="1"/>
            <p:nvPr/>
          </p:nvSpPr>
          <p:spPr>
            <a:xfrm>
              <a:off x="0" y="3474774"/>
              <a:ext cx="6181623" cy="309136"/>
            </a:xfrm>
            <a:prstGeom prst="rect">
              <a:avLst/>
            </a:prstGeom>
          </p:spPr>
          <p:txBody>
            <a:bodyPr lIns="0" tIns="0" rIns="0" bIns="0" rtlCol="0" anchor="t">
              <a:spAutoFit/>
            </a:bodyPr>
            <a:lstStyle/>
            <a:p>
              <a:pPr>
                <a:lnSpc>
                  <a:spcPts val="2017"/>
                </a:lnSpc>
              </a:pPr>
              <a:endParaRPr/>
            </a:p>
          </p:txBody>
        </p:sp>
        <p:sp>
          <p:nvSpPr>
            <p:cNvPr id="40" name="TextBox 40"/>
            <p:cNvSpPr txBox="1"/>
            <p:nvPr/>
          </p:nvSpPr>
          <p:spPr>
            <a:xfrm>
              <a:off x="0" y="-19050"/>
              <a:ext cx="3982870" cy="3322622"/>
            </a:xfrm>
            <a:prstGeom prst="rect">
              <a:avLst/>
            </a:prstGeom>
          </p:spPr>
          <p:txBody>
            <a:bodyPr lIns="0" tIns="0" rIns="0" bIns="0" rtlCol="0" anchor="t">
              <a:spAutoFit/>
            </a:bodyPr>
            <a:lstStyle/>
            <a:p>
              <a:pPr>
                <a:lnSpc>
                  <a:spcPts val="3339"/>
                </a:lnSpc>
              </a:pPr>
              <a:r>
                <a:rPr lang="en-US" sz="2568" spc="102">
                  <a:solidFill>
                    <a:srgbClr val="000000"/>
                  </a:solidFill>
                  <a:latin typeface="Open Sauce Light Bold"/>
                </a:rPr>
                <a:t>Highly complex model when compared to LSTM based model</a:t>
              </a:r>
            </a:p>
            <a:p>
              <a:pPr>
                <a:lnSpc>
                  <a:spcPts val="3339"/>
                </a:lnSpc>
              </a:pPr>
              <a:endParaRPr lang="en-US" sz="2568" spc="102">
                <a:solidFill>
                  <a:srgbClr val="000000"/>
                </a:solidFill>
                <a:latin typeface="Open Sauce Light Bold"/>
              </a:endParaRPr>
            </a:p>
          </p:txBody>
        </p:sp>
      </p:grpSp>
      <p:grpSp>
        <p:nvGrpSpPr>
          <p:cNvPr id="41" name="Group 41"/>
          <p:cNvGrpSpPr/>
          <p:nvPr/>
        </p:nvGrpSpPr>
        <p:grpSpPr>
          <a:xfrm>
            <a:off x="7934802" y="5703095"/>
            <a:ext cx="6152272" cy="4770486"/>
            <a:chOff x="0" y="0"/>
            <a:chExt cx="8203029" cy="6360648"/>
          </a:xfrm>
        </p:grpSpPr>
        <p:sp>
          <p:nvSpPr>
            <p:cNvPr id="42" name="TextBox 42"/>
            <p:cNvSpPr txBox="1"/>
            <p:nvPr/>
          </p:nvSpPr>
          <p:spPr>
            <a:xfrm>
              <a:off x="0" y="5994629"/>
              <a:ext cx="8203029" cy="366019"/>
            </a:xfrm>
            <a:prstGeom prst="rect">
              <a:avLst/>
            </a:prstGeom>
          </p:spPr>
          <p:txBody>
            <a:bodyPr lIns="0" tIns="0" rIns="0" bIns="0" rtlCol="0" anchor="t">
              <a:spAutoFit/>
            </a:bodyPr>
            <a:lstStyle/>
            <a:p>
              <a:pPr>
                <a:lnSpc>
                  <a:spcPts val="2369"/>
                </a:lnSpc>
              </a:pPr>
              <a:endParaRPr/>
            </a:p>
          </p:txBody>
        </p:sp>
        <p:sp>
          <p:nvSpPr>
            <p:cNvPr id="43" name="TextBox 43"/>
            <p:cNvSpPr txBox="1"/>
            <p:nvPr/>
          </p:nvSpPr>
          <p:spPr>
            <a:xfrm>
              <a:off x="0" y="-28575"/>
              <a:ext cx="5285278" cy="58249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The mainstream method uses the multi-condition</a:t>
              </a:r>
            </a:p>
            <a:p>
              <a:pPr>
                <a:lnSpc>
                  <a:spcPts val="3502"/>
                </a:lnSpc>
              </a:pPr>
              <a:r>
                <a:rPr lang="en-US" sz="2693" spc="107">
                  <a:solidFill>
                    <a:srgbClr val="000000"/>
                  </a:solidFill>
                  <a:latin typeface="Open Sauce Light Bold"/>
                </a:rPr>
                <a:t>training (MCT) to boost the noise robustness of ASR. MCTuses different kinds of data to train the speech recognition model.</a:t>
              </a:r>
            </a:p>
          </p:txBody>
        </p:sp>
      </p:grpSp>
      <p:grpSp>
        <p:nvGrpSpPr>
          <p:cNvPr id="44" name="Group 44"/>
          <p:cNvGrpSpPr/>
          <p:nvPr/>
        </p:nvGrpSpPr>
        <p:grpSpPr>
          <a:xfrm>
            <a:off x="12256119" y="5703095"/>
            <a:ext cx="5446293" cy="1879355"/>
            <a:chOff x="0" y="0"/>
            <a:chExt cx="7261724" cy="2505806"/>
          </a:xfrm>
        </p:grpSpPr>
        <p:sp>
          <p:nvSpPr>
            <p:cNvPr id="45" name="TextBox 45"/>
            <p:cNvSpPr txBox="1"/>
            <p:nvPr/>
          </p:nvSpPr>
          <p:spPr>
            <a:xfrm>
              <a:off x="0" y="2299791"/>
              <a:ext cx="7261724" cy="206015"/>
            </a:xfrm>
            <a:prstGeom prst="rect">
              <a:avLst/>
            </a:prstGeom>
          </p:spPr>
          <p:txBody>
            <a:bodyPr lIns="0" tIns="0" rIns="0" bIns="0" rtlCol="0" anchor="t">
              <a:spAutoFit/>
            </a:bodyPr>
            <a:lstStyle/>
            <a:p>
              <a:pPr>
                <a:lnSpc>
                  <a:spcPts val="1320"/>
                </a:lnSpc>
              </a:pPr>
              <a:endParaRPr/>
            </a:p>
          </p:txBody>
        </p:sp>
        <p:sp>
          <p:nvSpPr>
            <p:cNvPr id="46" name="TextBox 46"/>
            <p:cNvSpPr txBox="1"/>
            <p:nvPr/>
          </p:nvSpPr>
          <p:spPr>
            <a:xfrm>
              <a:off x="0" y="-19050"/>
              <a:ext cx="4678788" cy="2210393"/>
            </a:xfrm>
            <a:prstGeom prst="rect">
              <a:avLst/>
            </a:prstGeom>
          </p:spPr>
          <p:txBody>
            <a:bodyPr lIns="0" tIns="0" rIns="0" bIns="0" rtlCol="0" anchor="t">
              <a:spAutoFit/>
            </a:bodyPr>
            <a:lstStyle/>
            <a:p>
              <a:pPr>
                <a:lnSpc>
                  <a:spcPts val="3367"/>
                </a:lnSpc>
              </a:pPr>
              <a:r>
                <a:rPr lang="en-US" sz="2590" spc="103">
                  <a:solidFill>
                    <a:srgbClr val="000000"/>
                  </a:solidFill>
                  <a:latin typeface="Open Sauce Light Bold"/>
                </a:rPr>
                <a:t>Only clean data is taken into account unclean data were taken into account</a:t>
              </a:r>
            </a:p>
          </p:txBody>
        </p:sp>
      </p:grpSp>
      <p:sp>
        <p:nvSpPr>
          <p:cNvPr id="47" name="TextBox 47"/>
          <p:cNvSpPr txBox="1"/>
          <p:nvPr/>
        </p:nvSpPr>
        <p:spPr>
          <a:xfrm>
            <a:off x="16177434" y="660266"/>
            <a:ext cx="1740694" cy="621409"/>
          </a:xfrm>
          <a:prstGeom prst="rect">
            <a:avLst/>
          </a:prstGeom>
        </p:spPr>
        <p:txBody>
          <a:bodyPr lIns="0" tIns="0" rIns="0" bIns="0" rtlCol="0" anchor="t">
            <a:spAutoFit/>
          </a:bodyPr>
          <a:lstStyle/>
          <a:p>
            <a:pPr algn="ctr">
              <a:lnSpc>
                <a:spcPts val="5124"/>
              </a:lnSpc>
            </a:pPr>
            <a:r>
              <a:rPr lang="en-US" sz="3660" dirty="0">
                <a:solidFill>
                  <a:srgbClr val="000000"/>
                </a:solidFill>
                <a:latin typeface="Open Sans Extra Bold"/>
              </a:rPr>
              <a:t>Journal</a:t>
            </a:r>
          </a:p>
        </p:txBody>
      </p:sp>
      <p:sp>
        <p:nvSpPr>
          <p:cNvPr id="48" name="TextBox 48"/>
          <p:cNvSpPr txBox="1"/>
          <p:nvPr/>
        </p:nvSpPr>
        <p:spPr>
          <a:xfrm>
            <a:off x="16168360" y="2749185"/>
            <a:ext cx="2181879" cy="683512"/>
          </a:xfrm>
          <a:prstGeom prst="rect">
            <a:avLst/>
          </a:prstGeom>
        </p:spPr>
        <p:txBody>
          <a:bodyPr lIns="0" tIns="0" rIns="0" bIns="0" rtlCol="0" anchor="t">
            <a:spAutoFit/>
          </a:bodyPr>
          <a:lstStyle/>
          <a:p>
            <a:pPr algn="ctr">
              <a:lnSpc>
                <a:spcPts val="5586"/>
              </a:lnSpc>
            </a:pPr>
            <a:r>
              <a:rPr lang="en-US" sz="3990">
                <a:solidFill>
                  <a:srgbClr val="000000"/>
                </a:solidFill>
                <a:latin typeface="Open Sans Bold"/>
              </a:rPr>
              <a:t>IEEE</a:t>
            </a:r>
          </a:p>
        </p:txBody>
      </p:sp>
      <p:grpSp>
        <p:nvGrpSpPr>
          <p:cNvPr id="49" name="Group 49"/>
          <p:cNvGrpSpPr/>
          <p:nvPr/>
        </p:nvGrpSpPr>
        <p:grpSpPr>
          <a:xfrm>
            <a:off x="5762416" y="1922907"/>
            <a:ext cx="3367622" cy="2909972"/>
            <a:chOff x="0" y="0"/>
            <a:chExt cx="4490163" cy="3879963"/>
          </a:xfrm>
        </p:grpSpPr>
        <p:sp>
          <p:nvSpPr>
            <p:cNvPr id="50" name="TextBox 50"/>
            <p:cNvSpPr txBox="1"/>
            <p:nvPr/>
          </p:nvSpPr>
          <p:spPr>
            <a:xfrm>
              <a:off x="0" y="3656760"/>
              <a:ext cx="4490163" cy="223203"/>
            </a:xfrm>
            <a:prstGeom prst="rect">
              <a:avLst/>
            </a:prstGeom>
          </p:spPr>
          <p:txBody>
            <a:bodyPr lIns="0" tIns="0" rIns="0" bIns="0" rtlCol="0" anchor="t">
              <a:spAutoFit/>
            </a:bodyPr>
            <a:lstStyle/>
            <a:p>
              <a:pPr>
                <a:lnSpc>
                  <a:spcPts val="1448"/>
                </a:lnSpc>
              </a:pPr>
              <a:endParaRPr/>
            </a:p>
          </p:txBody>
        </p:sp>
        <p:sp>
          <p:nvSpPr>
            <p:cNvPr id="51" name="TextBox 51"/>
            <p:cNvSpPr txBox="1"/>
            <p:nvPr/>
          </p:nvSpPr>
          <p:spPr>
            <a:xfrm>
              <a:off x="0" y="-28575"/>
              <a:ext cx="2893049" cy="3563613"/>
            </a:xfrm>
            <a:prstGeom prst="rect">
              <a:avLst/>
            </a:prstGeom>
          </p:spPr>
          <p:txBody>
            <a:bodyPr lIns="0" tIns="0" rIns="0" bIns="0" rtlCol="0" anchor="t">
              <a:spAutoFit/>
            </a:bodyPr>
            <a:lstStyle/>
            <a:p>
              <a:pPr>
                <a:lnSpc>
                  <a:spcPts val="3559"/>
                </a:lnSpc>
              </a:pPr>
              <a:r>
                <a:rPr lang="en-US" sz="2737" spc="109">
                  <a:solidFill>
                    <a:srgbClr val="000000"/>
                  </a:solidFill>
                  <a:latin typeface="Open Sauce Light Bold"/>
                </a:rPr>
                <a:t>Haoran Miao1, Gaofeng Cheng, Changfeng Gao,</a:t>
              </a:r>
            </a:p>
          </p:txBody>
        </p:sp>
      </p:grpSp>
      <p:sp>
        <p:nvSpPr>
          <p:cNvPr id="52" name="TextBox 52"/>
          <p:cNvSpPr txBox="1"/>
          <p:nvPr/>
        </p:nvSpPr>
        <p:spPr>
          <a:xfrm>
            <a:off x="695286" y="7093894"/>
            <a:ext cx="579490" cy="683798"/>
          </a:xfrm>
          <a:prstGeom prst="rect">
            <a:avLst/>
          </a:prstGeom>
        </p:spPr>
        <p:txBody>
          <a:bodyPr lIns="0" tIns="0" rIns="0" bIns="0" rtlCol="0" anchor="t">
            <a:spAutoFit/>
          </a:bodyPr>
          <a:lstStyle/>
          <a:p>
            <a:pPr algn="ctr">
              <a:lnSpc>
                <a:spcPts val="5586"/>
              </a:lnSpc>
            </a:pPr>
            <a:r>
              <a:rPr lang="en-US" sz="3990">
                <a:solidFill>
                  <a:srgbClr val="000000"/>
                </a:solidFill>
                <a:latin typeface="Open Sans"/>
              </a:rPr>
              <a:t>14</a:t>
            </a:r>
          </a:p>
        </p:txBody>
      </p:sp>
      <p:grpSp>
        <p:nvGrpSpPr>
          <p:cNvPr id="53" name="Group 53"/>
          <p:cNvGrpSpPr/>
          <p:nvPr/>
        </p:nvGrpSpPr>
        <p:grpSpPr>
          <a:xfrm>
            <a:off x="5762416" y="6913399"/>
            <a:ext cx="3367622" cy="1119272"/>
            <a:chOff x="0" y="0"/>
            <a:chExt cx="4490163" cy="1492363"/>
          </a:xfrm>
        </p:grpSpPr>
        <p:sp>
          <p:nvSpPr>
            <p:cNvPr id="54" name="TextBox 54"/>
            <p:cNvSpPr txBox="1"/>
            <p:nvPr/>
          </p:nvSpPr>
          <p:spPr>
            <a:xfrm>
              <a:off x="0" y="1269160"/>
              <a:ext cx="4490163" cy="223203"/>
            </a:xfrm>
            <a:prstGeom prst="rect">
              <a:avLst/>
            </a:prstGeom>
          </p:spPr>
          <p:txBody>
            <a:bodyPr lIns="0" tIns="0" rIns="0" bIns="0" rtlCol="0" anchor="t">
              <a:spAutoFit/>
            </a:bodyPr>
            <a:lstStyle/>
            <a:p>
              <a:pPr>
                <a:lnSpc>
                  <a:spcPts val="1448"/>
                </a:lnSpc>
              </a:pPr>
              <a:endParaRPr/>
            </a:p>
          </p:txBody>
        </p:sp>
        <p:sp>
          <p:nvSpPr>
            <p:cNvPr id="55" name="TextBox 55"/>
            <p:cNvSpPr txBox="1"/>
            <p:nvPr/>
          </p:nvSpPr>
          <p:spPr>
            <a:xfrm>
              <a:off x="0" y="-28575"/>
              <a:ext cx="2893049" cy="1176013"/>
            </a:xfrm>
            <a:prstGeom prst="rect">
              <a:avLst/>
            </a:prstGeom>
          </p:spPr>
          <p:txBody>
            <a:bodyPr lIns="0" tIns="0" rIns="0" bIns="0" rtlCol="0" anchor="t">
              <a:spAutoFit/>
            </a:bodyPr>
            <a:lstStyle/>
            <a:p>
              <a:pPr>
                <a:lnSpc>
                  <a:spcPts val="3559"/>
                </a:lnSpc>
              </a:pPr>
              <a:r>
                <a:rPr lang="en-US" sz="2737" spc="109">
                  <a:solidFill>
                    <a:srgbClr val="000000"/>
                  </a:solidFill>
                  <a:latin typeface="Open Sauce Light Bold"/>
                </a:rPr>
                <a:t>Cunhang Fan</a:t>
              </a:r>
            </a:p>
          </p:txBody>
        </p:sp>
      </p:grpSp>
      <p:sp>
        <p:nvSpPr>
          <p:cNvPr id="56" name="TextBox 56"/>
          <p:cNvSpPr txBox="1"/>
          <p:nvPr/>
        </p:nvSpPr>
        <p:spPr>
          <a:xfrm>
            <a:off x="15956842" y="6793333"/>
            <a:ext cx="2181879" cy="679702"/>
          </a:xfrm>
          <a:prstGeom prst="rect">
            <a:avLst/>
          </a:prstGeom>
        </p:spPr>
        <p:txBody>
          <a:bodyPr lIns="0" tIns="0" rIns="0" bIns="0" rtlCol="0" anchor="t">
            <a:spAutoFit/>
          </a:bodyPr>
          <a:lstStyle/>
          <a:p>
            <a:pPr algn="ctr">
              <a:lnSpc>
                <a:spcPts val="5586"/>
              </a:lnSpc>
            </a:pPr>
            <a:r>
              <a:rPr lang="en-US" sz="3990">
                <a:solidFill>
                  <a:srgbClr val="000000"/>
                </a:solidFill>
                <a:latin typeface="Open Sans Bold"/>
              </a:rPr>
              <a:t>IEEE</a:t>
            </a:r>
          </a:p>
        </p:txBody>
      </p:sp>
      <p:grpSp>
        <p:nvGrpSpPr>
          <p:cNvPr id="57" name="Group 57"/>
          <p:cNvGrpSpPr/>
          <p:nvPr/>
        </p:nvGrpSpPr>
        <p:grpSpPr>
          <a:xfrm>
            <a:off x="2069409" y="1839173"/>
            <a:ext cx="5446293" cy="3456036"/>
            <a:chOff x="0" y="0"/>
            <a:chExt cx="7261724" cy="4608048"/>
          </a:xfrm>
        </p:grpSpPr>
        <p:sp>
          <p:nvSpPr>
            <p:cNvPr id="58" name="TextBox 58"/>
            <p:cNvSpPr txBox="1"/>
            <p:nvPr/>
          </p:nvSpPr>
          <p:spPr>
            <a:xfrm>
              <a:off x="0" y="4242029"/>
              <a:ext cx="7261724" cy="366019"/>
            </a:xfrm>
            <a:prstGeom prst="rect">
              <a:avLst/>
            </a:prstGeom>
          </p:spPr>
          <p:txBody>
            <a:bodyPr lIns="0" tIns="0" rIns="0" bIns="0" rtlCol="0" anchor="t">
              <a:spAutoFit/>
            </a:bodyPr>
            <a:lstStyle/>
            <a:p>
              <a:pPr>
                <a:lnSpc>
                  <a:spcPts val="2369"/>
                </a:lnSpc>
              </a:pPr>
              <a:endParaRPr/>
            </a:p>
          </p:txBody>
        </p:sp>
        <p:sp>
          <p:nvSpPr>
            <p:cNvPr id="59" name="TextBox 59"/>
            <p:cNvSpPr txBox="1"/>
            <p:nvPr/>
          </p:nvSpPr>
          <p:spPr>
            <a:xfrm>
              <a:off x="0" y="-28575"/>
              <a:ext cx="4678788" cy="40723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TRANSFORMER-BASED ONLINE CTC/ATTENTION END-TO-END SPEECH</a:t>
              </a:r>
            </a:p>
            <a:p>
              <a:pPr>
                <a:lnSpc>
                  <a:spcPts val="3502"/>
                </a:lnSpc>
              </a:pPr>
              <a:r>
                <a:rPr lang="en-US" sz="2693" spc="107">
                  <a:solidFill>
                    <a:srgbClr val="000000"/>
                  </a:solidFill>
                  <a:latin typeface="Open Sauce Light Bold"/>
                </a:rPr>
                <a:t>RECOGNITION ARCHITECTURE</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791" y="-14124"/>
            <a:ext cx="2081200" cy="1481250"/>
            <a:chOff x="0" y="0"/>
            <a:chExt cx="1977263" cy="1407275"/>
          </a:xfrm>
        </p:grpSpPr>
        <p:sp>
          <p:nvSpPr>
            <p:cNvPr id="3" name="Freeform 3"/>
            <p:cNvSpPr/>
            <p:nvPr/>
          </p:nvSpPr>
          <p:spPr>
            <a:xfrm>
              <a:off x="0" y="0"/>
              <a:ext cx="1977262" cy="1407275"/>
            </a:xfrm>
            <a:custGeom>
              <a:avLst/>
              <a:gdLst/>
              <a:ahLst/>
              <a:cxnLst/>
              <a:rect l="l" t="t" r="r" b="b"/>
              <a:pathLst>
                <a:path w="1977262" h="1407275">
                  <a:moveTo>
                    <a:pt x="0" y="0"/>
                  </a:moveTo>
                  <a:lnTo>
                    <a:pt x="1977262" y="0"/>
                  </a:lnTo>
                  <a:lnTo>
                    <a:pt x="1977262" y="1407275"/>
                  </a:lnTo>
                  <a:lnTo>
                    <a:pt x="0" y="1407275"/>
                  </a:lnTo>
                  <a:close/>
                </a:path>
              </a:pathLst>
            </a:custGeom>
            <a:solidFill>
              <a:srgbClr val="FFDF2B"/>
            </a:solidFill>
          </p:spPr>
        </p:sp>
      </p:grpSp>
      <p:grpSp>
        <p:nvGrpSpPr>
          <p:cNvPr id="4" name="Group 4"/>
          <p:cNvGrpSpPr/>
          <p:nvPr/>
        </p:nvGrpSpPr>
        <p:grpSpPr>
          <a:xfrm>
            <a:off x="5501812" y="0"/>
            <a:ext cx="2213915" cy="1481250"/>
            <a:chOff x="0" y="0"/>
            <a:chExt cx="2103350" cy="1407275"/>
          </a:xfrm>
        </p:grpSpPr>
        <p:sp>
          <p:nvSpPr>
            <p:cNvPr id="5" name="Freeform 5"/>
            <p:cNvSpPr/>
            <p:nvPr/>
          </p:nvSpPr>
          <p:spPr>
            <a:xfrm>
              <a:off x="0" y="0"/>
              <a:ext cx="2103350" cy="1407275"/>
            </a:xfrm>
            <a:custGeom>
              <a:avLst/>
              <a:gdLst/>
              <a:ahLst/>
              <a:cxnLst/>
              <a:rect l="l" t="t" r="r" b="b"/>
              <a:pathLst>
                <a:path w="2103350" h="1407275">
                  <a:moveTo>
                    <a:pt x="0" y="0"/>
                  </a:moveTo>
                  <a:lnTo>
                    <a:pt x="2103350" y="0"/>
                  </a:lnTo>
                  <a:lnTo>
                    <a:pt x="2103350" y="1407275"/>
                  </a:lnTo>
                  <a:lnTo>
                    <a:pt x="0" y="1407275"/>
                  </a:lnTo>
                  <a:close/>
                </a:path>
              </a:pathLst>
            </a:custGeom>
            <a:solidFill>
              <a:srgbClr val="FFDF2B"/>
            </a:solidFill>
          </p:spPr>
        </p:sp>
      </p:grpSp>
      <p:grpSp>
        <p:nvGrpSpPr>
          <p:cNvPr id="6" name="Group 6"/>
          <p:cNvGrpSpPr/>
          <p:nvPr/>
        </p:nvGrpSpPr>
        <p:grpSpPr>
          <a:xfrm>
            <a:off x="7715727" y="23812"/>
            <a:ext cx="4321317" cy="1457438"/>
            <a:chOff x="0" y="0"/>
            <a:chExt cx="4105507" cy="1554575"/>
          </a:xfrm>
        </p:grpSpPr>
        <p:sp>
          <p:nvSpPr>
            <p:cNvPr id="7" name="Freeform 7"/>
            <p:cNvSpPr/>
            <p:nvPr/>
          </p:nvSpPr>
          <p:spPr>
            <a:xfrm>
              <a:off x="0" y="0"/>
              <a:ext cx="4105507" cy="1554575"/>
            </a:xfrm>
            <a:custGeom>
              <a:avLst/>
              <a:gdLst/>
              <a:ahLst/>
              <a:cxnLst/>
              <a:rect l="l" t="t" r="r" b="b"/>
              <a:pathLst>
                <a:path w="4105507" h="1554575">
                  <a:moveTo>
                    <a:pt x="0" y="0"/>
                  </a:moveTo>
                  <a:lnTo>
                    <a:pt x="4105507" y="0"/>
                  </a:lnTo>
                  <a:lnTo>
                    <a:pt x="4105507" y="1554575"/>
                  </a:lnTo>
                  <a:lnTo>
                    <a:pt x="0" y="1554575"/>
                  </a:lnTo>
                  <a:close/>
                </a:path>
              </a:pathLst>
            </a:custGeom>
            <a:solidFill>
              <a:srgbClr val="FFDF2B"/>
            </a:solidFill>
          </p:spPr>
        </p:sp>
      </p:grpSp>
      <p:grpSp>
        <p:nvGrpSpPr>
          <p:cNvPr id="8" name="Group 8"/>
          <p:cNvGrpSpPr/>
          <p:nvPr/>
        </p:nvGrpSpPr>
        <p:grpSpPr>
          <a:xfrm>
            <a:off x="11989419" y="0"/>
            <a:ext cx="3752015" cy="1481250"/>
            <a:chOff x="0" y="0"/>
            <a:chExt cx="3564636" cy="1407275"/>
          </a:xfrm>
        </p:grpSpPr>
        <p:sp>
          <p:nvSpPr>
            <p:cNvPr id="9" name="Freeform 9"/>
            <p:cNvSpPr/>
            <p:nvPr/>
          </p:nvSpPr>
          <p:spPr>
            <a:xfrm>
              <a:off x="0" y="0"/>
              <a:ext cx="3564636" cy="1407275"/>
            </a:xfrm>
            <a:custGeom>
              <a:avLst/>
              <a:gdLst/>
              <a:ahLst/>
              <a:cxnLst/>
              <a:rect l="l" t="t" r="r" b="b"/>
              <a:pathLst>
                <a:path w="3564636" h="1407275">
                  <a:moveTo>
                    <a:pt x="0" y="0"/>
                  </a:moveTo>
                  <a:lnTo>
                    <a:pt x="3564636" y="0"/>
                  </a:lnTo>
                  <a:lnTo>
                    <a:pt x="3564636" y="1407275"/>
                  </a:lnTo>
                  <a:lnTo>
                    <a:pt x="0" y="1407275"/>
                  </a:lnTo>
                  <a:close/>
                </a:path>
              </a:pathLst>
            </a:custGeom>
            <a:solidFill>
              <a:srgbClr val="FFDF2B"/>
            </a:solidFill>
          </p:spPr>
        </p:sp>
      </p:grpSp>
      <p:grpSp>
        <p:nvGrpSpPr>
          <p:cNvPr id="10" name="Group 10"/>
          <p:cNvGrpSpPr/>
          <p:nvPr/>
        </p:nvGrpSpPr>
        <p:grpSpPr>
          <a:xfrm>
            <a:off x="1801028" y="0"/>
            <a:ext cx="3700784" cy="1481250"/>
            <a:chOff x="0" y="0"/>
            <a:chExt cx="3515964" cy="1407275"/>
          </a:xfrm>
        </p:grpSpPr>
        <p:sp>
          <p:nvSpPr>
            <p:cNvPr id="11" name="Freeform 11"/>
            <p:cNvSpPr/>
            <p:nvPr/>
          </p:nvSpPr>
          <p:spPr>
            <a:xfrm>
              <a:off x="0" y="0"/>
              <a:ext cx="3515964" cy="1407275"/>
            </a:xfrm>
            <a:custGeom>
              <a:avLst/>
              <a:gdLst/>
              <a:ahLst/>
              <a:cxnLst/>
              <a:rect l="l" t="t" r="r" b="b"/>
              <a:pathLst>
                <a:path w="3515964" h="1407275">
                  <a:moveTo>
                    <a:pt x="0" y="0"/>
                  </a:moveTo>
                  <a:lnTo>
                    <a:pt x="3515964" y="0"/>
                  </a:lnTo>
                  <a:lnTo>
                    <a:pt x="3515964" y="1407275"/>
                  </a:lnTo>
                  <a:lnTo>
                    <a:pt x="0" y="1407275"/>
                  </a:lnTo>
                  <a:close/>
                </a:path>
              </a:pathLst>
            </a:custGeom>
            <a:solidFill>
              <a:srgbClr val="FFDF2B"/>
            </a:solidFill>
          </p:spPr>
        </p:sp>
      </p:grpSp>
      <p:sp>
        <p:nvSpPr>
          <p:cNvPr id="12" name="AutoShape 12"/>
          <p:cNvSpPr/>
          <p:nvPr/>
        </p:nvSpPr>
        <p:spPr>
          <a:xfrm rot="-5400000">
            <a:off x="-3318660" y="5119687"/>
            <a:ext cx="10287000" cy="0"/>
          </a:xfrm>
          <a:prstGeom prst="line">
            <a:avLst/>
          </a:prstGeom>
          <a:ln w="47625" cap="rnd">
            <a:solidFill>
              <a:srgbClr val="000000"/>
            </a:solidFill>
            <a:prstDash val="solid"/>
            <a:headEnd type="none" w="sm" len="sm"/>
            <a:tailEnd type="none" w="sm" len="sm"/>
          </a:ln>
        </p:spPr>
      </p:sp>
      <p:sp>
        <p:nvSpPr>
          <p:cNvPr id="13" name="AutoShape 13"/>
          <p:cNvSpPr/>
          <p:nvPr/>
        </p:nvSpPr>
        <p:spPr>
          <a:xfrm rot="-5400000">
            <a:off x="334499" y="5119688"/>
            <a:ext cx="10287000" cy="0"/>
          </a:xfrm>
          <a:prstGeom prst="line">
            <a:avLst/>
          </a:prstGeom>
          <a:ln w="47625" cap="rnd">
            <a:solidFill>
              <a:srgbClr val="000000"/>
            </a:solidFill>
            <a:prstDash val="solid"/>
            <a:headEnd type="none" w="sm" len="sm"/>
            <a:tailEnd type="none" w="sm" len="sm"/>
          </a:ln>
        </p:spPr>
      </p:sp>
      <p:sp>
        <p:nvSpPr>
          <p:cNvPr id="14" name="TextBox 14"/>
          <p:cNvSpPr txBox="1"/>
          <p:nvPr/>
        </p:nvSpPr>
        <p:spPr>
          <a:xfrm>
            <a:off x="590729" y="660266"/>
            <a:ext cx="1057900" cy="621409"/>
          </a:xfrm>
          <a:prstGeom prst="rect">
            <a:avLst/>
          </a:prstGeom>
        </p:spPr>
        <p:txBody>
          <a:bodyPr wrap="square" lIns="0" tIns="0" rIns="0" bIns="0" rtlCol="0" anchor="t">
            <a:spAutoFit/>
          </a:bodyPr>
          <a:lstStyle/>
          <a:p>
            <a:pPr algn="ctr">
              <a:lnSpc>
                <a:spcPts val="5124"/>
              </a:lnSpc>
            </a:pPr>
            <a:r>
              <a:rPr lang="en-US" sz="3660" dirty="0" err="1">
                <a:solidFill>
                  <a:srgbClr val="000000"/>
                </a:solidFill>
                <a:latin typeface="Open Sans Extra Bold"/>
              </a:rPr>
              <a:t>Sno</a:t>
            </a:r>
            <a:endParaRPr lang="en-US" sz="3660" dirty="0">
              <a:solidFill>
                <a:srgbClr val="000000"/>
              </a:solidFill>
              <a:latin typeface="Open Sans Extra Bold"/>
            </a:endParaRPr>
          </a:p>
        </p:txBody>
      </p:sp>
      <p:sp>
        <p:nvSpPr>
          <p:cNvPr id="15" name="TextBox 15"/>
          <p:cNvSpPr txBox="1"/>
          <p:nvPr/>
        </p:nvSpPr>
        <p:spPr>
          <a:xfrm>
            <a:off x="3112781" y="660266"/>
            <a:ext cx="1437994" cy="621409"/>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Title</a:t>
            </a:r>
          </a:p>
        </p:txBody>
      </p:sp>
      <p:sp>
        <p:nvSpPr>
          <p:cNvPr id="16" name="TextBox 16"/>
          <p:cNvSpPr txBox="1"/>
          <p:nvPr/>
        </p:nvSpPr>
        <p:spPr>
          <a:xfrm>
            <a:off x="494859" y="5522666"/>
            <a:ext cx="667993" cy="683798"/>
          </a:xfrm>
          <a:prstGeom prst="rect">
            <a:avLst/>
          </a:prstGeom>
        </p:spPr>
        <p:txBody>
          <a:bodyPr lIns="0" tIns="0" rIns="0" bIns="0" rtlCol="0" anchor="t">
            <a:spAutoFit/>
          </a:bodyPr>
          <a:lstStyle/>
          <a:p>
            <a:pPr algn="ctr">
              <a:lnSpc>
                <a:spcPts val="5586"/>
              </a:lnSpc>
            </a:pPr>
            <a:r>
              <a:rPr lang="en-US" sz="3990">
                <a:solidFill>
                  <a:srgbClr val="000000"/>
                </a:solidFill>
                <a:latin typeface="Open Sans"/>
              </a:rPr>
              <a:t>15</a:t>
            </a:r>
          </a:p>
        </p:txBody>
      </p:sp>
      <p:grpSp>
        <p:nvGrpSpPr>
          <p:cNvPr id="17" name="Group 17"/>
          <p:cNvGrpSpPr/>
          <p:nvPr/>
        </p:nvGrpSpPr>
        <p:grpSpPr>
          <a:xfrm>
            <a:off x="1999934" y="1608668"/>
            <a:ext cx="5446293" cy="827136"/>
            <a:chOff x="0" y="0"/>
            <a:chExt cx="7261724" cy="1102848"/>
          </a:xfrm>
        </p:grpSpPr>
        <p:sp>
          <p:nvSpPr>
            <p:cNvPr id="18" name="TextBox 18"/>
            <p:cNvSpPr txBox="1"/>
            <p:nvPr/>
          </p:nvSpPr>
          <p:spPr>
            <a:xfrm>
              <a:off x="0" y="736829"/>
              <a:ext cx="7261724" cy="366019"/>
            </a:xfrm>
            <a:prstGeom prst="rect">
              <a:avLst/>
            </a:prstGeom>
          </p:spPr>
          <p:txBody>
            <a:bodyPr lIns="0" tIns="0" rIns="0" bIns="0" rtlCol="0" anchor="t">
              <a:spAutoFit/>
            </a:bodyPr>
            <a:lstStyle/>
            <a:p>
              <a:pPr>
                <a:lnSpc>
                  <a:spcPts val="2369"/>
                </a:lnSpc>
              </a:pPr>
              <a:endParaRPr/>
            </a:p>
          </p:txBody>
        </p:sp>
        <p:sp>
          <p:nvSpPr>
            <p:cNvPr id="19" name="TextBox 19"/>
            <p:cNvSpPr txBox="1"/>
            <p:nvPr/>
          </p:nvSpPr>
          <p:spPr>
            <a:xfrm>
              <a:off x="0" y="-28575"/>
              <a:ext cx="4678788" cy="567157"/>
            </a:xfrm>
            <a:prstGeom prst="rect">
              <a:avLst/>
            </a:prstGeom>
          </p:spPr>
          <p:txBody>
            <a:bodyPr lIns="0" tIns="0" rIns="0" bIns="0" rtlCol="0" anchor="t">
              <a:spAutoFit/>
            </a:bodyPr>
            <a:lstStyle/>
            <a:p>
              <a:pPr>
                <a:lnSpc>
                  <a:spcPts val="3502"/>
                </a:lnSpc>
              </a:pPr>
              <a:endParaRPr/>
            </a:p>
          </p:txBody>
        </p:sp>
      </p:grpSp>
      <p:grpSp>
        <p:nvGrpSpPr>
          <p:cNvPr id="20" name="Group 20"/>
          <p:cNvGrpSpPr/>
          <p:nvPr/>
        </p:nvGrpSpPr>
        <p:grpSpPr>
          <a:xfrm>
            <a:off x="1999934" y="4773014"/>
            <a:ext cx="5446293" cy="858886"/>
            <a:chOff x="0" y="0"/>
            <a:chExt cx="7261724" cy="1145182"/>
          </a:xfrm>
        </p:grpSpPr>
        <p:sp>
          <p:nvSpPr>
            <p:cNvPr id="21" name="TextBox 21"/>
            <p:cNvSpPr txBox="1"/>
            <p:nvPr/>
          </p:nvSpPr>
          <p:spPr>
            <a:xfrm>
              <a:off x="0" y="779163"/>
              <a:ext cx="7261724" cy="366019"/>
            </a:xfrm>
            <a:prstGeom prst="rect">
              <a:avLst/>
            </a:prstGeom>
          </p:spPr>
          <p:txBody>
            <a:bodyPr lIns="0" tIns="0" rIns="0" bIns="0" rtlCol="0" anchor="t">
              <a:spAutoFit/>
            </a:bodyPr>
            <a:lstStyle/>
            <a:p>
              <a:pPr>
                <a:lnSpc>
                  <a:spcPts val="2369"/>
                </a:lnSpc>
              </a:pPr>
              <a:endParaRPr/>
            </a:p>
          </p:txBody>
        </p:sp>
        <p:sp>
          <p:nvSpPr>
            <p:cNvPr id="22" name="TextBox 22"/>
            <p:cNvSpPr txBox="1"/>
            <p:nvPr/>
          </p:nvSpPr>
          <p:spPr>
            <a:xfrm>
              <a:off x="0" y="-38100"/>
              <a:ext cx="4678788" cy="619015"/>
            </a:xfrm>
            <a:prstGeom prst="rect">
              <a:avLst/>
            </a:prstGeom>
          </p:spPr>
          <p:txBody>
            <a:bodyPr lIns="0" tIns="0" rIns="0" bIns="0" rtlCol="0" anchor="t">
              <a:spAutoFit/>
            </a:bodyPr>
            <a:lstStyle/>
            <a:p>
              <a:pPr>
                <a:lnSpc>
                  <a:spcPts val="3762"/>
                </a:lnSpc>
              </a:pPr>
              <a:endParaRPr/>
            </a:p>
          </p:txBody>
        </p:sp>
      </p:grpSp>
      <p:sp>
        <p:nvSpPr>
          <p:cNvPr id="23" name="TextBox 23"/>
          <p:cNvSpPr txBox="1"/>
          <p:nvPr/>
        </p:nvSpPr>
        <p:spPr>
          <a:xfrm>
            <a:off x="2069409" y="9239666"/>
            <a:ext cx="5446293" cy="286420"/>
          </a:xfrm>
          <a:prstGeom prst="rect">
            <a:avLst/>
          </a:prstGeom>
        </p:spPr>
        <p:txBody>
          <a:bodyPr lIns="0" tIns="0" rIns="0" bIns="0" rtlCol="0" anchor="t">
            <a:spAutoFit/>
          </a:bodyPr>
          <a:lstStyle/>
          <a:p>
            <a:pPr>
              <a:lnSpc>
                <a:spcPts val="2369"/>
              </a:lnSpc>
            </a:pPr>
            <a:endParaRPr/>
          </a:p>
        </p:txBody>
      </p:sp>
      <p:sp>
        <p:nvSpPr>
          <p:cNvPr id="24" name="AutoShape 24"/>
          <p:cNvSpPr/>
          <p:nvPr/>
        </p:nvSpPr>
        <p:spPr>
          <a:xfrm rot="-5400000">
            <a:off x="2548414" y="5119687"/>
            <a:ext cx="10287000" cy="0"/>
          </a:xfrm>
          <a:prstGeom prst="line">
            <a:avLst/>
          </a:prstGeom>
          <a:ln w="47625" cap="rnd">
            <a:solidFill>
              <a:srgbClr val="000000"/>
            </a:solidFill>
            <a:prstDash val="solid"/>
            <a:headEnd type="none" w="sm" len="sm"/>
            <a:tailEnd type="none" w="sm" len="sm"/>
          </a:ln>
        </p:spPr>
      </p:sp>
      <p:sp>
        <p:nvSpPr>
          <p:cNvPr id="25" name="TextBox 25"/>
          <p:cNvSpPr txBox="1"/>
          <p:nvPr/>
        </p:nvSpPr>
        <p:spPr>
          <a:xfrm>
            <a:off x="5776378" y="660266"/>
            <a:ext cx="1763137" cy="621409"/>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Author</a:t>
            </a:r>
          </a:p>
        </p:txBody>
      </p:sp>
      <p:sp>
        <p:nvSpPr>
          <p:cNvPr id="26" name="AutoShape 26"/>
          <p:cNvSpPr/>
          <p:nvPr/>
        </p:nvSpPr>
        <p:spPr>
          <a:xfrm rot="-5400000">
            <a:off x="6869732" y="5119688"/>
            <a:ext cx="10287000" cy="0"/>
          </a:xfrm>
          <a:prstGeom prst="line">
            <a:avLst/>
          </a:prstGeom>
          <a:ln w="47625" cap="rnd">
            <a:solidFill>
              <a:srgbClr val="000000"/>
            </a:solidFill>
            <a:prstDash val="solid"/>
            <a:headEnd type="none" w="sm" len="sm"/>
            <a:tailEnd type="none" w="sm" len="sm"/>
          </a:ln>
        </p:spPr>
      </p:sp>
      <p:sp>
        <p:nvSpPr>
          <p:cNvPr id="27" name="TextBox 27"/>
          <p:cNvSpPr txBox="1"/>
          <p:nvPr/>
        </p:nvSpPr>
        <p:spPr>
          <a:xfrm>
            <a:off x="8473003" y="660266"/>
            <a:ext cx="3340204" cy="621409"/>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Methodology</a:t>
            </a:r>
          </a:p>
        </p:txBody>
      </p:sp>
      <p:grpSp>
        <p:nvGrpSpPr>
          <p:cNvPr id="28" name="Group 28"/>
          <p:cNvGrpSpPr/>
          <p:nvPr/>
        </p:nvGrpSpPr>
        <p:grpSpPr>
          <a:xfrm>
            <a:off x="8018289" y="2287785"/>
            <a:ext cx="5847137" cy="7837357"/>
            <a:chOff x="0" y="0"/>
            <a:chExt cx="7796183" cy="10449809"/>
          </a:xfrm>
        </p:grpSpPr>
        <p:sp>
          <p:nvSpPr>
            <p:cNvPr id="29" name="TextBox 29"/>
            <p:cNvSpPr txBox="1"/>
            <p:nvPr/>
          </p:nvSpPr>
          <p:spPr>
            <a:xfrm>
              <a:off x="0" y="10100050"/>
              <a:ext cx="7796183" cy="349760"/>
            </a:xfrm>
            <a:prstGeom prst="rect">
              <a:avLst/>
            </a:prstGeom>
          </p:spPr>
          <p:txBody>
            <a:bodyPr lIns="0" tIns="0" rIns="0" bIns="0" rtlCol="0" anchor="t">
              <a:spAutoFit/>
            </a:bodyPr>
            <a:lstStyle/>
            <a:p>
              <a:pPr>
                <a:lnSpc>
                  <a:spcPts val="2248"/>
                </a:lnSpc>
              </a:pPr>
              <a:endParaRPr/>
            </a:p>
          </p:txBody>
        </p:sp>
        <p:sp>
          <p:nvSpPr>
            <p:cNvPr id="30" name="TextBox 30"/>
            <p:cNvSpPr txBox="1"/>
            <p:nvPr/>
          </p:nvSpPr>
          <p:spPr>
            <a:xfrm>
              <a:off x="0" y="-19050"/>
              <a:ext cx="5023144" cy="9933408"/>
            </a:xfrm>
            <a:prstGeom prst="rect">
              <a:avLst/>
            </a:prstGeom>
          </p:spPr>
          <p:txBody>
            <a:bodyPr lIns="0" tIns="0" rIns="0" bIns="0" rtlCol="0" anchor="t">
              <a:spAutoFit/>
            </a:bodyPr>
            <a:lstStyle/>
            <a:p>
              <a:pPr>
                <a:lnSpc>
                  <a:spcPts val="3323"/>
                </a:lnSpc>
              </a:pPr>
              <a:r>
                <a:rPr lang="en-US" sz="2556" spc="102">
                  <a:solidFill>
                    <a:srgbClr val="000000"/>
                  </a:solidFill>
                  <a:latin typeface="Open Sauce Light Bold"/>
                </a:rPr>
                <a:t>CEGM-optimized speech enhancement</a:t>
              </a:r>
            </a:p>
            <a:p>
              <a:pPr>
                <a:lnSpc>
                  <a:spcPts val="3323"/>
                </a:lnSpc>
              </a:pPr>
              <a:r>
                <a:rPr lang="en-US" sz="2556" spc="102">
                  <a:solidFill>
                    <a:srgbClr val="000000"/>
                  </a:solidFill>
                  <a:latin typeface="Open Sauce Light Bold"/>
                </a:rPr>
                <a:t>could effectively reduce theWERon theCHiME-4real test setwhen</a:t>
              </a:r>
            </a:p>
            <a:p>
              <a:pPr>
                <a:lnSpc>
                  <a:spcPts val="3323"/>
                </a:lnSpc>
              </a:pPr>
              <a:r>
                <a:rPr lang="en-US" sz="2556" spc="102">
                  <a:solidFill>
                    <a:srgbClr val="000000"/>
                  </a:solidFill>
                  <a:latin typeface="Open Sauce Light Bold"/>
                </a:rPr>
                <a:t>compared to unprocessed noisy speech and enhanced speech obtained</a:t>
              </a:r>
            </a:p>
            <a:p>
              <a:pPr>
                <a:lnSpc>
                  <a:spcPts val="3323"/>
                </a:lnSpc>
              </a:pPr>
              <a:r>
                <a:rPr lang="en-US" sz="2556" spc="102">
                  <a:solidFill>
                    <a:srgbClr val="000000"/>
                  </a:solidFill>
                  <a:latin typeface="Open Sauce Light Bold"/>
                </a:rPr>
                <a:t>with MMSE-optimized enhancement for ASR systems with</a:t>
              </a:r>
            </a:p>
            <a:p>
              <a:pPr>
                <a:lnSpc>
                  <a:spcPts val="3193"/>
                </a:lnSpc>
              </a:pPr>
              <a:r>
                <a:rPr lang="en-US" sz="2456" spc="98">
                  <a:solidFill>
                    <a:srgbClr val="000000"/>
                  </a:solidFill>
                  <a:latin typeface="Open Sauce Light Bold"/>
                </a:rPr>
                <a:t>fixed multi-condition acoustic models in various deep architectures</a:t>
              </a:r>
            </a:p>
          </p:txBody>
        </p:sp>
      </p:grpSp>
      <p:grpSp>
        <p:nvGrpSpPr>
          <p:cNvPr id="31" name="Group 31"/>
          <p:cNvGrpSpPr/>
          <p:nvPr/>
        </p:nvGrpSpPr>
        <p:grpSpPr>
          <a:xfrm>
            <a:off x="15115896" y="-23813"/>
            <a:ext cx="3172104" cy="1481250"/>
            <a:chOff x="0" y="0"/>
            <a:chExt cx="3013686" cy="1407275"/>
          </a:xfrm>
        </p:grpSpPr>
        <p:sp>
          <p:nvSpPr>
            <p:cNvPr id="32" name="Freeform 32"/>
            <p:cNvSpPr/>
            <p:nvPr/>
          </p:nvSpPr>
          <p:spPr>
            <a:xfrm>
              <a:off x="0" y="0"/>
              <a:ext cx="3013686" cy="1407275"/>
            </a:xfrm>
            <a:custGeom>
              <a:avLst/>
              <a:gdLst/>
              <a:ahLst/>
              <a:cxnLst/>
              <a:rect l="l" t="t" r="r" b="b"/>
              <a:pathLst>
                <a:path w="3013686" h="1407275">
                  <a:moveTo>
                    <a:pt x="0" y="0"/>
                  </a:moveTo>
                  <a:lnTo>
                    <a:pt x="3013686" y="0"/>
                  </a:lnTo>
                  <a:lnTo>
                    <a:pt x="3013686" y="1407275"/>
                  </a:lnTo>
                  <a:lnTo>
                    <a:pt x="0" y="1407275"/>
                  </a:lnTo>
                  <a:close/>
                </a:path>
              </a:pathLst>
            </a:custGeom>
            <a:solidFill>
              <a:srgbClr val="FFDF2B"/>
            </a:solidFill>
          </p:spPr>
        </p:sp>
      </p:grpSp>
      <p:sp>
        <p:nvSpPr>
          <p:cNvPr id="33" name="AutoShape 33"/>
          <p:cNvSpPr/>
          <p:nvPr/>
        </p:nvSpPr>
        <p:spPr>
          <a:xfrm rot="-5400000">
            <a:off x="10574122" y="5119688"/>
            <a:ext cx="10287000" cy="0"/>
          </a:xfrm>
          <a:prstGeom prst="line">
            <a:avLst/>
          </a:prstGeom>
          <a:ln w="47625" cap="rnd">
            <a:solidFill>
              <a:srgbClr val="000000"/>
            </a:solidFill>
            <a:prstDash val="solid"/>
            <a:headEnd type="none" w="sm" len="sm"/>
            <a:tailEnd type="none" w="sm" len="sm"/>
          </a:ln>
        </p:spPr>
      </p:sp>
      <p:sp>
        <p:nvSpPr>
          <p:cNvPr id="34" name="TextBox 34"/>
          <p:cNvSpPr txBox="1"/>
          <p:nvPr/>
        </p:nvSpPr>
        <p:spPr>
          <a:xfrm>
            <a:off x="12484659" y="660266"/>
            <a:ext cx="2761536" cy="621409"/>
          </a:xfrm>
          <a:prstGeom prst="rect">
            <a:avLst/>
          </a:prstGeom>
        </p:spPr>
        <p:txBody>
          <a:bodyPr lIns="0" tIns="0" rIns="0" bIns="0" rtlCol="0" anchor="t">
            <a:spAutoFit/>
          </a:bodyPr>
          <a:lstStyle/>
          <a:p>
            <a:pPr algn="ctr">
              <a:lnSpc>
                <a:spcPts val="5124"/>
              </a:lnSpc>
            </a:pPr>
            <a:r>
              <a:rPr lang="en-US" sz="3660">
                <a:solidFill>
                  <a:srgbClr val="000000"/>
                </a:solidFill>
                <a:latin typeface="Open Sans Extra Bold"/>
              </a:rPr>
              <a:t>Limitations</a:t>
            </a:r>
          </a:p>
        </p:txBody>
      </p:sp>
      <p:grpSp>
        <p:nvGrpSpPr>
          <p:cNvPr id="35" name="Group 35"/>
          <p:cNvGrpSpPr/>
          <p:nvPr/>
        </p:nvGrpSpPr>
        <p:grpSpPr>
          <a:xfrm>
            <a:off x="12411564" y="4775723"/>
            <a:ext cx="4636217" cy="2419549"/>
            <a:chOff x="0" y="0"/>
            <a:chExt cx="6181623" cy="3226065"/>
          </a:xfrm>
        </p:grpSpPr>
        <p:sp>
          <p:nvSpPr>
            <p:cNvPr id="36" name="TextBox 36"/>
            <p:cNvSpPr txBox="1"/>
            <p:nvPr/>
          </p:nvSpPr>
          <p:spPr>
            <a:xfrm>
              <a:off x="0" y="2916929"/>
              <a:ext cx="6181623" cy="309136"/>
            </a:xfrm>
            <a:prstGeom prst="rect">
              <a:avLst/>
            </a:prstGeom>
          </p:spPr>
          <p:txBody>
            <a:bodyPr lIns="0" tIns="0" rIns="0" bIns="0" rtlCol="0" anchor="t">
              <a:spAutoFit/>
            </a:bodyPr>
            <a:lstStyle/>
            <a:p>
              <a:pPr>
                <a:lnSpc>
                  <a:spcPts val="2017"/>
                </a:lnSpc>
              </a:pPr>
              <a:endParaRPr/>
            </a:p>
          </p:txBody>
        </p:sp>
        <p:sp>
          <p:nvSpPr>
            <p:cNvPr id="37" name="TextBox 37"/>
            <p:cNvSpPr txBox="1"/>
            <p:nvPr/>
          </p:nvSpPr>
          <p:spPr>
            <a:xfrm>
              <a:off x="0" y="-19050"/>
              <a:ext cx="3982870" cy="2764778"/>
            </a:xfrm>
            <a:prstGeom prst="rect">
              <a:avLst/>
            </a:prstGeom>
          </p:spPr>
          <p:txBody>
            <a:bodyPr lIns="0" tIns="0" rIns="0" bIns="0" rtlCol="0" anchor="t">
              <a:spAutoFit/>
            </a:bodyPr>
            <a:lstStyle/>
            <a:p>
              <a:pPr>
                <a:lnSpc>
                  <a:spcPts val="3339"/>
                </a:lnSpc>
              </a:pPr>
              <a:r>
                <a:rPr lang="en-US" sz="2568" spc="102">
                  <a:solidFill>
                    <a:srgbClr val="000000"/>
                  </a:solidFill>
                  <a:latin typeface="Open Sauce Light Bold"/>
                </a:rPr>
                <a:t>Makes use of DNN which is pretty outdated for speech recognition</a:t>
              </a:r>
            </a:p>
          </p:txBody>
        </p:sp>
      </p:grpSp>
      <p:sp>
        <p:nvSpPr>
          <p:cNvPr id="38" name="TextBox 38"/>
          <p:cNvSpPr txBox="1"/>
          <p:nvPr/>
        </p:nvSpPr>
        <p:spPr>
          <a:xfrm>
            <a:off x="7934802" y="10187161"/>
            <a:ext cx="6152272" cy="286420"/>
          </a:xfrm>
          <a:prstGeom prst="rect">
            <a:avLst/>
          </a:prstGeom>
        </p:spPr>
        <p:txBody>
          <a:bodyPr lIns="0" tIns="0" rIns="0" bIns="0" rtlCol="0" anchor="t">
            <a:spAutoFit/>
          </a:bodyPr>
          <a:lstStyle/>
          <a:p>
            <a:pPr>
              <a:lnSpc>
                <a:spcPts val="2369"/>
              </a:lnSpc>
            </a:pPr>
            <a:endParaRPr/>
          </a:p>
        </p:txBody>
      </p:sp>
      <p:sp>
        <p:nvSpPr>
          <p:cNvPr id="39" name="TextBox 39"/>
          <p:cNvSpPr txBox="1"/>
          <p:nvPr/>
        </p:nvSpPr>
        <p:spPr>
          <a:xfrm>
            <a:off x="12256119" y="7420795"/>
            <a:ext cx="5446293" cy="161655"/>
          </a:xfrm>
          <a:prstGeom prst="rect">
            <a:avLst/>
          </a:prstGeom>
        </p:spPr>
        <p:txBody>
          <a:bodyPr lIns="0" tIns="0" rIns="0" bIns="0" rtlCol="0" anchor="t">
            <a:spAutoFit/>
          </a:bodyPr>
          <a:lstStyle/>
          <a:p>
            <a:pPr>
              <a:lnSpc>
                <a:spcPts val="1320"/>
              </a:lnSpc>
            </a:pPr>
            <a:endParaRPr/>
          </a:p>
        </p:txBody>
      </p:sp>
      <p:sp>
        <p:nvSpPr>
          <p:cNvPr id="40" name="TextBox 40"/>
          <p:cNvSpPr txBox="1"/>
          <p:nvPr/>
        </p:nvSpPr>
        <p:spPr>
          <a:xfrm>
            <a:off x="16177434" y="660266"/>
            <a:ext cx="1740694" cy="621409"/>
          </a:xfrm>
          <a:prstGeom prst="rect">
            <a:avLst/>
          </a:prstGeom>
        </p:spPr>
        <p:txBody>
          <a:bodyPr lIns="0" tIns="0" rIns="0" bIns="0" rtlCol="0" anchor="t">
            <a:spAutoFit/>
          </a:bodyPr>
          <a:lstStyle/>
          <a:p>
            <a:pPr algn="ctr">
              <a:lnSpc>
                <a:spcPts val="5124"/>
              </a:lnSpc>
            </a:pPr>
            <a:r>
              <a:rPr lang="en-US" sz="3660">
                <a:solidFill>
                  <a:srgbClr val="000000"/>
                </a:solidFill>
                <a:latin typeface="Open Sans Extra Bold"/>
              </a:rPr>
              <a:t>Journal</a:t>
            </a:r>
          </a:p>
        </p:txBody>
      </p:sp>
      <p:sp>
        <p:nvSpPr>
          <p:cNvPr id="41" name="TextBox 41"/>
          <p:cNvSpPr txBox="1"/>
          <p:nvPr/>
        </p:nvSpPr>
        <p:spPr>
          <a:xfrm>
            <a:off x="15893834" y="5301985"/>
            <a:ext cx="2181879" cy="683512"/>
          </a:xfrm>
          <a:prstGeom prst="rect">
            <a:avLst/>
          </a:prstGeom>
        </p:spPr>
        <p:txBody>
          <a:bodyPr lIns="0" tIns="0" rIns="0" bIns="0" rtlCol="0" anchor="t">
            <a:spAutoFit/>
          </a:bodyPr>
          <a:lstStyle/>
          <a:p>
            <a:pPr algn="ctr">
              <a:lnSpc>
                <a:spcPts val="5586"/>
              </a:lnSpc>
            </a:pPr>
            <a:r>
              <a:rPr lang="en-US" sz="3990">
                <a:solidFill>
                  <a:srgbClr val="000000"/>
                </a:solidFill>
                <a:latin typeface="Open Sans Bold"/>
              </a:rPr>
              <a:t>IEEE</a:t>
            </a:r>
          </a:p>
        </p:txBody>
      </p:sp>
      <p:grpSp>
        <p:nvGrpSpPr>
          <p:cNvPr id="42" name="Group 42"/>
          <p:cNvGrpSpPr/>
          <p:nvPr/>
        </p:nvGrpSpPr>
        <p:grpSpPr>
          <a:xfrm>
            <a:off x="5549437" y="4671516"/>
            <a:ext cx="3367622" cy="2462297"/>
            <a:chOff x="0" y="0"/>
            <a:chExt cx="4490163" cy="3283063"/>
          </a:xfrm>
        </p:grpSpPr>
        <p:sp>
          <p:nvSpPr>
            <p:cNvPr id="43" name="TextBox 43"/>
            <p:cNvSpPr txBox="1"/>
            <p:nvPr/>
          </p:nvSpPr>
          <p:spPr>
            <a:xfrm>
              <a:off x="0" y="3059860"/>
              <a:ext cx="4490163" cy="223203"/>
            </a:xfrm>
            <a:prstGeom prst="rect">
              <a:avLst/>
            </a:prstGeom>
          </p:spPr>
          <p:txBody>
            <a:bodyPr lIns="0" tIns="0" rIns="0" bIns="0" rtlCol="0" anchor="t">
              <a:spAutoFit/>
            </a:bodyPr>
            <a:lstStyle/>
            <a:p>
              <a:pPr>
                <a:lnSpc>
                  <a:spcPts val="1448"/>
                </a:lnSpc>
              </a:pPr>
              <a:endParaRPr/>
            </a:p>
          </p:txBody>
        </p:sp>
        <p:sp>
          <p:nvSpPr>
            <p:cNvPr id="44" name="TextBox 44"/>
            <p:cNvSpPr txBox="1"/>
            <p:nvPr/>
          </p:nvSpPr>
          <p:spPr>
            <a:xfrm>
              <a:off x="0" y="-28575"/>
              <a:ext cx="2893049" cy="2966713"/>
            </a:xfrm>
            <a:prstGeom prst="rect">
              <a:avLst/>
            </a:prstGeom>
          </p:spPr>
          <p:txBody>
            <a:bodyPr lIns="0" tIns="0" rIns="0" bIns="0" rtlCol="0" anchor="t">
              <a:spAutoFit/>
            </a:bodyPr>
            <a:lstStyle/>
            <a:p>
              <a:pPr>
                <a:lnSpc>
                  <a:spcPts val="3559"/>
                </a:lnSpc>
              </a:pPr>
              <a:r>
                <a:rPr lang="en-US" sz="2737" spc="109">
                  <a:solidFill>
                    <a:srgbClr val="000000"/>
                  </a:solidFill>
                  <a:latin typeface="Open Sauce Light Bold"/>
                </a:rPr>
                <a:t>Li Chai , Jun Du , Qing-Feng Liu, and Chin-Hui Lee</a:t>
              </a:r>
            </a:p>
          </p:txBody>
        </p:sp>
      </p:grpSp>
      <p:grpSp>
        <p:nvGrpSpPr>
          <p:cNvPr id="45" name="Group 45"/>
          <p:cNvGrpSpPr/>
          <p:nvPr/>
        </p:nvGrpSpPr>
        <p:grpSpPr>
          <a:xfrm>
            <a:off x="1999934" y="3432698"/>
            <a:ext cx="5446293" cy="4332336"/>
            <a:chOff x="0" y="0"/>
            <a:chExt cx="7261724" cy="5776448"/>
          </a:xfrm>
        </p:grpSpPr>
        <p:sp>
          <p:nvSpPr>
            <p:cNvPr id="46" name="TextBox 46"/>
            <p:cNvSpPr txBox="1"/>
            <p:nvPr/>
          </p:nvSpPr>
          <p:spPr>
            <a:xfrm>
              <a:off x="0" y="5410429"/>
              <a:ext cx="7261724" cy="366019"/>
            </a:xfrm>
            <a:prstGeom prst="rect">
              <a:avLst/>
            </a:prstGeom>
          </p:spPr>
          <p:txBody>
            <a:bodyPr lIns="0" tIns="0" rIns="0" bIns="0" rtlCol="0" anchor="t">
              <a:spAutoFit/>
            </a:bodyPr>
            <a:lstStyle/>
            <a:p>
              <a:pPr>
                <a:lnSpc>
                  <a:spcPts val="2369"/>
                </a:lnSpc>
              </a:pPr>
              <a:endParaRPr/>
            </a:p>
          </p:txBody>
        </p:sp>
        <p:sp>
          <p:nvSpPr>
            <p:cNvPr id="47" name="TextBox 47"/>
            <p:cNvSpPr txBox="1"/>
            <p:nvPr/>
          </p:nvSpPr>
          <p:spPr>
            <a:xfrm>
              <a:off x="0" y="-28575"/>
              <a:ext cx="4678788" cy="52407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A Cross-Entropy-Guided Measure (CEGM) for</a:t>
              </a:r>
            </a:p>
            <a:p>
              <a:pPr>
                <a:lnSpc>
                  <a:spcPts val="3502"/>
                </a:lnSpc>
              </a:pPr>
              <a:r>
                <a:rPr lang="en-US" sz="2693" spc="107">
                  <a:solidFill>
                    <a:srgbClr val="000000"/>
                  </a:solidFill>
                  <a:latin typeface="Open Sauce Light Bold"/>
                </a:rPr>
                <a:t>Assessing Speech Recognition Performance and</a:t>
              </a:r>
            </a:p>
            <a:p>
              <a:pPr>
                <a:lnSpc>
                  <a:spcPts val="3502"/>
                </a:lnSpc>
              </a:pPr>
              <a:r>
                <a:rPr lang="en-US" sz="2693" spc="107">
                  <a:solidFill>
                    <a:srgbClr val="000000"/>
                  </a:solidFill>
                  <a:latin typeface="Open Sauce Light Bold"/>
                </a:rPr>
                <a:t>Optimizing DNN-Based Speech Enhancement</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B48AB"/>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FFFFFF"/>
                  </a:solidFill>
                  <a:latin typeface="Glacial Indifference Bold"/>
                </a:rPr>
                <a:t>19</a:t>
              </a:r>
            </a:p>
          </p:txBody>
        </p:sp>
        <p:sp>
          <p:nvSpPr>
            <p:cNvPr id="8" name="AutoShape 8"/>
            <p:cNvSpPr/>
            <p:nvPr/>
          </p:nvSpPr>
          <p:spPr>
            <a:xfrm rot="-5400000">
              <a:off x="194137" y="-16317"/>
              <a:ext cx="43972" cy="432247"/>
            </a:xfrm>
            <a:prstGeom prst="rect">
              <a:avLst/>
            </a:prstGeom>
            <a:solidFill>
              <a:srgbClr val="FFFFFF"/>
            </a:solidFill>
          </p:spPr>
        </p:sp>
      </p:gr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grpSp>
        <p:nvGrpSpPr>
          <p:cNvPr id="10" name="Group 10"/>
          <p:cNvGrpSpPr/>
          <p:nvPr/>
        </p:nvGrpSpPr>
        <p:grpSpPr>
          <a:xfrm>
            <a:off x="7055681" y="285027"/>
            <a:ext cx="5780302" cy="2052036"/>
            <a:chOff x="0" y="0"/>
            <a:chExt cx="7707069" cy="2736047"/>
          </a:xfrm>
        </p:grpSpPr>
        <p:sp>
          <p:nvSpPr>
            <p:cNvPr id="11" name="TextBox 11"/>
            <p:cNvSpPr txBox="1"/>
            <p:nvPr/>
          </p:nvSpPr>
          <p:spPr>
            <a:xfrm>
              <a:off x="0" y="57150"/>
              <a:ext cx="7707069" cy="1343130"/>
            </a:xfrm>
            <a:prstGeom prst="rect">
              <a:avLst/>
            </a:prstGeom>
          </p:spPr>
          <p:txBody>
            <a:bodyPr lIns="0" tIns="0" rIns="0" bIns="0" rtlCol="0" anchor="t">
              <a:spAutoFit/>
            </a:bodyPr>
            <a:lstStyle/>
            <a:p>
              <a:pPr>
                <a:lnSpc>
                  <a:spcPts val="7700"/>
                </a:lnSpc>
              </a:pPr>
              <a:r>
                <a:rPr lang="en-US" sz="7000">
                  <a:solidFill>
                    <a:srgbClr val="FFFFFF"/>
                  </a:solidFill>
                  <a:latin typeface="Glacial Indifference"/>
                </a:rPr>
                <a:t>References</a:t>
              </a:r>
            </a:p>
          </p:txBody>
        </p:sp>
        <p:sp>
          <p:nvSpPr>
            <p:cNvPr id="12" name="TextBox 12"/>
            <p:cNvSpPr txBox="1"/>
            <p:nvPr/>
          </p:nvSpPr>
          <p:spPr>
            <a:xfrm>
              <a:off x="0" y="1780766"/>
              <a:ext cx="7707069" cy="955281"/>
            </a:xfrm>
            <a:prstGeom prst="rect">
              <a:avLst/>
            </a:prstGeom>
          </p:spPr>
          <p:txBody>
            <a:bodyPr lIns="0" tIns="0" rIns="0" bIns="0" rtlCol="0" anchor="t">
              <a:spAutoFit/>
            </a:bodyPr>
            <a:lstStyle/>
            <a:p>
              <a:pPr>
                <a:lnSpc>
                  <a:spcPts val="5500"/>
                </a:lnSpc>
              </a:pPr>
              <a:endParaRPr/>
            </a:p>
          </p:txBody>
        </p:sp>
      </p:grpSp>
      <p:sp>
        <p:nvSpPr>
          <p:cNvPr id="13" name="TextBox 13"/>
          <p:cNvSpPr txBox="1"/>
          <p:nvPr/>
        </p:nvSpPr>
        <p:spPr>
          <a:xfrm>
            <a:off x="303139" y="1725557"/>
            <a:ext cx="17984861" cy="2306955"/>
          </a:xfrm>
          <a:prstGeom prst="rect">
            <a:avLst/>
          </a:prstGeom>
        </p:spPr>
        <p:txBody>
          <a:bodyPr lIns="0" tIns="0" rIns="0" bIns="0" rtlCol="0" anchor="t">
            <a:spAutoFit/>
          </a:bodyPr>
          <a:lstStyle/>
          <a:p>
            <a:pPr>
              <a:lnSpc>
                <a:spcPts val="4620"/>
              </a:lnSpc>
            </a:pPr>
            <a:r>
              <a:rPr lang="en-US" sz="3300" spc="132">
                <a:solidFill>
                  <a:srgbClr val="FFFFFF"/>
                </a:solidFill>
                <a:latin typeface="Open Sans Light"/>
              </a:rPr>
              <a:t>1) Yan, Diqun, and Tingting Wu. "Detection of various speech forgery operations based on recurrent neural network." International Conference on Security and Privacy in Digital Economy. Springer, Singapore, 2020.</a:t>
            </a:r>
          </a:p>
          <a:p>
            <a:pPr>
              <a:lnSpc>
                <a:spcPts val="4620"/>
              </a:lnSpc>
            </a:pPr>
            <a:endParaRPr lang="en-US" sz="3300" spc="132">
              <a:solidFill>
                <a:srgbClr val="FFFFFF"/>
              </a:solidFill>
              <a:latin typeface="Open Sans Light"/>
            </a:endParaRPr>
          </a:p>
        </p:txBody>
      </p:sp>
      <p:sp>
        <p:nvSpPr>
          <p:cNvPr id="14" name="TextBox 14"/>
          <p:cNvSpPr txBox="1"/>
          <p:nvPr/>
        </p:nvSpPr>
        <p:spPr>
          <a:xfrm>
            <a:off x="303139" y="5701583"/>
            <a:ext cx="17984861" cy="1180465"/>
          </a:xfrm>
          <a:prstGeom prst="rect">
            <a:avLst/>
          </a:prstGeom>
        </p:spPr>
        <p:txBody>
          <a:bodyPr lIns="0" tIns="0" rIns="0" bIns="0" rtlCol="0" anchor="t">
            <a:spAutoFit/>
          </a:bodyPr>
          <a:lstStyle/>
          <a:p>
            <a:pPr>
              <a:lnSpc>
                <a:spcPts val="4759"/>
              </a:lnSpc>
            </a:pPr>
            <a:r>
              <a:rPr lang="en-US" sz="3399" spc="135">
                <a:solidFill>
                  <a:srgbClr val="FFFFFF"/>
                </a:solidFill>
                <a:latin typeface="Open Sans Light"/>
              </a:rPr>
              <a:t>3) Nassif, Ali Bou, et al. "Speech recognition using deep neural networks: A systematic review." IEEE access 7 (2019): 19143-19165</a:t>
            </a:r>
          </a:p>
        </p:txBody>
      </p:sp>
      <p:sp>
        <p:nvSpPr>
          <p:cNvPr id="15" name="TextBox 15"/>
          <p:cNvSpPr txBox="1"/>
          <p:nvPr/>
        </p:nvSpPr>
        <p:spPr>
          <a:xfrm>
            <a:off x="303139" y="7891698"/>
            <a:ext cx="17984861" cy="1180465"/>
          </a:xfrm>
          <a:prstGeom prst="rect">
            <a:avLst/>
          </a:prstGeom>
        </p:spPr>
        <p:txBody>
          <a:bodyPr lIns="0" tIns="0" rIns="0" bIns="0" rtlCol="0" anchor="t">
            <a:spAutoFit/>
          </a:bodyPr>
          <a:lstStyle/>
          <a:p>
            <a:pPr>
              <a:lnSpc>
                <a:spcPts val="4759"/>
              </a:lnSpc>
            </a:pPr>
            <a:r>
              <a:rPr lang="en-US" sz="3399">
                <a:solidFill>
                  <a:srgbClr val="FFFFFF"/>
                </a:solidFill>
                <a:latin typeface="Open Sans Light"/>
              </a:rPr>
              <a:t>4)  Liu, Qingzhong, et al. "A method to detect AAC audio forgery." EAI Endorsed Transactions on Security and Safety 15.6 (2015): 1.</a:t>
            </a:r>
          </a:p>
        </p:txBody>
      </p:sp>
      <p:sp>
        <p:nvSpPr>
          <p:cNvPr id="16" name="TextBox 16"/>
          <p:cNvSpPr txBox="1"/>
          <p:nvPr/>
        </p:nvSpPr>
        <p:spPr>
          <a:xfrm>
            <a:off x="303139" y="3998595"/>
            <a:ext cx="17984861" cy="1144905"/>
          </a:xfrm>
          <a:prstGeom prst="rect">
            <a:avLst/>
          </a:prstGeom>
        </p:spPr>
        <p:txBody>
          <a:bodyPr lIns="0" tIns="0" rIns="0" bIns="0" rtlCol="0" anchor="t">
            <a:spAutoFit/>
          </a:bodyPr>
          <a:lstStyle/>
          <a:p>
            <a:pPr>
              <a:lnSpc>
                <a:spcPts val="4620"/>
              </a:lnSpc>
            </a:pPr>
            <a:r>
              <a:rPr lang="en-US" sz="3300" spc="132">
                <a:solidFill>
                  <a:srgbClr val="FFFFFF"/>
                </a:solidFill>
                <a:latin typeface="Open Sans Light"/>
              </a:rPr>
              <a:t>2) Mubeen, Zeshan, et al. "Detection of impostor and tampered segments in audio by using an intelligent system." Computers &amp; Electrical Engineering 91 (2021): 107122.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B48AB"/>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sp>
        <p:nvSpPr>
          <p:cNvPr id="6" name="AutoShape 6"/>
          <p:cNvSpPr/>
          <p:nvPr/>
        </p:nvSpPr>
        <p:spPr>
          <a:xfrm rot="-5400000">
            <a:off x="17290500" y="4836674"/>
            <a:ext cx="32979" cy="324185"/>
          </a:xfrm>
          <a:prstGeom prst="rect">
            <a:avLst/>
          </a:prstGeom>
          <a:solidFill>
            <a:srgbClr val="FFFFFF"/>
          </a:solidFill>
        </p:spPr>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grpSp>
        <p:nvGrpSpPr>
          <p:cNvPr id="8" name="Group 8"/>
          <p:cNvGrpSpPr/>
          <p:nvPr/>
        </p:nvGrpSpPr>
        <p:grpSpPr>
          <a:xfrm>
            <a:off x="7055681" y="285027"/>
            <a:ext cx="5780302" cy="2052036"/>
            <a:chOff x="0" y="0"/>
            <a:chExt cx="7707069" cy="2736047"/>
          </a:xfrm>
        </p:grpSpPr>
        <p:sp>
          <p:nvSpPr>
            <p:cNvPr id="9" name="TextBox 9"/>
            <p:cNvSpPr txBox="1"/>
            <p:nvPr/>
          </p:nvSpPr>
          <p:spPr>
            <a:xfrm>
              <a:off x="0" y="57150"/>
              <a:ext cx="7707069" cy="1343130"/>
            </a:xfrm>
            <a:prstGeom prst="rect">
              <a:avLst/>
            </a:prstGeom>
          </p:spPr>
          <p:txBody>
            <a:bodyPr lIns="0" tIns="0" rIns="0" bIns="0" rtlCol="0" anchor="t">
              <a:spAutoFit/>
            </a:bodyPr>
            <a:lstStyle/>
            <a:p>
              <a:pPr>
                <a:lnSpc>
                  <a:spcPts val="7700"/>
                </a:lnSpc>
              </a:pPr>
              <a:r>
                <a:rPr lang="en-US" sz="7000">
                  <a:solidFill>
                    <a:srgbClr val="FFFFFF"/>
                  </a:solidFill>
                  <a:latin typeface="Glacial Indifference"/>
                </a:rPr>
                <a:t>References</a:t>
              </a:r>
            </a:p>
          </p:txBody>
        </p:sp>
        <p:sp>
          <p:nvSpPr>
            <p:cNvPr id="10" name="TextBox 10"/>
            <p:cNvSpPr txBox="1"/>
            <p:nvPr/>
          </p:nvSpPr>
          <p:spPr>
            <a:xfrm>
              <a:off x="0" y="1780766"/>
              <a:ext cx="7707069" cy="955281"/>
            </a:xfrm>
            <a:prstGeom prst="rect">
              <a:avLst/>
            </a:prstGeom>
          </p:spPr>
          <p:txBody>
            <a:bodyPr lIns="0" tIns="0" rIns="0" bIns="0" rtlCol="0" anchor="t">
              <a:spAutoFit/>
            </a:bodyPr>
            <a:lstStyle/>
            <a:p>
              <a:pPr>
                <a:lnSpc>
                  <a:spcPts val="5500"/>
                </a:lnSpc>
              </a:pPr>
              <a:endParaRPr/>
            </a:p>
          </p:txBody>
        </p:sp>
      </p:grpSp>
      <p:sp>
        <p:nvSpPr>
          <p:cNvPr id="11" name="TextBox 11"/>
          <p:cNvSpPr txBox="1"/>
          <p:nvPr/>
        </p:nvSpPr>
        <p:spPr>
          <a:xfrm>
            <a:off x="417542" y="1465423"/>
            <a:ext cx="16841758" cy="8220456"/>
          </a:xfrm>
          <a:prstGeom prst="rect">
            <a:avLst/>
          </a:prstGeom>
        </p:spPr>
        <p:txBody>
          <a:bodyPr lIns="0" tIns="0" rIns="0" bIns="0" rtlCol="0" anchor="t">
            <a:spAutoFit/>
          </a:bodyPr>
          <a:lstStyle/>
          <a:p>
            <a:pPr>
              <a:lnSpc>
                <a:spcPts val="4620"/>
              </a:lnSpc>
            </a:pPr>
            <a:r>
              <a:rPr lang="en-US" sz="3300" spc="132" dirty="0">
                <a:solidFill>
                  <a:srgbClr val="FFFFFF"/>
                </a:solidFill>
                <a:latin typeface="Open Sans Light"/>
              </a:rPr>
              <a:t>5) Ali, Zulfiqar, and Muhammad Talha. "Innovative method for unsupervised voice activity detection and classification of audio segments." </a:t>
            </a:r>
            <a:r>
              <a:rPr lang="en-US" sz="3300" spc="132" dirty="0" err="1">
                <a:solidFill>
                  <a:srgbClr val="FFFFFF"/>
                </a:solidFill>
                <a:latin typeface="Open Sans Light"/>
              </a:rPr>
              <a:t>Ieee</a:t>
            </a:r>
            <a:r>
              <a:rPr lang="en-US" sz="3300" spc="132" dirty="0">
                <a:solidFill>
                  <a:srgbClr val="FFFFFF"/>
                </a:solidFill>
                <a:latin typeface="Open Sans Light"/>
              </a:rPr>
              <a:t> Access 6 (2018): 15494-15504</a:t>
            </a:r>
          </a:p>
          <a:p>
            <a:pPr>
              <a:lnSpc>
                <a:spcPts val="4620"/>
              </a:lnSpc>
            </a:pPr>
            <a:r>
              <a:rPr lang="en-US" sz="3300" spc="132" dirty="0">
                <a:solidFill>
                  <a:srgbClr val="FFFFFF"/>
                </a:solidFill>
                <a:latin typeface="Open Sans Light"/>
              </a:rPr>
              <a:t>6) Reddy, A. Pramod. "Fusion Based AER System Using Deep Learning Approach for Amplitude and Frequency Analysis." Transactions on Asian and Low-Resource Language Information Processing 21.3 (2021): 1-19.</a:t>
            </a:r>
          </a:p>
          <a:p>
            <a:pPr>
              <a:lnSpc>
                <a:spcPts val="4620"/>
              </a:lnSpc>
            </a:pPr>
            <a:endParaRPr lang="en-US" sz="3300" spc="132" dirty="0">
              <a:solidFill>
                <a:srgbClr val="FFFFFF"/>
              </a:solidFill>
              <a:latin typeface="Open Sans Light"/>
            </a:endParaRPr>
          </a:p>
          <a:p>
            <a:pPr>
              <a:lnSpc>
                <a:spcPts val="4620"/>
              </a:lnSpc>
            </a:pPr>
            <a:endParaRPr lang="en-US" sz="3300" spc="132" dirty="0">
              <a:solidFill>
                <a:srgbClr val="FFFFFF"/>
              </a:solidFill>
              <a:latin typeface="Open Sans Light"/>
            </a:endParaRPr>
          </a:p>
          <a:p>
            <a:pPr>
              <a:lnSpc>
                <a:spcPts val="4620"/>
              </a:lnSpc>
            </a:pPr>
            <a:r>
              <a:rPr lang="en-US" sz="3300" spc="132" dirty="0">
                <a:solidFill>
                  <a:srgbClr val="FFFFFF"/>
                </a:solidFill>
                <a:latin typeface="Open Sans Light"/>
              </a:rPr>
              <a:t>.</a:t>
            </a:r>
          </a:p>
          <a:p>
            <a:pPr>
              <a:lnSpc>
                <a:spcPts val="4620"/>
              </a:lnSpc>
            </a:pPr>
            <a:endParaRPr lang="en-US" sz="3300" spc="132" dirty="0">
              <a:solidFill>
                <a:srgbClr val="FFFFFF"/>
              </a:solidFill>
              <a:latin typeface="Open Sans Light"/>
            </a:endParaRPr>
          </a:p>
          <a:p>
            <a:pPr>
              <a:lnSpc>
                <a:spcPts val="4620"/>
              </a:lnSpc>
            </a:pPr>
            <a:endParaRPr lang="en-US" sz="3300" spc="132" dirty="0">
              <a:solidFill>
                <a:srgbClr val="FFFFFF"/>
              </a:solidFill>
              <a:latin typeface="Open Sans Light"/>
            </a:endParaRPr>
          </a:p>
          <a:p>
            <a:pPr>
              <a:lnSpc>
                <a:spcPts val="4620"/>
              </a:lnSpc>
            </a:pPr>
            <a:endParaRPr lang="en-US" sz="3300" spc="132" dirty="0">
              <a:solidFill>
                <a:srgbClr val="FFFFFF"/>
              </a:solidFill>
              <a:latin typeface="Open Sans Light"/>
            </a:endParaRPr>
          </a:p>
          <a:p>
            <a:pPr>
              <a:lnSpc>
                <a:spcPts val="4620"/>
              </a:lnSpc>
            </a:pPr>
            <a:endParaRPr lang="en-US" sz="3300" spc="132" dirty="0">
              <a:solidFill>
                <a:srgbClr val="FFFFFF"/>
              </a:solidFill>
              <a:latin typeface="Open Sans Light"/>
            </a:endParaRPr>
          </a:p>
          <a:p>
            <a:pPr>
              <a:lnSpc>
                <a:spcPts val="4620"/>
              </a:lnSpc>
            </a:pPr>
            <a:r>
              <a:rPr lang="en-US" sz="3300" spc="132" dirty="0">
                <a:solidFill>
                  <a:srgbClr val="FFFFFF"/>
                </a:solidFill>
                <a:latin typeface="Open Sans Light"/>
              </a:rPr>
              <a:t>.</a:t>
            </a:r>
          </a:p>
        </p:txBody>
      </p:sp>
      <p:sp>
        <p:nvSpPr>
          <p:cNvPr id="12" name="TextBox 12"/>
          <p:cNvSpPr txBox="1"/>
          <p:nvPr/>
        </p:nvSpPr>
        <p:spPr>
          <a:xfrm>
            <a:off x="227354" y="5076825"/>
            <a:ext cx="17984861" cy="2380615"/>
          </a:xfrm>
          <a:prstGeom prst="rect">
            <a:avLst/>
          </a:prstGeom>
        </p:spPr>
        <p:txBody>
          <a:bodyPr lIns="0" tIns="0" rIns="0" bIns="0" rtlCol="0" anchor="t">
            <a:spAutoFit/>
          </a:bodyPr>
          <a:lstStyle/>
          <a:p>
            <a:pPr>
              <a:lnSpc>
                <a:spcPts val="4759"/>
              </a:lnSpc>
            </a:pPr>
            <a:r>
              <a:rPr lang="en-US" sz="3399" spc="135">
                <a:solidFill>
                  <a:srgbClr val="FFFFFF"/>
                </a:solidFill>
                <a:latin typeface="Open Sans Light"/>
              </a:rPr>
              <a:t>7) Tandel, Nishtha H., Harshadkumar B. Prajapati, and Vipul K. Dabhi. "Voice recognition and voice comparison using machine learning techniques: A survey." 2020 6th International Conference on Advanced Computing and Communication Systems (ICACCS). IEEE, 2020.</a:t>
            </a:r>
          </a:p>
        </p:txBody>
      </p:sp>
      <p:sp>
        <p:nvSpPr>
          <p:cNvPr id="13" name="TextBox 13"/>
          <p:cNvSpPr txBox="1"/>
          <p:nvPr/>
        </p:nvSpPr>
        <p:spPr>
          <a:xfrm>
            <a:off x="227354" y="7762240"/>
            <a:ext cx="18136430" cy="2380615"/>
          </a:xfrm>
          <a:prstGeom prst="rect">
            <a:avLst/>
          </a:prstGeom>
        </p:spPr>
        <p:txBody>
          <a:bodyPr lIns="0" tIns="0" rIns="0" bIns="0" rtlCol="0" anchor="t">
            <a:spAutoFit/>
          </a:bodyPr>
          <a:lstStyle/>
          <a:p>
            <a:pPr>
              <a:lnSpc>
                <a:spcPts val="4759"/>
              </a:lnSpc>
            </a:pPr>
            <a:r>
              <a:rPr lang="en-US" sz="3399" spc="135">
                <a:solidFill>
                  <a:srgbClr val="FFFFFF"/>
                </a:solidFill>
                <a:latin typeface="Open Sans Light"/>
              </a:rPr>
              <a:t>8) Aly, Mohammed, and Nouf Saeed Alotaibi. "A novel deep learning model to detect COVID-19 based on wavelet features extracted from Mel-scale spectrogram of patients’ cough and breathing sounds." Informatics in Medicine Unlocked (2022): 101049.</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B48AB"/>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grpSp>
        <p:nvGrpSpPr>
          <p:cNvPr id="7" name="Group 7"/>
          <p:cNvGrpSpPr/>
          <p:nvPr/>
        </p:nvGrpSpPr>
        <p:grpSpPr>
          <a:xfrm>
            <a:off x="7055681" y="285027"/>
            <a:ext cx="5780302" cy="2052036"/>
            <a:chOff x="0" y="0"/>
            <a:chExt cx="7707069" cy="2736047"/>
          </a:xfrm>
        </p:grpSpPr>
        <p:sp>
          <p:nvSpPr>
            <p:cNvPr id="8" name="TextBox 8"/>
            <p:cNvSpPr txBox="1"/>
            <p:nvPr/>
          </p:nvSpPr>
          <p:spPr>
            <a:xfrm>
              <a:off x="0" y="57150"/>
              <a:ext cx="7707069" cy="1343130"/>
            </a:xfrm>
            <a:prstGeom prst="rect">
              <a:avLst/>
            </a:prstGeom>
          </p:spPr>
          <p:txBody>
            <a:bodyPr lIns="0" tIns="0" rIns="0" bIns="0" rtlCol="0" anchor="t">
              <a:spAutoFit/>
            </a:bodyPr>
            <a:lstStyle/>
            <a:p>
              <a:pPr>
                <a:lnSpc>
                  <a:spcPts val="7700"/>
                </a:lnSpc>
              </a:pPr>
              <a:r>
                <a:rPr lang="en-US" sz="7000">
                  <a:solidFill>
                    <a:srgbClr val="FFFFFF"/>
                  </a:solidFill>
                  <a:latin typeface="Glacial Indifference"/>
                </a:rPr>
                <a:t>References</a:t>
              </a:r>
            </a:p>
          </p:txBody>
        </p:sp>
        <p:sp>
          <p:nvSpPr>
            <p:cNvPr id="9" name="TextBox 9"/>
            <p:cNvSpPr txBox="1"/>
            <p:nvPr/>
          </p:nvSpPr>
          <p:spPr>
            <a:xfrm>
              <a:off x="0" y="1780766"/>
              <a:ext cx="7707069" cy="955281"/>
            </a:xfrm>
            <a:prstGeom prst="rect">
              <a:avLst/>
            </a:prstGeom>
          </p:spPr>
          <p:txBody>
            <a:bodyPr lIns="0" tIns="0" rIns="0" bIns="0" rtlCol="0" anchor="t">
              <a:spAutoFit/>
            </a:bodyPr>
            <a:lstStyle/>
            <a:p>
              <a:pPr>
                <a:lnSpc>
                  <a:spcPts val="5500"/>
                </a:lnSpc>
              </a:pPr>
              <a:endParaRPr/>
            </a:p>
          </p:txBody>
        </p:sp>
      </p:grpSp>
      <p:sp>
        <p:nvSpPr>
          <p:cNvPr id="10" name="TextBox 10"/>
          <p:cNvSpPr txBox="1"/>
          <p:nvPr/>
        </p:nvSpPr>
        <p:spPr>
          <a:xfrm>
            <a:off x="303139" y="1725557"/>
            <a:ext cx="16841758" cy="1725930"/>
          </a:xfrm>
          <a:prstGeom prst="rect">
            <a:avLst/>
          </a:prstGeom>
        </p:spPr>
        <p:txBody>
          <a:bodyPr lIns="0" tIns="0" rIns="0" bIns="0" rtlCol="0" anchor="t">
            <a:spAutoFit/>
          </a:bodyPr>
          <a:lstStyle/>
          <a:p>
            <a:pPr>
              <a:lnSpc>
                <a:spcPts val="4620"/>
              </a:lnSpc>
            </a:pPr>
            <a:r>
              <a:rPr lang="en-US" sz="3300" spc="132">
                <a:solidFill>
                  <a:srgbClr val="FFFFFF"/>
                </a:solidFill>
                <a:latin typeface="Open Sans Light"/>
              </a:rPr>
              <a:t>9) Sangeetha, J., R. Hariprasad, and S. Subhiksha. "Analysis of machine learning algorithms for audio event classification using Mel-frequency cepstral coefficients." Applied Speech Processing. Academic Press, 2021. 175-189.</a:t>
            </a:r>
          </a:p>
        </p:txBody>
      </p:sp>
      <p:sp>
        <p:nvSpPr>
          <p:cNvPr id="11" name="TextBox 11"/>
          <p:cNvSpPr txBox="1"/>
          <p:nvPr/>
        </p:nvSpPr>
        <p:spPr>
          <a:xfrm>
            <a:off x="303139" y="5701583"/>
            <a:ext cx="17984861" cy="1780540"/>
          </a:xfrm>
          <a:prstGeom prst="rect">
            <a:avLst/>
          </a:prstGeom>
        </p:spPr>
        <p:txBody>
          <a:bodyPr lIns="0" tIns="0" rIns="0" bIns="0" rtlCol="0" anchor="t">
            <a:spAutoFit/>
          </a:bodyPr>
          <a:lstStyle/>
          <a:p>
            <a:pPr>
              <a:lnSpc>
                <a:spcPts val="4759"/>
              </a:lnSpc>
            </a:pPr>
            <a:r>
              <a:rPr lang="en-US" sz="3399" spc="135">
                <a:solidFill>
                  <a:srgbClr val="FFFFFF"/>
                </a:solidFill>
                <a:latin typeface="Open Sans Light"/>
              </a:rPr>
              <a:t>11) Namdev, Dharmesh, and Ahsish Bansal. "Frequency domain analysis for audio data forgery detection." 2015 Fifth International Conference on Communication Systems and Network Technologies. IEEE, 2015.</a:t>
            </a:r>
          </a:p>
        </p:txBody>
      </p:sp>
      <p:sp>
        <p:nvSpPr>
          <p:cNvPr id="12" name="TextBox 12"/>
          <p:cNvSpPr txBox="1"/>
          <p:nvPr/>
        </p:nvSpPr>
        <p:spPr>
          <a:xfrm>
            <a:off x="303139" y="7891698"/>
            <a:ext cx="17984861" cy="1780540"/>
          </a:xfrm>
          <a:prstGeom prst="rect">
            <a:avLst/>
          </a:prstGeom>
        </p:spPr>
        <p:txBody>
          <a:bodyPr lIns="0" tIns="0" rIns="0" bIns="0" rtlCol="0" anchor="t">
            <a:spAutoFit/>
          </a:bodyPr>
          <a:lstStyle/>
          <a:p>
            <a:pPr>
              <a:lnSpc>
                <a:spcPts val="4759"/>
              </a:lnSpc>
            </a:pPr>
            <a:r>
              <a:rPr lang="en-US" sz="3399" spc="135">
                <a:solidFill>
                  <a:srgbClr val="FFFFFF"/>
                </a:solidFill>
                <a:latin typeface="Open Sans Light"/>
              </a:rPr>
              <a:t>12) Bevinamarad, Prabhu R., and M. S. Shirldonkar. "Audio Forgery detection techniques: present and past review." 2020 4th International Conference on Trends in Electronics and Informatics (ICOEI)(48184). IEEE, 2020.</a:t>
            </a:r>
          </a:p>
        </p:txBody>
      </p:sp>
      <p:sp>
        <p:nvSpPr>
          <p:cNvPr id="13" name="TextBox 13"/>
          <p:cNvSpPr txBox="1"/>
          <p:nvPr/>
        </p:nvSpPr>
        <p:spPr>
          <a:xfrm>
            <a:off x="303139" y="3859551"/>
            <a:ext cx="17984861" cy="1725930"/>
          </a:xfrm>
          <a:prstGeom prst="rect">
            <a:avLst/>
          </a:prstGeom>
        </p:spPr>
        <p:txBody>
          <a:bodyPr lIns="0" tIns="0" rIns="0" bIns="0" rtlCol="0" anchor="t">
            <a:spAutoFit/>
          </a:bodyPr>
          <a:lstStyle/>
          <a:p>
            <a:pPr>
              <a:lnSpc>
                <a:spcPts val="4620"/>
              </a:lnSpc>
            </a:pPr>
            <a:r>
              <a:rPr lang="en-US" sz="3300" spc="132">
                <a:solidFill>
                  <a:srgbClr val="FFFFFF"/>
                </a:solidFill>
                <a:latin typeface="Open Sans Light"/>
              </a:rPr>
              <a:t>10) Prasath, Arun. "Design of an integrated learning approach to assist real-time deaf application using voice recognition system." Computers and Electrical Engineering 102 (2022): 108145.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B48AB"/>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grpSp>
        <p:nvGrpSpPr>
          <p:cNvPr id="7" name="Group 7"/>
          <p:cNvGrpSpPr/>
          <p:nvPr/>
        </p:nvGrpSpPr>
        <p:grpSpPr>
          <a:xfrm>
            <a:off x="7055681" y="285027"/>
            <a:ext cx="5780302" cy="2052036"/>
            <a:chOff x="0" y="0"/>
            <a:chExt cx="7707069" cy="2736047"/>
          </a:xfrm>
        </p:grpSpPr>
        <p:sp>
          <p:nvSpPr>
            <p:cNvPr id="8" name="TextBox 8"/>
            <p:cNvSpPr txBox="1"/>
            <p:nvPr/>
          </p:nvSpPr>
          <p:spPr>
            <a:xfrm>
              <a:off x="0" y="57150"/>
              <a:ext cx="7707069" cy="1343130"/>
            </a:xfrm>
            <a:prstGeom prst="rect">
              <a:avLst/>
            </a:prstGeom>
          </p:spPr>
          <p:txBody>
            <a:bodyPr lIns="0" tIns="0" rIns="0" bIns="0" rtlCol="0" anchor="t">
              <a:spAutoFit/>
            </a:bodyPr>
            <a:lstStyle/>
            <a:p>
              <a:pPr>
                <a:lnSpc>
                  <a:spcPts val="7700"/>
                </a:lnSpc>
              </a:pPr>
              <a:r>
                <a:rPr lang="en-US" sz="7000">
                  <a:solidFill>
                    <a:srgbClr val="FFFFFF"/>
                  </a:solidFill>
                  <a:latin typeface="Glacial Indifference"/>
                </a:rPr>
                <a:t>References</a:t>
              </a:r>
            </a:p>
          </p:txBody>
        </p:sp>
        <p:sp>
          <p:nvSpPr>
            <p:cNvPr id="9" name="TextBox 9"/>
            <p:cNvSpPr txBox="1"/>
            <p:nvPr/>
          </p:nvSpPr>
          <p:spPr>
            <a:xfrm>
              <a:off x="0" y="1780766"/>
              <a:ext cx="7707069" cy="955281"/>
            </a:xfrm>
            <a:prstGeom prst="rect">
              <a:avLst/>
            </a:prstGeom>
          </p:spPr>
          <p:txBody>
            <a:bodyPr lIns="0" tIns="0" rIns="0" bIns="0" rtlCol="0" anchor="t">
              <a:spAutoFit/>
            </a:bodyPr>
            <a:lstStyle/>
            <a:p>
              <a:pPr>
                <a:lnSpc>
                  <a:spcPts val="5500"/>
                </a:lnSpc>
              </a:pPr>
              <a:endParaRPr/>
            </a:p>
          </p:txBody>
        </p:sp>
      </p:grpSp>
      <p:sp>
        <p:nvSpPr>
          <p:cNvPr id="10" name="TextBox 10"/>
          <p:cNvSpPr txBox="1"/>
          <p:nvPr/>
        </p:nvSpPr>
        <p:spPr>
          <a:xfrm>
            <a:off x="303139" y="1725557"/>
            <a:ext cx="16841758" cy="1725930"/>
          </a:xfrm>
          <a:prstGeom prst="rect">
            <a:avLst/>
          </a:prstGeom>
        </p:spPr>
        <p:txBody>
          <a:bodyPr lIns="0" tIns="0" rIns="0" bIns="0" rtlCol="0" anchor="t">
            <a:spAutoFit/>
          </a:bodyPr>
          <a:lstStyle/>
          <a:p>
            <a:pPr>
              <a:lnSpc>
                <a:spcPts val="4620"/>
              </a:lnSpc>
            </a:pPr>
            <a:r>
              <a:rPr lang="en-US" sz="3300" spc="132">
                <a:solidFill>
                  <a:srgbClr val="FFFFFF"/>
                </a:solidFill>
                <a:latin typeface="Open Sans Light"/>
              </a:rPr>
              <a:t>13) Miao, Haoran, et al. "Transformer-based online CTC/attention end-to-end speech recognition architecture." ICASSP 2020-2020 IEEE International Conference on Acoustics, Speech and Signal Processing (ICASSP). IEEE, 2020.</a:t>
            </a:r>
          </a:p>
        </p:txBody>
      </p:sp>
      <p:sp>
        <p:nvSpPr>
          <p:cNvPr id="11" name="TextBox 11"/>
          <p:cNvSpPr txBox="1"/>
          <p:nvPr/>
        </p:nvSpPr>
        <p:spPr>
          <a:xfrm>
            <a:off x="151570" y="7477760"/>
            <a:ext cx="17984861" cy="1780540"/>
          </a:xfrm>
          <a:prstGeom prst="rect">
            <a:avLst/>
          </a:prstGeom>
        </p:spPr>
        <p:txBody>
          <a:bodyPr lIns="0" tIns="0" rIns="0" bIns="0" rtlCol="0" anchor="t">
            <a:spAutoFit/>
          </a:bodyPr>
          <a:lstStyle/>
          <a:p>
            <a:pPr>
              <a:lnSpc>
                <a:spcPts val="4759"/>
              </a:lnSpc>
            </a:pPr>
            <a:r>
              <a:rPr lang="en-US" sz="3399" spc="135">
                <a:solidFill>
                  <a:srgbClr val="FFFFFF"/>
                </a:solidFill>
                <a:latin typeface="Open Sans Light"/>
              </a:rPr>
              <a:t>15) Chai, Li, et al. "A cross-entropy-guided measure (cegm) for assessing speech recognition performance and optimizing dnn-based speech enhancement." IEEE/ACM Transactions on Audio, Speech, and Language Processing 29 (2020): 106-117. </a:t>
            </a:r>
          </a:p>
        </p:txBody>
      </p:sp>
      <p:sp>
        <p:nvSpPr>
          <p:cNvPr id="12" name="TextBox 12"/>
          <p:cNvSpPr txBox="1"/>
          <p:nvPr/>
        </p:nvSpPr>
        <p:spPr>
          <a:xfrm>
            <a:off x="303139" y="4545358"/>
            <a:ext cx="17984861" cy="1725930"/>
          </a:xfrm>
          <a:prstGeom prst="rect">
            <a:avLst/>
          </a:prstGeom>
        </p:spPr>
        <p:txBody>
          <a:bodyPr lIns="0" tIns="0" rIns="0" bIns="0" rtlCol="0" anchor="t">
            <a:spAutoFit/>
          </a:bodyPr>
          <a:lstStyle/>
          <a:p>
            <a:pPr>
              <a:lnSpc>
                <a:spcPts val="4620"/>
              </a:lnSpc>
            </a:pPr>
            <a:r>
              <a:rPr lang="en-US" sz="3300" spc="132">
                <a:solidFill>
                  <a:srgbClr val="FFFFFF"/>
                </a:solidFill>
                <a:latin typeface="Open Sans Light"/>
              </a:rPr>
              <a:t>14) Fan, Cunhang, et al. "Gated recurrent fusion with joint training framework for robust end-to-end speech recognition." IEEE/ACM Transactions on Audio, Speech, and Language Processing 29 (2020): 198-209.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2" name="Group 2"/>
          <p:cNvGrpSpPr/>
          <p:nvPr/>
        </p:nvGrpSpPr>
        <p:grpSpPr>
          <a:xfrm>
            <a:off x="8352994" y="-157809"/>
            <a:ext cx="10030256" cy="10621413"/>
            <a:chOff x="0" y="0"/>
            <a:chExt cx="3392951" cy="3592923"/>
          </a:xfrm>
        </p:grpSpPr>
        <p:sp>
          <p:nvSpPr>
            <p:cNvPr id="3" name="Freeform 3"/>
            <p:cNvSpPr/>
            <p:nvPr/>
          </p:nvSpPr>
          <p:spPr>
            <a:xfrm>
              <a:off x="0" y="0"/>
              <a:ext cx="3392951" cy="3592923"/>
            </a:xfrm>
            <a:custGeom>
              <a:avLst/>
              <a:gdLst/>
              <a:ahLst/>
              <a:cxnLst/>
              <a:rect l="l" t="t" r="r" b="b"/>
              <a:pathLst>
                <a:path w="3392951" h="3592923">
                  <a:moveTo>
                    <a:pt x="0" y="0"/>
                  </a:moveTo>
                  <a:lnTo>
                    <a:pt x="3392951" y="0"/>
                  </a:lnTo>
                  <a:lnTo>
                    <a:pt x="3392951" y="3592923"/>
                  </a:lnTo>
                  <a:lnTo>
                    <a:pt x="0" y="3592923"/>
                  </a:lnTo>
                  <a:close/>
                </a:path>
              </a:pathLst>
            </a:custGeom>
            <a:solidFill>
              <a:srgbClr val="F5F5EF"/>
            </a:solidFill>
          </p:spPr>
        </p:sp>
      </p:grpSp>
      <p:grpSp>
        <p:nvGrpSpPr>
          <p:cNvPr id="4" name="Group 4"/>
          <p:cNvGrpSpPr/>
          <p:nvPr/>
        </p:nvGrpSpPr>
        <p:grpSpPr>
          <a:xfrm>
            <a:off x="17499545" y="535253"/>
            <a:ext cx="493447" cy="493447"/>
            <a:chOff x="0" y="0"/>
            <a:chExt cx="657929" cy="657929"/>
          </a:xfrm>
        </p:grpSpPr>
        <p:grpSp>
          <p:nvGrpSpPr>
            <p:cNvPr id="5" name="Group 5"/>
            <p:cNvGrpSpPr>
              <a:grpSpLocks noChangeAspect="1"/>
            </p:cNvGrpSpPr>
            <p:nvPr/>
          </p:nvGrpSpPr>
          <p:grpSpPr>
            <a:xfrm>
              <a:off x="0" y="0"/>
              <a:ext cx="657929" cy="657929"/>
              <a:chOff x="0" y="0"/>
              <a:chExt cx="6355080" cy="6355080"/>
            </a:xfrm>
          </p:grpSpPr>
          <p:sp>
            <p:nvSpPr>
              <p:cNvPr id="6" name="Freeform 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1598758" y="2765295"/>
            <a:ext cx="3538728" cy="4114800"/>
          </a:xfrm>
          <a:prstGeom prst="rect">
            <a:avLst/>
          </a:prstGeom>
        </p:spPr>
      </p:pic>
      <p:grpSp>
        <p:nvGrpSpPr>
          <p:cNvPr id="10" name="Group 10"/>
          <p:cNvGrpSpPr/>
          <p:nvPr/>
        </p:nvGrpSpPr>
        <p:grpSpPr>
          <a:xfrm>
            <a:off x="1520122" y="4228769"/>
            <a:ext cx="5176244" cy="2200960"/>
            <a:chOff x="0" y="0"/>
            <a:chExt cx="6901658" cy="2934613"/>
          </a:xfrm>
        </p:grpSpPr>
        <p:sp>
          <p:nvSpPr>
            <p:cNvPr id="11" name="TextBox 11"/>
            <p:cNvSpPr txBox="1"/>
            <p:nvPr/>
          </p:nvSpPr>
          <p:spPr>
            <a:xfrm>
              <a:off x="0" y="76200"/>
              <a:ext cx="6901658" cy="1708573"/>
            </a:xfrm>
            <a:prstGeom prst="rect">
              <a:avLst/>
            </a:prstGeom>
          </p:spPr>
          <p:txBody>
            <a:bodyPr lIns="0" tIns="0" rIns="0" bIns="0" rtlCol="0" anchor="t">
              <a:spAutoFit/>
            </a:bodyPr>
            <a:lstStyle/>
            <a:p>
              <a:pPr>
                <a:lnSpc>
                  <a:spcPts val="9679"/>
                </a:lnSpc>
              </a:pPr>
              <a:r>
                <a:rPr lang="en-US" sz="8799">
                  <a:solidFill>
                    <a:srgbClr val="000000"/>
                  </a:solidFill>
                  <a:latin typeface="Glacial Indifference"/>
                </a:rPr>
                <a:t>Thank you</a:t>
              </a:r>
            </a:p>
          </p:txBody>
        </p:sp>
        <p:sp>
          <p:nvSpPr>
            <p:cNvPr id="12" name="TextBox 12"/>
            <p:cNvSpPr txBox="1"/>
            <p:nvPr/>
          </p:nvSpPr>
          <p:spPr>
            <a:xfrm>
              <a:off x="0" y="1984968"/>
              <a:ext cx="6110891" cy="949645"/>
            </a:xfrm>
            <a:prstGeom prst="rect">
              <a:avLst/>
            </a:prstGeom>
          </p:spPr>
          <p:txBody>
            <a:bodyPr lIns="0" tIns="0" rIns="0" bIns="0" rtlCol="0" anchor="t">
              <a:spAutoFit/>
            </a:bodyPr>
            <a:lstStyle/>
            <a:p>
              <a:pPr>
                <a:lnSpc>
                  <a:spcPts val="5500"/>
                </a:lnSpc>
              </a:pPr>
              <a:endParaRPr/>
            </a:p>
          </p:txBody>
        </p:sp>
      </p:grpSp>
      <p:sp>
        <p:nvSpPr>
          <p:cNvPr id="13" name="TextBox 13"/>
          <p:cNvSpPr txBox="1"/>
          <p:nvPr/>
        </p:nvSpPr>
        <p:spPr>
          <a:xfrm>
            <a:off x="8908865" y="3280877"/>
            <a:ext cx="12155758" cy="438487"/>
          </a:xfrm>
          <a:prstGeom prst="rect">
            <a:avLst/>
          </a:prstGeom>
        </p:spPr>
        <p:txBody>
          <a:bodyPr lIns="0" tIns="0" rIns="0" bIns="0" rtlCol="0" anchor="t">
            <a:spAutoFit/>
          </a:bodyPr>
          <a:lstStyle/>
          <a:p>
            <a:pPr>
              <a:lnSpc>
                <a:spcPts val="3689"/>
              </a:lnSpc>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3D3D"/>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grpSp>
        <p:nvGrpSpPr>
          <p:cNvPr id="6" name="Group 6"/>
          <p:cNvGrpSpPr/>
          <p:nvPr/>
        </p:nvGrpSpPr>
        <p:grpSpPr>
          <a:xfrm>
            <a:off x="17371491" y="5238613"/>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FFFFFF"/>
                  </a:solidFill>
                  <a:latin typeface="Glacial Indifference Bold"/>
                </a:rPr>
                <a:t>02</a:t>
              </a:r>
            </a:p>
          </p:txBody>
        </p:sp>
        <p:sp>
          <p:nvSpPr>
            <p:cNvPr id="8" name="AutoShape 8"/>
            <p:cNvSpPr/>
            <p:nvPr/>
          </p:nvSpPr>
          <p:spPr>
            <a:xfrm rot="-5400000">
              <a:off x="194137" y="-16317"/>
              <a:ext cx="43972" cy="432247"/>
            </a:xfrm>
            <a:prstGeom prst="rect">
              <a:avLst/>
            </a:prstGeom>
            <a:solidFill>
              <a:srgbClr val="FFFFFF"/>
            </a:solidFill>
          </p:spPr>
        </p:sp>
      </p:grpSp>
      <p:pic>
        <p:nvPicPr>
          <p:cNvPr id="9" name="Picture 9"/>
          <p:cNvPicPr>
            <a:picLocks noChangeAspect="1"/>
          </p:cNvPicPr>
          <p:nvPr/>
        </p:nvPicPr>
        <p:blipFill>
          <a:blip r:embed="rId4"/>
          <a:srcRect/>
          <a:stretch>
            <a:fillRect/>
          </a:stretch>
        </p:blipFill>
        <p:spPr>
          <a:xfrm>
            <a:off x="16728920" y="250076"/>
            <a:ext cx="1541250" cy="1557249"/>
          </a:xfrm>
          <a:prstGeom prst="rect">
            <a:avLst/>
          </a:prstGeom>
        </p:spPr>
      </p:pic>
      <p:grpSp>
        <p:nvGrpSpPr>
          <p:cNvPr id="10" name="Group 10"/>
          <p:cNvGrpSpPr/>
          <p:nvPr/>
        </p:nvGrpSpPr>
        <p:grpSpPr>
          <a:xfrm>
            <a:off x="3466966" y="535253"/>
            <a:ext cx="11354067" cy="2896445"/>
            <a:chOff x="0" y="0"/>
            <a:chExt cx="15138757" cy="3861927"/>
          </a:xfrm>
        </p:grpSpPr>
        <p:sp>
          <p:nvSpPr>
            <p:cNvPr id="11" name="TextBox 11"/>
            <p:cNvSpPr txBox="1"/>
            <p:nvPr/>
          </p:nvSpPr>
          <p:spPr>
            <a:xfrm>
              <a:off x="0" y="85725"/>
              <a:ext cx="15138757" cy="1739974"/>
            </a:xfrm>
            <a:prstGeom prst="rect">
              <a:avLst/>
            </a:prstGeom>
          </p:spPr>
          <p:txBody>
            <a:bodyPr lIns="0" tIns="0" rIns="0" bIns="0" rtlCol="0" anchor="t">
              <a:spAutoFit/>
            </a:bodyPr>
            <a:lstStyle/>
            <a:p>
              <a:pPr algn="ctr">
                <a:lnSpc>
                  <a:spcPts val="9899"/>
                </a:lnSpc>
              </a:pPr>
              <a:r>
                <a:rPr lang="en-US" sz="8999">
                  <a:solidFill>
                    <a:srgbClr val="FFFFFF"/>
                  </a:solidFill>
                  <a:latin typeface="Glacial Indifference"/>
                </a:rPr>
                <a:t>Group Members</a:t>
              </a:r>
            </a:p>
          </p:txBody>
        </p:sp>
        <p:sp>
          <p:nvSpPr>
            <p:cNvPr id="12" name="TextBox 12"/>
            <p:cNvSpPr txBox="1"/>
            <p:nvPr/>
          </p:nvSpPr>
          <p:spPr>
            <a:xfrm>
              <a:off x="3150792" y="2118853"/>
              <a:ext cx="8837172" cy="1743074"/>
            </a:xfrm>
            <a:prstGeom prst="rect">
              <a:avLst/>
            </a:prstGeom>
          </p:spPr>
          <p:txBody>
            <a:bodyPr lIns="0" tIns="0" rIns="0" bIns="0" rtlCol="0" anchor="t">
              <a:spAutoFit/>
            </a:bodyPr>
            <a:lstStyle/>
            <a:p>
              <a:pPr algn="ctr">
                <a:lnSpc>
                  <a:spcPts val="9899"/>
                </a:lnSpc>
              </a:pPr>
              <a:r>
                <a:rPr lang="en-US" sz="8999">
                  <a:solidFill>
                    <a:srgbClr val="FFFFFF"/>
                  </a:solidFill>
                  <a:latin typeface="Glacial Indifference"/>
                </a:rPr>
                <a:t>and Guide</a:t>
              </a:r>
            </a:p>
          </p:txBody>
        </p:sp>
      </p:grpSp>
      <p:grpSp>
        <p:nvGrpSpPr>
          <p:cNvPr id="13" name="Group 13"/>
          <p:cNvGrpSpPr/>
          <p:nvPr/>
        </p:nvGrpSpPr>
        <p:grpSpPr>
          <a:xfrm>
            <a:off x="11734896" y="4719269"/>
            <a:ext cx="4994024" cy="1627864"/>
            <a:chOff x="0" y="0"/>
            <a:chExt cx="6658698" cy="2170485"/>
          </a:xfrm>
        </p:grpSpPr>
        <p:sp>
          <p:nvSpPr>
            <p:cNvPr id="14" name="TextBox 14"/>
            <p:cNvSpPr txBox="1"/>
            <p:nvPr/>
          </p:nvSpPr>
          <p:spPr>
            <a:xfrm>
              <a:off x="0" y="-38100"/>
              <a:ext cx="6658698" cy="799254"/>
            </a:xfrm>
            <a:prstGeom prst="rect">
              <a:avLst/>
            </a:prstGeom>
          </p:spPr>
          <p:txBody>
            <a:bodyPr lIns="0" tIns="0" rIns="0" bIns="0" rtlCol="0" anchor="t">
              <a:spAutoFit/>
            </a:bodyPr>
            <a:lstStyle/>
            <a:p>
              <a:pPr algn="ctr">
                <a:lnSpc>
                  <a:spcPts val="4939"/>
                </a:lnSpc>
              </a:pPr>
              <a:r>
                <a:rPr lang="en-US" sz="3799" spc="151">
                  <a:solidFill>
                    <a:srgbClr val="FFFFFF"/>
                  </a:solidFill>
                  <a:latin typeface="Open Sauce Light Bold"/>
                </a:rPr>
                <a:t>Mrs.K. Malarvizhi</a:t>
              </a:r>
            </a:p>
          </p:txBody>
        </p:sp>
        <p:sp>
          <p:nvSpPr>
            <p:cNvPr id="15" name="TextBox 15"/>
            <p:cNvSpPr txBox="1"/>
            <p:nvPr/>
          </p:nvSpPr>
          <p:spPr>
            <a:xfrm>
              <a:off x="515912" y="960598"/>
              <a:ext cx="5626875" cy="1209887"/>
            </a:xfrm>
            <a:prstGeom prst="rect">
              <a:avLst/>
            </a:prstGeom>
          </p:spPr>
          <p:txBody>
            <a:bodyPr lIns="0" tIns="0" rIns="0" bIns="0" rtlCol="0" anchor="t">
              <a:spAutoFit/>
            </a:bodyPr>
            <a:lstStyle/>
            <a:p>
              <a:pPr algn="ctr">
                <a:lnSpc>
                  <a:spcPts val="3639"/>
                </a:lnSpc>
              </a:pPr>
              <a:r>
                <a:rPr lang="en-US" sz="2799" spc="111">
                  <a:solidFill>
                    <a:srgbClr val="FFFFFF"/>
                  </a:solidFill>
                  <a:latin typeface="Open Sauce Light"/>
                </a:rPr>
                <a:t> M.E</a:t>
              </a:r>
            </a:p>
            <a:p>
              <a:pPr algn="ctr">
                <a:lnSpc>
                  <a:spcPts val="3639"/>
                </a:lnSpc>
              </a:pPr>
              <a:r>
                <a:rPr lang="en-US" sz="2799" spc="111">
                  <a:solidFill>
                    <a:srgbClr val="FFFFFF"/>
                  </a:solidFill>
                  <a:latin typeface="Open Sauce Light"/>
                </a:rPr>
                <a:t>Assistant Professor</a:t>
              </a:r>
            </a:p>
          </p:txBody>
        </p:sp>
      </p:grpSp>
      <p:sp>
        <p:nvSpPr>
          <p:cNvPr id="16" name="TextBox 16"/>
          <p:cNvSpPr txBox="1"/>
          <p:nvPr/>
        </p:nvSpPr>
        <p:spPr>
          <a:xfrm>
            <a:off x="411636" y="3355498"/>
            <a:ext cx="17876364" cy="4681340"/>
          </a:xfrm>
          <a:prstGeom prst="rect">
            <a:avLst/>
          </a:prstGeom>
        </p:spPr>
        <p:txBody>
          <a:bodyPr lIns="0" tIns="0" rIns="0" bIns="0" rtlCol="0" anchor="t">
            <a:spAutoFit/>
          </a:bodyPr>
          <a:lstStyle/>
          <a:p>
            <a:pPr algn="just">
              <a:lnSpc>
                <a:spcPts val="5318"/>
              </a:lnSpc>
            </a:pPr>
            <a:r>
              <a:rPr lang="en-US" sz="3799">
                <a:solidFill>
                  <a:srgbClr val="FFFFFF"/>
                </a:solidFill>
                <a:latin typeface="Open Sauce Light"/>
              </a:rPr>
              <a:t>Abinandan.V - 1907001</a:t>
            </a:r>
          </a:p>
          <a:p>
            <a:pPr algn="just">
              <a:lnSpc>
                <a:spcPts val="5318"/>
              </a:lnSpc>
            </a:pPr>
            <a:endParaRPr lang="en-US" sz="3799">
              <a:solidFill>
                <a:srgbClr val="FFFFFF"/>
              </a:solidFill>
              <a:latin typeface="Open Sauce Light"/>
            </a:endParaRPr>
          </a:p>
          <a:p>
            <a:pPr algn="just">
              <a:lnSpc>
                <a:spcPts val="5318"/>
              </a:lnSpc>
            </a:pPr>
            <a:r>
              <a:rPr lang="en-US" sz="3799">
                <a:solidFill>
                  <a:srgbClr val="FFFFFF"/>
                </a:solidFill>
                <a:latin typeface="Open Sauce Light"/>
              </a:rPr>
              <a:t>Gokulram.M - 1907011                 </a:t>
            </a:r>
          </a:p>
          <a:p>
            <a:pPr algn="just">
              <a:lnSpc>
                <a:spcPts val="5318"/>
              </a:lnSpc>
            </a:pPr>
            <a:endParaRPr lang="en-US" sz="3799">
              <a:solidFill>
                <a:srgbClr val="FFFFFF"/>
              </a:solidFill>
              <a:latin typeface="Open Sauce Light"/>
            </a:endParaRPr>
          </a:p>
          <a:p>
            <a:pPr algn="just">
              <a:lnSpc>
                <a:spcPts val="5318"/>
              </a:lnSpc>
            </a:pPr>
            <a:r>
              <a:rPr lang="en-US" sz="3799">
                <a:solidFill>
                  <a:srgbClr val="FFFFFF"/>
                </a:solidFill>
                <a:latin typeface="Open Sauce Light"/>
              </a:rPr>
              <a:t>Sankarraj Aditya.M - 1907038</a:t>
            </a:r>
          </a:p>
          <a:p>
            <a:pPr algn="just">
              <a:lnSpc>
                <a:spcPts val="5318"/>
              </a:lnSpc>
            </a:pPr>
            <a:endParaRPr lang="en-US" sz="3799">
              <a:solidFill>
                <a:srgbClr val="FFFFFF"/>
              </a:solidFill>
              <a:latin typeface="Open Sauce Light"/>
            </a:endParaRPr>
          </a:p>
          <a:p>
            <a:pPr algn="just">
              <a:lnSpc>
                <a:spcPts val="5318"/>
              </a:lnSpc>
            </a:pPr>
            <a:r>
              <a:rPr lang="en-US" sz="3799">
                <a:solidFill>
                  <a:srgbClr val="FFFFFF"/>
                </a:solidFill>
                <a:latin typeface="Open Sauce Light"/>
              </a:rPr>
              <a:t>Srinivas. R -    1907049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4631231" y="874280"/>
            <a:ext cx="1577645" cy="1184668"/>
          </a:xfrm>
          <a:prstGeom prst="rect">
            <a:avLst/>
          </a:prstGeom>
        </p:spPr>
      </p:pic>
      <p:sp>
        <p:nvSpPr>
          <p:cNvPr id="8" name="TextBox 8"/>
          <p:cNvSpPr txBox="1"/>
          <p:nvPr/>
        </p:nvSpPr>
        <p:spPr>
          <a:xfrm>
            <a:off x="4222437" y="858177"/>
            <a:ext cx="9363954" cy="1293074"/>
          </a:xfrm>
          <a:prstGeom prst="rect">
            <a:avLst/>
          </a:prstGeom>
        </p:spPr>
        <p:txBody>
          <a:bodyPr lIns="0" tIns="0" rIns="0" bIns="0" rtlCol="0" anchor="t">
            <a:spAutoFit/>
          </a:bodyPr>
          <a:lstStyle/>
          <a:p>
            <a:pPr algn="ctr">
              <a:lnSpc>
                <a:spcPts val="9900"/>
              </a:lnSpc>
            </a:pPr>
            <a:r>
              <a:rPr lang="en-US" sz="9000">
                <a:solidFill>
                  <a:srgbClr val="000000"/>
                </a:solidFill>
                <a:latin typeface="Glacial Indifference"/>
              </a:rPr>
              <a:t>Motivation</a:t>
            </a:r>
          </a:p>
        </p:txBody>
      </p:sp>
      <p:sp>
        <p:nvSpPr>
          <p:cNvPr id="9" name="TextBox 9"/>
          <p:cNvSpPr txBox="1"/>
          <p:nvPr/>
        </p:nvSpPr>
        <p:spPr>
          <a:xfrm>
            <a:off x="477031" y="3227746"/>
            <a:ext cx="17810969" cy="5186310"/>
          </a:xfrm>
          <a:prstGeom prst="rect">
            <a:avLst/>
          </a:prstGeom>
        </p:spPr>
        <p:txBody>
          <a:bodyPr lIns="0" tIns="0" rIns="0" bIns="0" rtlCol="0" anchor="t">
            <a:spAutoFit/>
          </a:bodyPr>
          <a:lstStyle/>
          <a:p>
            <a:pPr marL="633136" lvl="1" indent="-316568">
              <a:lnSpc>
                <a:spcPts val="4105"/>
              </a:lnSpc>
              <a:buFont typeface="Arial"/>
              <a:buChar char="•"/>
            </a:pPr>
            <a:r>
              <a:rPr lang="en-US" sz="2932">
                <a:solidFill>
                  <a:srgbClr val="000000"/>
                </a:solidFill>
                <a:latin typeface="Open Sauce Light"/>
              </a:rPr>
              <a:t>The increase in low cost digital audio recorders, mobile applications and accelerating growth of the audio-based Internet of Things (IoT) has initiated ease in obtaining speech and audio data which will be later used for the purpose of identifying human traits, implementing voice authentication system and development of voice based embedded systems. </a:t>
            </a:r>
          </a:p>
          <a:p>
            <a:pPr>
              <a:lnSpc>
                <a:spcPts val="4105"/>
              </a:lnSpc>
            </a:pPr>
            <a:endParaRPr lang="en-US" sz="2932">
              <a:solidFill>
                <a:srgbClr val="000000"/>
              </a:solidFill>
              <a:latin typeface="Open Sauce Light"/>
            </a:endParaRPr>
          </a:p>
          <a:p>
            <a:pPr marL="633136" lvl="1" indent="-316568">
              <a:lnSpc>
                <a:spcPts val="4105"/>
              </a:lnSpc>
              <a:buFont typeface="Arial"/>
              <a:buChar char="•"/>
            </a:pPr>
            <a:r>
              <a:rPr lang="en-US" sz="2932">
                <a:solidFill>
                  <a:srgbClr val="000000"/>
                </a:solidFill>
                <a:latin typeface="Open Sauce Light"/>
              </a:rPr>
              <a:t>On the other hand, the availability of free advanced mobile applications and audio editing software like Adobe, Audition CC, etc. enabling people to edit easily the meaningful content of audio recordings data.</a:t>
            </a:r>
          </a:p>
          <a:p>
            <a:pPr>
              <a:lnSpc>
                <a:spcPts val="4105"/>
              </a:lnSpc>
            </a:pPr>
            <a:endParaRPr lang="en-US" sz="2932">
              <a:solidFill>
                <a:srgbClr val="000000"/>
              </a:solidFill>
              <a:latin typeface="Open Sauce Light"/>
            </a:endParaRPr>
          </a:p>
          <a:p>
            <a:pPr marL="633136" lvl="1" indent="-316568">
              <a:lnSpc>
                <a:spcPts val="4105"/>
              </a:lnSpc>
              <a:buFont typeface="Arial"/>
              <a:buChar char="•"/>
            </a:pPr>
            <a:r>
              <a:rPr lang="en-US" sz="2932">
                <a:solidFill>
                  <a:srgbClr val="000000"/>
                </a:solidFill>
                <a:latin typeface="Open Sauce Light"/>
              </a:rPr>
              <a:t> Perhaps, most of the people do it for fun as well as the strong intention of hiding reality present.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grpSp>
        <p:nvGrpSpPr>
          <p:cNvPr id="6" name="Group 6"/>
          <p:cNvGrpSpPr/>
          <p:nvPr/>
        </p:nvGrpSpPr>
        <p:grpSpPr>
          <a:xfrm>
            <a:off x="4460918" y="3495726"/>
            <a:ext cx="1423672" cy="1198452"/>
            <a:chOff x="0" y="0"/>
            <a:chExt cx="1898229" cy="1597936"/>
          </a:xfrm>
        </p:grpSpPr>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646314">
              <a:off x="295205" y="-9981"/>
              <a:ext cx="1485925" cy="1617899"/>
            </a:xfrm>
            <a:prstGeom prst="rect">
              <a:avLst/>
            </a:prstGeom>
          </p:spPr>
        </p:pic>
        <p:pic>
          <p:nvPicPr>
            <p:cNvPr id="8" name="Picture 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69248"/>
              <a:ext cx="1381233" cy="1205440"/>
            </a:xfrm>
            <a:prstGeom prst="rect">
              <a:avLst/>
            </a:prstGeom>
          </p:spPr>
        </p:pic>
      </p:grpSp>
      <p:grpSp>
        <p:nvGrpSpPr>
          <p:cNvPr id="9" name="Group 9"/>
          <p:cNvGrpSpPr/>
          <p:nvPr/>
        </p:nvGrpSpPr>
        <p:grpSpPr>
          <a:xfrm>
            <a:off x="13749720" y="3480754"/>
            <a:ext cx="1279385" cy="1213424"/>
            <a:chOff x="0" y="0"/>
            <a:chExt cx="1705846" cy="1617899"/>
          </a:xfrm>
        </p:grpSpPr>
        <p:pic>
          <p:nvPicPr>
            <p:cNvPr id="10" name="Picture 10"/>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0" y="0"/>
              <a:ext cx="1485925" cy="1617899"/>
            </a:xfrm>
            <a:prstGeom prst="rect">
              <a:avLst/>
            </a:prstGeom>
          </p:spPr>
        </p:pic>
        <p:pic>
          <p:nvPicPr>
            <p:cNvPr id="11" name="Picture 11"/>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421805" y="434431"/>
              <a:ext cx="1284041" cy="1078595"/>
            </a:xfrm>
            <a:prstGeom prst="rect">
              <a:avLst/>
            </a:prstGeom>
          </p:spPr>
        </p:pic>
      </p:grpSp>
      <p:pic>
        <p:nvPicPr>
          <p:cNvPr id="12" name="Picture 12"/>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7499545" y="9552243"/>
            <a:ext cx="394907" cy="262793"/>
          </a:xfrm>
          <a:prstGeom prst="rect">
            <a:avLst/>
          </a:prstGeom>
        </p:spPr>
      </p:pic>
      <p:sp>
        <p:nvSpPr>
          <p:cNvPr id="13" name="TextBox 13"/>
          <p:cNvSpPr txBox="1"/>
          <p:nvPr/>
        </p:nvSpPr>
        <p:spPr>
          <a:xfrm>
            <a:off x="4835088" y="1662224"/>
            <a:ext cx="9363954" cy="1293074"/>
          </a:xfrm>
          <a:prstGeom prst="rect">
            <a:avLst/>
          </a:prstGeom>
        </p:spPr>
        <p:txBody>
          <a:bodyPr lIns="0" tIns="0" rIns="0" bIns="0" rtlCol="0" anchor="t">
            <a:spAutoFit/>
          </a:bodyPr>
          <a:lstStyle/>
          <a:p>
            <a:pPr algn="ctr">
              <a:lnSpc>
                <a:spcPts val="9900"/>
              </a:lnSpc>
            </a:pPr>
            <a:r>
              <a:rPr lang="en-US" sz="9000">
                <a:solidFill>
                  <a:srgbClr val="000000"/>
                </a:solidFill>
                <a:latin typeface="Glacial Indifference"/>
              </a:rPr>
              <a:t>Project Objective</a:t>
            </a:r>
          </a:p>
        </p:txBody>
      </p:sp>
      <p:grpSp>
        <p:nvGrpSpPr>
          <p:cNvPr id="14" name="Group 14"/>
          <p:cNvGrpSpPr/>
          <p:nvPr/>
        </p:nvGrpSpPr>
        <p:grpSpPr>
          <a:xfrm>
            <a:off x="1828877" y="4736650"/>
            <a:ext cx="7315123" cy="4815593"/>
            <a:chOff x="0" y="0"/>
            <a:chExt cx="9753497" cy="6420791"/>
          </a:xfrm>
        </p:grpSpPr>
        <p:sp>
          <p:nvSpPr>
            <p:cNvPr id="15" name="TextBox 15"/>
            <p:cNvSpPr txBox="1"/>
            <p:nvPr/>
          </p:nvSpPr>
          <p:spPr>
            <a:xfrm>
              <a:off x="0" y="755448"/>
              <a:ext cx="9753497" cy="5665343"/>
            </a:xfrm>
            <a:prstGeom prst="rect">
              <a:avLst/>
            </a:prstGeom>
          </p:spPr>
          <p:txBody>
            <a:bodyPr lIns="0" tIns="0" rIns="0" bIns="0" rtlCol="0" anchor="t">
              <a:spAutoFit/>
            </a:bodyPr>
            <a:lstStyle/>
            <a:p>
              <a:pPr>
                <a:lnSpc>
                  <a:spcPts val="3434"/>
                </a:lnSpc>
              </a:pPr>
              <a:r>
                <a:rPr lang="en-US" sz="2289" spc="91">
                  <a:solidFill>
                    <a:srgbClr val="000000"/>
                  </a:solidFill>
                  <a:latin typeface="Open Sauce Light"/>
                </a:rPr>
                <a:t>With the rapid development of audio authentication systems, which is been part of authentication of mobiles to car doors. Audio Authentication is becoming very essential part of our lives. Audio Authentication Forgery is what we want to solve. Availability of high quality audio recorders in mobiles and native recorders enable bypassing this audio authentication system by just recording the human voice and reusing them for accessing the same system.</a:t>
              </a:r>
            </a:p>
          </p:txBody>
        </p:sp>
        <p:sp>
          <p:nvSpPr>
            <p:cNvPr id="16" name="TextBox 16"/>
            <p:cNvSpPr txBox="1"/>
            <p:nvPr/>
          </p:nvSpPr>
          <p:spPr>
            <a:xfrm>
              <a:off x="501300" y="-19050"/>
              <a:ext cx="8750896" cy="545940"/>
            </a:xfrm>
            <a:prstGeom prst="rect">
              <a:avLst/>
            </a:prstGeom>
          </p:spPr>
          <p:txBody>
            <a:bodyPr lIns="0" tIns="0" rIns="0" bIns="0" rtlCol="0" anchor="t">
              <a:spAutoFit/>
            </a:bodyPr>
            <a:lstStyle/>
            <a:p>
              <a:pPr algn="ctr">
                <a:lnSpc>
                  <a:spcPts val="3424"/>
                </a:lnSpc>
              </a:pPr>
              <a:r>
                <a:rPr lang="en-US" sz="2634" spc="105">
                  <a:solidFill>
                    <a:srgbClr val="000000"/>
                  </a:solidFill>
                  <a:latin typeface="Open Sauce Light Bold"/>
                </a:rPr>
                <a:t>What we want to solve</a:t>
              </a:r>
            </a:p>
          </p:txBody>
        </p:sp>
      </p:grpSp>
      <p:grpSp>
        <p:nvGrpSpPr>
          <p:cNvPr id="17" name="Group 17"/>
          <p:cNvGrpSpPr/>
          <p:nvPr/>
        </p:nvGrpSpPr>
        <p:grpSpPr>
          <a:xfrm>
            <a:off x="11923318" y="5507385"/>
            <a:ext cx="5576226" cy="3264012"/>
            <a:chOff x="0" y="0"/>
            <a:chExt cx="7434968" cy="4352016"/>
          </a:xfrm>
        </p:grpSpPr>
        <p:sp>
          <p:nvSpPr>
            <p:cNvPr id="18" name="TextBox 18"/>
            <p:cNvSpPr txBox="1"/>
            <p:nvPr/>
          </p:nvSpPr>
          <p:spPr>
            <a:xfrm>
              <a:off x="0" y="934391"/>
              <a:ext cx="7434968" cy="3417625"/>
            </a:xfrm>
            <a:prstGeom prst="rect">
              <a:avLst/>
            </a:prstGeom>
          </p:spPr>
          <p:txBody>
            <a:bodyPr lIns="0" tIns="0" rIns="0" bIns="0" rtlCol="0" anchor="t">
              <a:spAutoFit/>
            </a:bodyPr>
            <a:lstStyle/>
            <a:p>
              <a:pPr algn="ctr">
                <a:lnSpc>
                  <a:spcPts val="3434"/>
                </a:lnSpc>
              </a:pPr>
              <a:r>
                <a:rPr lang="en-US" sz="2289" spc="91">
                  <a:solidFill>
                    <a:srgbClr val="000000"/>
                  </a:solidFill>
                  <a:latin typeface="Open Sauce Light"/>
                </a:rPr>
                <a:t>We propose a Deep-Learning Enabled Audio Forgery Detector which uses Feed Forward Neural Nets and Convolutional Neural Networks at the backend to classify recordings and Human Voice</a:t>
              </a:r>
            </a:p>
          </p:txBody>
        </p:sp>
        <p:sp>
          <p:nvSpPr>
            <p:cNvPr id="19" name="TextBox 19"/>
            <p:cNvSpPr txBox="1"/>
            <p:nvPr/>
          </p:nvSpPr>
          <p:spPr>
            <a:xfrm>
              <a:off x="382135" y="-38100"/>
              <a:ext cx="6670698" cy="682744"/>
            </a:xfrm>
            <a:prstGeom prst="rect">
              <a:avLst/>
            </a:prstGeom>
          </p:spPr>
          <p:txBody>
            <a:bodyPr lIns="0" tIns="0" rIns="0" bIns="0" rtlCol="0" anchor="t">
              <a:spAutoFit/>
            </a:bodyPr>
            <a:lstStyle/>
            <a:p>
              <a:pPr algn="ctr">
                <a:lnSpc>
                  <a:spcPts val="4134"/>
                </a:lnSpc>
              </a:pPr>
              <a:r>
                <a:rPr lang="en-US" sz="3180" spc="127">
                  <a:solidFill>
                    <a:srgbClr val="000000"/>
                  </a:solidFill>
                  <a:latin typeface="Open Sauce Light Bold"/>
                </a:rPr>
                <a:t>Hypothesis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grpSp>
        <p:nvGrpSpPr>
          <p:cNvPr id="6" name="Group 6"/>
          <p:cNvGrpSpPr/>
          <p:nvPr/>
        </p:nvGrpSpPr>
        <p:grpSpPr>
          <a:xfrm>
            <a:off x="882831" y="1369274"/>
            <a:ext cx="4604065" cy="670751"/>
            <a:chOff x="0" y="0"/>
            <a:chExt cx="6138753" cy="894335"/>
          </a:xfrm>
        </p:grpSpPr>
        <p:grpSp>
          <p:nvGrpSpPr>
            <p:cNvPr id="7" name="Group 7"/>
            <p:cNvGrpSpPr/>
            <p:nvPr/>
          </p:nvGrpSpPr>
          <p:grpSpPr>
            <a:xfrm rot="5400000">
              <a:off x="97682" y="-97682"/>
              <a:ext cx="894335" cy="1089699"/>
              <a:chOff x="0" y="0"/>
              <a:chExt cx="2354580" cy="2868930"/>
            </a:xfrm>
          </p:grpSpPr>
          <p:sp>
            <p:nvSpPr>
              <p:cNvPr id="8" name="Freeform 8"/>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9" name="Group 9"/>
            <p:cNvGrpSpPr/>
            <p:nvPr/>
          </p:nvGrpSpPr>
          <p:grpSpPr>
            <a:xfrm rot="-5400000">
              <a:off x="5146736" y="-97682"/>
              <a:ext cx="894335" cy="1089699"/>
              <a:chOff x="0" y="0"/>
              <a:chExt cx="2354580" cy="2868930"/>
            </a:xfrm>
          </p:grpSpPr>
          <p:sp>
            <p:nvSpPr>
              <p:cNvPr id="10" name="Freeform 10"/>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1" name="Group 11"/>
            <p:cNvGrpSpPr/>
            <p:nvPr/>
          </p:nvGrpSpPr>
          <p:grpSpPr>
            <a:xfrm>
              <a:off x="698002" y="0"/>
              <a:ext cx="4895902" cy="894335"/>
              <a:chOff x="0" y="0"/>
              <a:chExt cx="1133005" cy="206966"/>
            </a:xfrm>
          </p:grpSpPr>
          <p:sp>
            <p:nvSpPr>
              <p:cNvPr id="12" name="Freeform 12"/>
              <p:cNvSpPr/>
              <p:nvPr/>
            </p:nvSpPr>
            <p:spPr>
              <a:xfrm>
                <a:off x="0" y="0"/>
                <a:ext cx="1133005" cy="206966"/>
              </a:xfrm>
              <a:custGeom>
                <a:avLst/>
                <a:gdLst/>
                <a:ahLst/>
                <a:cxnLst/>
                <a:rect l="l" t="t" r="r" b="b"/>
                <a:pathLst>
                  <a:path w="1133005" h="206966">
                    <a:moveTo>
                      <a:pt x="0" y="0"/>
                    </a:moveTo>
                    <a:lnTo>
                      <a:pt x="1133005" y="0"/>
                    </a:lnTo>
                    <a:lnTo>
                      <a:pt x="1133005" y="206966"/>
                    </a:lnTo>
                    <a:lnTo>
                      <a:pt x="0" y="206966"/>
                    </a:lnTo>
                    <a:close/>
                  </a:path>
                </a:pathLst>
              </a:custGeom>
              <a:solidFill>
                <a:srgbClr val="000000"/>
              </a:solidFill>
            </p:spPr>
          </p:sp>
        </p:grpSp>
      </p:grpSp>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sp>
        <p:nvSpPr>
          <p:cNvPr id="14" name="TextBox 14"/>
          <p:cNvSpPr txBox="1"/>
          <p:nvPr/>
        </p:nvSpPr>
        <p:spPr>
          <a:xfrm>
            <a:off x="474164" y="2225583"/>
            <a:ext cx="11637276" cy="8445283"/>
          </a:xfrm>
          <a:prstGeom prst="rect">
            <a:avLst/>
          </a:prstGeom>
        </p:spPr>
        <p:txBody>
          <a:bodyPr lIns="0" tIns="0" rIns="0" bIns="0" rtlCol="0" anchor="t">
            <a:spAutoFit/>
          </a:bodyPr>
          <a:lstStyle/>
          <a:p>
            <a:pPr>
              <a:lnSpc>
                <a:spcPts val="4526"/>
              </a:lnSpc>
            </a:pPr>
            <a:r>
              <a:rPr lang="en-US" sz="2473" spc="98">
                <a:solidFill>
                  <a:srgbClr val="000000"/>
                </a:solidFill>
                <a:latin typeface="Open Sauce Light"/>
              </a:rPr>
              <a:t>Authentication has become very important aspect of our day today lives starting from normal lock screen pin to human retina based authentication systems. One among those popular and complex authentication systems are the audio based authentication systems where in people use certain words to unlock devices and objects like mobiles, doors etc., Audio Authentication generally involves authentication based on words and voices. Issue in the existing system is that the system verifies and extracts the features of words and voices but it does not classify human voice and recorded human voices. We use LSTMs and Convolutional Neural Networks to achieve this. This project can also be used in various different areas, starting from mobile unlocking system to car door unlocking system. </a:t>
            </a:r>
          </a:p>
          <a:p>
            <a:pPr>
              <a:lnSpc>
                <a:spcPts val="4343"/>
              </a:lnSpc>
            </a:pPr>
            <a:r>
              <a:rPr lang="en-US" sz="2373" spc="94">
                <a:solidFill>
                  <a:srgbClr val="000000"/>
                </a:solidFill>
                <a:latin typeface="Open Sauce Light"/>
              </a:rPr>
              <a:t>This Deep Learning model can be deployed and used alongside the audio authentication system to classify recorded voices from human voices.</a:t>
            </a:r>
          </a:p>
          <a:p>
            <a:pPr>
              <a:lnSpc>
                <a:spcPts val="4343"/>
              </a:lnSpc>
            </a:pPr>
            <a:endParaRPr lang="en-US" sz="2373" spc="94">
              <a:solidFill>
                <a:srgbClr val="000000"/>
              </a:solidFill>
              <a:latin typeface="Open Sauce Light"/>
            </a:endParaRPr>
          </a:p>
        </p:txBody>
      </p:sp>
      <p:pic>
        <p:nvPicPr>
          <p:cNvPr id="15" name="Picture 1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2111440" y="3576869"/>
            <a:ext cx="5881551" cy="3133263"/>
          </a:xfrm>
          <a:prstGeom prst="rect">
            <a:avLst/>
          </a:prstGeom>
        </p:spPr>
      </p:pic>
      <p:sp>
        <p:nvSpPr>
          <p:cNvPr id="16" name="TextBox 16"/>
          <p:cNvSpPr txBox="1"/>
          <p:nvPr/>
        </p:nvSpPr>
        <p:spPr>
          <a:xfrm>
            <a:off x="1388091" y="76200"/>
            <a:ext cx="7146415" cy="1293074"/>
          </a:xfrm>
          <a:prstGeom prst="rect">
            <a:avLst/>
          </a:prstGeom>
        </p:spPr>
        <p:txBody>
          <a:bodyPr lIns="0" tIns="0" rIns="0" bIns="0" rtlCol="0" anchor="t">
            <a:spAutoFit/>
          </a:bodyPr>
          <a:lstStyle/>
          <a:p>
            <a:pPr>
              <a:lnSpc>
                <a:spcPts val="9900"/>
              </a:lnSpc>
            </a:pPr>
            <a:r>
              <a:rPr lang="en-US" sz="9000">
                <a:solidFill>
                  <a:srgbClr val="000000"/>
                </a:solidFill>
                <a:latin typeface="Glacial Indifference"/>
              </a:rPr>
              <a:t>Abstract</a:t>
            </a:r>
          </a:p>
        </p:txBody>
      </p:sp>
      <p:sp>
        <p:nvSpPr>
          <p:cNvPr id="17" name="TextBox 17"/>
          <p:cNvSpPr txBox="1"/>
          <p:nvPr/>
        </p:nvSpPr>
        <p:spPr>
          <a:xfrm>
            <a:off x="1028700" y="1495387"/>
            <a:ext cx="3932599" cy="389950"/>
          </a:xfrm>
          <a:prstGeom prst="rect">
            <a:avLst/>
          </a:prstGeom>
        </p:spPr>
        <p:txBody>
          <a:bodyPr lIns="0" tIns="0" rIns="0" bIns="0" rtlCol="0" anchor="t">
            <a:spAutoFit/>
          </a:bodyPr>
          <a:lstStyle/>
          <a:p>
            <a:pPr algn="ctr">
              <a:lnSpc>
                <a:spcPts val="3112"/>
              </a:lnSpc>
            </a:pPr>
            <a:r>
              <a:rPr lang="en-US" sz="2394" spc="95">
                <a:solidFill>
                  <a:srgbClr val="FFFFFF"/>
                </a:solidFill>
                <a:latin typeface="Open Sauce Light"/>
              </a:rPr>
              <a:t>of the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2" name="Group 2"/>
          <p:cNvGrpSpPr/>
          <p:nvPr/>
        </p:nvGrpSpPr>
        <p:grpSpPr>
          <a:xfrm>
            <a:off x="8352994" y="-157809"/>
            <a:ext cx="10030256" cy="10621413"/>
            <a:chOff x="0" y="0"/>
            <a:chExt cx="3392951" cy="3592923"/>
          </a:xfrm>
        </p:grpSpPr>
        <p:sp>
          <p:nvSpPr>
            <p:cNvPr id="3" name="Freeform 3"/>
            <p:cNvSpPr/>
            <p:nvPr/>
          </p:nvSpPr>
          <p:spPr>
            <a:xfrm>
              <a:off x="0" y="0"/>
              <a:ext cx="3392951" cy="3592923"/>
            </a:xfrm>
            <a:custGeom>
              <a:avLst/>
              <a:gdLst/>
              <a:ahLst/>
              <a:cxnLst/>
              <a:rect l="l" t="t" r="r" b="b"/>
              <a:pathLst>
                <a:path w="3392951" h="3592923">
                  <a:moveTo>
                    <a:pt x="0" y="0"/>
                  </a:moveTo>
                  <a:lnTo>
                    <a:pt x="3392951" y="0"/>
                  </a:lnTo>
                  <a:lnTo>
                    <a:pt x="3392951" y="3592923"/>
                  </a:lnTo>
                  <a:lnTo>
                    <a:pt x="0" y="3592923"/>
                  </a:lnTo>
                  <a:close/>
                </a:path>
              </a:pathLst>
            </a:custGeom>
            <a:solidFill>
              <a:srgbClr val="F5F5EF"/>
            </a:solidFill>
          </p:spPr>
        </p:sp>
      </p:grpSp>
      <p:grpSp>
        <p:nvGrpSpPr>
          <p:cNvPr id="4" name="Group 4"/>
          <p:cNvGrpSpPr/>
          <p:nvPr/>
        </p:nvGrpSpPr>
        <p:grpSpPr>
          <a:xfrm>
            <a:off x="17499545" y="535253"/>
            <a:ext cx="493447" cy="493447"/>
            <a:chOff x="0" y="0"/>
            <a:chExt cx="657929" cy="657929"/>
          </a:xfrm>
        </p:grpSpPr>
        <p:grpSp>
          <p:nvGrpSpPr>
            <p:cNvPr id="5" name="Group 5"/>
            <p:cNvGrpSpPr>
              <a:grpSpLocks noChangeAspect="1"/>
            </p:cNvGrpSpPr>
            <p:nvPr/>
          </p:nvGrpSpPr>
          <p:grpSpPr>
            <a:xfrm>
              <a:off x="0" y="0"/>
              <a:ext cx="657929" cy="657929"/>
              <a:chOff x="0" y="0"/>
              <a:chExt cx="6355080" cy="6355080"/>
            </a:xfrm>
          </p:grpSpPr>
          <p:sp>
            <p:nvSpPr>
              <p:cNvPr id="6" name="Freeform 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pic>
        <p:nvPicPr>
          <p:cNvPr id="9" name="Picture 9"/>
          <p:cNvPicPr>
            <a:picLocks noChangeAspect="1"/>
          </p:cNvPicPr>
          <p:nvPr/>
        </p:nvPicPr>
        <p:blipFill>
          <a:blip r:embed="rId6"/>
          <a:srcRect/>
          <a:stretch>
            <a:fillRect/>
          </a:stretch>
        </p:blipFill>
        <p:spPr>
          <a:xfrm rot="-1824079">
            <a:off x="5090384" y="396074"/>
            <a:ext cx="2279956" cy="2630086"/>
          </a:xfrm>
          <a:prstGeom prst="rect">
            <a:avLst/>
          </a:prstGeom>
        </p:spPr>
      </p:pic>
      <p:grpSp>
        <p:nvGrpSpPr>
          <p:cNvPr id="10" name="Group 10"/>
          <p:cNvGrpSpPr/>
          <p:nvPr/>
        </p:nvGrpSpPr>
        <p:grpSpPr>
          <a:xfrm>
            <a:off x="1314379" y="3035203"/>
            <a:ext cx="5176244" cy="4216593"/>
            <a:chOff x="0" y="0"/>
            <a:chExt cx="6901658" cy="5622124"/>
          </a:xfrm>
        </p:grpSpPr>
        <p:sp>
          <p:nvSpPr>
            <p:cNvPr id="11" name="TextBox 11"/>
            <p:cNvSpPr txBox="1"/>
            <p:nvPr/>
          </p:nvSpPr>
          <p:spPr>
            <a:xfrm>
              <a:off x="0" y="57150"/>
              <a:ext cx="6901658" cy="2608978"/>
            </a:xfrm>
            <a:prstGeom prst="rect">
              <a:avLst/>
            </a:prstGeom>
          </p:spPr>
          <p:txBody>
            <a:bodyPr lIns="0" tIns="0" rIns="0" bIns="0" rtlCol="0" anchor="t">
              <a:spAutoFit/>
            </a:bodyPr>
            <a:lstStyle/>
            <a:p>
              <a:pPr>
                <a:lnSpc>
                  <a:spcPts val="7700"/>
                </a:lnSpc>
              </a:pPr>
              <a:r>
                <a:rPr lang="en-US" sz="7000">
                  <a:solidFill>
                    <a:srgbClr val="000000"/>
                  </a:solidFill>
                  <a:latin typeface="Glacial Indifference"/>
                </a:rPr>
                <a:t>Literature Survey</a:t>
              </a:r>
            </a:p>
          </p:txBody>
        </p:sp>
        <p:sp>
          <p:nvSpPr>
            <p:cNvPr id="12" name="TextBox 12"/>
            <p:cNvSpPr txBox="1"/>
            <p:nvPr/>
          </p:nvSpPr>
          <p:spPr>
            <a:xfrm>
              <a:off x="0" y="2866323"/>
              <a:ext cx="6110891" cy="2755801"/>
            </a:xfrm>
            <a:prstGeom prst="rect">
              <a:avLst/>
            </a:prstGeom>
          </p:spPr>
          <p:txBody>
            <a:bodyPr lIns="0" tIns="0" rIns="0" bIns="0" rtlCol="0" anchor="t">
              <a:spAutoFit/>
            </a:bodyPr>
            <a:lstStyle/>
            <a:p>
              <a:pPr>
                <a:lnSpc>
                  <a:spcPts val="5500"/>
                </a:lnSpc>
              </a:pPr>
              <a:r>
                <a:rPr lang="en-US" sz="5000">
                  <a:solidFill>
                    <a:srgbClr val="000000"/>
                  </a:solidFill>
                  <a:latin typeface="Glacial Indifference"/>
                </a:rPr>
                <a:t>Research findings </a:t>
              </a:r>
            </a:p>
            <a:p>
              <a:pPr>
                <a:lnSpc>
                  <a:spcPts val="5500"/>
                </a:lnSpc>
              </a:pPr>
              <a:r>
                <a:rPr lang="en-US" sz="5000">
                  <a:solidFill>
                    <a:srgbClr val="000000"/>
                  </a:solidFill>
                  <a:latin typeface="Glacial Indifference"/>
                </a:rPr>
                <a:t>and highlights</a:t>
              </a:r>
            </a:p>
          </p:txBody>
        </p:sp>
      </p:grpSp>
      <p:grpSp>
        <p:nvGrpSpPr>
          <p:cNvPr id="13" name="Group 13"/>
          <p:cNvGrpSpPr/>
          <p:nvPr/>
        </p:nvGrpSpPr>
        <p:grpSpPr>
          <a:xfrm>
            <a:off x="8603027" y="3035203"/>
            <a:ext cx="16118911" cy="4047203"/>
            <a:chOff x="0" y="0"/>
            <a:chExt cx="21491882" cy="5396271"/>
          </a:xfrm>
        </p:grpSpPr>
        <p:sp>
          <p:nvSpPr>
            <p:cNvPr id="14" name="TextBox 14"/>
            <p:cNvSpPr txBox="1"/>
            <p:nvPr/>
          </p:nvSpPr>
          <p:spPr>
            <a:xfrm>
              <a:off x="0" y="4988842"/>
              <a:ext cx="21491882" cy="407429"/>
            </a:xfrm>
            <a:prstGeom prst="rect">
              <a:avLst/>
            </a:prstGeom>
          </p:spPr>
          <p:txBody>
            <a:bodyPr lIns="0" tIns="0" rIns="0" bIns="0" rtlCol="0" anchor="t">
              <a:spAutoFit/>
            </a:bodyPr>
            <a:lstStyle/>
            <a:p>
              <a:pPr>
                <a:lnSpc>
                  <a:spcPts val="2677"/>
                </a:lnSpc>
              </a:pPr>
              <a:endParaRPr/>
            </a:p>
          </p:txBody>
        </p:sp>
        <p:sp>
          <p:nvSpPr>
            <p:cNvPr id="15" name="TextBox 15"/>
            <p:cNvSpPr txBox="1"/>
            <p:nvPr/>
          </p:nvSpPr>
          <p:spPr>
            <a:xfrm>
              <a:off x="0" y="-28575"/>
              <a:ext cx="13847394" cy="4787191"/>
            </a:xfrm>
            <a:prstGeom prst="rect">
              <a:avLst/>
            </a:prstGeom>
          </p:spPr>
          <p:txBody>
            <a:bodyPr lIns="0" tIns="0" rIns="0" bIns="0" rtlCol="0" anchor="t">
              <a:spAutoFit/>
            </a:bodyPr>
            <a:lstStyle/>
            <a:p>
              <a:pPr>
                <a:lnSpc>
                  <a:spcPts val="3223"/>
                </a:lnSpc>
              </a:pPr>
              <a:r>
                <a:rPr lang="en-US" sz="2479" spc="99">
                  <a:solidFill>
                    <a:srgbClr val="000000"/>
                  </a:solidFill>
                  <a:latin typeface="Open Sauce Light Bold"/>
                </a:rPr>
                <a:t>Journals Referred :</a:t>
              </a:r>
            </a:p>
            <a:p>
              <a:pPr>
                <a:lnSpc>
                  <a:spcPts val="3223"/>
                </a:lnSpc>
              </a:pPr>
              <a:endParaRPr lang="en-US" sz="2479" spc="99">
                <a:solidFill>
                  <a:srgbClr val="000000"/>
                </a:solidFill>
                <a:latin typeface="Open Sauce Light Bold"/>
              </a:endParaRPr>
            </a:p>
            <a:p>
              <a:pPr marL="535292" lvl="1" indent="-267646">
                <a:lnSpc>
                  <a:spcPts val="3223"/>
                </a:lnSpc>
                <a:buFont typeface="Arial"/>
                <a:buChar char="•"/>
              </a:pPr>
              <a:r>
                <a:rPr lang="en-US" sz="2479" spc="99">
                  <a:solidFill>
                    <a:srgbClr val="000000"/>
                  </a:solidFill>
                  <a:latin typeface="Open Sauce Light Bold"/>
                </a:rPr>
                <a:t>IEEE - Institute of Electrical and Electronics Engineers</a:t>
              </a:r>
            </a:p>
            <a:p>
              <a:pPr>
                <a:lnSpc>
                  <a:spcPts val="3223"/>
                </a:lnSpc>
              </a:pPr>
              <a:endParaRPr lang="en-US" sz="2479" spc="99">
                <a:solidFill>
                  <a:srgbClr val="000000"/>
                </a:solidFill>
                <a:latin typeface="Open Sauce Light Bold"/>
              </a:endParaRPr>
            </a:p>
            <a:p>
              <a:pPr marL="535292" lvl="1" indent="-267646">
                <a:lnSpc>
                  <a:spcPts val="3223"/>
                </a:lnSpc>
                <a:buFont typeface="Arial"/>
                <a:buChar char="•"/>
              </a:pPr>
              <a:r>
                <a:rPr lang="en-US" sz="2479" spc="99">
                  <a:solidFill>
                    <a:srgbClr val="000000"/>
                  </a:solidFill>
                  <a:latin typeface="Open Sauce Light Bold"/>
                </a:rPr>
                <a:t>Science Direct</a:t>
              </a:r>
            </a:p>
            <a:p>
              <a:pPr>
                <a:lnSpc>
                  <a:spcPts val="3223"/>
                </a:lnSpc>
              </a:pPr>
              <a:endParaRPr lang="en-US" sz="2479" spc="99">
                <a:solidFill>
                  <a:srgbClr val="000000"/>
                </a:solidFill>
                <a:latin typeface="Open Sauce Light Bold"/>
              </a:endParaRPr>
            </a:p>
            <a:p>
              <a:pPr marL="535292" lvl="1" indent="-267646">
                <a:lnSpc>
                  <a:spcPts val="3223"/>
                </a:lnSpc>
                <a:buFont typeface="Arial"/>
                <a:buChar char="•"/>
              </a:pPr>
              <a:r>
                <a:rPr lang="en-US" sz="2479" spc="99">
                  <a:solidFill>
                    <a:srgbClr val="000000"/>
                  </a:solidFill>
                  <a:latin typeface="Open Sauce Light Bold"/>
                </a:rPr>
                <a:t>ACM</a:t>
              </a:r>
            </a:p>
            <a:p>
              <a:pPr>
                <a:lnSpc>
                  <a:spcPts val="3223"/>
                </a:lnSpc>
              </a:pPr>
              <a:endParaRPr lang="en-US" sz="2479" spc="99">
                <a:solidFill>
                  <a:srgbClr val="000000"/>
                </a:solidFill>
                <a:latin typeface="Open Sauce Light Bold"/>
              </a:endParaRPr>
            </a:p>
            <a:p>
              <a:pPr marL="535292" lvl="1" indent="-267646">
                <a:lnSpc>
                  <a:spcPts val="3223"/>
                </a:lnSpc>
                <a:buFont typeface="Arial"/>
                <a:buChar char="•"/>
              </a:pPr>
              <a:r>
                <a:rPr lang="en-US" sz="2479" spc="99">
                  <a:solidFill>
                    <a:srgbClr val="000000"/>
                  </a:solidFill>
                  <a:latin typeface="Open Sauce Light Bold"/>
                </a:rPr>
                <a:t>Research Gate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01028" cy="1481240"/>
            <a:chOff x="0" y="0"/>
            <a:chExt cx="1977263" cy="1407275"/>
          </a:xfrm>
        </p:grpSpPr>
        <p:sp>
          <p:nvSpPr>
            <p:cNvPr id="3" name="Freeform 3"/>
            <p:cNvSpPr/>
            <p:nvPr/>
          </p:nvSpPr>
          <p:spPr>
            <a:xfrm>
              <a:off x="0" y="0"/>
              <a:ext cx="1977262" cy="1407275"/>
            </a:xfrm>
            <a:custGeom>
              <a:avLst/>
              <a:gdLst/>
              <a:ahLst/>
              <a:cxnLst/>
              <a:rect l="l" t="t" r="r" b="b"/>
              <a:pathLst>
                <a:path w="1977262" h="1407275">
                  <a:moveTo>
                    <a:pt x="0" y="0"/>
                  </a:moveTo>
                  <a:lnTo>
                    <a:pt x="1977262" y="0"/>
                  </a:lnTo>
                  <a:lnTo>
                    <a:pt x="1977262" y="1407275"/>
                  </a:lnTo>
                  <a:lnTo>
                    <a:pt x="0" y="1407275"/>
                  </a:lnTo>
                  <a:close/>
                </a:path>
              </a:pathLst>
            </a:custGeom>
            <a:solidFill>
              <a:srgbClr val="FFDF2B"/>
            </a:solidFill>
          </p:spPr>
        </p:sp>
      </p:grpSp>
      <p:grpSp>
        <p:nvGrpSpPr>
          <p:cNvPr id="4" name="Group 4"/>
          <p:cNvGrpSpPr/>
          <p:nvPr/>
        </p:nvGrpSpPr>
        <p:grpSpPr>
          <a:xfrm>
            <a:off x="5501812" y="0"/>
            <a:ext cx="2213915" cy="1481250"/>
            <a:chOff x="0" y="0"/>
            <a:chExt cx="2103350" cy="1407275"/>
          </a:xfrm>
        </p:grpSpPr>
        <p:sp>
          <p:nvSpPr>
            <p:cNvPr id="5" name="Freeform 5"/>
            <p:cNvSpPr/>
            <p:nvPr/>
          </p:nvSpPr>
          <p:spPr>
            <a:xfrm>
              <a:off x="0" y="0"/>
              <a:ext cx="2103350" cy="1407275"/>
            </a:xfrm>
            <a:custGeom>
              <a:avLst/>
              <a:gdLst/>
              <a:ahLst/>
              <a:cxnLst/>
              <a:rect l="l" t="t" r="r" b="b"/>
              <a:pathLst>
                <a:path w="2103350" h="1407275">
                  <a:moveTo>
                    <a:pt x="0" y="0"/>
                  </a:moveTo>
                  <a:lnTo>
                    <a:pt x="2103350" y="0"/>
                  </a:lnTo>
                  <a:lnTo>
                    <a:pt x="2103350" y="1407275"/>
                  </a:lnTo>
                  <a:lnTo>
                    <a:pt x="0" y="1407275"/>
                  </a:lnTo>
                  <a:close/>
                </a:path>
              </a:pathLst>
            </a:custGeom>
            <a:solidFill>
              <a:srgbClr val="FFDF2B"/>
            </a:solidFill>
          </p:spPr>
        </p:sp>
      </p:grpSp>
      <p:grpSp>
        <p:nvGrpSpPr>
          <p:cNvPr id="6" name="Group 6"/>
          <p:cNvGrpSpPr/>
          <p:nvPr/>
        </p:nvGrpSpPr>
        <p:grpSpPr>
          <a:xfrm>
            <a:off x="7715727" y="-23813"/>
            <a:ext cx="4321317" cy="1505063"/>
            <a:chOff x="0" y="0"/>
            <a:chExt cx="4105507" cy="1554575"/>
          </a:xfrm>
        </p:grpSpPr>
        <p:sp>
          <p:nvSpPr>
            <p:cNvPr id="7" name="Freeform 7"/>
            <p:cNvSpPr/>
            <p:nvPr/>
          </p:nvSpPr>
          <p:spPr>
            <a:xfrm>
              <a:off x="0" y="0"/>
              <a:ext cx="4105507" cy="1554575"/>
            </a:xfrm>
            <a:custGeom>
              <a:avLst/>
              <a:gdLst/>
              <a:ahLst/>
              <a:cxnLst/>
              <a:rect l="l" t="t" r="r" b="b"/>
              <a:pathLst>
                <a:path w="4105507" h="1554575">
                  <a:moveTo>
                    <a:pt x="0" y="0"/>
                  </a:moveTo>
                  <a:lnTo>
                    <a:pt x="4105507" y="0"/>
                  </a:lnTo>
                  <a:lnTo>
                    <a:pt x="4105507" y="1554575"/>
                  </a:lnTo>
                  <a:lnTo>
                    <a:pt x="0" y="1554575"/>
                  </a:lnTo>
                  <a:close/>
                </a:path>
              </a:pathLst>
            </a:custGeom>
            <a:solidFill>
              <a:srgbClr val="FFDF2B"/>
            </a:solidFill>
          </p:spPr>
        </p:sp>
      </p:grpSp>
      <p:grpSp>
        <p:nvGrpSpPr>
          <p:cNvPr id="8" name="Group 8"/>
          <p:cNvGrpSpPr/>
          <p:nvPr/>
        </p:nvGrpSpPr>
        <p:grpSpPr>
          <a:xfrm>
            <a:off x="11989419" y="0"/>
            <a:ext cx="3752015" cy="1481250"/>
            <a:chOff x="0" y="0"/>
            <a:chExt cx="3564636" cy="1407275"/>
          </a:xfrm>
        </p:grpSpPr>
        <p:sp>
          <p:nvSpPr>
            <p:cNvPr id="9" name="Freeform 9"/>
            <p:cNvSpPr/>
            <p:nvPr/>
          </p:nvSpPr>
          <p:spPr>
            <a:xfrm>
              <a:off x="0" y="0"/>
              <a:ext cx="3564636" cy="1407275"/>
            </a:xfrm>
            <a:custGeom>
              <a:avLst/>
              <a:gdLst/>
              <a:ahLst/>
              <a:cxnLst/>
              <a:rect l="l" t="t" r="r" b="b"/>
              <a:pathLst>
                <a:path w="3564636" h="1407275">
                  <a:moveTo>
                    <a:pt x="0" y="0"/>
                  </a:moveTo>
                  <a:lnTo>
                    <a:pt x="3564636" y="0"/>
                  </a:lnTo>
                  <a:lnTo>
                    <a:pt x="3564636" y="1407275"/>
                  </a:lnTo>
                  <a:lnTo>
                    <a:pt x="0" y="1407275"/>
                  </a:lnTo>
                  <a:close/>
                </a:path>
              </a:pathLst>
            </a:custGeom>
            <a:solidFill>
              <a:srgbClr val="FFDF2B"/>
            </a:solidFill>
          </p:spPr>
        </p:sp>
      </p:grpSp>
      <p:grpSp>
        <p:nvGrpSpPr>
          <p:cNvPr id="10" name="Group 10"/>
          <p:cNvGrpSpPr/>
          <p:nvPr/>
        </p:nvGrpSpPr>
        <p:grpSpPr>
          <a:xfrm>
            <a:off x="1801028" y="0"/>
            <a:ext cx="3700784" cy="1481250"/>
            <a:chOff x="0" y="0"/>
            <a:chExt cx="3515964" cy="1407275"/>
          </a:xfrm>
        </p:grpSpPr>
        <p:sp>
          <p:nvSpPr>
            <p:cNvPr id="11" name="Freeform 11"/>
            <p:cNvSpPr/>
            <p:nvPr/>
          </p:nvSpPr>
          <p:spPr>
            <a:xfrm>
              <a:off x="0" y="0"/>
              <a:ext cx="3515964" cy="1407275"/>
            </a:xfrm>
            <a:custGeom>
              <a:avLst/>
              <a:gdLst/>
              <a:ahLst/>
              <a:cxnLst/>
              <a:rect l="l" t="t" r="r" b="b"/>
              <a:pathLst>
                <a:path w="3515964" h="1407275">
                  <a:moveTo>
                    <a:pt x="0" y="0"/>
                  </a:moveTo>
                  <a:lnTo>
                    <a:pt x="3515964" y="0"/>
                  </a:lnTo>
                  <a:lnTo>
                    <a:pt x="3515964" y="1407275"/>
                  </a:lnTo>
                  <a:lnTo>
                    <a:pt x="0" y="1407275"/>
                  </a:lnTo>
                  <a:close/>
                </a:path>
              </a:pathLst>
            </a:custGeom>
            <a:solidFill>
              <a:srgbClr val="FFDF2B"/>
            </a:solidFill>
          </p:spPr>
        </p:sp>
      </p:grpSp>
      <p:sp>
        <p:nvSpPr>
          <p:cNvPr id="12" name="AutoShape 12"/>
          <p:cNvSpPr/>
          <p:nvPr/>
        </p:nvSpPr>
        <p:spPr>
          <a:xfrm rot="-5400000">
            <a:off x="-3318660" y="5119687"/>
            <a:ext cx="10287000" cy="0"/>
          </a:xfrm>
          <a:prstGeom prst="line">
            <a:avLst/>
          </a:prstGeom>
          <a:ln w="47625" cap="rnd">
            <a:solidFill>
              <a:srgbClr val="000000"/>
            </a:solidFill>
            <a:prstDash val="solid"/>
            <a:headEnd type="none" w="sm" len="sm"/>
            <a:tailEnd type="none" w="sm" len="sm"/>
          </a:ln>
        </p:spPr>
      </p:sp>
      <p:sp>
        <p:nvSpPr>
          <p:cNvPr id="13" name="AutoShape 13"/>
          <p:cNvSpPr/>
          <p:nvPr/>
        </p:nvSpPr>
        <p:spPr>
          <a:xfrm rot="-5400000">
            <a:off x="382124" y="5119688"/>
            <a:ext cx="10287000" cy="0"/>
          </a:xfrm>
          <a:prstGeom prst="line">
            <a:avLst/>
          </a:prstGeom>
          <a:ln w="47625" cap="rnd">
            <a:solidFill>
              <a:srgbClr val="000000"/>
            </a:solidFill>
            <a:prstDash val="solid"/>
            <a:headEnd type="none" w="sm" len="sm"/>
            <a:tailEnd type="none" w="sm" len="sm"/>
          </a:ln>
        </p:spPr>
      </p:sp>
      <p:sp>
        <p:nvSpPr>
          <p:cNvPr id="14" name="AutoShape 14"/>
          <p:cNvSpPr/>
          <p:nvPr/>
        </p:nvSpPr>
        <p:spPr>
          <a:xfrm>
            <a:off x="-280172" y="5584275"/>
            <a:ext cx="18848344" cy="0"/>
          </a:xfrm>
          <a:prstGeom prst="line">
            <a:avLst/>
          </a:prstGeom>
          <a:ln w="47625" cap="rnd">
            <a:solidFill>
              <a:srgbClr val="000000"/>
            </a:solidFill>
            <a:prstDash val="solid"/>
            <a:headEnd type="none" w="sm" len="sm"/>
            <a:tailEnd type="none" w="sm" len="sm"/>
          </a:ln>
        </p:spPr>
      </p:sp>
      <p:sp>
        <p:nvSpPr>
          <p:cNvPr id="15" name="TextBox 15"/>
          <p:cNvSpPr txBox="1"/>
          <p:nvPr/>
        </p:nvSpPr>
        <p:spPr>
          <a:xfrm>
            <a:off x="590729" y="660266"/>
            <a:ext cx="1031006" cy="621409"/>
          </a:xfrm>
          <a:prstGeom prst="rect">
            <a:avLst/>
          </a:prstGeom>
        </p:spPr>
        <p:txBody>
          <a:bodyPr wrap="square" lIns="0" tIns="0" rIns="0" bIns="0" rtlCol="0" anchor="t">
            <a:spAutoFit/>
          </a:bodyPr>
          <a:lstStyle/>
          <a:p>
            <a:pPr algn="ctr">
              <a:lnSpc>
                <a:spcPts val="5124"/>
              </a:lnSpc>
            </a:pPr>
            <a:r>
              <a:rPr lang="en-US" sz="3660" dirty="0" err="1">
                <a:solidFill>
                  <a:srgbClr val="000000"/>
                </a:solidFill>
                <a:latin typeface="Open Sans Extra Bold"/>
              </a:rPr>
              <a:t>Sno</a:t>
            </a:r>
            <a:endParaRPr lang="en-US" sz="3660" dirty="0">
              <a:solidFill>
                <a:srgbClr val="000000"/>
              </a:solidFill>
              <a:latin typeface="Open Sans Extra Bold"/>
            </a:endParaRPr>
          </a:p>
        </p:txBody>
      </p:sp>
      <p:sp>
        <p:nvSpPr>
          <p:cNvPr id="16" name="TextBox 16"/>
          <p:cNvSpPr txBox="1"/>
          <p:nvPr/>
        </p:nvSpPr>
        <p:spPr>
          <a:xfrm>
            <a:off x="3112781" y="660267"/>
            <a:ext cx="1230618" cy="611706"/>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Title</a:t>
            </a:r>
          </a:p>
        </p:txBody>
      </p:sp>
      <p:sp>
        <p:nvSpPr>
          <p:cNvPr id="17" name="TextBox 17"/>
          <p:cNvSpPr txBox="1"/>
          <p:nvPr/>
        </p:nvSpPr>
        <p:spPr>
          <a:xfrm>
            <a:off x="590729" y="3078648"/>
            <a:ext cx="667993" cy="620647"/>
          </a:xfrm>
          <a:prstGeom prst="rect">
            <a:avLst/>
          </a:prstGeom>
        </p:spPr>
        <p:txBody>
          <a:bodyPr lIns="0" tIns="0" rIns="0" bIns="0" rtlCol="0" anchor="t">
            <a:spAutoFit/>
          </a:bodyPr>
          <a:lstStyle/>
          <a:p>
            <a:pPr algn="ctr">
              <a:lnSpc>
                <a:spcPts val="5166"/>
              </a:lnSpc>
            </a:pPr>
            <a:r>
              <a:rPr lang="en-US" sz="3690">
                <a:solidFill>
                  <a:srgbClr val="000000"/>
                </a:solidFill>
                <a:latin typeface="Open Sans Bold"/>
              </a:rPr>
              <a:t>1</a:t>
            </a:r>
          </a:p>
        </p:txBody>
      </p:sp>
      <p:grpSp>
        <p:nvGrpSpPr>
          <p:cNvPr id="18" name="Group 18"/>
          <p:cNvGrpSpPr/>
          <p:nvPr/>
        </p:nvGrpSpPr>
        <p:grpSpPr>
          <a:xfrm>
            <a:off x="1999934" y="1608668"/>
            <a:ext cx="5446293" cy="4770486"/>
            <a:chOff x="0" y="0"/>
            <a:chExt cx="7261724" cy="6360648"/>
          </a:xfrm>
        </p:grpSpPr>
        <p:sp>
          <p:nvSpPr>
            <p:cNvPr id="19" name="TextBox 19"/>
            <p:cNvSpPr txBox="1"/>
            <p:nvPr/>
          </p:nvSpPr>
          <p:spPr>
            <a:xfrm>
              <a:off x="0" y="5994629"/>
              <a:ext cx="7261724" cy="366019"/>
            </a:xfrm>
            <a:prstGeom prst="rect">
              <a:avLst/>
            </a:prstGeom>
          </p:spPr>
          <p:txBody>
            <a:bodyPr lIns="0" tIns="0" rIns="0" bIns="0" rtlCol="0" anchor="t">
              <a:spAutoFit/>
            </a:bodyPr>
            <a:lstStyle/>
            <a:p>
              <a:pPr>
                <a:lnSpc>
                  <a:spcPts val="2369"/>
                </a:lnSpc>
              </a:pPr>
              <a:endParaRPr/>
            </a:p>
          </p:txBody>
        </p:sp>
        <p:sp>
          <p:nvSpPr>
            <p:cNvPr id="20" name="TextBox 20"/>
            <p:cNvSpPr txBox="1"/>
            <p:nvPr/>
          </p:nvSpPr>
          <p:spPr>
            <a:xfrm>
              <a:off x="0" y="-28575"/>
              <a:ext cx="4678788" cy="5824957"/>
            </a:xfrm>
            <a:prstGeom prst="rect">
              <a:avLst/>
            </a:prstGeom>
          </p:spPr>
          <p:txBody>
            <a:bodyPr lIns="0" tIns="0" rIns="0" bIns="0" rtlCol="0" anchor="t">
              <a:spAutoFit/>
            </a:bodyPr>
            <a:lstStyle/>
            <a:p>
              <a:pPr>
                <a:lnSpc>
                  <a:spcPts val="3502"/>
                </a:lnSpc>
              </a:pPr>
              <a:endParaRPr/>
            </a:p>
            <a:p>
              <a:pPr>
                <a:lnSpc>
                  <a:spcPts val="3502"/>
                </a:lnSpc>
              </a:pPr>
              <a:r>
                <a:rPr lang="en-US" sz="2693" spc="107">
                  <a:solidFill>
                    <a:srgbClr val="000000"/>
                  </a:solidFill>
                  <a:latin typeface="Open Sauce Light Bold"/>
                </a:rPr>
                <a:t>Detection of Various Speech Forgery Operations</a:t>
              </a:r>
            </a:p>
            <a:p>
              <a:pPr>
                <a:lnSpc>
                  <a:spcPts val="3502"/>
                </a:lnSpc>
              </a:pPr>
              <a:r>
                <a:rPr lang="en-US" sz="2693" spc="107">
                  <a:solidFill>
                    <a:srgbClr val="000000"/>
                  </a:solidFill>
                  <a:latin typeface="Open Sauce Light Bold"/>
                </a:rPr>
                <a:t>Based on Recurrent Neural Network</a:t>
              </a: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p:txBody>
        </p:sp>
      </p:grpSp>
      <p:grpSp>
        <p:nvGrpSpPr>
          <p:cNvPr id="21" name="Group 21"/>
          <p:cNvGrpSpPr/>
          <p:nvPr/>
        </p:nvGrpSpPr>
        <p:grpSpPr>
          <a:xfrm>
            <a:off x="1999934" y="4773014"/>
            <a:ext cx="5446293" cy="858886"/>
            <a:chOff x="0" y="0"/>
            <a:chExt cx="7261724" cy="1145182"/>
          </a:xfrm>
        </p:grpSpPr>
        <p:sp>
          <p:nvSpPr>
            <p:cNvPr id="22" name="TextBox 22"/>
            <p:cNvSpPr txBox="1"/>
            <p:nvPr/>
          </p:nvSpPr>
          <p:spPr>
            <a:xfrm>
              <a:off x="0" y="779163"/>
              <a:ext cx="7261724" cy="366019"/>
            </a:xfrm>
            <a:prstGeom prst="rect">
              <a:avLst/>
            </a:prstGeom>
          </p:spPr>
          <p:txBody>
            <a:bodyPr lIns="0" tIns="0" rIns="0" bIns="0" rtlCol="0" anchor="t">
              <a:spAutoFit/>
            </a:bodyPr>
            <a:lstStyle/>
            <a:p>
              <a:pPr>
                <a:lnSpc>
                  <a:spcPts val="2369"/>
                </a:lnSpc>
              </a:pPr>
              <a:endParaRPr/>
            </a:p>
          </p:txBody>
        </p:sp>
        <p:sp>
          <p:nvSpPr>
            <p:cNvPr id="23" name="TextBox 23"/>
            <p:cNvSpPr txBox="1"/>
            <p:nvPr/>
          </p:nvSpPr>
          <p:spPr>
            <a:xfrm>
              <a:off x="0" y="-38100"/>
              <a:ext cx="4678788" cy="619015"/>
            </a:xfrm>
            <a:prstGeom prst="rect">
              <a:avLst/>
            </a:prstGeom>
          </p:spPr>
          <p:txBody>
            <a:bodyPr lIns="0" tIns="0" rIns="0" bIns="0" rtlCol="0" anchor="t">
              <a:spAutoFit/>
            </a:bodyPr>
            <a:lstStyle/>
            <a:p>
              <a:pPr>
                <a:lnSpc>
                  <a:spcPts val="3762"/>
                </a:lnSpc>
              </a:pPr>
              <a:endParaRPr/>
            </a:p>
          </p:txBody>
        </p:sp>
      </p:grpSp>
      <p:sp>
        <p:nvSpPr>
          <p:cNvPr id="24" name="TextBox 24"/>
          <p:cNvSpPr txBox="1"/>
          <p:nvPr/>
        </p:nvSpPr>
        <p:spPr>
          <a:xfrm>
            <a:off x="694703" y="6543577"/>
            <a:ext cx="667993" cy="682336"/>
          </a:xfrm>
          <a:prstGeom prst="rect">
            <a:avLst/>
          </a:prstGeom>
        </p:spPr>
        <p:txBody>
          <a:bodyPr lIns="0" tIns="0" rIns="0" bIns="0" rtlCol="0" anchor="t">
            <a:spAutoFit/>
          </a:bodyPr>
          <a:lstStyle/>
          <a:p>
            <a:pPr algn="ctr">
              <a:lnSpc>
                <a:spcPts val="5586"/>
              </a:lnSpc>
            </a:pPr>
            <a:r>
              <a:rPr lang="en-US" sz="3990">
                <a:solidFill>
                  <a:srgbClr val="000000"/>
                </a:solidFill>
                <a:latin typeface="Open Sans"/>
              </a:rPr>
              <a:t>2</a:t>
            </a:r>
          </a:p>
        </p:txBody>
      </p:sp>
      <p:grpSp>
        <p:nvGrpSpPr>
          <p:cNvPr id="25" name="Group 25"/>
          <p:cNvGrpSpPr/>
          <p:nvPr/>
        </p:nvGrpSpPr>
        <p:grpSpPr>
          <a:xfrm>
            <a:off x="1999934" y="5883759"/>
            <a:ext cx="5446293" cy="3017886"/>
            <a:chOff x="0" y="0"/>
            <a:chExt cx="7261724" cy="4023848"/>
          </a:xfrm>
        </p:grpSpPr>
        <p:sp>
          <p:nvSpPr>
            <p:cNvPr id="26" name="TextBox 26"/>
            <p:cNvSpPr txBox="1"/>
            <p:nvPr/>
          </p:nvSpPr>
          <p:spPr>
            <a:xfrm>
              <a:off x="0" y="3657829"/>
              <a:ext cx="7261724" cy="366019"/>
            </a:xfrm>
            <a:prstGeom prst="rect">
              <a:avLst/>
            </a:prstGeom>
          </p:spPr>
          <p:txBody>
            <a:bodyPr lIns="0" tIns="0" rIns="0" bIns="0" rtlCol="0" anchor="t">
              <a:spAutoFit/>
            </a:bodyPr>
            <a:lstStyle/>
            <a:p>
              <a:pPr>
                <a:lnSpc>
                  <a:spcPts val="2369"/>
                </a:lnSpc>
              </a:pPr>
              <a:endParaRPr/>
            </a:p>
          </p:txBody>
        </p:sp>
        <p:sp>
          <p:nvSpPr>
            <p:cNvPr id="27" name="TextBox 27"/>
            <p:cNvSpPr txBox="1"/>
            <p:nvPr/>
          </p:nvSpPr>
          <p:spPr>
            <a:xfrm>
              <a:off x="0" y="-28575"/>
              <a:ext cx="4678788" cy="34881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Detection of impostor and tampered segments in audio by using an</a:t>
              </a:r>
            </a:p>
            <a:p>
              <a:pPr>
                <a:lnSpc>
                  <a:spcPts val="3502"/>
                </a:lnSpc>
              </a:pPr>
              <a:r>
                <a:rPr lang="en-US" sz="2693" spc="107">
                  <a:solidFill>
                    <a:srgbClr val="000000"/>
                  </a:solidFill>
                  <a:latin typeface="Open Sauce Light Bold"/>
                </a:rPr>
                <a:t>intelligent system</a:t>
              </a:r>
            </a:p>
          </p:txBody>
        </p:sp>
      </p:grpSp>
      <p:sp>
        <p:nvSpPr>
          <p:cNvPr id="28" name="AutoShape 28"/>
          <p:cNvSpPr/>
          <p:nvPr/>
        </p:nvSpPr>
        <p:spPr>
          <a:xfrm rot="-5400000">
            <a:off x="2548414" y="5119687"/>
            <a:ext cx="10287000" cy="0"/>
          </a:xfrm>
          <a:prstGeom prst="line">
            <a:avLst/>
          </a:prstGeom>
          <a:ln w="47625" cap="rnd">
            <a:solidFill>
              <a:srgbClr val="000000"/>
            </a:solidFill>
            <a:prstDash val="solid"/>
            <a:headEnd type="none" w="sm" len="sm"/>
            <a:tailEnd type="none" w="sm" len="sm"/>
          </a:ln>
        </p:spPr>
      </p:sp>
      <p:sp>
        <p:nvSpPr>
          <p:cNvPr id="29" name="TextBox 29"/>
          <p:cNvSpPr txBox="1"/>
          <p:nvPr/>
        </p:nvSpPr>
        <p:spPr>
          <a:xfrm>
            <a:off x="5776378" y="660267"/>
            <a:ext cx="1736242" cy="611706"/>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Author</a:t>
            </a:r>
          </a:p>
        </p:txBody>
      </p:sp>
      <p:sp>
        <p:nvSpPr>
          <p:cNvPr id="30" name="AutoShape 30"/>
          <p:cNvSpPr/>
          <p:nvPr/>
        </p:nvSpPr>
        <p:spPr>
          <a:xfrm rot="-5400000">
            <a:off x="6869732" y="5119688"/>
            <a:ext cx="10287000" cy="0"/>
          </a:xfrm>
          <a:prstGeom prst="line">
            <a:avLst/>
          </a:prstGeom>
          <a:ln w="47625" cap="rnd">
            <a:solidFill>
              <a:srgbClr val="000000"/>
            </a:solidFill>
            <a:prstDash val="solid"/>
            <a:headEnd type="none" w="sm" len="sm"/>
            <a:tailEnd type="none" w="sm" len="sm"/>
          </a:ln>
        </p:spPr>
      </p:sp>
      <p:sp>
        <p:nvSpPr>
          <p:cNvPr id="31" name="TextBox 31"/>
          <p:cNvSpPr txBox="1"/>
          <p:nvPr/>
        </p:nvSpPr>
        <p:spPr>
          <a:xfrm>
            <a:off x="8473002" y="660266"/>
            <a:ext cx="3274605" cy="611706"/>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Methodology</a:t>
            </a:r>
          </a:p>
        </p:txBody>
      </p:sp>
      <p:grpSp>
        <p:nvGrpSpPr>
          <p:cNvPr id="32" name="Group 32"/>
          <p:cNvGrpSpPr/>
          <p:nvPr/>
        </p:nvGrpSpPr>
        <p:grpSpPr>
          <a:xfrm>
            <a:off x="8018289" y="1729217"/>
            <a:ext cx="6152272" cy="4770486"/>
            <a:chOff x="0" y="0"/>
            <a:chExt cx="8203029" cy="6360648"/>
          </a:xfrm>
        </p:grpSpPr>
        <p:sp>
          <p:nvSpPr>
            <p:cNvPr id="33" name="TextBox 33"/>
            <p:cNvSpPr txBox="1"/>
            <p:nvPr/>
          </p:nvSpPr>
          <p:spPr>
            <a:xfrm>
              <a:off x="0" y="5994629"/>
              <a:ext cx="8203029" cy="366019"/>
            </a:xfrm>
            <a:prstGeom prst="rect">
              <a:avLst/>
            </a:prstGeom>
          </p:spPr>
          <p:txBody>
            <a:bodyPr lIns="0" tIns="0" rIns="0" bIns="0" rtlCol="0" anchor="t">
              <a:spAutoFit/>
            </a:bodyPr>
            <a:lstStyle/>
            <a:p>
              <a:pPr>
                <a:lnSpc>
                  <a:spcPts val="2369"/>
                </a:lnSpc>
              </a:pPr>
              <a:endParaRPr/>
            </a:p>
          </p:txBody>
        </p:sp>
        <p:sp>
          <p:nvSpPr>
            <p:cNvPr id="34" name="TextBox 34"/>
            <p:cNvSpPr txBox="1"/>
            <p:nvPr/>
          </p:nvSpPr>
          <p:spPr>
            <a:xfrm>
              <a:off x="0" y="-28575"/>
              <a:ext cx="5285278" cy="58249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An RNN</a:t>
              </a:r>
            </a:p>
            <a:p>
              <a:pPr>
                <a:lnSpc>
                  <a:spcPts val="3502"/>
                </a:lnSpc>
              </a:pPr>
              <a:r>
                <a:rPr lang="en-US" sz="2693" spc="107">
                  <a:solidFill>
                    <a:srgbClr val="000000"/>
                  </a:solidFill>
                  <a:latin typeface="Open Sauce Light Bold"/>
                </a:rPr>
                <a:t>frame with two-layer LSTM is designed with preliminary experiments. Extensive</a:t>
              </a:r>
            </a:p>
            <a:p>
              <a:pPr>
                <a:lnSpc>
                  <a:spcPts val="3502"/>
                </a:lnSpc>
              </a:pPr>
              <a:r>
                <a:rPr lang="en-US" sz="2693" spc="107">
                  <a:solidFill>
                    <a:srgbClr val="000000"/>
                  </a:solidFill>
                  <a:latin typeface="Open Sauce Light Bold"/>
                </a:rPr>
                <a:t>experiments on TIMIT and UME databases.</a:t>
              </a: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p:txBody>
        </p:sp>
      </p:grpSp>
      <p:grpSp>
        <p:nvGrpSpPr>
          <p:cNvPr id="35" name="Group 35"/>
          <p:cNvGrpSpPr/>
          <p:nvPr/>
        </p:nvGrpSpPr>
        <p:grpSpPr>
          <a:xfrm>
            <a:off x="15673248" y="0"/>
            <a:ext cx="2614743" cy="1481250"/>
            <a:chOff x="0" y="0"/>
            <a:chExt cx="3013686" cy="1407275"/>
          </a:xfrm>
        </p:grpSpPr>
        <p:sp>
          <p:nvSpPr>
            <p:cNvPr id="36" name="Freeform 36"/>
            <p:cNvSpPr/>
            <p:nvPr/>
          </p:nvSpPr>
          <p:spPr>
            <a:xfrm>
              <a:off x="0" y="0"/>
              <a:ext cx="3013686" cy="1407275"/>
            </a:xfrm>
            <a:custGeom>
              <a:avLst/>
              <a:gdLst/>
              <a:ahLst/>
              <a:cxnLst/>
              <a:rect l="l" t="t" r="r" b="b"/>
              <a:pathLst>
                <a:path w="3013686" h="1407275">
                  <a:moveTo>
                    <a:pt x="0" y="0"/>
                  </a:moveTo>
                  <a:lnTo>
                    <a:pt x="3013686" y="0"/>
                  </a:lnTo>
                  <a:lnTo>
                    <a:pt x="3013686" y="1407275"/>
                  </a:lnTo>
                  <a:lnTo>
                    <a:pt x="0" y="1407275"/>
                  </a:lnTo>
                  <a:close/>
                </a:path>
              </a:pathLst>
            </a:custGeom>
            <a:solidFill>
              <a:srgbClr val="FFDF2B"/>
            </a:solidFill>
          </p:spPr>
        </p:sp>
      </p:grpSp>
      <p:sp>
        <p:nvSpPr>
          <p:cNvPr id="37" name="AutoShape 37"/>
          <p:cNvSpPr/>
          <p:nvPr/>
        </p:nvSpPr>
        <p:spPr>
          <a:xfrm rot="-5400000">
            <a:off x="10574122" y="5119688"/>
            <a:ext cx="10287000" cy="0"/>
          </a:xfrm>
          <a:prstGeom prst="line">
            <a:avLst/>
          </a:prstGeom>
          <a:ln w="47625" cap="rnd">
            <a:solidFill>
              <a:srgbClr val="000000"/>
            </a:solidFill>
            <a:prstDash val="solid"/>
            <a:headEnd type="none" w="sm" len="sm"/>
            <a:tailEnd type="none" w="sm" len="sm"/>
          </a:ln>
        </p:spPr>
      </p:sp>
      <p:sp>
        <p:nvSpPr>
          <p:cNvPr id="38" name="TextBox 38"/>
          <p:cNvSpPr txBox="1"/>
          <p:nvPr/>
        </p:nvSpPr>
        <p:spPr>
          <a:xfrm>
            <a:off x="12484659" y="660266"/>
            <a:ext cx="2761536" cy="621409"/>
          </a:xfrm>
          <a:prstGeom prst="rect">
            <a:avLst/>
          </a:prstGeom>
        </p:spPr>
        <p:txBody>
          <a:bodyPr lIns="0" tIns="0" rIns="0" bIns="0" rtlCol="0" anchor="t">
            <a:spAutoFit/>
          </a:bodyPr>
          <a:lstStyle/>
          <a:p>
            <a:pPr algn="ctr">
              <a:lnSpc>
                <a:spcPts val="5124"/>
              </a:lnSpc>
            </a:pPr>
            <a:r>
              <a:rPr lang="en-US" sz="3660" dirty="0">
                <a:solidFill>
                  <a:srgbClr val="000000"/>
                </a:solidFill>
                <a:latin typeface="Open Sans Extra Bold"/>
              </a:rPr>
              <a:t>Limitations</a:t>
            </a:r>
          </a:p>
        </p:txBody>
      </p:sp>
      <p:grpSp>
        <p:nvGrpSpPr>
          <p:cNvPr id="39" name="Group 39"/>
          <p:cNvGrpSpPr/>
          <p:nvPr/>
        </p:nvGrpSpPr>
        <p:grpSpPr>
          <a:xfrm>
            <a:off x="12192526" y="1729217"/>
            <a:ext cx="5446293" cy="3456036"/>
            <a:chOff x="0" y="0"/>
            <a:chExt cx="7261724" cy="4608048"/>
          </a:xfrm>
        </p:grpSpPr>
        <p:sp>
          <p:nvSpPr>
            <p:cNvPr id="40" name="TextBox 40"/>
            <p:cNvSpPr txBox="1"/>
            <p:nvPr/>
          </p:nvSpPr>
          <p:spPr>
            <a:xfrm>
              <a:off x="0" y="4242029"/>
              <a:ext cx="7261724" cy="366019"/>
            </a:xfrm>
            <a:prstGeom prst="rect">
              <a:avLst/>
            </a:prstGeom>
          </p:spPr>
          <p:txBody>
            <a:bodyPr lIns="0" tIns="0" rIns="0" bIns="0" rtlCol="0" anchor="t">
              <a:spAutoFit/>
            </a:bodyPr>
            <a:lstStyle/>
            <a:p>
              <a:pPr>
                <a:lnSpc>
                  <a:spcPts val="2369"/>
                </a:lnSpc>
              </a:pPr>
              <a:endParaRPr/>
            </a:p>
          </p:txBody>
        </p:sp>
        <p:sp>
          <p:nvSpPr>
            <p:cNvPr id="41" name="TextBox 41"/>
            <p:cNvSpPr txBox="1"/>
            <p:nvPr/>
          </p:nvSpPr>
          <p:spPr>
            <a:xfrm>
              <a:off x="0" y="-28575"/>
              <a:ext cx="4678788" cy="40723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The Forensic algorithm proposed in this method is only limited to four kind of common forgery operations.</a:t>
              </a:r>
            </a:p>
          </p:txBody>
        </p:sp>
      </p:grpSp>
      <p:grpSp>
        <p:nvGrpSpPr>
          <p:cNvPr id="42" name="Group 42"/>
          <p:cNvGrpSpPr/>
          <p:nvPr/>
        </p:nvGrpSpPr>
        <p:grpSpPr>
          <a:xfrm>
            <a:off x="8027814" y="6121034"/>
            <a:ext cx="6152272" cy="6084936"/>
            <a:chOff x="0" y="0"/>
            <a:chExt cx="8203029" cy="8113248"/>
          </a:xfrm>
        </p:grpSpPr>
        <p:sp>
          <p:nvSpPr>
            <p:cNvPr id="43" name="TextBox 43"/>
            <p:cNvSpPr txBox="1"/>
            <p:nvPr/>
          </p:nvSpPr>
          <p:spPr>
            <a:xfrm>
              <a:off x="0" y="7747229"/>
              <a:ext cx="8203029" cy="366019"/>
            </a:xfrm>
            <a:prstGeom prst="rect">
              <a:avLst/>
            </a:prstGeom>
          </p:spPr>
          <p:txBody>
            <a:bodyPr lIns="0" tIns="0" rIns="0" bIns="0" rtlCol="0" anchor="t">
              <a:spAutoFit/>
            </a:bodyPr>
            <a:lstStyle/>
            <a:p>
              <a:pPr>
                <a:lnSpc>
                  <a:spcPts val="2369"/>
                </a:lnSpc>
              </a:pPr>
              <a:endParaRPr/>
            </a:p>
          </p:txBody>
        </p:sp>
        <p:sp>
          <p:nvSpPr>
            <p:cNvPr id="44" name="TextBox 44"/>
            <p:cNvSpPr txBox="1"/>
            <p:nvPr/>
          </p:nvSpPr>
          <p:spPr>
            <a:xfrm>
              <a:off x="0" y="-28575"/>
              <a:ext cx="5285278" cy="75775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A State-of-the-art</a:t>
              </a:r>
            </a:p>
            <a:p>
              <a:pPr>
                <a:lnSpc>
                  <a:spcPts val="3502"/>
                </a:lnSpc>
              </a:pPr>
              <a:r>
                <a:rPr lang="en-US" sz="2693" spc="107">
                  <a:solidFill>
                    <a:srgbClr val="000000"/>
                  </a:solidFill>
                  <a:latin typeface="Open Sauce Light Bold"/>
                </a:rPr>
                <a:t>mel-frequency cepstral coefficient features were implemented in this system.A Gaussian mixture model is used to train and validate the system</a:t>
              </a: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p:txBody>
        </p:sp>
      </p:grpSp>
      <p:grpSp>
        <p:nvGrpSpPr>
          <p:cNvPr id="45" name="Group 45"/>
          <p:cNvGrpSpPr/>
          <p:nvPr/>
        </p:nvGrpSpPr>
        <p:grpSpPr>
          <a:xfrm>
            <a:off x="12189444" y="6121034"/>
            <a:ext cx="5446293" cy="3268735"/>
            <a:chOff x="0" y="0"/>
            <a:chExt cx="7261724" cy="4358313"/>
          </a:xfrm>
        </p:grpSpPr>
        <p:sp>
          <p:nvSpPr>
            <p:cNvPr id="46" name="TextBox 46"/>
            <p:cNvSpPr txBox="1"/>
            <p:nvPr/>
          </p:nvSpPr>
          <p:spPr>
            <a:xfrm>
              <a:off x="0" y="4152298"/>
              <a:ext cx="7261724" cy="206015"/>
            </a:xfrm>
            <a:prstGeom prst="rect">
              <a:avLst/>
            </a:prstGeom>
          </p:spPr>
          <p:txBody>
            <a:bodyPr lIns="0" tIns="0" rIns="0" bIns="0" rtlCol="0" anchor="t">
              <a:spAutoFit/>
            </a:bodyPr>
            <a:lstStyle/>
            <a:p>
              <a:pPr>
                <a:lnSpc>
                  <a:spcPts val="1320"/>
                </a:lnSpc>
              </a:pPr>
              <a:endParaRPr/>
            </a:p>
          </p:txBody>
        </p:sp>
        <p:sp>
          <p:nvSpPr>
            <p:cNvPr id="47" name="TextBox 47"/>
            <p:cNvSpPr txBox="1"/>
            <p:nvPr/>
          </p:nvSpPr>
          <p:spPr>
            <a:xfrm>
              <a:off x="0" y="-19050"/>
              <a:ext cx="4678788" cy="4062899"/>
            </a:xfrm>
            <a:prstGeom prst="rect">
              <a:avLst/>
            </a:prstGeom>
          </p:spPr>
          <p:txBody>
            <a:bodyPr lIns="0" tIns="0" rIns="0" bIns="0" rtlCol="0" anchor="t">
              <a:spAutoFit/>
            </a:bodyPr>
            <a:lstStyle/>
            <a:p>
              <a:pPr>
                <a:lnSpc>
                  <a:spcPts val="3497"/>
                </a:lnSpc>
              </a:pPr>
              <a:r>
                <a:rPr lang="en-US" sz="2690" spc="107">
                  <a:solidFill>
                    <a:srgbClr val="000000"/>
                  </a:solidFill>
                  <a:latin typeface="Open Sauce Light Bold"/>
                </a:rPr>
                <a:t>IoT Application proposed in this journal is very expensive to implement and Algorithm used is very complex.</a:t>
              </a:r>
            </a:p>
          </p:txBody>
        </p:sp>
      </p:grpSp>
      <p:sp>
        <p:nvSpPr>
          <p:cNvPr id="48" name="TextBox 48"/>
          <p:cNvSpPr txBox="1"/>
          <p:nvPr/>
        </p:nvSpPr>
        <p:spPr>
          <a:xfrm>
            <a:off x="16177434" y="660266"/>
            <a:ext cx="1740694" cy="621409"/>
          </a:xfrm>
          <a:prstGeom prst="rect">
            <a:avLst/>
          </a:prstGeom>
        </p:spPr>
        <p:txBody>
          <a:bodyPr lIns="0" tIns="0" rIns="0" bIns="0" rtlCol="0" anchor="t">
            <a:spAutoFit/>
          </a:bodyPr>
          <a:lstStyle/>
          <a:p>
            <a:pPr algn="ctr">
              <a:lnSpc>
                <a:spcPts val="5124"/>
              </a:lnSpc>
            </a:pPr>
            <a:r>
              <a:rPr lang="en-US" sz="3660" dirty="0">
                <a:solidFill>
                  <a:srgbClr val="000000"/>
                </a:solidFill>
                <a:latin typeface="Open Sans Extra Bold"/>
              </a:rPr>
              <a:t>Journal</a:t>
            </a:r>
          </a:p>
        </p:txBody>
      </p:sp>
      <p:sp>
        <p:nvSpPr>
          <p:cNvPr id="49" name="TextBox 49"/>
          <p:cNvSpPr txBox="1"/>
          <p:nvPr/>
        </p:nvSpPr>
        <p:spPr>
          <a:xfrm>
            <a:off x="15893834" y="2771919"/>
            <a:ext cx="2394166" cy="1384552"/>
          </a:xfrm>
          <a:prstGeom prst="rect">
            <a:avLst/>
          </a:prstGeom>
        </p:spPr>
        <p:txBody>
          <a:bodyPr lIns="0" tIns="0" rIns="0" bIns="0" rtlCol="0" anchor="t">
            <a:spAutoFit/>
          </a:bodyPr>
          <a:lstStyle/>
          <a:p>
            <a:pPr algn="ctr">
              <a:lnSpc>
                <a:spcPts val="5586"/>
              </a:lnSpc>
            </a:pPr>
            <a:r>
              <a:rPr lang="en-US" sz="3990">
                <a:solidFill>
                  <a:srgbClr val="000000"/>
                </a:solidFill>
                <a:latin typeface="Open Sans Bold"/>
              </a:rPr>
              <a:t>Research Gate</a:t>
            </a:r>
          </a:p>
        </p:txBody>
      </p:sp>
      <p:sp>
        <p:nvSpPr>
          <p:cNvPr id="50" name="TextBox 50"/>
          <p:cNvSpPr txBox="1"/>
          <p:nvPr/>
        </p:nvSpPr>
        <p:spPr>
          <a:xfrm>
            <a:off x="15959434" y="7275672"/>
            <a:ext cx="2176694" cy="1384552"/>
          </a:xfrm>
          <a:prstGeom prst="rect">
            <a:avLst/>
          </a:prstGeom>
        </p:spPr>
        <p:txBody>
          <a:bodyPr lIns="0" tIns="0" rIns="0" bIns="0" rtlCol="0" anchor="t">
            <a:spAutoFit/>
          </a:bodyPr>
          <a:lstStyle/>
          <a:p>
            <a:pPr algn="ctr">
              <a:lnSpc>
                <a:spcPts val="5586"/>
              </a:lnSpc>
            </a:pPr>
            <a:r>
              <a:rPr lang="en-US" sz="3990">
                <a:solidFill>
                  <a:srgbClr val="000000"/>
                </a:solidFill>
                <a:latin typeface="Open Sans Bold"/>
              </a:rPr>
              <a:t>Science </a:t>
            </a:r>
          </a:p>
          <a:p>
            <a:pPr algn="ctr">
              <a:lnSpc>
                <a:spcPts val="5586"/>
              </a:lnSpc>
            </a:pPr>
            <a:r>
              <a:rPr lang="en-US" sz="3990">
                <a:solidFill>
                  <a:srgbClr val="000000"/>
                </a:solidFill>
                <a:latin typeface="Open Sans Bold"/>
              </a:rPr>
              <a:t>Direct</a:t>
            </a:r>
          </a:p>
        </p:txBody>
      </p:sp>
      <p:grpSp>
        <p:nvGrpSpPr>
          <p:cNvPr id="51" name="Group 51"/>
          <p:cNvGrpSpPr/>
          <p:nvPr/>
        </p:nvGrpSpPr>
        <p:grpSpPr>
          <a:xfrm>
            <a:off x="5776378" y="1729217"/>
            <a:ext cx="3329216" cy="2014622"/>
            <a:chOff x="0" y="0"/>
            <a:chExt cx="4438955" cy="2686163"/>
          </a:xfrm>
        </p:grpSpPr>
        <p:sp>
          <p:nvSpPr>
            <p:cNvPr id="52" name="TextBox 52"/>
            <p:cNvSpPr txBox="1"/>
            <p:nvPr/>
          </p:nvSpPr>
          <p:spPr>
            <a:xfrm>
              <a:off x="0" y="2462960"/>
              <a:ext cx="4438955" cy="223203"/>
            </a:xfrm>
            <a:prstGeom prst="rect">
              <a:avLst/>
            </a:prstGeom>
          </p:spPr>
          <p:txBody>
            <a:bodyPr lIns="0" tIns="0" rIns="0" bIns="0" rtlCol="0" anchor="t">
              <a:spAutoFit/>
            </a:bodyPr>
            <a:lstStyle/>
            <a:p>
              <a:pPr>
                <a:lnSpc>
                  <a:spcPts val="1448"/>
                </a:lnSpc>
              </a:pPr>
              <a:endParaRPr/>
            </a:p>
          </p:txBody>
        </p:sp>
        <p:sp>
          <p:nvSpPr>
            <p:cNvPr id="53" name="TextBox 53"/>
            <p:cNvSpPr txBox="1"/>
            <p:nvPr/>
          </p:nvSpPr>
          <p:spPr>
            <a:xfrm>
              <a:off x="0" y="-28575"/>
              <a:ext cx="2860054" cy="2369813"/>
            </a:xfrm>
            <a:prstGeom prst="rect">
              <a:avLst/>
            </a:prstGeom>
          </p:spPr>
          <p:txBody>
            <a:bodyPr lIns="0" tIns="0" rIns="0" bIns="0" rtlCol="0" anchor="t">
              <a:spAutoFit/>
            </a:bodyPr>
            <a:lstStyle/>
            <a:p>
              <a:pPr>
                <a:lnSpc>
                  <a:spcPts val="3559"/>
                </a:lnSpc>
              </a:pPr>
              <a:r>
                <a:rPr lang="en-US" sz="2737" spc="109">
                  <a:solidFill>
                    <a:srgbClr val="000000"/>
                  </a:solidFill>
                  <a:latin typeface="Open Sauce Light Bold"/>
                </a:rPr>
                <a:t>Diqun Yan</a:t>
              </a:r>
            </a:p>
            <a:p>
              <a:pPr>
                <a:lnSpc>
                  <a:spcPts val="3559"/>
                </a:lnSpc>
              </a:pPr>
              <a:endParaRPr lang="en-US" sz="2737" spc="109">
                <a:solidFill>
                  <a:srgbClr val="000000"/>
                </a:solidFill>
                <a:latin typeface="Open Sauce Light Bold"/>
              </a:endParaRPr>
            </a:p>
            <a:p>
              <a:pPr>
                <a:lnSpc>
                  <a:spcPts val="3559"/>
                </a:lnSpc>
              </a:pPr>
              <a:r>
                <a:rPr lang="en-US" sz="2737" spc="109">
                  <a:solidFill>
                    <a:srgbClr val="000000"/>
                  </a:solidFill>
                  <a:latin typeface="Open Sauce Light Bold"/>
                </a:rPr>
                <a:t>Tingting Wu</a:t>
              </a:r>
            </a:p>
          </p:txBody>
        </p:sp>
      </p:grpSp>
      <p:grpSp>
        <p:nvGrpSpPr>
          <p:cNvPr id="54" name="Group 54"/>
          <p:cNvGrpSpPr/>
          <p:nvPr/>
        </p:nvGrpSpPr>
        <p:grpSpPr>
          <a:xfrm>
            <a:off x="5776378" y="6214792"/>
            <a:ext cx="3329216" cy="673502"/>
            <a:chOff x="0" y="0"/>
            <a:chExt cx="4438955" cy="898003"/>
          </a:xfrm>
        </p:grpSpPr>
        <p:sp>
          <p:nvSpPr>
            <p:cNvPr id="55" name="TextBox 55"/>
            <p:cNvSpPr txBox="1"/>
            <p:nvPr/>
          </p:nvSpPr>
          <p:spPr>
            <a:xfrm>
              <a:off x="0" y="674800"/>
              <a:ext cx="4438955" cy="223203"/>
            </a:xfrm>
            <a:prstGeom prst="rect">
              <a:avLst/>
            </a:prstGeom>
          </p:spPr>
          <p:txBody>
            <a:bodyPr lIns="0" tIns="0" rIns="0" bIns="0" rtlCol="0" anchor="t">
              <a:spAutoFit/>
            </a:bodyPr>
            <a:lstStyle/>
            <a:p>
              <a:pPr>
                <a:lnSpc>
                  <a:spcPts val="1448"/>
                </a:lnSpc>
              </a:pPr>
              <a:endParaRPr/>
            </a:p>
          </p:txBody>
        </p:sp>
        <p:sp>
          <p:nvSpPr>
            <p:cNvPr id="56" name="TextBox 56"/>
            <p:cNvSpPr txBox="1"/>
            <p:nvPr/>
          </p:nvSpPr>
          <p:spPr>
            <a:xfrm>
              <a:off x="0" y="-28575"/>
              <a:ext cx="2860054" cy="581653"/>
            </a:xfrm>
            <a:prstGeom prst="rect">
              <a:avLst/>
            </a:prstGeom>
          </p:spPr>
          <p:txBody>
            <a:bodyPr lIns="0" tIns="0" rIns="0" bIns="0" rtlCol="0" anchor="t">
              <a:spAutoFit/>
            </a:bodyPr>
            <a:lstStyle/>
            <a:p>
              <a:pPr>
                <a:lnSpc>
                  <a:spcPts val="3559"/>
                </a:lnSpc>
              </a:pPr>
              <a:endParaRPr/>
            </a:p>
          </p:txBody>
        </p:sp>
      </p:grpSp>
      <p:grpSp>
        <p:nvGrpSpPr>
          <p:cNvPr id="57" name="Group 57"/>
          <p:cNvGrpSpPr/>
          <p:nvPr/>
        </p:nvGrpSpPr>
        <p:grpSpPr>
          <a:xfrm>
            <a:off x="5776378" y="5879550"/>
            <a:ext cx="2989405" cy="4252997"/>
            <a:chOff x="0" y="0"/>
            <a:chExt cx="3985873" cy="5670663"/>
          </a:xfrm>
        </p:grpSpPr>
        <p:sp>
          <p:nvSpPr>
            <p:cNvPr id="58" name="TextBox 58"/>
            <p:cNvSpPr txBox="1"/>
            <p:nvPr/>
          </p:nvSpPr>
          <p:spPr>
            <a:xfrm>
              <a:off x="0" y="5447460"/>
              <a:ext cx="3985873" cy="223203"/>
            </a:xfrm>
            <a:prstGeom prst="rect">
              <a:avLst/>
            </a:prstGeom>
          </p:spPr>
          <p:txBody>
            <a:bodyPr lIns="0" tIns="0" rIns="0" bIns="0" rtlCol="0" anchor="t">
              <a:spAutoFit/>
            </a:bodyPr>
            <a:lstStyle/>
            <a:p>
              <a:pPr>
                <a:lnSpc>
                  <a:spcPts val="1448"/>
                </a:lnSpc>
              </a:pPr>
              <a:endParaRPr/>
            </a:p>
          </p:txBody>
        </p:sp>
        <p:sp>
          <p:nvSpPr>
            <p:cNvPr id="59" name="TextBox 59"/>
            <p:cNvSpPr txBox="1"/>
            <p:nvPr/>
          </p:nvSpPr>
          <p:spPr>
            <a:xfrm>
              <a:off x="0" y="-28575"/>
              <a:ext cx="2568131" cy="5354313"/>
            </a:xfrm>
            <a:prstGeom prst="rect">
              <a:avLst/>
            </a:prstGeom>
          </p:spPr>
          <p:txBody>
            <a:bodyPr lIns="0" tIns="0" rIns="0" bIns="0" rtlCol="0" anchor="t">
              <a:spAutoFit/>
            </a:bodyPr>
            <a:lstStyle/>
            <a:p>
              <a:pPr>
                <a:lnSpc>
                  <a:spcPts val="3559"/>
                </a:lnSpc>
              </a:pPr>
              <a:r>
                <a:rPr lang="en-US" sz="2737" spc="109">
                  <a:solidFill>
                    <a:srgbClr val="000000"/>
                  </a:solidFill>
                  <a:latin typeface="Open Sauce Light Bold"/>
                </a:rPr>
                <a:t>Zeshan Mubeen, Mehtab Afzal, Zulfiqar Ali, Suleman Khan</a:t>
              </a:r>
            </a:p>
            <a:p>
              <a:pPr>
                <a:lnSpc>
                  <a:spcPts val="3559"/>
                </a:lnSpc>
              </a:pPr>
              <a:endParaRPr lang="en-US" sz="2737" spc="109">
                <a:solidFill>
                  <a:srgbClr val="000000"/>
                </a:solidFill>
                <a:latin typeface="Open Sauce Light Bol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466671" cy="1481250"/>
            <a:chOff x="0" y="0"/>
            <a:chExt cx="1393425" cy="1407275"/>
          </a:xfrm>
        </p:grpSpPr>
        <p:sp>
          <p:nvSpPr>
            <p:cNvPr id="3" name="Freeform 3"/>
            <p:cNvSpPr/>
            <p:nvPr/>
          </p:nvSpPr>
          <p:spPr>
            <a:xfrm>
              <a:off x="0" y="0"/>
              <a:ext cx="1393425" cy="1407275"/>
            </a:xfrm>
            <a:custGeom>
              <a:avLst/>
              <a:gdLst/>
              <a:ahLst/>
              <a:cxnLst/>
              <a:rect l="l" t="t" r="r" b="b"/>
              <a:pathLst>
                <a:path w="1393425" h="1407275">
                  <a:moveTo>
                    <a:pt x="0" y="0"/>
                  </a:moveTo>
                  <a:lnTo>
                    <a:pt x="1393425" y="0"/>
                  </a:lnTo>
                  <a:lnTo>
                    <a:pt x="1393425" y="1407275"/>
                  </a:lnTo>
                  <a:lnTo>
                    <a:pt x="0" y="1407275"/>
                  </a:lnTo>
                  <a:close/>
                </a:path>
              </a:pathLst>
            </a:custGeom>
            <a:solidFill>
              <a:srgbClr val="FFDF2B"/>
            </a:solidFill>
          </p:spPr>
        </p:sp>
      </p:grpSp>
      <p:grpSp>
        <p:nvGrpSpPr>
          <p:cNvPr id="4" name="Group 4"/>
          <p:cNvGrpSpPr/>
          <p:nvPr/>
        </p:nvGrpSpPr>
        <p:grpSpPr>
          <a:xfrm>
            <a:off x="5300103" y="0"/>
            <a:ext cx="2415623" cy="1481250"/>
            <a:chOff x="0" y="0"/>
            <a:chExt cx="2294985" cy="1407275"/>
          </a:xfrm>
        </p:grpSpPr>
        <p:sp>
          <p:nvSpPr>
            <p:cNvPr id="5" name="Freeform 5"/>
            <p:cNvSpPr/>
            <p:nvPr/>
          </p:nvSpPr>
          <p:spPr>
            <a:xfrm>
              <a:off x="0" y="0"/>
              <a:ext cx="2294985" cy="1407275"/>
            </a:xfrm>
            <a:custGeom>
              <a:avLst/>
              <a:gdLst/>
              <a:ahLst/>
              <a:cxnLst/>
              <a:rect l="l" t="t" r="r" b="b"/>
              <a:pathLst>
                <a:path w="2294985" h="1407275">
                  <a:moveTo>
                    <a:pt x="0" y="0"/>
                  </a:moveTo>
                  <a:lnTo>
                    <a:pt x="2294985" y="0"/>
                  </a:lnTo>
                  <a:lnTo>
                    <a:pt x="2294985" y="1407275"/>
                  </a:lnTo>
                  <a:lnTo>
                    <a:pt x="0" y="1407275"/>
                  </a:lnTo>
                  <a:close/>
                </a:path>
              </a:pathLst>
            </a:custGeom>
            <a:solidFill>
              <a:srgbClr val="FFDF2B"/>
            </a:solidFill>
          </p:spPr>
        </p:sp>
      </p:grpSp>
      <p:grpSp>
        <p:nvGrpSpPr>
          <p:cNvPr id="6" name="Group 6"/>
          <p:cNvGrpSpPr/>
          <p:nvPr/>
        </p:nvGrpSpPr>
        <p:grpSpPr>
          <a:xfrm>
            <a:off x="7715727" y="0"/>
            <a:ext cx="4321317" cy="1481250"/>
            <a:chOff x="0" y="0"/>
            <a:chExt cx="4105507" cy="1407275"/>
          </a:xfrm>
        </p:grpSpPr>
        <p:sp>
          <p:nvSpPr>
            <p:cNvPr id="7" name="Freeform 7"/>
            <p:cNvSpPr/>
            <p:nvPr/>
          </p:nvSpPr>
          <p:spPr>
            <a:xfrm>
              <a:off x="0" y="0"/>
              <a:ext cx="4105507" cy="1407275"/>
            </a:xfrm>
            <a:custGeom>
              <a:avLst/>
              <a:gdLst/>
              <a:ahLst/>
              <a:cxnLst/>
              <a:rect l="l" t="t" r="r" b="b"/>
              <a:pathLst>
                <a:path w="4105507" h="1407275">
                  <a:moveTo>
                    <a:pt x="0" y="0"/>
                  </a:moveTo>
                  <a:lnTo>
                    <a:pt x="4105507" y="0"/>
                  </a:lnTo>
                  <a:lnTo>
                    <a:pt x="4105507" y="1407275"/>
                  </a:lnTo>
                  <a:lnTo>
                    <a:pt x="0" y="1407275"/>
                  </a:lnTo>
                  <a:close/>
                </a:path>
              </a:pathLst>
            </a:custGeom>
            <a:solidFill>
              <a:srgbClr val="FFDF2B"/>
            </a:solidFill>
          </p:spPr>
        </p:sp>
      </p:grpSp>
      <p:grpSp>
        <p:nvGrpSpPr>
          <p:cNvPr id="8" name="Group 8"/>
          <p:cNvGrpSpPr/>
          <p:nvPr/>
        </p:nvGrpSpPr>
        <p:grpSpPr>
          <a:xfrm>
            <a:off x="11989419" y="0"/>
            <a:ext cx="3752015" cy="1481250"/>
            <a:chOff x="0" y="0"/>
            <a:chExt cx="3564636" cy="1407275"/>
          </a:xfrm>
        </p:grpSpPr>
        <p:sp>
          <p:nvSpPr>
            <p:cNvPr id="9" name="Freeform 9"/>
            <p:cNvSpPr/>
            <p:nvPr/>
          </p:nvSpPr>
          <p:spPr>
            <a:xfrm>
              <a:off x="0" y="0"/>
              <a:ext cx="3564636" cy="1407275"/>
            </a:xfrm>
            <a:custGeom>
              <a:avLst/>
              <a:gdLst/>
              <a:ahLst/>
              <a:cxnLst/>
              <a:rect l="l" t="t" r="r" b="b"/>
              <a:pathLst>
                <a:path w="3564636" h="1407275">
                  <a:moveTo>
                    <a:pt x="0" y="0"/>
                  </a:moveTo>
                  <a:lnTo>
                    <a:pt x="3564636" y="0"/>
                  </a:lnTo>
                  <a:lnTo>
                    <a:pt x="3564636" y="1407275"/>
                  </a:lnTo>
                  <a:lnTo>
                    <a:pt x="0" y="1407275"/>
                  </a:lnTo>
                  <a:close/>
                </a:path>
              </a:pathLst>
            </a:custGeom>
            <a:solidFill>
              <a:srgbClr val="FFDF2B"/>
            </a:solidFill>
          </p:spPr>
        </p:sp>
      </p:grpSp>
      <p:grpSp>
        <p:nvGrpSpPr>
          <p:cNvPr id="10" name="Group 10"/>
          <p:cNvGrpSpPr/>
          <p:nvPr/>
        </p:nvGrpSpPr>
        <p:grpSpPr>
          <a:xfrm>
            <a:off x="1466671" y="0"/>
            <a:ext cx="3833432" cy="1481250"/>
            <a:chOff x="0" y="0"/>
            <a:chExt cx="3641987" cy="1407275"/>
          </a:xfrm>
        </p:grpSpPr>
        <p:sp>
          <p:nvSpPr>
            <p:cNvPr id="11" name="Freeform 11"/>
            <p:cNvSpPr/>
            <p:nvPr/>
          </p:nvSpPr>
          <p:spPr>
            <a:xfrm>
              <a:off x="0" y="0"/>
              <a:ext cx="3641987" cy="1407275"/>
            </a:xfrm>
            <a:custGeom>
              <a:avLst/>
              <a:gdLst/>
              <a:ahLst/>
              <a:cxnLst/>
              <a:rect l="l" t="t" r="r" b="b"/>
              <a:pathLst>
                <a:path w="3641987" h="1407275">
                  <a:moveTo>
                    <a:pt x="0" y="0"/>
                  </a:moveTo>
                  <a:lnTo>
                    <a:pt x="3641987" y="0"/>
                  </a:lnTo>
                  <a:lnTo>
                    <a:pt x="3641987" y="1407275"/>
                  </a:lnTo>
                  <a:lnTo>
                    <a:pt x="0" y="1407275"/>
                  </a:lnTo>
                  <a:close/>
                </a:path>
              </a:pathLst>
            </a:custGeom>
            <a:solidFill>
              <a:srgbClr val="FFDF2B"/>
            </a:solidFill>
          </p:spPr>
        </p:sp>
      </p:grpSp>
      <p:sp>
        <p:nvSpPr>
          <p:cNvPr id="12" name="AutoShape 12"/>
          <p:cNvSpPr/>
          <p:nvPr/>
        </p:nvSpPr>
        <p:spPr>
          <a:xfrm rot="-5400000">
            <a:off x="-3653016" y="5119687"/>
            <a:ext cx="10287000" cy="0"/>
          </a:xfrm>
          <a:prstGeom prst="line">
            <a:avLst/>
          </a:prstGeom>
          <a:ln w="47625" cap="rnd">
            <a:solidFill>
              <a:srgbClr val="000000"/>
            </a:solidFill>
            <a:prstDash val="solid"/>
            <a:headEnd type="none" w="sm" len="sm"/>
            <a:tailEnd type="none" w="sm" len="sm"/>
          </a:ln>
        </p:spPr>
      </p:sp>
      <p:sp>
        <p:nvSpPr>
          <p:cNvPr id="13" name="AutoShape 13"/>
          <p:cNvSpPr/>
          <p:nvPr/>
        </p:nvSpPr>
        <p:spPr>
          <a:xfrm rot="-5400000">
            <a:off x="180416" y="5119687"/>
            <a:ext cx="10287000" cy="0"/>
          </a:xfrm>
          <a:prstGeom prst="line">
            <a:avLst/>
          </a:prstGeom>
          <a:ln w="47625" cap="rnd">
            <a:solidFill>
              <a:srgbClr val="000000"/>
            </a:solidFill>
            <a:prstDash val="solid"/>
            <a:headEnd type="none" w="sm" len="sm"/>
            <a:tailEnd type="none" w="sm" len="sm"/>
          </a:ln>
        </p:spPr>
      </p:sp>
      <p:sp>
        <p:nvSpPr>
          <p:cNvPr id="14" name="AutoShape 14"/>
          <p:cNvSpPr/>
          <p:nvPr/>
        </p:nvSpPr>
        <p:spPr>
          <a:xfrm>
            <a:off x="-318578" y="5631900"/>
            <a:ext cx="18848344" cy="0"/>
          </a:xfrm>
          <a:prstGeom prst="line">
            <a:avLst/>
          </a:prstGeom>
          <a:ln w="47625" cap="rnd">
            <a:solidFill>
              <a:srgbClr val="000000"/>
            </a:solidFill>
            <a:prstDash val="solid"/>
            <a:headEnd type="none" w="sm" len="sm"/>
            <a:tailEnd type="none" w="sm" len="sm"/>
          </a:ln>
        </p:spPr>
      </p:sp>
      <p:sp>
        <p:nvSpPr>
          <p:cNvPr id="15" name="TextBox 15"/>
          <p:cNvSpPr txBox="1"/>
          <p:nvPr/>
        </p:nvSpPr>
        <p:spPr>
          <a:xfrm>
            <a:off x="590729" y="660266"/>
            <a:ext cx="920316" cy="621409"/>
          </a:xfrm>
          <a:prstGeom prst="rect">
            <a:avLst/>
          </a:prstGeom>
        </p:spPr>
        <p:txBody>
          <a:bodyPr wrap="square" lIns="0" tIns="0" rIns="0" bIns="0" rtlCol="0" anchor="t">
            <a:spAutoFit/>
          </a:bodyPr>
          <a:lstStyle/>
          <a:p>
            <a:pPr algn="ctr">
              <a:lnSpc>
                <a:spcPts val="5124"/>
              </a:lnSpc>
            </a:pPr>
            <a:r>
              <a:rPr lang="en-US" sz="3660" dirty="0" err="1">
                <a:solidFill>
                  <a:srgbClr val="000000"/>
                </a:solidFill>
                <a:latin typeface="Open Sans Extra Bold"/>
              </a:rPr>
              <a:t>Sno</a:t>
            </a:r>
            <a:endParaRPr lang="en-US" sz="3660" dirty="0">
              <a:solidFill>
                <a:srgbClr val="000000"/>
              </a:solidFill>
              <a:latin typeface="Open Sans Extra Bold"/>
            </a:endParaRPr>
          </a:p>
        </p:txBody>
      </p:sp>
      <p:sp>
        <p:nvSpPr>
          <p:cNvPr id="16" name="TextBox 16"/>
          <p:cNvSpPr txBox="1"/>
          <p:nvPr/>
        </p:nvSpPr>
        <p:spPr>
          <a:xfrm>
            <a:off x="3112781" y="660266"/>
            <a:ext cx="1260098" cy="621409"/>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Title</a:t>
            </a:r>
          </a:p>
        </p:txBody>
      </p:sp>
      <p:sp>
        <p:nvSpPr>
          <p:cNvPr id="17" name="TextBox 17"/>
          <p:cNvSpPr txBox="1"/>
          <p:nvPr/>
        </p:nvSpPr>
        <p:spPr>
          <a:xfrm>
            <a:off x="455778" y="2771919"/>
            <a:ext cx="667993" cy="682336"/>
          </a:xfrm>
          <a:prstGeom prst="rect">
            <a:avLst/>
          </a:prstGeom>
        </p:spPr>
        <p:txBody>
          <a:bodyPr lIns="0" tIns="0" rIns="0" bIns="0" rtlCol="0" anchor="t">
            <a:spAutoFit/>
          </a:bodyPr>
          <a:lstStyle/>
          <a:p>
            <a:pPr algn="ctr">
              <a:lnSpc>
                <a:spcPts val="5586"/>
              </a:lnSpc>
            </a:pPr>
            <a:r>
              <a:rPr lang="en-US" sz="3990">
                <a:solidFill>
                  <a:srgbClr val="000000"/>
                </a:solidFill>
                <a:latin typeface="Open Sans"/>
              </a:rPr>
              <a:t>3</a:t>
            </a:r>
          </a:p>
        </p:txBody>
      </p:sp>
      <p:grpSp>
        <p:nvGrpSpPr>
          <p:cNvPr id="18" name="Group 18"/>
          <p:cNvGrpSpPr/>
          <p:nvPr/>
        </p:nvGrpSpPr>
        <p:grpSpPr>
          <a:xfrm>
            <a:off x="1716984" y="2824592"/>
            <a:ext cx="5446293" cy="1703436"/>
            <a:chOff x="0" y="0"/>
            <a:chExt cx="7261724" cy="2271248"/>
          </a:xfrm>
        </p:grpSpPr>
        <p:sp>
          <p:nvSpPr>
            <p:cNvPr id="19" name="TextBox 19"/>
            <p:cNvSpPr txBox="1"/>
            <p:nvPr/>
          </p:nvSpPr>
          <p:spPr>
            <a:xfrm>
              <a:off x="0" y="1905229"/>
              <a:ext cx="7261724" cy="366019"/>
            </a:xfrm>
            <a:prstGeom prst="rect">
              <a:avLst/>
            </a:prstGeom>
          </p:spPr>
          <p:txBody>
            <a:bodyPr lIns="0" tIns="0" rIns="0" bIns="0" rtlCol="0" anchor="t">
              <a:spAutoFit/>
            </a:bodyPr>
            <a:lstStyle/>
            <a:p>
              <a:pPr>
                <a:lnSpc>
                  <a:spcPts val="2369"/>
                </a:lnSpc>
              </a:pPr>
              <a:endParaRPr/>
            </a:p>
          </p:txBody>
        </p:sp>
        <p:sp>
          <p:nvSpPr>
            <p:cNvPr id="20" name="TextBox 20"/>
            <p:cNvSpPr txBox="1"/>
            <p:nvPr/>
          </p:nvSpPr>
          <p:spPr>
            <a:xfrm>
              <a:off x="0" y="-28575"/>
              <a:ext cx="4678788" cy="17355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Speech Recognition using Deep Learning</a:t>
              </a:r>
            </a:p>
          </p:txBody>
        </p:sp>
      </p:grpSp>
      <p:grpSp>
        <p:nvGrpSpPr>
          <p:cNvPr id="21" name="Group 21"/>
          <p:cNvGrpSpPr/>
          <p:nvPr/>
        </p:nvGrpSpPr>
        <p:grpSpPr>
          <a:xfrm>
            <a:off x="1999934" y="4773014"/>
            <a:ext cx="5446293" cy="858886"/>
            <a:chOff x="0" y="0"/>
            <a:chExt cx="7261724" cy="1145182"/>
          </a:xfrm>
        </p:grpSpPr>
        <p:sp>
          <p:nvSpPr>
            <p:cNvPr id="22" name="TextBox 22"/>
            <p:cNvSpPr txBox="1"/>
            <p:nvPr/>
          </p:nvSpPr>
          <p:spPr>
            <a:xfrm>
              <a:off x="0" y="779163"/>
              <a:ext cx="7261724" cy="366019"/>
            </a:xfrm>
            <a:prstGeom prst="rect">
              <a:avLst/>
            </a:prstGeom>
          </p:spPr>
          <p:txBody>
            <a:bodyPr lIns="0" tIns="0" rIns="0" bIns="0" rtlCol="0" anchor="t">
              <a:spAutoFit/>
            </a:bodyPr>
            <a:lstStyle/>
            <a:p>
              <a:pPr>
                <a:lnSpc>
                  <a:spcPts val="2369"/>
                </a:lnSpc>
              </a:pPr>
              <a:endParaRPr/>
            </a:p>
          </p:txBody>
        </p:sp>
        <p:sp>
          <p:nvSpPr>
            <p:cNvPr id="23" name="TextBox 23"/>
            <p:cNvSpPr txBox="1"/>
            <p:nvPr/>
          </p:nvSpPr>
          <p:spPr>
            <a:xfrm>
              <a:off x="0" y="-38100"/>
              <a:ext cx="4678788" cy="619015"/>
            </a:xfrm>
            <a:prstGeom prst="rect">
              <a:avLst/>
            </a:prstGeom>
          </p:spPr>
          <p:txBody>
            <a:bodyPr lIns="0" tIns="0" rIns="0" bIns="0" rtlCol="0" anchor="t">
              <a:spAutoFit/>
            </a:bodyPr>
            <a:lstStyle/>
            <a:p>
              <a:pPr>
                <a:lnSpc>
                  <a:spcPts val="3762"/>
                </a:lnSpc>
              </a:pPr>
              <a:endParaRPr/>
            </a:p>
          </p:txBody>
        </p:sp>
      </p:grpSp>
      <p:sp>
        <p:nvSpPr>
          <p:cNvPr id="24" name="TextBox 24"/>
          <p:cNvSpPr txBox="1"/>
          <p:nvPr/>
        </p:nvSpPr>
        <p:spPr>
          <a:xfrm>
            <a:off x="399339" y="7453369"/>
            <a:ext cx="667993" cy="682336"/>
          </a:xfrm>
          <a:prstGeom prst="rect">
            <a:avLst/>
          </a:prstGeom>
        </p:spPr>
        <p:txBody>
          <a:bodyPr lIns="0" tIns="0" rIns="0" bIns="0" rtlCol="0" anchor="t">
            <a:spAutoFit/>
          </a:bodyPr>
          <a:lstStyle/>
          <a:p>
            <a:pPr algn="ctr">
              <a:lnSpc>
                <a:spcPts val="5586"/>
              </a:lnSpc>
            </a:pPr>
            <a:r>
              <a:rPr lang="en-US" sz="3990">
                <a:solidFill>
                  <a:srgbClr val="000000"/>
                </a:solidFill>
                <a:latin typeface="Open Sans"/>
              </a:rPr>
              <a:t>4</a:t>
            </a:r>
          </a:p>
        </p:txBody>
      </p:sp>
      <p:grpSp>
        <p:nvGrpSpPr>
          <p:cNvPr id="25" name="Group 25"/>
          <p:cNvGrpSpPr/>
          <p:nvPr/>
        </p:nvGrpSpPr>
        <p:grpSpPr>
          <a:xfrm>
            <a:off x="1716984" y="6937853"/>
            <a:ext cx="5446293" cy="2579736"/>
            <a:chOff x="0" y="0"/>
            <a:chExt cx="7261724" cy="3439648"/>
          </a:xfrm>
        </p:grpSpPr>
        <p:sp>
          <p:nvSpPr>
            <p:cNvPr id="26" name="TextBox 26"/>
            <p:cNvSpPr txBox="1"/>
            <p:nvPr/>
          </p:nvSpPr>
          <p:spPr>
            <a:xfrm>
              <a:off x="0" y="3073629"/>
              <a:ext cx="7261724" cy="366019"/>
            </a:xfrm>
            <a:prstGeom prst="rect">
              <a:avLst/>
            </a:prstGeom>
          </p:spPr>
          <p:txBody>
            <a:bodyPr lIns="0" tIns="0" rIns="0" bIns="0" rtlCol="0" anchor="t">
              <a:spAutoFit/>
            </a:bodyPr>
            <a:lstStyle/>
            <a:p>
              <a:pPr>
                <a:lnSpc>
                  <a:spcPts val="2369"/>
                </a:lnSpc>
              </a:pPr>
              <a:endParaRPr/>
            </a:p>
          </p:txBody>
        </p:sp>
        <p:sp>
          <p:nvSpPr>
            <p:cNvPr id="27" name="TextBox 27"/>
            <p:cNvSpPr txBox="1"/>
            <p:nvPr/>
          </p:nvSpPr>
          <p:spPr>
            <a:xfrm>
              <a:off x="0" y="-28575"/>
              <a:ext cx="4678788" cy="29039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A Method to Detect AAC Audio Forgery</a:t>
              </a: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p:txBody>
        </p:sp>
      </p:grpSp>
      <p:sp>
        <p:nvSpPr>
          <p:cNvPr id="28" name="AutoShape 28"/>
          <p:cNvSpPr/>
          <p:nvPr/>
        </p:nvSpPr>
        <p:spPr>
          <a:xfrm rot="-5400000">
            <a:off x="2548414" y="5119687"/>
            <a:ext cx="10287000" cy="0"/>
          </a:xfrm>
          <a:prstGeom prst="line">
            <a:avLst/>
          </a:prstGeom>
          <a:ln w="47625" cap="rnd">
            <a:solidFill>
              <a:srgbClr val="000000"/>
            </a:solidFill>
            <a:prstDash val="solid"/>
            <a:headEnd type="none" w="sm" len="sm"/>
            <a:tailEnd type="none" w="sm" len="sm"/>
          </a:ln>
        </p:spPr>
      </p:sp>
      <p:sp>
        <p:nvSpPr>
          <p:cNvPr id="29" name="TextBox 29"/>
          <p:cNvSpPr txBox="1"/>
          <p:nvPr/>
        </p:nvSpPr>
        <p:spPr>
          <a:xfrm>
            <a:off x="5776378" y="660266"/>
            <a:ext cx="1758647" cy="611706"/>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Author</a:t>
            </a:r>
          </a:p>
        </p:txBody>
      </p:sp>
      <p:sp>
        <p:nvSpPr>
          <p:cNvPr id="30" name="AutoShape 30"/>
          <p:cNvSpPr/>
          <p:nvPr/>
        </p:nvSpPr>
        <p:spPr>
          <a:xfrm rot="-5400000">
            <a:off x="6869732" y="5119688"/>
            <a:ext cx="10287000" cy="0"/>
          </a:xfrm>
          <a:prstGeom prst="line">
            <a:avLst/>
          </a:prstGeom>
          <a:ln w="47625" cap="rnd">
            <a:solidFill>
              <a:srgbClr val="000000"/>
            </a:solidFill>
            <a:prstDash val="solid"/>
            <a:headEnd type="none" w="sm" len="sm"/>
            <a:tailEnd type="none" w="sm" len="sm"/>
          </a:ln>
        </p:spPr>
      </p:sp>
      <p:sp>
        <p:nvSpPr>
          <p:cNvPr id="31" name="TextBox 31"/>
          <p:cNvSpPr txBox="1"/>
          <p:nvPr/>
        </p:nvSpPr>
        <p:spPr>
          <a:xfrm>
            <a:off x="8473003" y="660267"/>
            <a:ext cx="3288670" cy="611706"/>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Methodology</a:t>
            </a:r>
          </a:p>
        </p:txBody>
      </p:sp>
      <p:grpSp>
        <p:nvGrpSpPr>
          <p:cNvPr id="32" name="Group 32"/>
          <p:cNvGrpSpPr/>
          <p:nvPr/>
        </p:nvGrpSpPr>
        <p:grpSpPr>
          <a:xfrm>
            <a:off x="8018289" y="1729217"/>
            <a:ext cx="6152272" cy="5208636"/>
            <a:chOff x="0" y="0"/>
            <a:chExt cx="8203029" cy="6944848"/>
          </a:xfrm>
        </p:grpSpPr>
        <p:sp>
          <p:nvSpPr>
            <p:cNvPr id="33" name="TextBox 33"/>
            <p:cNvSpPr txBox="1"/>
            <p:nvPr/>
          </p:nvSpPr>
          <p:spPr>
            <a:xfrm>
              <a:off x="0" y="6578829"/>
              <a:ext cx="8203029" cy="366019"/>
            </a:xfrm>
            <a:prstGeom prst="rect">
              <a:avLst/>
            </a:prstGeom>
          </p:spPr>
          <p:txBody>
            <a:bodyPr lIns="0" tIns="0" rIns="0" bIns="0" rtlCol="0" anchor="t">
              <a:spAutoFit/>
            </a:bodyPr>
            <a:lstStyle/>
            <a:p>
              <a:pPr>
                <a:lnSpc>
                  <a:spcPts val="2369"/>
                </a:lnSpc>
              </a:pPr>
              <a:endParaRPr/>
            </a:p>
          </p:txBody>
        </p:sp>
        <p:sp>
          <p:nvSpPr>
            <p:cNvPr id="34" name="TextBox 34"/>
            <p:cNvSpPr txBox="1"/>
            <p:nvPr/>
          </p:nvSpPr>
          <p:spPr>
            <a:xfrm>
              <a:off x="0" y="-28575"/>
              <a:ext cx="5285278" cy="64091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It involves capturing and digitizing sound waves, converting to basic language units or phonemes, constructing words from phonemes by applying Mel filterbank.</a:t>
              </a: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p:txBody>
        </p:sp>
      </p:grpSp>
      <p:grpSp>
        <p:nvGrpSpPr>
          <p:cNvPr id="35" name="Group 35"/>
          <p:cNvGrpSpPr/>
          <p:nvPr/>
        </p:nvGrpSpPr>
        <p:grpSpPr>
          <a:xfrm>
            <a:off x="15673248" y="-1"/>
            <a:ext cx="2614752" cy="1505057"/>
            <a:chOff x="0" y="0"/>
            <a:chExt cx="3013686" cy="1407275"/>
          </a:xfrm>
        </p:grpSpPr>
        <p:sp>
          <p:nvSpPr>
            <p:cNvPr id="36" name="Freeform 36"/>
            <p:cNvSpPr/>
            <p:nvPr/>
          </p:nvSpPr>
          <p:spPr>
            <a:xfrm>
              <a:off x="0" y="0"/>
              <a:ext cx="3013686" cy="1407275"/>
            </a:xfrm>
            <a:custGeom>
              <a:avLst/>
              <a:gdLst/>
              <a:ahLst/>
              <a:cxnLst/>
              <a:rect l="l" t="t" r="r" b="b"/>
              <a:pathLst>
                <a:path w="3013686" h="1407275">
                  <a:moveTo>
                    <a:pt x="0" y="0"/>
                  </a:moveTo>
                  <a:lnTo>
                    <a:pt x="3013686" y="0"/>
                  </a:lnTo>
                  <a:lnTo>
                    <a:pt x="3013686" y="1407275"/>
                  </a:lnTo>
                  <a:lnTo>
                    <a:pt x="0" y="1407275"/>
                  </a:lnTo>
                  <a:close/>
                </a:path>
              </a:pathLst>
            </a:custGeom>
            <a:solidFill>
              <a:srgbClr val="FFDF2B"/>
            </a:solidFill>
          </p:spPr>
        </p:sp>
      </p:grpSp>
      <p:sp>
        <p:nvSpPr>
          <p:cNvPr id="37" name="AutoShape 37"/>
          <p:cNvSpPr/>
          <p:nvPr/>
        </p:nvSpPr>
        <p:spPr>
          <a:xfrm rot="-5400000">
            <a:off x="10574122" y="5119688"/>
            <a:ext cx="10287000" cy="0"/>
          </a:xfrm>
          <a:prstGeom prst="line">
            <a:avLst/>
          </a:prstGeom>
          <a:ln w="47625" cap="rnd">
            <a:solidFill>
              <a:srgbClr val="000000"/>
            </a:solidFill>
            <a:prstDash val="solid"/>
            <a:headEnd type="none" w="sm" len="sm"/>
            <a:tailEnd type="none" w="sm" len="sm"/>
          </a:ln>
        </p:spPr>
      </p:sp>
      <p:sp>
        <p:nvSpPr>
          <p:cNvPr id="38" name="TextBox 38"/>
          <p:cNvSpPr txBox="1"/>
          <p:nvPr/>
        </p:nvSpPr>
        <p:spPr>
          <a:xfrm>
            <a:off x="12484659" y="660266"/>
            <a:ext cx="2761536" cy="621409"/>
          </a:xfrm>
          <a:prstGeom prst="rect">
            <a:avLst/>
          </a:prstGeom>
        </p:spPr>
        <p:txBody>
          <a:bodyPr lIns="0" tIns="0" rIns="0" bIns="0" rtlCol="0" anchor="t">
            <a:spAutoFit/>
          </a:bodyPr>
          <a:lstStyle/>
          <a:p>
            <a:pPr algn="ctr">
              <a:lnSpc>
                <a:spcPts val="5124"/>
              </a:lnSpc>
            </a:pPr>
            <a:r>
              <a:rPr lang="en-US" sz="3660">
                <a:solidFill>
                  <a:srgbClr val="000000"/>
                </a:solidFill>
                <a:latin typeface="Open Sans Extra Bold"/>
              </a:rPr>
              <a:t>Limitations</a:t>
            </a:r>
          </a:p>
        </p:txBody>
      </p:sp>
      <p:grpSp>
        <p:nvGrpSpPr>
          <p:cNvPr id="39" name="Group 39"/>
          <p:cNvGrpSpPr/>
          <p:nvPr/>
        </p:nvGrpSpPr>
        <p:grpSpPr>
          <a:xfrm>
            <a:off x="12192526" y="1729217"/>
            <a:ext cx="5446293" cy="3894186"/>
            <a:chOff x="0" y="0"/>
            <a:chExt cx="7261724" cy="5192248"/>
          </a:xfrm>
        </p:grpSpPr>
        <p:sp>
          <p:nvSpPr>
            <p:cNvPr id="40" name="TextBox 40"/>
            <p:cNvSpPr txBox="1"/>
            <p:nvPr/>
          </p:nvSpPr>
          <p:spPr>
            <a:xfrm>
              <a:off x="0" y="4826229"/>
              <a:ext cx="7261724" cy="366019"/>
            </a:xfrm>
            <a:prstGeom prst="rect">
              <a:avLst/>
            </a:prstGeom>
          </p:spPr>
          <p:txBody>
            <a:bodyPr lIns="0" tIns="0" rIns="0" bIns="0" rtlCol="0" anchor="t">
              <a:spAutoFit/>
            </a:bodyPr>
            <a:lstStyle/>
            <a:p>
              <a:pPr>
                <a:lnSpc>
                  <a:spcPts val="2369"/>
                </a:lnSpc>
              </a:pPr>
              <a:endParaRPr/>
            </a:p>
          </p:txBody>
        </p:sp>
        <p:sp>
          <p:nvSpPr>
            <p:cNvPr id="41" name="TextBox 41"/>
            <p:cNvSpPr txBox="1"/>
            <p:nvPr/>
          </p:nvSpPr>
          <p:spPr>
            <a:xfrm>
              <a:off x="0" y="-28575"/>
              <a:ext cx="4678788" cy="46565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It is expensive in terms of both memory and Compute time.</a:t>
              </a:r>
            </a:p>
            <a:p>
              <a:pPr>
                <a:lnSpc>
                  <a:spcPts val="3502"/>
                </a:lnSpc>
              </a:pPr>
              <a:r>
                <a:rPr lang="en-US" sz="2693" spc="107">
                  <a:solidFill>
                    <a:srgbClr val="000000"/>
                  </a:solidFill>
                  <a:latin typeface="Open Sauce Light Bold"/>
                </a:rPr>
                <a:t>May Overfit for Large Datasets</a:t>
              </a: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p:txBody>
        </p:sp>
      </p:grpSp>
      <p:grpSp>
        <p:nvGrpSpPr>
          <p:cNvPr id="42" name="Group 42"/>
          <p:cNvGrpSpPr/>
          <p:nvPr/>
        </p:nvGrpSpPr>
        <p:grpSpPr>
          <a:xfrm>
            <a:off x="8027814" y="6121034"/>
            <a:ext cx="6152272" cy="6084936"/>
            <a:chOff x="0" y="0"/>
            <a:chExt cx="8203029" cy="8113248"/>
          </a:xfrm>
        </p:grpSpPr>
        <p:sp>
          <p:nvSpPr>
            <p:cNvPr id="43" name="TextBox 43"/>
            <p:cNvSpPr txBox="1"/>
            <p:nvPr/>
          </p:nvSpPr>
          <p:spPr>
            <a:xfrm>
              <a:off x="0" y="7747229"/>
              <a:ext cx="8203029" cy="366019"/>
            </a:xfrm>
            <a:prstGeom prst="rect">
              <a:avLst/>
            </a:prstGeom>
          </p:spPr>
          <p:txBody>
            <a:bodyPr lIns="0" tIns="0" rIns="0" bIns="0" rtlCol="0" anchor="t">
              <a:spAutoFit/>
            </a:bodyPr>
            <a:lstStyle/>
            <a:p>
              <a:pPr>
                <a:lnSpc>
                  <a:spcPts val="2369"/>
                </a:lnSpc>
              </a:pPr>
              <a:endParaRPr/>
            </a:p>
          </p:txBody>
        </p:sp>
        <p:sp>
          <p:nvSpPr>
            <p:cNvPr id="44" name="TextBox 44"/>
            <p:cNvSpPr txBox="1"/>
            <p:nvPr/>
          </p:nvSpPr>
          <p:spPr>
            <a:xfrm>
              <a:off x="0" y="-28575"/>
              <a:ext cx="5285278" cy="75775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Shift-recompression method is used to retrieve differential features between the re-encoded audio</a:t>
              </a:r>
            </a:p>
            <a:p>
              <a:pPr>
                <a:lnSpc>
                  <a:spcPts val="3502"/>
                </a:lnSpc>
              </a:pPr>
              <a:r>
                <a:rPr lang="en-US" sz="2693" spc="107">
                  <a:solidFill>
                    <a:srgbClr val="000000"/>
                  </a:solidFill>
                  <a:latin typeface="Open Sauce Light Bold"/>
                </a:rPr>
                <a:t>Learning classifier is employed to recognize different patterns.</a:t>
              </a: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p:txBody>
        </p:sp>
      </p:grpSp>
      <p:grpSp>
        <p:nvGrpSpPr>
          <p:cNvPr id="45" name="Group 45"/>
          <p:cNvGrpSpPr/>
          <p:nvPr/>
        </p:nvGrpSpPr>
        <p:grpSpPr>
          <a:xfrm>
            <a:off x="12192526" y="6015508"/>
            <a:ext cx="5446293" cy="3202787"/>
            <a:chOff x="0" y="0"/>
            <a:chExt cx="7261724" cy="4270383"/>
          </a:xfrm>
        </p:grpSpPr>
        <p:sp>
          <p:nvSpPr>
            <p:cNvPr id="46" name="TextBox 46"/>
            <p:cNvSpPr txBox="1"/>
            <p:nvPr/>
          </p:nvSpPr>
          <p:spPr>
            <a:xfrm>
              <a:off x="0" y="4064368"/>
              <a:ext cx="7261724" cy="206015"/>
            </a:xfrm>
            <a:prstGeom prst="rect">
              <a:avLst/>
            </a:prstGeom>
          </p:spPr>
          <p:txBody>
            <a:bodyPr lIns="0" tIns="0" rIns="0" bIns="0" rtlCol="0" anchor="t">
              <a:spAutoFit/>
            </a:bodyPr>
            <a:lstStyle/>
            <a:p>
              <a:pPr>
                <a:lnSpc>
                  <a:spcPts val="1320"/>
                </a:lnSpc>
              </a:pPr>
              <a:endParaRPr/>
            </a:p>
          </p:txBody>
        </p:sp>
        <p:sp>
          <p:nvSpPr>
            <p:cNvPr id="47" name="TextBox 47"/>
            <p:cNvSpPr txBox="1"/>
            <p:nvPr/>
          </p:nvSpPr>
          <p:spPr>
            <a:xfrm>
              <a:off x="0" y="-19050"/>
              <a:ext cx="4678788" cy="3974969"/>
            </a:xfrm>
            <a:prstGeom prst="rect">
              <a:avLst/>
            </a:prstGeom>
          </p:spPr>
          <p:txBody>
            <a:bodyPr lIns="0" tIns="0" rIns="0" bIns="0" rtlCol="0" anchor="t">
              <a:spAutoFit/>
            </a:bodyPr>
            <a:lstStyle/>
            <a:p>
              <a:pPr>
                <a:lnSpc>
                  <a:spcPts val="3422"/>
                </a:lnSpc>
              </a:pPr>
              <a:r>
                <a:rPr lang="en-US" sz="2632" spc="105">
                  <a:solidFill>
                    <a:srgbClr val="000000"/>
                  </a:solidFill>
                  <a:latin typeface="Open Sauce Light Bold"/>
                </a:rPr>
                <a:t>Shift recompression method is only limited to AAC file format.</a:t>
              </a:r>
            </a:p>
            <a:p>
              <a:pPr>
                <a:lnSpc>
                  <a:spcPts val="3422"/>
                </a:lnSpc>
              </a:pPr>
              <a:endParaRPr lang="en-US" sz="2632" spc="105">
                <a:solidFill>
                  <a:srgbClr val="000000"/>
                </a:solidFill>
                <a:latin typeface="Open Sauce Light Bold"/>
              </a:endParaRPr>
            </a:p>
            <a:p>
              <a:pPr>
                <a:lnSpc>
                  <a:spcPts val="3422"/>
                </a:lnSpc>
              </a:pPr>
              <a:endParaRPr lang="en-US" sz="2632" spc="105">
                <a:solidFill>
                  <a:srgbClr val="000000"/>
                </a:solidFill>
                <a:latin typeface="Open Sauce Light Bold"/>
              </a:endParaRPr>
            </a:p>
          </p:txBody>
        </p:sp>
      </p:grpSp>
      <p:sp>
        <p:nvSpPr>
          <p:cNvPr id="48" name="TextBox 48"/>
          <p:cNvSpPr txBox="1"/>
          <p:nvPr/>
        </p:nvSpPr>
        <p:spPr>
          <a:xfrm>
            <a:off x="16177434" y="660266"/>
            <a:ext cx="1740694" cy="621409"/>
          </a:xfrm>
          <a:prstGeom prst="rect">
            <a:avLst/>
          </a:prstGeom>
        </p:spPr>
        <p:txBody>
          <a:bodyPr lIns="0" tIns="0" rIns="0" bIns="0" rtlCol="0" anchor="t">
            <a:spAutoFit/>
          </a:bodyPr>
          <a:lstStyle/>
          <a:p>
            <a:pPr algn="ctr">
              <a:lnSpc>
                <a:spcPts val="5124"/>
              </a:lnSpc>
            </a:pPr>
            <a:r>
              <a:rPr lang="en-US" sz="3660">
                <a:solidFill>
                  <a:srgbClr val="000000"/>
                </a:solidFill>
                <a:latin typeface="Open Sans Extra Bold"/>
              </a:rPr>
              <a:t>Journal</a:t>
            </a:r>
          </a:p>
        </p:txBody>
      </p:sp>
      <p:sp>
        <p:nvSpPr>
          <p:cNvPr id="49" name="TextBox 49"/>
          <p:cNvSpPr txBox="1"/>
          <p:nvPr/>
        </p:nvSpPr>
        <p:spPr>
          <a:xfrm>
            <a:off x="16242954" y="2996607"/>
            <a:ext cx="1609654" cy="679702"/>
          </a:xfrm>
          <a:prstGeom prst="rect">
            <a:avLst/>
          </a:prstGeom>
        </p:spPr>
        <p:txBody>
          <a:bodyPr lIns="0" tIns="0" rIns="0" bIns="0" rtlCol="0" anchor="t">
            <a:spAutoFit/>
          </a:bodyPr>
          <a:lstStyle/>
          <a:p>
            <a:pPr algn="ctr">
              <a:lnSpc>
                <a:spcPts val="5586"/>
              </a:lnSpc>
            </a:pPr>
            <a:r>
              <a:rPr lang="en-US" sz="3990">
                <a:solidFill>
                  <a:srgbClr val="000000"/>
                </a:solidFill>
                <a:latin typeface="Open Sans Bold"/>
              </a:rPr>
              <a:t>IJCSIT</a:t>
            </a:r>
          </a:p>
        </p:txBody>
      </p:sp>
      <p:sp>
        <p:nvSpPr>
          <p:cNvPr id="50" name="TextBox 50"/>
          <p:cNvSpPr txBox="1"/>
          <p:nvPr/>
        </p:nvSpPr>
        <p:spPr>
          <a:xfrm>
            <a:off x="15874511" y="7102261"/>
            <a:ext cx="2346541" cy="1384552"/>
          </a:xfrm>
          <a:prstGeom prst="rect">
            <a:avLst/>
          </a:prstGeom>
        </p:spPr>
        <p:txBody>
          <a:bodyPr lIns="0" tIns="0" rIns="0" bIns="0" rtlCol="0" anchor="t">
            <a:spAutoFit/>
          </a:bodyPr>
          <a:lstStyle/>
          <a:p>
            <a:pPr algn="ctr">
              <a:lnSpc>
                <a:spcPts val="5586"/>
              </a:lnSpc>
            </a:pPr>
            <a:r>
              <a:rPr lang="en-US" sz="3990">
                <a:solidFill>
                  <a:srgbClr val="000000"/>
                </a:solidFill>
                <a:latin typeface="Open Sans Bold"/>
              </a:rPr>
              <a:t>Research</a:t>
            </a:r>
          </a:p>
          <a:p>
            <a:pPr algn="ctr">
              <a:lnSpc>
                <a:spcPts val="5586"/>
              </a:lnSpc>
            </a:pPr>
            <a:r>
              <a:rPr lang="en-US" sz="3990">
                <a:solidFill>
                  <a:srgbClr val="000000"/>
                </a:solidFill>
                <a:latin typeface="Open Sans Bold"/>
              </a:rPr>
              <a:t>Gate</a:t>
            </a:r>
          </a:p>
        </p:txBody>
      </p:sp>
      <p:grpSp>
        <p:nvGrpSpPr>
          <p:cNvPr id="51" name="Group 51"/>
          <p:cNvGrpSpPr/>
          <p:nvPr/>
        </p:nvGrpSpPr>
        <p:grpSpPr>
          <a:xfrm>
            <a:off x="5641544" y="1729217"/>
            <a:ext cx="3329216" cy="3805322"/>
            <a:chOff x="0" y="0"/>
            <a:chExt cx="4438955" cy="5073763"/>
          </a:xfrm>
        </p:grpSpPr>
        <p:sp>
          <p:nvSpPr>
            <p:cNvPr id="52" name="TextBox 52"/>
            <p:cNvSpPr txBox="1"/>
            <p:nvPr/>
          </p:nvSpPr>
          <p:spPr>
            <a:xfrm>
              <a:off x="0" y="4850560"/>
              <a:ext cx="4438955" cy="223203"/>
            </a:xfrm>
            <a:prstGeom prst="rect">
              <a:avLst/>
            </a:prstGeom>
          </p:spPr>
          <p:txBody>
            <a:bodyPr lIns="0" tIns="0" rIns="0" bIns="0" rtlCol="0" anchor="t">
              <a:spAutoFit/>
            </a:bodyPr>
            <a:lstStyle/>
            <a:p>
              <a:pPr>
                <a:lnSpc>
                  <a:spcPts val="1448"/>
                </a:lnSpc>
              </a:pPr>
              <a:endParaRPr/>
            </a:p>
          </p:txBody>
        </p:sp>
        <p:sp>
          <p:nvSpPr>
            <p:cNvPr id="53" name="TextBox 53"/>
            <p:cNvSpPr txBox="1"/>
            <p:nvPr/>
          </p:nvSpPr>
          <p:spPr>
            <a:xfrm>
              <a:off x="0" y="-28575"/>
              <a:ext cx="2860054" cy="4757413"/>
            </a:xfrm>
            <a:prstGeom prst="rect">
              <a:avLst/>
            </a:prstGeom>
          </p:spPr>
          <p:txBody>
            <a:bodyPr lIns="0" tIns="0" rIns="0" bIns="0" rtlCol="0" anchor="t">
              <a:spAutoFit/>
            </a:bodyPr>
            <a:lstStyle/>
            <a:p>
              <a:pPr>
                <a:lnSpc>
                  <a:spcPts val="3559"/>
                </a:lnSpc>
              </a:pPr>
              <a:r>
                <a:rPr lang="en-US" sz="2737" spc="109">
                  <a:solidFill>
                    <a:srgbClr val="000000"/>
                  </a:solidFill>
                  <a:latin typeface="Open Sauce Light Bold"/>
                </a:rPr>
                <a:t>Akhilesh Halageri , Amrita Bidappa , Arjun C , Madan Mukund Sarathy</a:t>
              </a:r>
            </a:p>
          </p:txBody>
        </p:sp>
      </p:grpSp>
      <p:grpSp>
        <p:nvGrpSpPr>
          <p:cNvPr id="54" name="Group 54"/>
          <p:cNvGrpSpPr/>
          <p:nvPr/>
        </p:nvGrpSpPr>
        <p:grpSpPr>
          <a:xfrm>
            <a:off x="5498669" y="6607616"/>
            <a:ext cx="3329216" cy="2909972"/>
            <a:chOff x="0" y="0"/>
            <a:chExt cx="4438955" cy="3879963"/>
          </a:xfrm>
        </p:grpSpPr>
        <p:sp>
          <p:nvSpPr>
            <p:cNvPr id="55" name="TextBox 55"/>
            <p:cNvSpPr txBox="1"/>
            <p:nvPr/>
          </p:nvSpPr>
          <p:spPr>
            <a:xfrm>
              <a:off x="0" y="3656760"/>
              <a:ext cx="4438955" cy="223203"/>
            </a:xfrm>
            <a:prstGeom prst="rect">
              <a:avLst/>
            </a:prstGeom>
          </p:spPr>
          <p:txBody>
            <a:bodyPr lIns="0" tIns="0" rIns="0" bIns="0" rtlCol="0" anchor="t">
              <a:spAutoFit/>
            </a:bodyPr>
            <a:lstStyle/>
            <a:p>
              <a:pPr>
                <a:lnSpc>
                  <a:spcPts val="1448"/>
                </a:lnSpc>
              </a:pPr>
              <a:endParaRPr/>
            </a:p>
          </p:txBody>
        </p:sp>
        <p:sp>
          <p:nvSpPr>
            <p:cNvPr id="56" name="TextBox 56"/>
            <p:cNvSpPr txBox="1"/>
            <p:nvPr/>
          </p:nvSpPr>
          <p:spPr>
            <a:xfrm>
              <a:off x="0" y="-28575"/>
              <a:ext cx="2860054" cy="3563613"/>
            </a:xfrm>
            <a:prstGeom prst="rect">
              <a:avLst/>
            </a:prstGeom>
          </p:spPr>
          <p:txBody>
            <a:bodyPr lIns="0" tIns="0" rIns="0" bIns="0" rtlCol="0" anchor="t">
              <a:spAutoFit/>
            </a:bodyPr>
            <a:lstStyle/>
            <a:p>
              <a:pPr>
                <a:lnSpc>
                  <a:spcPts val="3559"/>
                </a:lnSpc>
              </a:pPr>
              <a:r>
                <a:rPr lang="en-US" sz="2737" spc="109">
                  <a:solidFill>
                    <a:srgbClr val="000000"/>
                  </a:solidFill>
                  <a:latin typeface="Open Sauce Light Bold"/>
                </a:rPr>
                <a:t>Qingzhong Liu,Andrew Sung,Lei Chen,Ming Yang,Zhongxue Chen</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0" y="-27128"/>
            <a:ext cx="1872756" cy="1508378"/>
            <a:chOff x="0" y="0"/>
            <a:chExt cx="1977263" cy="1407275"/>
          </a:xfrm>
        </p:grpSpPr>
        <p:sp>
          <p:nvSpPr>
            <p:cNvPr id="3" name="Freeform 3"/>
            <p:cNvSpPr/>
            <p:nvPr/>
          </p:nvSpPr>
          <p:spPr>
            <a:xfrm>
              <a:off x="0" y="0"/>
              <a:ext cx="1977262" cy="1407275"/>
            </a:xfrm>
            <a:custGeom>
              <a:avLst/>
              <a:gdLst/>
              <a:ahLst/>
              <a:cxnLst/>
              <a:rect l="l" t="t" r="r" b="b"/>
              <a:pathLst>
                <a:path w="1977262" h="1407275">
                  <a:moveTo>
                    <a:pt x="0" y="0"/>
                  </a:moveTo>
                  <a:lnTo>
                    <a:pt x="1977262" y="0"/>
                  </a:lnTo>
                  <a:lnTo>
                    <a:pt x="1977262" y="1407275"/>
                  </a:lnTo>
                  <a:lnTo>
                    <a:pt x="0" y="1407275"/>
                  </a:lnTo>
                  <a:close/>
                </a:path>
              </a:pathLst>
            </a:custGeom>
            <a:solidFill>
              <a:srgbClr val="FFDF2B"/>
            </a:solidFill>
          </p:spPr>
        </p:sp>
      </p:grpSp>
      <p:grpSp>
        <p:nvGrpSpPr>
          <p:cNvPr id="4" name="Group 4"/>
          <p:cNvGrpSpPr/>
          <p:nvPr/>
        </p:nvGrpSpPr>
        <p:grpSpPr>
          <a:xfrm>
            <a:off x="5501812" y="0"/>
            <a:ext cx="2213915" cy="1481250"/>
            <a:chOff x="0" y="0"/>
            <a:chExt cx="2103350" cy="1407275"/>
          </a:xfrm>
        </p:grpSpPr>
        <p:sp>
          <p:nvSpPr>
            <p:cNvPr id="5" name="Freeform 5"/>
            <p:cNvSpPr/>
            <p:nvPr/>
          </p:nvSpPr>
          <p:spPr>
            <a:xfrm>
              <a:off x="0" y="0"/>
              <a:ext cx="2103350" cy="1407275"/>
            </a:xfrm>
            <a:custGeom>
              <a:avLst/>
              <a:gdLst/>
              <a:ahLst/>
              <a:cxnLst/>
              <a:rect l="l" t="t" r="r" b="b"/>
              <a:pathLst>
                <a:path w="2103350" h="1407275">
                  <a:moveTo>
                    <a:pt x="0" y="0"/>
                  </a:moveTo>
                  <a:lnTo>
                    <a:pt x="2103350" y="0"/>
                  </a:lnTo>
                  <a:lnTo>
                    <a:pt x="2103350" y="1407275"/>
                  </a:lnTo>
                  <a:lnTo>
                    <a:pt x="0" y="1407275"/>
                  </a:lnTo>
                  <a:close/>
                </a:path>
              </a:pathLst>
            </a:custGeom>
            <a:solidFill>
              <a:srgbClr val="FFDF2B"/>
            </a:solidFill>
          </p:spPr>
        </p:sp>
      </p:grpSp>
      <p:grpSp>
        <p:nvGrpSpPr>
          <p:cNvPr id="6" name="Group 6"/>
          <p:cNvGrpSpPr/>
          <p:nvPr/>
        </p:nvGrpSpPr>
        <p:grpSpPr>
          <a:xfrm>
            <a:off x="7715727" y="20225"/>
            <a:ext cx="4321317" cy="1461025"/>
            <a:chOff x="0" y="0"/>
            <a:chExt cx="4105507" cy="1554575"/>
          </a:xfrm>
        </p:grpSpPr>
        <p:sp>
          <p:nvSpPr>
            <p:cNvPr id="7" name="Freeform 7"/>
            <p:cNvSpPr/>
            <p:nvPr/>
          </p:nvSpPr>
          <p:spPr>
            <a:xfrm>
              <a:off x="0" y="0"/>
              <a:ext cx="4105507" cy="1554575"/>
            </a:xfrm>
            <a:custGeom>
              <a:avLst/>
              <a:gdLst/>
              <a:ahLst/>
              <a:cxnLst/>
              <a:rect l="l" t="t" r="r" b="b"/>
              <a:pathLst>
                <a:path w="4105507" h="1554575">
                  <a:moveTo>
                    <a:pt x="0" y="0"/>
                  </a:moveTo>
                  <a:lnTo>
                    <a:pt x="4105507" y="0"/>
                  </a:lnTo>
                  <a:lnTo>
                    <a:pt x="4105507" y="1554575"/>
                  </a:lnTo>
                  <a:lnTo>
                    <a:pt x="0" y="1554575"/>
                  </a:lnTo>
                  <a:close/>
                </a:path>
              </a:pathLst>
            </a:custGeom>
            <a:solidFill>
              <a:srgbClr val="FFDF2B"/>
            </a:solidFill>
          </p:spPr>
        </p:sp>
      </p:grpSp>
      <p:grpSp>
        <p:nvGrpSpPr>
          <p:cNvPr id="8" name="Group 8"/>
          <p:cNvGrpSpPr/>
          <p:nvPr/>
        </p:nvGrpSpPr>
        <p:grpSpPr>
          <a:xfrm>
            <a:off x="11989419" y="0"/>
            <a:ext cx="3752015" cy="1481250"/>
            <a:chOff x="0" y="0"/>
            <a:chExt cx="3564636" cy="1407275"/>
          </a:xfrm>
        </p:grpSpPr>
        <p:sp>
          <p:nvSpPr>
            <p:cNvPr id="9" name="Freeform 9"/>
            <p:cNvSpPr/>
            <p:nvPr/>
          </p:nvSpPr>
          <p:spPr>
            <a:xfrm>
              <a:off x="0" y="0"/>
              <a:ext cx="3564636" cy="1407275"/>
            </a:xfrm>
            <a:custGeom>
              <a:avLst/>
              <a:gdLst/>
              <a:ahLst/>
              <a:cxnLst/>
              <a:rect l="l" t="t" r="r" b="b"/>
              <a:pathLst>
                <a:path w="3564636" h="1407275">
                  <a:moveTo>
                    <a:pt x="0" y="0"/>
                  </a:moveTo>
                  <a:lnTo>
                    <a:pt x="3564636" y="0"/>
                  </a:lnTo>
                  <a:lnTo>
                    <a:pt x="3564636" y="1407275"/>
                  </a:lnTo>
                  <a:lnTo>
                    <a:pt x="0" y="1407275"/>
                  </a:lnTo>
                  <a:close/>
                </a:path>
              </a:pathLst>
            </a:custGeom>
            <a:solidFill>
              <a:srgbClr val="FFDF2B"/>
            </a:solidFill>
          </p:spPr>
        </p:sp>
      </p:grpSp>
      <p:grpSp>
        <p:nvGrpSpPr>
          <p:cNvPr id="10" name="Group 10"/>
          <p:cNvGrpSpPr/>
          <p:nvPr/>
        </p:nvGrpSpPr>
        <p:grpSpPr>
          <a:xfrm>
            <a:off x="1801028" y="0"/>
            <a:ext cx="3700784" cy="1481250"/>
            <a:chOff x="0" y="0"/>
            <a:chExt cx="3515964" cy="1407275"/>
          </a:xfrm>
        </p:grpSpPr>
        <p:sp>
          <p:nvSpPr>
            <p:cNvPr id="11" name="Freeform 11"/>
            <p:cNvSpPr/>
            <p:nvPr/>
          </p:nvSpPr>
          <p:spPr>
            <a:xfrm>
              <a:off x="0" y="0"/>
              <a:ext cx="3515964" cy="1407275"/>
            </a:xfrm>
            <a:custGeom>
              <a:avLst/>
              <a:gdLst/>
              <a:ahLst/>
              <a:cxnLst/>
              <a:rect l="l" t="t" r="r" b="b"/>
              <a:pathLst>
                <a:path w="3515964" h="1407275">
                  <a:moveTo>
                    <a:pt x="0" y="0"/>
                  </a:moveTo>
                  <a:lnTo>
                    <a:pt x="3515964" y="0"/>
                  </a:lnTo>
                  <a:lnTo>
                    <a:pt x="3515964" y="1407275"/>
                  </a:lnTo>
                  <a:lnTo>
                    <a:pt x="0" y="1407275"/>
                  </a:lnTo>
                  <a:close/>
                </a:path>
              </a:pathLst>
            </a:custGeom>
            <a:solidFill>
              <a:srgbClr val="FFDF2B"/>
            </a:solidFill>
          </p:spPr>
        </p:sp>
      </p:grpSp>
      <p:sp>
        <p:nvSpPr>
          <p:cNvPr id="12" name="AutoShape 12"/>
          <p:cNvSpPr/>
          <p:nvPr/>
        </p:nvSpPr>
        <p:spPr>
          <a:xfrm rot="-5400000">
            <a:off x="-3318660" y="5119687"/>
            <a:ext cx="10287000" cy="0"/>
          </a:xfrm>
          <a:prstGeom prst="line">
            <a:avLst/>
          </a:prstGeom>
          <a:ln w="47625" cap="rnd">
            <a:solidFill>
              <a:srgbClr val="000000"/>
            </a:solidFill>
            <a:prstDash val="solid"/>
            <a:headEnd type="none" w="sm" len="sm"/>
            <a:tailEnd type="none" w="sm" len="sm"/>
          </a:ln>
        </p:spPr>
      </p:sp>
      <p:sp>
        <p:nvSpPr>
          <p:cNvPr id="13" name="AutoShape 13"/>
          <p:cNvSpPr/>
          <p:nvPr/>
        </p:nvSpPr>
        <p:spPr>
          <a:xfrm rot="-5400000">
            <a:off x="382124" y="5119688"/>
            <a:ext cx="10287000" cy="0"/>
          </a:xfrm>
          <a:prstGeom prst="line">
            <a:avLst/>
          </a:prstGeom>
          <a:ln w="47625" cap="rnd">
            <a:solidFill>
              <a:srgbClr val="000000"/>
            </a:solidFill>
            <a:prstDash val="solid"/>
            <a:headEnd type="none" w="sm" len="sm"/>
            <a:tailEnd type="none" w="sm" len="sm"/>
          </a:ln>
        </p:spPr>
      </p:sp>
      <p:sp>
        <p:nvSpPr>
          <p:cNvPr id="14" name="AutoShape 14"/>
          <p:cNvSpPr/>
          <p:nvPr/>
        </p:nvSpPr>
        <p:spPr>
          <a:xfrm>
            <a:off x="-280172" y="5584275"/>
            <a:ext cx="18848344" cy="0"/>
          </a:xfrm>
          <a:prstGeom prst="line">
            <a:avLst/>
          </a:prstGeom>
          <a:ln w="47625" cap="rnd">
            <a:solidFill>
              <a:srgbClr val="000000"/>
            </a:solidFill>
            <a:prstDash val="solid"/>
            <a:headEnd type="none" w="sm" len="sm"/>
            <a:tailEnd type="none" w="sm" len="sm"/>
          </a:ln>
        </p:spPr>
      </p:sp>
      <p:sp>
        <p:nvSpPr>
          <p:cNvPr id="15" name="TextBox 15"/>
          <p:cNvSpPr txBox="1"/>
          <p:nvPr/>
        </p:nvSpPr>
        <p:spPr>
          <a:xfrm>
            <a:off x="590729" y="660266"/>
            <a:ext cx="882495" cy="621409"/>
          </a:xfrm>
          <a:prstGeom prst="rect">
            <a:avLst/>
          </a:prstGeom>
        </p:spPr>
        <p:txBody>
          <a:bodyPr wrap="square" lIns="0" tIns="0" rIns="0" bIns="0" rtlCol="0" anchor="t">
            <a:spAutoFit/>
          </a:bodyPr>
          <a:lstStyle/>
          <a:p>
            <a:pPr algn="ctr">
              <a:lnSpc>
                <a:spcPts val="5124"/>
              </a:lnSpc>
            </a:pPr>
            <a:r>
              <a:rPr lang="en-US" sz="3660" dirty="0" err="1">
                <a:solidFill>
                  <a:srgbClr val="000000"/>
                </a:solidFill>
                <a:latin typeface="Open Sans Extra Bold"/>
              </a:rPr>
              <a:t>Sno</a:t>
            </a:r>
            <a:endParaRPr lang="en-US" sz="3660" dirty="0">
              <a:solidFill>
                <a:srgbClr val="000000"/>
              </a:solidFill>
              <a:latin typeface="Open Sans Extra Bold"/>
            </a:endParaRPr>
          </a:p>
        </p:txBody>
      </p:sp>
      <p:sp>
        <p:nvSpPr>
          <p:cNvPr id="16" name="TextBox 16"/>
          <p:cNvSpPr txBox="1"/>
          <p:nvPr/>
        </p:nvSpPr>
        <p:spPr>
          <a:xfrm>
            <a:off x="3112781" y="660267"/>
            <a:ext cx="1261102" cy="617714"/>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Title</a:t>
            </a:r>
          </a:p>
        </p:txBody>
      </p:sp>
      <p:sp>
        <p:nvSpPr>
          <p:cNvPr id="17" name="TextBox 17"/>
          <p:cNvSpPr txBox="1"/>
          <p:nvPr/>
        </p:nvSpPr>
        <p:spPr>
          <a:xfrm>
            <a:off x="590729" y="2873426"/>
            <a:ext cx="667993" cy="682336"/>
          </a:xfrm>
          <a:prstGeom prst="rect">
            <a:avLst/>
          </a:prstGeom>
        </p:spPr>
        <p:txBody>
          <a:bodyPr lIns="0" tIns="0" rIns="0" bIns="0" rtlCol="0" anchor="t">
            <a:spAutoFit/>
          </a:bodyPr>
          <a:lstStyle/>
          <a:p>
            <a:pPr algn="ctr">
              <a:lnSpc>
                <a:spcPts val="5586"/>
              </a:lnSpc>
            </a:pPr>
            <a:r>
              <a:rPr lang="en-US" sz="3990">
                <a:solidFill>
                  <a:srgbClr val="000000"/>
                </a:solidFill>
                <a:latin typeface="Open Sans"/>
              </a:rPr>
              <a:t>5</a:t>
            </a:r>
          </a:p>
        </p:txBody>
      </p:sp>
      <p:grpSp>
        <p:nvGrpSpPr>
          <p:cNvPr id="18" name="Group 18"/>
          <p:cNvGrpSpPr/>
          <p:nvPr/>
        </p:nvGrpSpPr>
        <p:grpSpPr>
          <a:xfrm>
            <a:off x="2231623" y="1989573"/>
            <a:ext cx="4982915" cy="3894186"/>
            <a:chOff x="0" y="0"/>
            <a:chExt cx="6643886" cy="5192248"/>
          </a:xfrm>
        </p:grpSpPr>
        <p:sp>
          <p:nvSpPr>
            <p:cNvPr id="19" name="TextBox 19"/>
            <p:cNvSpPr txBox="1"/>
            <p:nvPr/>
          </p:nvSpPr>
          <p:spPr>
            <a:xfrm>
              <a:off x="0" y="4826229"/>
              <a:ext cx="6643886" cy="366019"/>
            </a:xfrm>
            <a:prstGeom prst="rect">
              <a:avLst/>
            </a:prstGeom>
          </p:spPr>
          <p:txBody>
            <a:bodyPr lIns="0" tIns="0" rIns="0" bIns="0" rtlCol="0" anchor="t">
              <a:spAutoFit/>
            </a:bodyPr>
            <a:lstStyle/>
            <a:p>
              <a:pPr>
                <a:lnSpc>
                  <a:spcPts val="2369"/>
                </a:lnSpc>
              </a:pPr>
              <a:endParaRPr/>
            </a:p>
          </p:txBody>
        </p:sp>
        <p:sp>
          <p:nvSpPr>
            <p:cNvPr id="20" name="TextBox 20"/>
            <p:cNvSpPr txBox="1"/>
            <p:nvPr/>
          </p:nvSpPr>
          <p:spPr>
            <a:xfrm>
              <a:off x="0" y="-28575"/>
              <a:ext cx="4280710" cy="46565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Unsupervised Voice Activity Detection and Classification</a:t>
              </a:r>
            </a:p>
            <a:p>
              <a:pPr>
                <a:lnSpc>
                  <a:spcPts val="3502"/>
                </a:lnSpc>
              </a:pPr>
              <a:r>
                <a:rPr lang="en-US" sz="2693" spc="107">
                  <a:solidFill>
                    <a:srgbClr val="000000"/>
                  </a:solidFill>
                  <a:latin typeface="Open Sauce Light Bold"/>
                </a:rPr>
                <a:t>of Audio Segments</a:t>
              </a: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p:txBody>
        </p:sp>
      </p:grpSp>
      <p:grpSp>
        <p:nvGrpSpPr>
          <p:cNvPr id="21" name="Group 21"/>
          <p:cNvGrpSpPr/>
          <p:nvPr/>
        </p:nvGrpSpPr>
        <p:grpSpPr>
          <a:xfrm>
            <a:off x="1999934" y="4773014"/>
            <a:ext cx="5446293" cy="858886"/>
            <a:chOff x="0" y="0"/>
            <a:chExt cx="7261724" cy="1145182"/>
          </a:xfrm>
        </p:grpSpPr>
        <p:sp>
          <p:nvSpPr>
            <p:cNvPr id="22" name="TextBox 22"/>
            <p:cNvSpPr txBox="1"/>
            <p:nvPr/>
          </p:nvSpPr>
          <p:spPr>
            <a:xfrm>
              <a:off x="0" y="779163"/>
              <a:ext cx="7261724" cy="366019"/>
            </a:xfrm>
            <a:prstGeom prst="rect">
              <a:avLst/>
            </a:prstGeom>
          </p:spPr>
          <p:txBody>
            <a:bodyPr lIns="0" tIns="0" rIns="0" bIns="0" rtlCol="0" anchor="t">
              <a:spAutoFit/>
            </a:bodyPr>
            <a:lstStyle/>
            <a:p>
              <a:pPr>
                <a:lnSpc>
                  <a:spcPts val="2369"/>
                </a:lnSpc>
              </a:pPr>
              <a:endParaRPr/>
            </a:p>
          </p:txBody>
        </p:sp>
        <p:sp>
          <p:nvSpPr>
            <p:cNvPr id="23" name="TextBox 23"/>
            <p:cNvSpPr txBox="1"/>
            <p:nvPr/>
          </p:nvSpPr>
          <p:spPr>
            <a:xfrm>
              <a:off x="0" y="-38100"/>
              <a:ext cx="4678788" cy="619015"/>
            </a:xfrm>
            <a:prstGeom prst="rect">
              <a:avLst/>
            </a:prstGeom>
          </p:spPr>
          <p:txBody>
            <a:bodyPr lIns="0" tIns="0" rIns="0" bIns="0" rtlCol="0" anchor="t">
              <a:spAutoFit/>
            </a:bodyPr>
            <a:lstStyle/>
            <a:p>
              <a:pPr>
                <a:lnSpc>
                  <a:spcPts val="3762"/>
                </a:lnSpc>
              </a:pPr>
              <a:endParaRPr/>
            </a:p>
          </p:txBody>
        </p:sp>
      </p:grpSp>
      <p:sp>
        <p:nvSpPr>
          <p:cNvPr id="24" name="TextBox 24"/>
          <p:cNvSpPr txBox="1"/>
          <p:nvPr/>
        </p:nvSpPr>
        <p:spPr>
          <a:xfrm>
            <a:off x="590729" y="7325741"/>
            <a:ext cx="667993" cy="682336"/>
          </a:xfrm>
          <a:prstGeom prst="rect">
            <a:avLst/>
          </a:prstGeom>
        </p:spPr>
        <p:txBody>
          <a:bodyPr lIns="0" tIns="0" rIns="0" bIns="0" rtlCol="0" anchor="t">
            <a:spAutoFit/>
          </a:bodyPr>
          <a:lstStyle/>
          <a:p>
            <a:pPr algn="ctr">
              <a:lnSpc>
                <a:spcPts val="5586"/>
              </a:lnSpc>
            </a:pPr>
            <a:r>
              <a:rPr lang="en-US" sz="3990">
                <a:solidFill>
                  <a:srgbClr val="000000"/>
                </a:solidFill>
                <a:latin typeface="Open Sans"/>
              </a:rPr>
              <a:t>6</a:t>
            </a:r>
          </a:p>
        </p:txBody>
      </p:sp>
      <p:grpSp>
        <p:nvGrpSpPr>
          <p:cNvPr id="25" name="Group 25"/>
          <p:cNvGrpSpPr/>
          <p:nvPr/>
        </p:nvGrpSpPr>
        <p:grpSpPr>
          <a:xfrm>
            <a:off x="2069409" y="6343493"/>
            <a:ext cx="5446293" cy="3894186"/>
            <a:chOff x="0" y="0"/>
            <a:chExt cx="7261724" cy="5192248"/>
          </a:xfrm>
        </p:grpSpPr>
        <p:sp>
          <p:nvSpPr>
            <p:cNvPr id="26" name="TextBox 26"/>
            <p:cNvSpPr txBox="1"/>
            <p:nvPr/>
          </p:nvSpPr>
          <p:spPr>
            <a:xfrm>
              <a:off x="0" y="4826229"/>
              <a:ext cx="7261724" cy="366019"/>
            </a:xfrm>
            <a:prstGeom prst="rect">
              <a:avLst/>
            </a:prstGeom>
          </p:spPr>
          <p:txBody>
            <a:bodyPr lIns="0" tIns="0" rIns="0" bIns="0" rtlCol="0" anchor="t">
              <a:spAutoFit/>
            </a:bodyPr>
            <a:lstStyle/>
            <a:p>
              <a:pPr>
                <a:lnSpc>
                  <a:spcPts val="2369"/>
                </a:lnSpc>
              </a:pPr>
              <a:endParaRPr/>
            </a:p>
          </p:txBody>
        </p:sp>
        <p:sp>
          <p:nvSpPr>
            <p:cNvPr id="27" name="TextBox 27"/>
            <p:cNvSpPr txBox="1"/>
            <p:nvPr/>
          </p:nvSpPr>
          <p:spPr>
            <a:xfrm>
              <a:off x="0" y="-28575"/>
              <a:ext cx="4678788" cy="46565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Fusion Based AER System Using Deep Learning Approach for Amplitude and Frequency Analysis (2021)</a:t>
              </a:r>
            </a:p>
            <a:p>
              <a:pPr>
                <a:lnSpc>
                  <a:spcPts val="3502"/>
                </a:lnSpc>
              </a:pPr>
              <a:endParaRPr lang="en-US" sz="2693" spc="107">
                <a:solidFill>
                  <a:srgbClr val="000000"/>
                </a:solidFill>
                <a:latin typeface="Open Sauce Light Bold"/>
              </a:endParaRPr>
            </a:p>
          </p:txBody>
        </p:sp>
      </p:grpSp>
      <p:sp>
        <p:nvSpPr>
          <p:cNvPr id="28" name="AutoShape 28"/>
          <p:cNvSpPr/>
          <p:nvPr/>
        </p:nvSpPr>
        <p:spPr>
          <a:xfrm rot="-5400000">
            <a:off x="2596039" y="5178644"/>
            <a:ext cx="10287000" cy="0"/>
          </a:xfrm>
          <a:prstGeom prst="line">
            <a:avLst/>
          </a:prstGeom>
          <a:ln w="47625" cap="rnd">
            <a:solidFill>
              <a:srgbClr val="000000"/>
            </a:solidFill>
            <a:prstDash val="solid"/>
            <a:headEnd type="none" w="sm" len="sm"/>
            <a:tailEnd type="none" w="sm" len="sm"/>
          </a:ln>
        </p:spPr>
      </p:sp>
      <p:sp>
        <p:nvSpPr>
          <p:cNvPr id="29" name="TextBox 29"/>
          <p:cNvSpPr txBox="1"/>
          <p:nvPr/>
        </p:nvSpPr>
        <p:spPr>
          <a:xfrm>
            <a:off x="5776378" y="660268"/>
            <a:ext cx="1782097" cy="611706"/>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Author</a:t>
            </a:r>
          </a:p>
        </p:txBody>
      </p:sp>
      <p:sp>
        <p:nvSpPr>
          <p:cNvPr id="30" name="AutoShape 30"/>
          <p:cNvSpPr/>
          <p:nvPr/>
        </p:nvSpPr>
        <p:spPr>
          <a:xfrm rot="-5400000">
            <a:off x="6869732" y="5119688"/>
            <a:ext cx="10287000" cy="0"/>
          </a:xfrm>
          <a:prstGeom prst="line">
            <a:avLst/>
          </a:prstGeom>
          <a:ln w="47625" cap="rnd">
            <a:solidFill>
              <a:srgbClr val="000000"/>
            </a:solidFill>
            <a:prstDash val="solid"/>
            <a:headEnd type="none" w="sm" len="sm"/>
            <a:tailEnd type="none" w="sm" len="sm"/>
          </a:ln>
        </p:spPr>
      </p:sp>
      <p:sp>
        <p:nvSpPr>
          <p:cNvPr id="31" name="TextBox 31"/>
          <p:cNvSpPr txBox="1"/>
          <p:nvPr/>
        </p:nvSpPr>
        <p:spPr>
          <a:xfrm>
            <a:off x="8473002" y="660267"/>
            <a:ext cx="3237667" cy="611708"/>
          </a:xfrm>
          <a:prstGeom prst="rect">
            <a:avLst/>
          </a:prstGeom>
        </p:spPr>
        <p:txBody>
          <a:bodyPr wrap="square" lIns="0" tIns="0" rIns="0" bIns="0" rtlCol="0" anchor="t">
            <a:spAutoFit/>
          </a:bodyPr>
          <a:lstStyle/>
          <a:p>
            <a:pPr algn="ctr">
              <a:lnSpc>
                <a:spcPts val="5124"/>
              </a:lnSpc>
            </a:pPr>
            <a:r>
              <a:rPr lang="en-US" sz="3660" dirty="0">
                <a:solidFill>
                  <a:srgbClr val="000000"/>
                </a:solidFill>
                <a:latin typeface="Open Sans Extra Bold"/>
              </a:rPr>
              <a:t>Methodology</a:t>
            </a:r>
          </a:p>
        </p:txBody>
      </p:sp>
      <p:grpSp>
        <p:nvGrpSpPr>
          <p:cNvPr id="32" name="Group 32"/>
          <p:cNvGrpSpPr/>
          <p:nvPr/>
        </p:nvGrpSpPr>
        <p:grpSpPr>
          <a:xfrm>
            <a:off x="8018289" y="1729217"/>
            <a:ext cx="6152272" cy="3017886"/>
            <a:chOff x="0" y="0"/>
            <a:chExt cx="8203029" cy="4023848"/>
          </a:xfrm>
        </p:grpSpPr>
        <p:sp>
          <p:nvSpPr>
            <p:cNvPr id="33" name="TextBox 33"/>
            <p:cNvSpPr txBox="1"/>
            <p:nvPr/>
          </p:nvSpPr>
          <p:spPr>
            <a:xfrm>
              <a:off x="0" y="3657829"/>
              <a:ext cx="8203029" cy="366019"/>
            </a:xfrm>
            <a:prstGeom prst="rect">
              <a:avLst/>
            </a:prstGeom>
          </p:spPr>
          <p:txBody>
            <a:bodyPr lIns="0" tIns="0" rIns="0" bIns="0" rtlCol="0" anchor="t">
              <a:spAutoFit/>
            </a:bodyPr>
            <a:lstStyle/>
            <a:p>
              <a:pPr>
                <a:lnSpc>
                  <a:spcPts val="2369"/>
                </a:lnSpc>
              </a:pPr>
              <a:endParaRPr/>
            </a:p>
          </p:txBody>
        </p:sp>
        <p:sp>
          <p:nvSpPr>
            <p:cNvPr id="34" name="TextBox 34"/>
            <p:cNvSpPr txBox="1"/>
            <p:nvPr/>
          </p:nvSpPr>
          <p:spPr>
            <a:xfrm>
              <a:off x="0" y="-28575"/>
              <a:ext cx="5285278" cy="34881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Katz algorithm is used to detect the VAD by Fractal dimension Estimation.</a:t>
              </a: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p:txBody>
        </p:sp>
      </p:grpSp>
      <p:grpSp>
        <p:nvGrpSpPr>
          <p:cNvPr id="35" name="Group 35"/>
          <p:cNvGrpSpPr/>
          <p:nvPr/>
        </p:nvGrpSpPr>
        <p:grpSpPr>
          <a:xfrm>
            <a:off x="15673248" y="0"/>
            <a:ext cx="2614752" cy="1422418"/>
            <a:chOff x="0" y="0"/>
            <a:chExt cx="3013686" cy="1407275"/>
          </a:xfrm>
        </p:grpSpPr>
        <p:sp>
          <p:nvSpPr>
            <p:cNvPr id="36" name="Freeform 36"/>
            <p:cNvSpPr/>
            <p:nvPr/>
          </p:nvSpPr>
          <p:spPr>
            <a:xfrm>
              <a:off x="0" y="0"/>
              <a:ext cx="3013686" cy="1407275"/>
            </a:xfrm>
            <a:custGeom>
              <a:avLst/>
              <a:gdLst/>
              <a:ahLst/>
              <a:cxnLst/>
              <a:rect l="l" t="t" r="r" b="b"/>
              <a:pathLst>
                <a:path w="3013686" h="1407275">
                  <a:moveTo>
                    <a:pt x="0" y="0"/>
                  </a:moveTo>
                  <a:lnTo>
                    <a:pt x="3013686" y="0"/>
                  </a:lnTo>
                  <a:lnTo>
                    <a:pt x="3013686" y="1407275"/>
                  </a:lnTo>
                  <a:lnTo>
                    <a:pt x="0" y="1407275"/>
                  </a:lnTo>
                  <a:close/>
                </a:path>
              </a:pathLst>
            </a:custGeom>
            <a:solidFill>
              <a:srgbClr val="FFDF2B"/>
            </a:solidFill>
          </p:spPr>
        </p:sp>
      </p:grpSp>
      <p:sp>
        <p:nvSpPr>
          <p:cNvPr id="37" name="AutoShape 37"/>
          <p:cNvSpPr/>
          <p:nvPr/>
        </p:nvSpPr>
        <p:spPr>
          <a:xfrm rot="-5400000">
            <a:off x="10574122" y="5119688"/>
            <a:ext cx="10287000" cy="0"/>
          </a:xfrm>
          <a:prstGeom prst="line">
            <a:avLst/>
          </a:prstGeom>
          <a:ln w="47625" cap="rnd">
            <a:solidFill>
              <a:srgbClr val="000000"/>
            </a:solidFill>
            <a:prstDash val="solid"/>
            <a:headEnd type="none" w="sm" len="sm"/>
            <a:tailEnd type="none" w="sm" len="sm"/>
          </a:ln>
        </p:spPr>
      </p:sp>
      <p:sp>
        <p:nvSpPr>
          <p:cNvPr id="38" name="TextBox 38"/>
          <p:cNvSpPr txBox="1"/>
          <p:nvPr/>
        </p:nvSpPr>
        <p:spPr>
          <a:xfrm>
            <a:off x="12484659" y="660266"/>
            <a:ext cx="2761536" cy="621409"/>
          </a:xfrm>
          <a:prstGeom prst="rect">
            <a:avLst/>
          </a:prstGeom>
        </p:spPr>
        <p:txBody>
          <a:bodyPr lIns="0" tIns="0" rIns="0" bIns="0" rtlCol="0" anchor="t">
            <a:spAutoFit/>
          </a:bodyPr>
          <a:lstStyle/>
          <a:p>
            <a:pPr algn="ctr">
              <a:lnSpc>
                <a:spcPts val="5124"/>
              </a:lnSpc>
            </a:pPr>
            <a:r>
              <a:rPr lang="en-US" sz="3660" dirty="0">
                <a:solidFill>
                  <a:srgbClr val="000000"/>
                </a:solidFill>
                <a:latin typeface="Open Sans Extra Bold"/>
              </a:rPr>
              <a:t>Limitations</a:t>
            </a:r>
          </a:p>
        </p:txBody>
      </p:sp>
      <p:grpSp>
        <p:nvGrpSpPr>
          <p:cNvPr id="39" name="Group 39"/>
          <p:cNvGrpSpPr/>
          <p:nvPr/>
        </p:nvGrpSpPr>
        <p:grpSpPr>
          <a:xfrm>
            <a:off x="12192526" y="1729217"/>
            <a:ext cx="5446293" cy="4332336"/>
            <a:chOff x="0" y="0"/>
            <a:chExt cx="7261724" cy="5776448"/>
          </a:xfrm>
        </p:grpSpPr>
        <p:sp>
          <p:nvSpPr>
            <p:cNvPr id="40" name="TextBox 40"/>
            <p:cNvSpPr txBox="1"/>
            <p:nvPr/>
          </p:nvSpPr>
          <p:spPr>
            <a:xfrm>
              <a:off x="0" y="5410429"/>
              <a:ext cx="7261724" cy="366019"/>
            </a:xfrm>
            <a:prstGeom prst="rect">
              <a:avLst/>
            </a:prstGeom>
          </p:spPr>
          <p:txBody>
            <a:bodyPr lIns="0" tIns="0" rIns="0" bIns="0" rtlCol="0" anchor="t">
              <a:spAutoFit/>
            </a:bodyPr>
            <a:lstStyle/>
            <a:p>
              <a:pPr>
                <a:lnSpc>
                  <a:spcPts val="2369"/>
                </a:lnSpc>
              </a:pPr>
              <a:endParaRPr/>
            </a:p>
          </p:txBody>
        </p:sp>
        <p:sp>
          <p:nvSpPr>
            <p:cNvPr id="41" name="TextBox 41"/>
            <p:cNvSpPr txBox="1"/>
            <p:nvPr/>
          </p:nvSpPr>
          <p:spPr>
            <a:xfrm>
              <a:off x="0" y="-28575"/>
              <a:ext cx="4678788" cy="5240757"/>
            </a:xfrm>
            <a:prstGeom prst="rect">
              <a:avLst/>
            </a:prstGeom>
          </p:spPr>
          <p:txBody>
            <a:bodyPr lIns="0" tIns="0" rIns="0" bIns="0" rtlCol="0" anchor="t">
              <a:spAutoFit/>
            </a:bodyPr>
            <a:lstStyle/>
            <a:p>
              <a:pPr>
                <a:lnSpc>
                  <a:spcPts val="3502"/>
                </a:lnSpc>
              </a:pPr>
              <a:r>
                <a:rPr lang="en-US" sz="2693" spc="107">
                  <a:solidFill>
                    <a:srgbClr val="000000"/>
                  </a:solidFill>
                  <a:latin typeface="Open Sauce Light Bold"/>
                </a:rPr>
                <a:t>It only detects the speech-presence and speech-absence segments of an audio and Accuracy is comparitively low.</a:t>
              </a:r>
            </a:p>
            <a:p>
              <a:pPr>
                <a:lnSpc>
                  <a:spcPts val="3502"/>
                </a:lnSpc>
              </a:pPr>
              <a:endParaRPr lang="en-US" sz="2693" spc="107">
                <a:solidFill>
                  <a:srgbClr val="000000"/>
                </a:solidFill>
                <a:latin typeface="Open Sauce Light Bold"/>
              </a:endParaRPr>
            </a:p>
            <a:p>
              <a:pPr>
                <a:lnSpc>
                  <a:spcPts val="3502"/>
                </a:lnSpc>
              </a:pPr>
              <a:endParaRPr lang="en-US" sz="2693" spc="107">
                <a:solidFill>
                  <a:srgbClr val="000000"/>
                </a:solidFill>
                <a:latin typeface="Open Sauce Light Bold"/>
              </a:endParaRPr>
            </a:p>
          </p:txBody>
        </p:sp>
      </p:grpSp>
      <p:grpSp>
        <p:nvGrpSpPr>
          <p:cNvPr id="42" name="Group 42"/>
          <p:cNvGrpSpPr/>
          <p:nvPr/>
        </p:nvGrpSpPr>
        <p:grpSpPr>
          <a:xfrm>
            <a:off x="8018289" y="5631900"/>
            <a:ext cx="5847137" cy="4752353"/>
            <a:chOff x="0" y="0"/>
            <a:chExt cx="7796183" cy="6336471"/>
          </a:xfrm>
        </p:grpSpPr>
        <p:sp>
          <p:nvSpPr>
            <p:cNvPr id="43" name="TextBox 43"/>
            <p:cNvSpPr txBox="1"/>
            <p:nvPr/>
          </p:nvSpPr>
          <p:spPr>
            <a:xfrm>
              <a:off x="0" y="5995768"/>
              <a:ext cx="7796183" cy="340703"/>
            </a:xfrm>
            <a:prstGeom prst="rect">
              <a:avLst/>
            </a:prstGeom>
          </p:spPr>
          <p:txBody>
            <a:bodyPr lIns="0" tIns="0" rIns="0" bIns="0" rtlCol="0" anchor="t">
              <a:spAutoFit/>
            </a:bodyPr>
            <a:lstStyle/>
            <a:p>
              <a:pPr>
                <a:lnSpc>
                  <a:spcPts val="2252"/>
                </a:lnSpc>
              </a:pPr>
              <a:endParaRPr/>
            </a:p>
          </p:txBody>
        </p:sp>
        <p:sp>
          <p:nvSpPr>
            <p:cNvPr id="44" name="TextBox 44"/>
            <p:cNvSpPr txBox="1"/>
            <p:nvPr/>
          </p:nvSpPr>
          <p:spPr>
            <a:xfrm>
              <a:off x="0" y="-28575"/>
              <a:ext cx="5023144" cy="5828766"/>
            </a:xfrm>
            <a:prstGeom prst="rect">
              <a:avLst/>
            </a:prstGeom>
          </p:spPr>
          <p:txBody>
            <a:bodyPr lIns="0" tIns="0" rIns="0" bIns="0" rtlCol="0" anchor="t">
              <a:spAutoFit/>
            </a:bodyPr>
            <a:lstStyle/>
            <a:p>
              <a:pPr>
                <a:lnSpc>
                  <a:spcPts val="3204"/>
                </a:lnSpc>
              </a:pPr>
              <a:r>
                <a:rPr lang="en-US" sz="2465" spc="98">
                  <a:solidFill>
                    <a:srgbClr val="000000"/>
                  </a:solidFill>
                  <a:latin typeface="Open Sauce Light Bold"/>
                </a:rPr>
                <a:t>The proposed model Alex-Net with five convolutional layers and two fully connected layers acquire most vital features form spectrogram images plotted on the amplitude-frequency scale. Accuracy 80 %</a:t>
              </a:r>
            </a:p>
          </p:txBody>
        </p:sp>
      </p:grpSp>
      <p:grpSp>
        <p:nvGrpSpPr>
          <p:cNvPr id="45" name="Group 45"/>
          <p:cNvGrpSpPr/>
          <p:nvPr/>
        </p:nvGrpSpPr>
        <p:grpSpPr>
          <a:xfrm>
            <a:off x="12192526" y="6049423"/>
            <a:ext cx="5446293" cy="1516135"/>
            <a:chOff x="0" y="0"/>
            <a:chExt cx="7261724" cy="2021513"/>
          </a:xfrm>
        </p:grpSpPr>
        <p:sp>
          <p:nvSpPr>
            <p:cNvPr id="46" name="TextBox 46"/>
            <p:cNvSpPr txBox="1"/>
            <p:nvPr/>
          </p:nvSpPr>
          <p:spPr>
            <a:xfrm>
              <a:off x="0" y="1815498"/>
              <a:ext cx="7261724" cy="206015"/>
            </a:xfrm>
            <a:prstGeom prst="rect">
              <a:avLst/>
            </a:prstGeom>
          </p:spPr>
          <p:txBody>
            <a:bodyPr lIns="0" tIns="0" rIns="0" bIns="0" rtlCol="0" anchor="t">
              <a:spAutoFit/>
            </a:bodyPr>
            <a:lstStyle/>
            <a:p>
              <a:pPr>
                <a:lnSpc>
                  <a:spcPts val="1320"/>
                </a:lnSpc>
              </a:pPr>
              <a:endParaRPr/>
            </a:p>
          </p:txBody>
        </p:sp>
        <p:sp>
          <p:nvSpPr>
            <p:cNvPr id="47" name="TextBox 47"/>
            <p:cNvSpPr txBox="1"/>
            <p:nvPr/>
          </p:nvSpPr>
          <p:spPr>
            <a:xfrm>
              <a:off x="0" y="-19050"/>
              <a:ext cx="4678788" cy="1726099"/>
            </a:xfrm>
            <a:prstGeom prst="rect">
              <a:avLst/>
            </a:prstGeom>
          </p:spPr>
          <p:txBody>
            <a:bodyPr lIns="0" tIns="0" rIns="0" bIns="0" rtlCol="0" anchor="t">
              <a:spAutoFit/>
            </a:bodyPr>
            <a:lstStyle/>
            <a:p>
              <a:pPr>
                <a:lnSpc>
                  <a:spcPts val="3497"/>
                </a:lnSpc>
              </a:pPr>
              <a:r>
                <a:rPr lang="en-US" sz="2690" spc="107">
                  <a:solidFill>
                    <a:srgbClr val="000000"/>
                  </a:solidFill>
                  <a:latin typeface="Open Sauce Light Bold"/>
                </a:rPr>
                <a:t>Obtaining Mel - Frequency is slightly complex</a:t>
              </a:r>
            </a:p>
          </p:txBody>
        </p:sp>
      </p:grpSp>
      <p:sp>
        <p:nvSpPr>
          <p:cNvPr id="48" name="TextBox 48"/>
          <p:cNvSpPr txBox="1"/>
          <p:nvPr/>
        </p:nvSpPr>
        <p:spPr>
          <a:xfrm>
            <a:off x="16177434" y="660266"/>
            <a:ext cx="1740694" cy="621409"/>
          </a:xfrm>
          <a:prstGeom prst="rect">
            <a:avLst/>
          </a:prstGeom>
        </p:spPr>
        <p:txBody>
          <a:bodyPr lIns="0" tIns="0" rIns="0" bIns="0" rtlCol="0" anchor="t">
            <a:spAutoFit/>
          </a:bodyPr>
          <a:lstStyle/>
          <a:p>
            <a:pPr algn="ctr">
              <a:lnSpc>
                <a:spcPts val="5124"/>
              </a:lnSpc>
            </a:pPr>
            <a:r>
              <a:rPr lang="en-US" sz="3660">
                <a:solidFill>
                  <a:srgbClr val="000000"/>
                </a:solidFill>
                <a:latin typeface="Open Sans Extra Bold"/>
              </a:rPr>
              <a:t>Journal</a:t>
            </a:r>
          </a:p>
        </p:txBody>
      </p:sp>
      <p:sp>
        <p:nvSpPr>
          <p:cNvPr id="49" name="TextBox 49"/>
          <p:cNvSpPr txBox="1"/>
          <p:nvPr/>
        </p:nvSpPr>
        <p:spPr>
          <a:xfrm>
            <a:off x="16106121" y="2771919"/>
            <a:ext cx="1609654" cy="683512"/>
          </a:xfrm>
          <a:prstGeom prst="rect">
            <a:avLst/>
          </a:prstGeom>
        </p:spPr>
        <p:txBody>
          <a:bodyPr lIns="0" tIns="0" rIns="0" bIns="0" rtlCol="0" anchor="t">
            <a:spAutoFit/>
          </a:bodyPr>
          <a:lstStyle/>
          <a:p>
            <a:pPr algn="ctr">
              <a:lnSpc>
                <a:spcPts val="5586"/>
              </a:lnSpc>
            </a:pPr>
            <a:r>
              <a:rPr lang="en-US" sz="3990">
                <a:solidFill>
                  <a:srgbClr val="000000"/>
                </a:solidFill>
                <a:latin typeface="Open Sans Bold"/>
              </a:rPr>
              <a:t>IEEE</a:t>
            </a:r>
          </a:p>
        </p:txBody>
      </p:sp>
      <p:sp>
        <p:nvSpPr>
          <p:cNvPr id="50" name="TextBox 50"/>
          <p:cNvSpPr txBox="1"/>
          <p:nvPr/>
        </p:nvSpPr>
        <p:spPr>
          <a:xfrm>
            <a:off x="16177434" y="7092717"/>
            <a:ext cx="1609654" cy="679702"/>
          </a:xfrm>
          <a:prstGeom prst="rect">
            <a:avLst/>
          </a:prstGeom>
        </p:spPr>
        <p:txBody>
          <a:bodyPr lIns="0" tIns="0" rIns="0" bIns="0" rtlCol="0" anchor="t">
            <a:spAutoFit/>
          </a:bodyPr>
          <a:lstStyle/>
          <a:p>
            <a:pPr algn="ctr">
              <a:lnSpc>
                <a:spcPts val="5586"/>
              </a:lnSpc>
            </a:pPr>
            <a:r>
              <a:rPr lang="en-US" sz="3990">
                <a:solidFill>
                  <a:srgbClr val="000000"/>
                </a:solidFill>
                <a:latin typeface="Open Sans Bold"/>
              </a:rPr>
              <a:t>ACM</a:t>
            </a:r>
          </a:p>
        </p:txBody>
      </p:sp>
      <p:grpSp>
        <p:nvGrpSpPr>
          <p:cNvPr id="51" name="Group 51"/>
          <p:cNvGrpSpPr/>
          <p:nvPr/>
        </p:nvGrpSpPr>
        <p:grpSpPr>
          <a:xfrm>
            <a:off x="5549437" y="2245382"/>
            <a:ext cx="3463442" cy="2014622"/>
            <a:chOff x="0" y="0"/>
            <a:chExt cx="4617923" cy="2686163"/>
          </a:xfrm>
        </p:grpSpPr>
        <p:sp>
          <p:nvSpPr>
            <p:cNvPr id="52" name="TextBox 52"/>
            <p:cNvSpPr txBox="1"/>
            <p:nvPr/>
          </p:nvSpPr>
          <p:spPr>
            <a:xfrm>
              <a:off x="0" y="2462960"/>
              <a:ext cx="4617923" cy="223203"/>
            </a:xfrm>
            <a:prstGeom prst="rect">
              <a:avLst/>
            </a:prstGeom>
          </p:spPr>
          <p:txBody>
            <a:bodyPr lIns="0" tIns="0" rIns="0" bIns="0" rtlCol="0" anchor="t">
              <a:spAutoFit/>
            </a:bodyPr>
            <a:lstStyle/>
            <a:p>
              <a:pPr>
                <a:lnSpc>
                  <a:spcPts val="1448"/>
                </a:lnSpc>
              </a:pPr>
              <a:endParaRPr/>
            </a:p>
          </p:txBody>
        </p:sp>
        <p:sp>
          <p:nvSpPr>
            <p:cNvPr id="53" name="TextBox 53"/>
            <p:cNvSpPr txBox="1"/>
            <p:nvPr/>
          </p:nvSpPr>
          <p:spPr>
            <a:xfrm>
              <a:off x="0" y="-28575"/>
              <a:ext cx="2975365" cy="2369813"/>
            </a:xfrm>
            <a:prstGeom prst="rect">
              <a:avLst/>
            </a:prstGeom>
          </p:spPr>
          <p:txBody>
            <a:bodyPr lIns="0" tIns="0" rIns="0" bIns="0" rtlCol="0" anchor="t">
              <a:spAutoFit/>
            </a:bodyPr>
            <a:lstStyle/>
            <a:p>
              <a:pPr>
                <a:lnSpc>
                  <a:spcPts val="3559"/>
                </a:lnSpc>
              </a:pPr>
              <a:r>
                <a:rPr lang="en-US" sz="2737" spc="109">
                  <a:solidFill>
                    <a:srgbClr val="000000"/>
                  </a:solidFill>
                  <a:latin typeface="Open Sauce Light Bold"/>
                </a:rPr>
                <a:t>Zulfiqar </a:t>
              </a:r>
            </a:p>
            <a:p>
              <a:pPr>
                <a:lnSpc>
                  <a:spcPts val="3559"/>
                </a:lnSpc>
              </a:pPr>
              <a:r>
                <a:rPr lang="en-US" sz="2737" spc="109">
                  <a:solidFill>
                    <a:srgbClr val="000000"/>
                  </a:solidFill>
                  <a:latin typeface="Open Sauce Light Bold"/>
                </a:rPr>
                <a:t>Ali, Muhammad Talha</a:t>
              </a:r>
            </a:p>
          </p:txBody>
        </p:sp>
      </p:grpSp>
      <p:grpSp>
        <p:nvGrpSpPr>
          <p:cNvPr id="54" name="Group 54"/>
          <p:cNvGrpSpPr/>
          <p:nvPr/>
        </p:nvGrpSpPr>
        <p:grpSpPr>
          <a:xfrm>
            <a:off x="5680558" y="6343493"/>
            <a:ext cx="3186910" cy="3923282"/>
            <a:chOff x="0" y="0"/>
            <a:chExt cx="4249214" cy="5231042"/>
          </a:xfrm>
        </p:grpSpPr>
        <p:sp>
          <p:nvSpPr>
            <p:cNvPr id="55" name="TextBox 55"/>
            <p:cNvSpPr txBox="1"/>
            <p:nvPr/>
          </p:nvSpPr>
          <p:spPr>
            <a:xfrm>
              <a:off x="0" y="5001806"/>
              <a:ext cx="4249214" cy="229236"/>
            </a:xfrm>
            <a:prstGeom prst="rect">
              <a:avLst/>
            </a:prstGeom>
          </p:spPr>
          <p:txBody>
            <a:bodyPr lIns="0" tIns="0" rIns="0" bIns="0" rtlCol="0" anchor="t">
              <a:spAutoFit/>
            </a:bodyPr>
            <a:lstStyle/>
            <a:p>
              <a:pPr>
                <a:lnSpc>
                  <a:spcPts val="1493"/>
                </a:lnSpc>
              </a:pPr>
              <a:endParaRPr/>
            </a:p>
          </p:txBody>
        </p:sp>
        <p:sp>
          <p:nvSpPr>
            <p:cNvPr id="56" name="TextBox 56"/>
            <p:cNvSpPr txBox="1"/>
            <p:nvPr/>
          </p:nvSpPr>
          <p:spPr>
            <a:xfrm>
              <a:off x="0" y="-28575"/>
              <a:ext cx="2737803" cy="4904000"/>
            </a:xfrm>
            <a:prstGeom prst="rect">
              <a:avLst/>
            </a:prstGeom>
          </p:spPr>
          <p:txBody>
            <a:bodyPr lIns="0" tIns="0" rIns="0" bIns="0" rtlCol="0" anchor="t">
              <a:spAutoFit/>
            </a:bodyPr>
            <a:lstStyle/>
            <a:p>
              <a:pPr>
                <a:lnSpc>
                  <a:spcPts val="3669"/>
                </a:lnSpc>
              </a:pPr>
              <a:r>
                <a:rPr lang="en-US" sz="2822" spc="112">
                  <a:solidFill>
                    <a:srgbClr val="000000"/>
                  </a:solidFill>
                  <a:latin typeface="Open Sauce Light Bold"/>
                </a:rPr>
                <a:t>A. Pramod Reddy</a:t>
              </a:r>
            </a:p>
            <a:p>
              <a:pPr>
                <a:lnSpc>
                  <a:spcPts val="3669"/>
                </a:lnSpc>
              </a:pPr>
              <a:endParaRPr lang="en-US" sz="2822" spc="112">
                <a:solidFill>
                  <a:srgbClr val="000000"/>
                </a:solidFill>
                <a:latin typeface="Open Sauce Light Bold"/>
              </a:endParaRPr>
            </a:p>
            <a:p>
              <a:pPr>
                <a:lnSpc>
                  <a:spcPts val="3669"/>
                </a:lnSpc>
              </a:pPr>
              <a:r>
                <a:rPr lang="en-US" sz="2822" spc="112">
                  <a:solidFill>
                    <a:srgbClr val="000000"/>
                  </a:solidFill>
                  <a:latin typeface="Open Sauce Light Bold"/>
                </a:rPr>
                <a:t>Vijayarajan V.</a:t>
              </a:r>
            </a:p>
            <a:p>
              <a:pPr>
                <a:lnSpc>
                  <a:spcPts val="3669"/>
                </a:lnSpc>
              </a:pPr>
              <a:endParaRPr lang="en-US" sz="2822" spc="112">
                <a:solidFill>
                  <a:srgbClr val="000000"/>
                </a:solidFill>
                <a:latin typeface="Open Sauce Light Bold"/>
              </a:endParaRPr>
            </a:p>
            <a:p>
              <a:pPr>
                <a:lnSpc>
                  <a:spcPts val="3669"/>
                </a:lnSpc>
              </a:pPr>
              <a:endParaRPr lang="en-US" sz="2822" spc="112">
                <a:solidFill>
                  <a:srgbClr val="000000"/>
                </a:solidFill>
                <a:latin typeface="Open Sauce Light Bold"/>
              </a:endParaRPr>
            </a:p>
            <a:p>
              <a:pPr>
                <a:lnSpc>
                  <a:spcPts val="3669"/>
                </a:lnSpc>
              </a:pPr>
              <a:endParaRPr lang="en-US" sz="2822" spc="112">
                <a:solidFill>
                  <a:srgbClr val="000000"/>
                </a:solidFill>
                <a:latin typeface="Open Sauce Light Bold"/>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2055</Words>
  <Application>Microsoft Office PowerPoint</Application>
  <PresentationFormat>Custom</PresentationFormat>
  <Paragraphs>280</Paragraphs>
  <Slides>19</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Open Sauce Light</vt:lpstr>
      <vt:lpstr>Open Sauce Light Bold</vt:lpstr>
      <vt:lpstr>Arial</vt:lpstr>
      <vt:lpstr>Open Sans Light</vt:lpstr>
      <vt:lpstr>Glacial Indifference Bold</vt:lpstr>
      <vt:lpstr>Open Sans Extra Bold</vt:lpstr>
      <vt:lpstr>Calibri</vt:lpstr>
      <vt:lpstr>Glacial Indifference</vt:lpstr>
      <vt:lpstr>Open Sans</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Project Audio Forgery Detection using Feed Forward Neural Networks and Multilayer Convolutional Neural Networks</dc:title>
  <cp:lastModifiedBy>Abinandan V</cp:lastModifiedBy>
  <cp:revision>5</cp:revision>
  <dcterms:created xsi:type="dcterms:W3CDTF">2006-08-16T00:00:00Z</dcterms:created>
  <dcterms:modified xsi:type="dcterms:W3CDTF">2022-08-22T04:27:36Z</dcterms:modified>
  <dc:identifier>DAEvISZCTL8</dc:identifier>
</cp:coreProperties>
</file>