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336" r:id="rId2"/>
    <p:sldId id="337" r:id="rId3"/>
    <p:sldId id="338" r:id="rId4"/>
    <p:sldId id="339" r:id="rId5"/>
    <p:sldId id="340" r:id="rId6"/>
    <p:sldId id="341" r:id="rId7"/>
    <p:sldId id="342" r:id="rId8"/>
    <p:sldId id="344" r:id="rId9"/>
    <p:sldId id="346" r:id="rId10"/>
    <p:sldId id="329" r:id="rId11"/>
    <p:sldId id="330" r:id="rId12"/>
    <p:sldId id="331" r:id="rId13"/>
    <p:sldId id="332" r:id="rId14"/>
    <p:sldId id="333" r:id="rId15"/>
    <p:sldId id="334" r:id="rId16"/>
    <p:sldId id="335" r:id="rId17"/>
    <p:sldId id="306" r:id="rId18"/>
    <p:sldId id="348" r:id="rId19"/>
    <p:sldId id="271" r:id="rId20"/>
    <p:sldId id="270" r:id="rId21"/>
    <p:sldId id="296" r:id="rId22"/>
    <p:sldId id="318" r:id="rId23"/>
    <p:sldId id="319" r:id="rId24"/>
    <p:sldId id="320" r:id="rId25"/>
    <p:sldId id="321" r:id="rId26"/>
    <p:sldId id="322" r:id="rId27"/>
    <p:sldId id="323" r:id="rId28"/>
    <p:sldId id="324" r:id="rId29"/>
    <p:sldId id="325" r:id="rId30"/>
    <p:sldId id="326" r:id="rId31"/>
    <p:sldId id="327" r:id="rId32"/>
    <p:sldId id="328" r:id="rId33"/>
    <p:sldId id="347" r:id="rId34"/>
    <p:sldId id="274" r:id="rId35"/>
    <p:sldId id="316" r:id="rId36"/>
    <p:sldId id="313"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F0ADB80-4718-4C28-A365-B29420603262}">
  <a:tblStyle styleId="{2F0ADB80-4718-4C28-A365-B2942060326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B1BE9FA-E23E-459C-AFE6-B3B66300690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C245A43C-0A00-4C80-9895-745BF81014D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p:scale>
          <a:sx n="100" d="100"/>
          <a:sy n="100" d="100"/>
        </p:scale>
        <p:origin x="-97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581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59AEEC1-7B58-4B05-96D4-DC90C02C6596}" type="datetime1">
              <a:rPr lang="en-US" smtClean="0"/>
              <a:t>10/18/2022</a:t>
            </a:fld>
            <a:endParaRPr dirty="0"/>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ED45F6E-B586-408B-A752-68FB8248C2AB}" type="datetime1">
              <a:rPr lang="en-US" smtClean="0"/>
              <a:t>10/18/2022</a:t>
            </a:fld>
            <a:endParaRPr dirty="0"/>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D1846-5C40-46F3-8571-0D44AB12D164}" type="datetime1">
              <a:rPr lang="en-US" smtClean="0"/>
              <a:t>10/18/2022</a:t>
            </a:fld>
            <a:endParaRPr dirty="0"/>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015B681-7B60-495F-8206-7194A0B8608F}" type="datetime1">
              <a:rPr lang="en-US" smtClean="0"/>
              <a:t>10/18/2022</a:t>
            </a:fld>
            <a:endParaRPr dirty="0"/>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D3B27C-C086-47C3-814F-1047E78B750D}" type="datetime1">
              <a:rPr lang="en-US" smtClean="0"/>
              <a:t>10/18/2022</a:t>
            </a:fld>
            <a:endParaRPr dirty="0"/>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C35242F-1A4F-431E-8A0C-99DE902869E6}" type="datetime1">
              <a:rPr lang="en-US" smtClean="0"/>
              <a:t>10/18/2022</a:t>
            </a:fld>
            <a:endParaRPr dirty="0"/>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4EECDB2-929B-4C7F-A7B9-A9646D8FFE72}" type="datetime1">
              <a:rPr lang="en-US" smtClean="0"/>
              <a:t>10/18/2022</a:t>
            </a:fld>
            <a:endParaRPr dirty="0"/>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59D5FA1-9198-4480-9FA8-81B34B01BC84}" type="datetime1">
              <a:rPr lang="en-US" smtClean="0"/>
              <a:t>10/18/2022</a:t>
            </a:fld>
            <a:endParaRPr dirty="0"/>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007/s12652-021-02960-0"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colah.github.io/posts/2015-08-Understanding-LSTMs/" TargetMode="External"/><Relationship Id="rId5" Type="http://schemas.openxmlformats.org/officeDocument/2006/relationships/hyperlink" Target="https://www.simplilearn.com/tutorials/deep-learning-tutorial/rnn" TargetMode="External"/><Relationship Id="rId4" Type="http://schemas.openxmlformats.org/officeDocument/2006/relationships/hyperlink" Target="https://doi.org/10.7488/ds/255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ijirt.org/master/publishedpaper/IJIRT149877_PAPER.pdf"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oi.org/10.1186/s13677-022-00306-5" TargetMode="External"/><Relationship Id="rId4" Type="http://schemas.openxmlformats.org/officeDocument/2006/relationships/hyperlink" Target="https://irojournals.com/aicn/article/pdf/4/3/4"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043608" y="857891"/>
            <a:ext cx="7886700" cy="1095375"/>
          </a:xfrm>
          <a:prstGeom prst="rect">
            <a:avLst/>
          </a:prstGeom>
          <a:noFill/>
          <a:ln>
            <a:noFill/>
          </a:ln>
        </p:spPr>
        <p:txBody>
          <a:bodyPr spcFirstLastPara="1" wrap="square" lIns="91425" tIns="45700" rIns="91425" bIns="45700" anchor="ctr"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IN" dirty="0"/>
              <a:t>	</a:t>
            </a:r>
            <a:r>
              <a:rPr lang="en-IN" sz="2700" dirty="0">
                <a:latin typeface="Times New Roman" pitchFamily="18" charset="0"/>
                <a:cs typeface="Times New Roman" pitchFamily="18" charset="0"/>
              </a:rPr>
              <a:t>Department of Computer Science and Engineering</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t>
            </a:r>
            <a:r>
              <a:rPr lang="en-IN" sz="2700" dirty="0" smtClean="0">
                <a:latin typeface="Times New Roman" pitchFamily="18" charset="0"/>
                <a:cs typeface="Times New Roman" pitchFamily="18" charset="0"/>
              </a:rPr>
              <a:t>               Project Review-1,2</a:t>
            </a:r>
            <a:r>
              <a:rPr lang="en-IN" sz="2700" baseline="30000" dirty="0" smtClean="0">
                <a:latin typeface="Times New Roman" pitchFamily="18" charset="0"/>
                <a:cs typeface="Times New Roman" pitchFamily="18" charset="0"/>
              </a:rPr>
              <a:t>        </a:t>
            </a:r>
            <a:r>
              <a:rPr lang="en-IN" sz="2700" dirty="0" smtClean="0">
                <a:latin typeface="Times New Roman" pitchFamily="18" charset="0"/>
                <a:cs typeface="Times New Roman" pitchFamily="18" charset="0"/>
              </a:rPr>
              <a:t>           18.10.2022</a:t>
            </a:r>
            <a:endParaRPr sz="4900" dirty="0">
              <a:latin typeface="Times New Roman" pitchFamily="18" charset="0"/>
              <a:cs typeface="Times New Roman" pitchFamily="18" charset="0"/>
            </a:endParaRPr>
          </a:p>
        </p:txBody>
      </p:sp>
      <p:sp>
        <p:nvSpPr>
          <p:cNvPr id="85" name="Google Shape;85;p13"/>
          <p:cNvSpPr txBox="1">
            <a:spLocks noGrp="1"/>
          </p:cNvSpPr>
          <p:nvPr>
            <p:ph type="body" idx="1"/>
          </p:nvPr>
        </p:nvSpPr>
        <p:spPr>
          <a:xfrm>
            <a:off x="787555" y="2547994"/>
            <a:ext cx="7886700" cy="1118937"/>
          </a:xfrm>
          <a:prstGeom prst="rect">
            <a:avLst/>
          </a:prstGeom>
          <a:noFill/>
          <a:ln>
            <a:noFill/>
          </a:ln>
        </p:spPr>
        <p:txBody>
          <a:bodyPr spcFirstLastPara="1" wrap="square" lIns="91425" tIns="45700" rIns="91425" bIns="45700" anchor="t" anchorCtr="0">
            <a:normAutofit fontScale="92500" lnSpcReduction="20000"/>
          </a:bodyPr>
          <a:lstStyle/>
          <a:p>
            <a:pPr algn="ctr"/>
            <a:endParaRPr lang="en-IN" sz="2400" dirty="0">
              <a:latin typeface="Times New Roman" pitchFamily="18" charset="0"/>
              <a:cs typeface="Times New Roman" pitchFamily="18" charset="0"/>
            </a:endParaRPr>
          </a:p>
          <a:p>
            <a:pPr marL="0" indent="0" algn="ctr">
              <a:buNone/>
            </a:pPr>
            <a:r>
              <a:rPr lang="en-US" sz="2400" b="1" dirty="0" smtClean="0">
                <a:latin typeface="Times New Roman" pitchFamily="18" charset="0"/>
                <a:cs typeface="Times New Roman" pitchFamily="18" charset="0"/>
              </a:rPr>
              <a:t>Design </a:t>
            </a:r>
            <a:r>
              <a:rPr lang="en-US" sz="2400" b="1" dirty="0">
                <a:latin typeface="Times New Roman" pitchFamily="18" charset="0"/>
                <a:cs typeface="Times New Roman" pitchFamily="18" charset="0"/>
              </a:rPr>
              <a:t>and Development of Deep-Learning Enabled Audio Spoof Detector </a:t>
            </a:r>
            <a:endParaRPr dirty="0">
              <a:latin typeface="Times New Roman" pitchFamily="18" charset="0"/>
              <a:cs typeface="Times New Roman" pitchFamily="18" charset="0"/>
            </a:endParaRPr>
          </a:p>
        </p:txBody>
      </p:sp>
      <p:pic>
        <p:nvPicPr>
          <p:cNvPr id="86" name="Google Shape;86;p13"/>
          <p:cNvPicPr preferRelativeResize="0"/>
          <p:nvPr/>
        </p:nvPicPr>
        <p:blipFill rotWithShape="1">
          <a:blip r:embed="rId3">
            <a:alphaModFix/>
          </a:blip>
          <a:srcRect/>
          <a:stretch/>
        </p:blipFill>
        <p:spPr>
          <a:xfrm>
            <a:off x="467544" y="1196752"/>
            <a:ext cx="1350620" cy="1508346"/>
          </a:xfrm>
          <a:prstGeom prst="rect">
            <a:avLst/>
          </a:prstGeom>
          <a:noFill/>
          <a:ln>
            <a:noFill/>
          </a:ln>
        </p:spPr>
      </p:pic>
      <p:graphicFrame>
        <p:nvGraphicFramePr>
          <p:cNvPr id="87" name="Google Shape;87;p13"/>
          <p:cNvGraphicFramePr/>
          <p:nvPr>
            <p:extLst>
              <p:ext uri="{D42A27DB-BD31-4B8C-83A1-F6EECF244321}">
                <p14:modId xmlns:p14="http://schemas.microsoft.com/office/powerpoint/2010/main" val="1938680237"/>
              </p:ext>
            </p:extLst>
          </p:nvPr>
        </p:nvGraphicFramePr>
        <p:xfrm>
          <a:off x="353121" y="3980021"/>
          <a:ext cx="3043222" cy="1603055"/>
        </p:xfrm>
        <a:graphic>
          <a:graphicData uri="http://schemas.openxmlformats.org/drawingml/2006/table">
            <a:tbl>
              <a:tblPr firstRow="1" bandRow="1">
                <a:noFill/>
              </a:tblPr>
              <a:tblGrid>
                <a:gridCol w="1070315">
                  <a:extLst>
                    <a:ext uri="{9D8B030D-6E8A-4147-A177-3AD203B41FA5}">
                      <a16:colId xmlns:a16="http://schemas.microsoft.com/office/drawing/2014/main" xmlns="" val="20000"/>
                    </a:ext>
                  </a:extLst>
                </a:gridCol>
                <a:gridCol w="1972907">
                  <a:extLst>
                    <a:ext uri="{9D8B030D-6E8A-4147-A177-3AD203B41FA5}">
                      <a16:colId xmlns:a16="http://schemas.microsoft.com/office/drawing/2014/main" xmlns="" val="20001"/>
                    </a:ext>
                  </a:extLst>
                </a:gridCol>
              </a:tblGrid>
              <a:tr h="320611">
                <a:tc>
                  <a:txBody>
                    <a:bodyPr/>
                    <a:lstStyle/>
                    <a:p>
                      <a:pPr marL="0" marR="0" lvl="0" indent="0" algn="l" rtl="0">
                        <a:spcBef>
                          <a:spcPts val="0"/>
                        </a:spcBef>
                        <a:spcAft>
                          <a:spcPts val="0"/>
                        </a:spcAft>
                        <a:buNone/>
                      </a:pPr>
                      <a:r>
                        <a:rPr lang="en-IN" sz="1600" u="none" strike="noStrike" cap="none" dirty="0">
                          <a:solidFill>
                            <a:schemeClr val="dk1"/>
                          </a:solidFill>
                          <a:latin typeface="Times New Roman" pitchFamily="18" charset="0"/>
                          <a:cs typeface="Times New Roman" pitchFamily="18" charset="0"/>
                        </a:rPr>
                        <a:t>Reg .No.</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a:solidFill>
                            <a:schemeClr val="dk1"/>
                          </a:solidFill>
                          <a:latin typeface="Times New Roman" pitchFamily="18" charset="0"/>
                          <a:cs typeface="Times New Roman" pitchFamily="18" charset="0"/>
                        </a:rPr>
                        <a:t>Name of the student</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0"/>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1905015</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Gourav</a:t>
                      </a:r>
                      <a:r>
                        <a:rPr lang="en-US" sz="1600" baseline="0" dirty="0" smtClean="0">
                          <a:latin typeface="Times New Roman" pitchFamily="18" charset="0"/>
                          <a:cs typeface="Times New Roman" pitchFamily="18" charset="0"/>
                        </a:rPr>
                        <a:t> Gopal</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1905031</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Nalin Suriya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1905060</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Vishal Karthik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1905062</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Yokesh R S</a:t>
                      </a:r>
                      <a:endParaRPr sz="1600" dirty="0">
                        <a:latin typeface="Times New Roman" pitchFamily="18" charset="0"/>
                        <a:cs typeface="Times New Roman" pitchFamily="18" charset="0"/>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76321227"/>
                  </a:ext>
                </a:extLst>
              </a:tr>
            </a:tbl>
          </a:graphicData>
        </a:graphic>
      </p:graphicFrame>
      <p:sp>
        <p:nvSpPr>
          <p:cNvPr id="88" name="Google Shape;88;p13"/>
          <p:cNvSpPr txBox="1"/>
          <p:nvPr/>
        </p:nvSpPr>
        <p:spPr>
          <a:xfrm>
            <a:off x="5353979" y="3982678"/>
            <a:ext cx="3320276" cy="21236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i="0" u="none" strike="noStrike" cap="none" dirty="0">
                <a:solidFill>
                  <a:schemeClr val="dk1"/>
                </a:solidFill>
                <a:latin typeface="Times New Roman" pitchFamily="18" charset="0"/>
                <a:ea typeface="Calibri"/>
                <a:cs typeface="Times New Roman" pitchFamily="18" charset="0"/>
                <a:sym typeface="Calibri"/>
              </a:rPr>
              <a:t>Guided </a:t>
            </a:r>
            <a:r>
              <a:rPr lang="en-IN" sz="1600" b="1" i="0" u="none" strike="noStrike" cap="none" dirty="0" smtClean="0">
                <a:solidFill>
                  <a:schemeClr val="dk1"/>
                </a:solidFill>
                <a:latin typeface="Times New Roman" pitchFamily="18" charset="0"/>
                <a:ea typeface="Calibri"/>
                <a:cs typeface="Times New Roman" pitchFamily="18" charset="0"/>
                <a:sym typeface="Calibri"/>
              </a:rPr>
              <a:t>By:</a:t>
            </a:r>
          </a:p>
          <a:p>
            <a:pPr marL="0" marR="0" lvl="0" indent="0" algn="l" rtl="0">
              <a:spcBef>
                <a:spcPts val="0"/>
              </a:spcBef>
              <a:spcAft>
                <a:spcPts val="0"/>
              </a:spcAft>
              <a:buNone/>
            </a:pPr>
            <a:endParaRPr lang="en-IN" sz="1600" b="1" i="0" u="none" strike="noStrike" cap="none" dirty="0">
              <a:solidFill>
                <a:schemeClr val="dk1"/>
              </a:solidFill>
              <a:latin typeface="Times New Roman" pitchFamily="18" charset="0"/>
              <a:ea typeface="Calibri"/>
              <a:cs typeface="Times New Roman" pitchFamily="18" charset="0"/>
              <a:sym typeface="Calibri"/>
            </a:endParaRPr>
          </a:p>
          <a:p>
            <a:pPr lvl="0"/>
            <a:r>
              <a:rPr lang="en-IN" sz="1600" dirty="0">
                <a:latin typeface="Times New Roman" pitchFamily="18" charset="0"/>
                <a:cs typeface="Times New Roman" pitchFamily="18" charset="0"/>
              </a:rPr>
              <a:t>Dr.M. Mohanapriya M.E., Ph.D</a:t>
            </a:r>
            <a:r>
              <a:rPr lang="en-IN" sz="1600" dirty="0" smtClean="0">
                <a:latin typeface="Times New Roman" pitchFamily="18" charset="0"/>
                <a:cs typeface="Times New Roman" pitchFamily="18" charset="0"/>
              </a:rPr>
              <a:t>.</a:t>
            </a:r>
          </a:p>
          <a:p>
            <a:pPr lvl="0"/>
            <a:r>
              <a:rPr lang="en-US" sz="1600" dirty="0" smtClean="0">
                <a:latin typeface="Times New Roman" pitchFamily="18" charset="0"/>
                <a:cs typeface="Times New Roman" pitchFamily="18" charset="0"/>
              </a:rPr>
              <a:t>Associate </a:t>
            </a:r>
            <a:r>
              <a:rPr lang="en-US" sz="1600" dirty="0">
                <a:latin typeface="Times New Roman" pitchFamily="18" charset="0"/>
                <a:cs typeface="Times New Roman" pitchFamily="18" charset="0"/>
              </a:rPr>
              <a:t>Professor,</a:t>
            </a:r>
          </a:p>
          <a:p>
            <a:pPr marL="0" marR="0" lvl="0" indent="0" algn="l" rtl="0">
              <a:spcBef>
                <a:spcPts val="0"/>
              </a:spcBef>
              <a:spcAft>
                <a:spcPts val="0"/>
              </a:spcAft>
              <a:buNone/>
            </a:pPr>
            <a:r>
              <a:rPr lang="en-US" sz="1600" dirty="0">
                <a:latin typeface="Times New Roman" pitchFamily="18" charset="0"/>
                <a:cs typeface="Times New Roman" pitchFamily="18" charset="0"/>
              </a:rPr>
              <a:t>Department of CSE,</a:t>
            </a:r>
          </a:p>
          <a:p>
            <a:pPr marL="0" marR="0" lvl="0" indent="0" algn="l" rtl="0">
              <a:spcBef>
                <a:spcPts val="0"/>
              </a:spcBef>
              <a:spcAft>
                <a:spcPts val="0"/>
              </a:spcAft>
              <a:buNone/>
            </a:pPr>
            <a:r>
              <a:rPr lang="en-US" sz="1600" dirty="0">
                <a:latin typeface="Times New Roman" pitchFamily="18" charset="0"/>
                <a:cs typeface="Times New Roman" pitchFamily="18" charset="0"/>
              </a:rPr>
              <a:t>Coimbatore Institute of Technology,</a:t>
            </a:r>
          </a:p>
          <a:p>
            <a:pPr marL="0" marR="0" lvl="0" indent="0" algn="l" rtl="0">
              <a:spcBef>
                <a:spcPts val="0"/>
              </a:spcBef>
              <a:spcAft>
                <a:spcPts val="0"/>
              </a:spcAft>
              <a:buNone/>
            </a:pPr>
            <a:r>
              <a:rPr lang="en-US" sz="1600" dirty="0">
                <a:latin typeface="Times New Roman" pitchFamily="18" charset="0"/>
                <a:cs typeface="Times New Roman" pitchFamily="18" charset="0"/>
              </a:rPr>
              <a:t>Coimbatore</a:t>
            </a:r>
            <a:endParaRPr sz="1600" dirty="0">
              <a:latin typeface="Times New Roman" pitchFamily="18" charset="0"/>
              <a:cs typeface="Times New Roman" pitchFamily="18" charset="0"/>
            </a:endParaRPr>
          </a:p>
          <a:p>
            <a:pPr marL="0" marR="0" lvl="0" indent="0" algn="l" rtl="0">
              <a:spcBef>
                <a:spcPts val="0"/>
              </a:spcBef>
              <a:spcAft>
                <a:spcPts val="0"/>
              </a:spcAft>
              <a:buNone/>
            </a:pP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dirty="0"/>
          </a:p>
        </p:txBody>
      </p:sp>
    </p:spTree>
    <p:extLst>
      <p:ext uri="{BB962C8B-B14F-4D97-AF65-F5344CB8AC3E}">
        <p14:creationId xmlns:p14="http://schemas.microsoft.com/office/powerpoint/2010/main" val="134426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83123737"/>
              </p:ext>
            </p:extLst>
          </p:nvPr>
        </p:nvGraphicFramePr>
        <p:xfrm>
          <a:off x="275530" y="1124744"/>
          <a:ext cx="8613890" cy="5120952"/>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kern="1200" baseline="0" dirty="0" smtClean="0">
                          <a:solidFill>
                            <a:schemeClr val="tx1"/>
                          </a:solidFill>
                          <a:latin typeface="Times New Roman" pitchFamily="18" charset="0"/>
                          <a:ea typeface="+mn-ea"/>
                          <a:cs typeface="Times New Roman" pitchFamily="18" charset="0"/>
                        </a:rPr>
                        <a:t>Anti-spoofing system </a:t>
                      </a:r>
                      <a:r>
                        <a:rPr lang="en-US" sz="1400" b="0" i="0" u="none" strike="noStrike" kern="1200" baseline="0" dirty="0" smtClean="0">
                          <a:solidFill>
                            <a:schemeClr val="tx1"/>
                          </a:solidFill>
                          <a:latin typeface="Times New Roman" pitchFamily="18" charset="0"/>
                          <a:ea typeface="+mn-ea"/>
                          <a:cs typeface="Times New Roman" pitchFamily="18" charset="0"/>
                        </a:rPr>
                        <a:t>using constant Q cepstral coefficients (CQCC) features and bidirectional long-short term memory (BiLSTM) networks for genuine/spoof audio classification. </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Fusion of  BiLSTM and GMM-UBM system to improve results.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216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Gaussian</a:t>
                      </a:r>
                      <a:r>
                        <a:rPr lang="en-US" sz="1400" baseline="0" dirty="0" smtClean="0">
                          <a:latin typeface="Times New Roman" pitchFamily="18" charset="0"/>
                          <a:cs typeface="Times New Roman" pitchFamily="18" charset="0"/>
                        </a:rPr>
                        <a:t> mixture model(</a:t>
                      </a:r>
                      <a:r>
                        <a:rPr lang="en-US" sz="1400" dirty="0" smtClean="0">
                          <a:latin typeface="Times New Roman" pitchFamily="18" charset="0"/>
                          <a:cs typeface="Times New Roman" pitchFamily="18" charset="0"/>
                        </a:rPr>
                        <a:t>GMM)</a:t>
                      </a:r>
                      <a:r>
                        <a:rPr lang="en-US" sz="1400" baseline="0" dirty="0" smtClean="0">
                          <a:latin typeface="Times New Roman" pitchFamily="18" charset="0"/>
                          <a:cs typeface="Times New Roman" pitchFamily="18" charset="0"/>
                        </a:rPr>
                        <a:t> </a:t>
                      </a:r>
                      <a:r>
                        <a:rPr lang="en-US" sz="1400" baseline="0" dirty="0" smtClean="0">
                          <a:latin typeface="Times New Roman" pitchFamily="18" charset="0"/>
                          <a:cs typeface="Times New Roman" pitchFamily="18" charset="0"/>
                        </a:rPr>
                        <a:t>– </a:t>
                      </a:r>
                      <a:r>
                        <a:rPr lang="en-US" sz="1400" baseline="0" dirty="0" smtClean="0">
                          <a:latin typeface="Times New Roman" pitchFamily="18" charset="0"/>
                          <a:cs typeface="Times New Roman" pitchFamily="18" charset="0"/>
                        </a:rPr>
                        <a:t>universal background model(UBM) </a:t>
                      </a:r>
                      <a:r>
                        <a:rPr lang="en-US" sz="1400" baseline="0" dirty="0" smtClean="0">
                          <a:latin typeface="Times New Roman" pitchFamily="18" charset="0"/>
                          <a:cs typeface="Times New Roman" pitchFamily="18" charset="0"/>
                        </a:rPr>
                        <a:t>fusion system is used.</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BiLSTM network model is used for audio spoof detection.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8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dk1"/>
                          </a:solidFill>
                          <a:latin typeface="Times New Roman" pitchFamily="18" charset="0"/>
                          <a:cs typeface="Times New Roman" pitchFamily="18" charset="0"/>
                        </a:rPr>
                        <a:t>Uses</a:t>
                      </a:r>
                      <a:r>
                        <a:rPr lang="en-US" sz="1400" b="0" baseline="0" dirty="0" smtClean="0">
                          <a:solidFill>
                            <a:schemeClr val="dk1"/>
                          </a:solidFill>
                          <a:latin typeface="Times New Roman" pitchFamily="18" charset="0"/>
                          <a:cs typeface="Times New Roman" pitchFamily="18" charset="0"/>
                        </a:rPr>
                        <a:t>  time domain dependency relation in audio and gives better results.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dk1"/>
                          </a:solidFill>
                          <a:latin typeface="Times New Roman" pitchFamily="18" charset="0"/>
                          <a:cs typeface="Times New Roman" pitchFamily="18" charset="0"/>
                        </a:rPr>
                        <a:t>Uses fusion mechanism to improve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It doesn’t provide classification model for classification of various attacks.</a:t>
                      </a: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908042"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1-</a:t>
            </a:r>
            <a:r>
              <a:rPr lang="en-US" dirty="0" smtClean="0">
                <a:latin typeface="Times New Roman" pitchFamily="18" charset="0"/>
                <a:cs typeface="Times New Roman" pitchFamily="18" charset="0"/>
              </a:rPr>
              <a:t> Fusion of BiLSTM and GMM-UBM Systems for Audio Spoofing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Ivan Rakhmanenko , Alexander Shelupanov , Evgeny Kostyunchenko</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dirty="0" smtClean="0">
                <a:latin typeface="Times New Roman" pitchFamily="18" charset="0"/>
                <a:cs typeface="Times New Roman" pitchFamily="18" charset="0"/>
              </a:rPr>
              <a:t>International Journal of Advanced Trends in Computer Science and Engineering – August 2019</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spTree>
    <p:extLst>
      <p:ext uri="{BB962C8B-B14F-4D97-AF65-F5344CB8AC3E}">
        <p14:creationId xmlns:p14="http://schemas.microsoft.com/office/powerpoint/2010/main" val="4079876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929762902"/>
              </p:ext>
            </p:extLst>
          </p:nvPr>
        </p:nvGraphicFramePr>
        <p:xfrm>
          <a:off x="179512" y="980729"/>
          <a:ext cx="8613890" cy="5137327"/>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To combine linear power spectrum and octave power spectrum and to produce a n hypothesis which utilizes the complementary information obtained from octave power spectrum to linear power spectrum.</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Convolutional Neural Network – CNN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Recurrent Neural Network - RNN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ResNet</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Gaussian Mixture Modeling – GMM</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Neural Network - DNN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306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The</a:t>
                      </a:r>
                      <a:r>
                        <a:rPr lang="en-US" sz="1400" b="0" baseline="0" dirty="0" smtClean="0">
                          <a:solidFill>
                            <a:schemeClr val="tx1"/>
                          </a:solidFill>
                          <a:latin typeface="Times New Roman" pitchFamily="18" charset="0"/>
                          <a:cs typeface="Times New Roman" pitchFamily="18" charset="0"/>
                        </a:rPr>
                        <a:t> systems combines linear power spectrum and Octave power spectrum to produce better to form better novel feature eCQCC indeed produces good results.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Works for Synthetic and Playback Spoof attacks.</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661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Does</a:t>
                      </a:r>
                      <a:r>
                        <a:rPr lang="en-US" sz="1400" baseline="0" dirty="0" smtClean="0">
                          <a:latin typeface="Times New Roman" pitchFamily="18" charset="0"/>
                          <a:cs typeface="Times New Roman" pitchFamily="18" charset="0"/>
                        </a:rPr>
                        <a:t> not prove to be much effective in classification of audio spoofed data.</a:t>
                      </a:r>
                      <a:endParaRPr lang="en-US" sz="1400" dirty="0" smtClean="0">
                        <a:latin typeface="Times New Roman" pitchFamily="18" charset="0"/>
                        <a:cs typeface="Times New Roman" pitchFamily="18" charset="0"/>
                      </a:endParaRP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2-</a:t>
            </a:r>
            <a:r>
              <a:rPr lang="en-US" dirty="0" smtClean="0">
                <a:latin typeface="Times New Roman" pitchFamily="18" charset="0"/>
                <a:cs typeface="Times New Roman" pitchFamily="18" charset="0"/>
              </a:rPr>
              <a:t> Improving anti-spoofing with octave spectrum and short-term spectral statistics information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Jichen Yang , Rohan Kumar Das</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dirty="0" smtClean="0">
                <a:latin typeface="Times New Roman" pitchFamily="18" charset="0"/>
                <a:cs typeface="Times New Roman" pitchFamily="18" charset="0"/>
              </a:rPr>
              <a:t>2020 – Elsevier Limited – Applied Acoustics</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spTree>
    <p:extLst>
      <p:ext uri="{BB962C8B-B14F-4D97-AF65-F5344CB8AC3E}">
        <p14:creationId xmlns:p14="http://schemas.microsoft.com/office/powerpoint/2010/main" val="4571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318752454"/>
              </p:ext>
            </p:extLst>
          </p:nvPr>
        </p:nvGraphicFramePr>
        <p:xfrm>
          <a:off x="179512" y="980729"/>
          <a:ext cx="8613890" cy="5688631"/>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Frame-wise weighted magnitude spectrum for effective detection of replay attacks.</a:t>
                      </a:r>
                    </a:p>
                    <a:p>
                      <a:pPr marL="285750" indent="-285750">
                        <a:buFont typeface="Arial" pitchFamily="34" charset="0"/>
                        <a:buChar char="•"/>
                      </a:pPr>
                      <a:r>
                        <a:rPr lang="en-IN" sz="1400" b="0" i="0" u="none" strike="noStrike" kern="1200" baseline="0" dirty="0" smtClean="0">
                          <a:solidFill>
                            <a:schemeClr val="tx1"/>
                          </a:solidFill>
                          <a:latin typeface="Times New Roman" pitchFamily="18" charset="0"/>
                          <a:ea typeface="+mn-ea"/>
                          <a:cs typeface="Times New Roman" pitchFamily="18" charset="0"/>
                        </a:rPr>
                        <a:t>Frame-wise </a:t>
                      </a:r>
                      <a:r>
                        <a:rPr lang="en-US" sz="1400" b="0" i="0" u="none" strike="noStrike" kern="1200" baseline="0" dirty="0" smtClean="0">
                          <a:solidFill>
                            <a:schemeClr val="tx1"/>
                          </a:solidFill>
                          <a:latin typeface="Times New Roman" pitchFamily="18" charset="0"/>
                          <a:ea typeface="+mn-ea"/>
                          <a:cs typeface="Times New Roman" pitchFamily="18" charset="0"/>
                        </a:rPr>
                        <a:t>weighted cosine normalized phase features as feature extraction.</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CNN classifier to detect spoofing attacks using the extracted features.</a:t>
                      </a: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Neural Network – DNN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Gaussian Mixture Modeling – GMM.</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Convolutional Neural Network - CNN </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652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Frame</a:t>
                      </a:r>
                      <a:r>
                        <a:rPr lang="en-US" sz="1400" b="0" baseline="0" dirty="0" smtClean="0">
                          <a:solidFill>
                            <a:schemeClr val="tx1"/>
                          </a:solidFill>
                          <a:latin typeface="Times New Roman" pitchFamily="18" charset="0"/>
                          <a:cs typeface="Times New Roman" pitchFamily="18" charset="0"/>
                        </a:rPr>
                        <a:t> –wise weighted magnitude spectrum results in more effective method for spoof detection.</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Discusses various Attacks like synthetic , replay attacks and S10.</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Takes</a:t>
                      </a:r>
                      <a:r>
                        <a:rPr lang="en-US" sz="1400" baseline="0" dirty="0" smtClean="0">
                          <a:latin typeface="Times New Roman" pitchFamily="18" charset="0"/>
                          <a:cs typeface="Times New Roman" pitchFamily="18" charset="0"/>
                        </a:rPr>
                        <a:t> much computational cost for training.</a:t>
                      </a:r>
                      <a:endParaRPr lang="en-US" sz="1400" dirty="0" smtClean="0">
                        <a:latin typeface="Times New Roman" pitchFamily="18" charset="0"/>
                        <a:cs typeface="Times New Roman" pitchFamily="18" charset="0"/>
                      </a:endParaRP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3</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Spoofed Speech Detection with Weighted Phase Features and Convolutional Networks.</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 </a:t>
            </a:r>
            <a:r>
              <a:rPr lang="en-IN" dirty="0">
                <a:latin typeface="Times New Roman" pitchFamily="18" charset="0"/>
                <a:cs typeface="Times New Roman" pitchFamily="18" charset="0"/>
              </a:rPr>
              <a:t>Gökay DISKEN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a:t>
            </a:r>
            <a:r>
              <a:rPr lang="en-US" b="1" dirty="0">
                <a:latin typeface="Times New Roman" pitchFamily="18" charset="0"/>
                <a:cs typeface="Times New Roman" pitchFamily="18" charset="0"/>
              </a:rPr>
              <a:t>In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Archives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Acoustics, </a:t>
            </a:r>
            <a:r>
              <a:rPr lang="en-US" dirty="0">
                <a:latin typeface="Times New Roman" pitchFamily="18" charset="0"/>
                <a:cs typeface="Times New Roman" pitchFamily="18" charset="0"/>
              </a:rPr>
              <a:t>2022</a:t>
            </a: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spTree>
    <p:extLst>
      <p:ext uri="{BB962C8B-B14F-4D97-AF65-F5344CB8AC3E}">
        <p14:creationId xmlns:p14="http://schemas.microsoft.com/office/powerpoint/2010/main" val="1472976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797522028"/>
              </p:ext>
            </p:extLst>
          </p:nvPr>
        </p:nvGraphicFramePr>
        <p:xfrm>
          <a:off x="179512" y="980729"/>
          <a:ext cx="8613890" cy="5613175"/>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Spoof Forensic Method based on Recurrent Neural Network for the detection of various audio forgery operations.</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The model is trained using the TIMIT and UME datasets and then the model is tested within the dataset for intra-database evaluation and the model also does cros-database evaluatiom.</a:t>
                      </a:r>
                    </a:p>
                    <a:p>
                      <a:pPr marL="285750" indent="-285750">
                        <a:buFont typeface="Arial" pitchFamily="34" charset="0"/>
                        <a:buChar char="•"/>
                      </a:pP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Feature extraction techniques like Mel-Frequency Cepstrum Coefficients(MFCC), Linear frequency Cepstrum Coefficients (LFCC).</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Recurrent Neural Network (RNN) is used.</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652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Feature extraction techniques like MFCC and LFCC are used to extract audio features.</a:t>
                      </a:r>
                      <a:r>
                        <a:rPr lang="en-US" sz="1400" b="0" baseline="0" dirty="0" smtClean="0">
                          <a:solidFill>
                            <a:schemeClr val="tx1"/>
                          </a:solidFill>
                          <a:latin typeface="Times New Roman" pitchFamily="18" charset="0"/>
                          <a:cs typeface="Times New Roman" pitchFamily="18" charset="0"/>
                        </a:rPr>
                        <a:t>.</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In this work, RNN is used as it can capture the correlation between the frames in a speech recognition application.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Hence it is considered better than CNN as it does not capture the sequential correlation well..</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The cross-database evaluation accuracy could be improved in this model.</a:t>
                      </a: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4 -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Detection of Various Speech Forgery Operations Based on Recurrent Neural Network</a:t>
            </a:r>
          </a:p>
          <a:p>
            <a:pPr lvl="0" algn="just"/>
            <a:r>
              <a:rPr lang="en-US" b="1" dirty="0" smtClean="0">
                <a:latin typeface="Times New Roman" pitchFamily="18" charset="0"/>
                <a:cs typeface="Times New Roman" pitchFamily="18" charset="0"/>
              </a:rPr>
              <a:t>AUTHORS - </a:t>
            </a:r>
            <a:r>
              <a:rPr lang="en-US" dirty="0">
                <a:latin typeface="Times New Roman" pitchFamily="18" charset="0"/>
                <a:cs typeface="Times New Roman" pitchFamily="18" charset="0"/>
              </a:rPr>
              <a:t>Diqun Yan and Tingting Wu</a:t>
            </a:r>
          </a:p>
          <a:p>
            <a:pPr lvl="0" algn="just"/>
            <a:r>
              <a:rPr lang="en-US" b="1" dirty="0" smtClean="0">
                <a:latin typeface="Times New Roman" pitchFamily="18" charset="0"/>
                <a:cs typeface="Times New Roman" pitchFamily="18" charset="0"/>
              </a:rPr>
              <a:t>Published In: </a:t>
            </a:r>
            <a:r>
              <a:rPr lang="en-US" dirty="0">
                <a:latin typeface="Times New Roman" pitchFamily="18" charset="0"/>
                <a:cs typeface="Times New Roman" pitchFamily="18" charset="0"/>
              </a:rPr>
              <a:t>Springer Nature Singapore </a:t>
            </a:r>
            <a:r>
              <a:rPr lang="en-US" dirty="0" smtClean="0">
                <a:latin typeface="Times New Roman" pitchFamily="18" charset="0"/>
                <a:cs typeface="Times New Roman" pitchFamily="18" charset="0"/>
              </a:rPr>
              <a:t>PVT LTD, </a:t>
            </a:r>
            <a:r>
              <a:rPr lang="en-US" dirty="0">
                <a:latin typeface="Times New Roman" pitchFamily="18" charset="0"/>
                <a:cs typeface="Times New Roman" pitchFamily="18" charset="0"/>
              </a:rPr>
              <a:t>2020</a:t>
            </a: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Tree>
    <p:extLst>
      <p:ext uri="{BB962C8B-B14F-4D97-AF65-F5344CB8AC3E}">
        <p14:creationId xmlns:p14="http://schemas.microsoft.com/office/powerpoint/2010/main" val="418624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1043364442"/>
              </p:ext>
            </p:extLst>
          </p:nvPr>
        </p:nvGraphicFramePr>
        <p:xfrm>
          <a:off x="179512" y="980729"/>
          <a:ext cx="8613890" cy="5267631"/>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 model is built and used to identify whether an audio is real or fake.</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Uses visual representations of audio clips in the model known as spectrograms, ie raw audio is converted into mel-frequency spectrograms.</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ASVSpoof 2019 Dataset.</a:t>
                      </a: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Learning model and python libraries like Numpy, Pandas and Librosa are used for audio analysis.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Sigmoid activation function and gets binary output ie 1 for Real voice and 0 for Fake voice.</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The real and fake voices can be identified.</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The accuracies obtained for training, validation are considerably high(99%, 95% respectively).</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This work only focuses on deep fake audio forgery and it doesnt detect or identify other audio forgery operations.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The testing accuracy in this model could be improved with better algorithms (just 85%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5 -</a:t>
            </a:r>
            <a:r>
              <a:rPr lang="en-US" dirty="0" smtClean="0">
                <a:latin typeface="Times New Roman" pitchFamily="18" charset="0"/>
                <a:cs typeface="Times New Roman" pitchFamily="18" charset="0"/>
              </a:rPr>
              <a:t> Fake Audio Speech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 </a:t>
            </a:r>
            <a:r>
              <a:rPr lang="en-US" dirty="0">
                <a:latin typeface="Times New Roman" pitchFamily="18" charset="0"/>
                <a:cs typeface="Times New Roman" pitchFamily="18" charset="0"/>
              </a:rPr>
              <a:t>Shilpa Lunagaria, Mr. Chandresh </a:t>
            </a:r>
            <a:r>
              <a:rPr lang="en-US" dirty="0" smtClean="0">
                <a:latin typeface="Times New Roman" pitchFamily="18" charset="0"/>
                <a:cs typeface="Times New Roman" pitchFamily="18" charset="0"/>
              </a:rPr>
              <a:t>Parekh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June 2020 </a:t>
            </a:r>
            <a:r>
              <a:rPr lang="en-US" dirty="0" smtClean="0">
                <a:latin typeface="Times New Roman" pitchFamily="18" charset="0"/>
                <a:cs typeface="Times New Roman" pitchFamily="18" charset="0"/>
              </a:rPr>
              <a:t>, International Journal of Innovative Research in Technology.</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spTree>
    <p:extLst>
      <p:ext uri="{BB962C8B-B14F-4D97-AF65-F5344CB8AC3E}">
        <p14:creationId xmlns:p14="http://schemas.microsoft.com/office/powerpoint/2010/main" val="196683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4091086982"/>
              </p:ext>
            </p:extLst>
          </p:nvPr>
        </p:nvGraphicFramePr>
        <p:xfrm>
          <a:off x="179512" y="980729"/>
          <a:ext cx="8613890" cy="5192175"/>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Continuous Learning using dynamic neural network  based on DWDF method.</a:t>
                      </a:r>
                    </a:p>
                    <a:p>
                      <a:pPr marL="285750" indent="-285750">
                        <a:buFont typeface="Arial" pitchFamily="34" charset="0"/>
                        <a:buChar char="•"/>
                      </a:pPr>
                      <a:r>
                        <a:rPr lang="en-US" sz="1400" b="0" i="0" u="none" strike="noStrike" cap="none" baseline="0" dirty="0" smtClean="0">
                          <a:solidFill>
                            <a:schemeClr val="tx1"/>
                          </a:solidFill>
                          <a:latin typeface="Times New Roman" pitchFamily="18" charset="0"/>
                          <a:ea typeface="+mn-ea"/>
                          <a:cs typeface="Times New Roman" pitchFamily="18" charset="0"/>
                          <a:sym typeface="Arial"/>
                        </a:rPr>
                        <a:t>positive sample alignment (PSA) and learning without forgetting (LwF).</a:t>
                      </a: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Neural Networks based on DWDF</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Knowledge Distillation loss to retain the memory loss.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PSA and Lwf.</a:t>
                      </a: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Overcomes the demerit of loss of previous data  by  introduction of  knowledge Distillation loss.</a:t>
                      </a: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dirty="0" smtClean="0">
                          <a:solidFill>
                            <a:schemeClr val="dk1"/>
                          </a:solidFill>
                          <a:latin typeface="Times New Roman" pitchFamily="18" charset="0"/>
                          <a:cs typeface="Times New Roman" pitchFamily="18" charset="0"/>
                        </a:rPr>
                        <a:t>Poor</a:t>
                      </a:r>
                      <a:r>
                        <a:rPr lang="en-US" sz="1400" b="0" baseline="0" dirty="0" smtClean="0">
                          <a:solidFill>
                            <a:schemeClr val="dk1"/>
                          </a:solidFill>
                          <a:latin typeface="Times New Roman" pitchFamily="18" charset="0"/>
                          <a:cs typeface="Times New Roman" pitchFamily="18" charset="0"/>
                        </a:rPr>
                        <a:t> performance in detection of unseen data.</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baseline="0" dirty="0" smtClean="0">
                          <a:solidFill>
                            <a:schemeClr val="dk1"/>
                          </a:solidFill>
                          <a:latin typeface="Times New Roman" pitchFamily="18" charset="0"/>
                          <a:cs typeface="Times New Roman" pitchFamily="18" charset="0"/>
                        </a:rPr>
                        <a:t>Requires both original and new data.</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baseline="0" dirty="0" smtClean="0">
                          <a:solidFill>
                            <a:schemeClr val="dk1"/>
                          </a:solidFill>
                          <a:latin typeface="Times New Roman" pitchFamily="18" charset="0"/>
                          <a:cs typeface="Times New Roman" pitchFamily="18" charset="0"/>
                        </a:rPr>
                        <a:t>Storage of data.</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6</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Deep Learning based DFWF Model for Audio Spoofing Attack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 </a:t>
            </a:r>
            <a:r>
              <a:rPr lang="en-US" dirty="0" smtClean="0">
                <a:latin typeface="Times New Roman" pitchFamily="18" charset="0"/>
                <a:cs typeface="Times New Roman" pitchFamily="18" charset="0"/>
              </a:rPr>
              <a:t>Kottilingam Kottursamy</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Journal of Artificial Intelligence and Capsule Networks Sepetember 2020</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dirty="0"/>
          </a:p>
        </p:txBody>
      </p:sp>
    </p:spTree>
    <p:extLst>
      <p:ext uri="{BB962C8B-B14F-4D97-AF65-F5344CB8AC3E}">
        <p14:creationId xmlns:p14="http://schemas.microsoft.com/office/powerpoint/2010/main" val="2003927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1352794780"/>
              </p:ext>
            </p:extLst>
          </p:nvPr>
        </p:nvGraphicFramePr>
        <p:xfrm>
          <a:off x="179512" y="980729"/>
          <a:ext cx="8613890" cy="5192175"/>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cap="none" baseline="0" dirty="0" smtClean="0">
                          <a:solidFill>
                            <a:schemeClr val="tx1"/>
                          </a:solidFill>
                          <a:latin typeface="Times New Roman" pitchFamily="18" charset="0"/>
                          <a:ea typeface="+mn-ea"/>
                          <a:cs typeface="Times New Roman" pitchFamily="18" charset="0"/>
                          <a:sym typeface="Arial"/>
                        </a:rPr>
                        <a:t>A</a:t>
                      </a:r>
                      <a:r>
                        <a:rPr lang="en-US" sz="1400" b="0" i="0" u="none" strike="noStrike" cap="none" baseline="0" dirty="0" smtClean="0">
                          <a:solidFill>
                            <a:schemeClr val="tx1"/>
                          </a:solidFill>
                          <a:latin typeface="Times New Roman" pitchFamily="18" charset="0"/>
                          <a:ea typeface="+mn-ea"/>
                          <a:cs typeface="Times New Roman" pitchFamily="18" charset="0"/>
                          <a:sym typeface="Arial"/>
                        </a:rPr>
                        <a:t>udio signals are decomposed and two features of 7, 7-dim, i.e., MFCCs and GTCCs are obtained.</a:t>
                      </a:r>
                    </a:p>
                    <a:p>
                      <a:pPr marL="285750" indent="-285750">
                        <a:buFont typeface="Arial" pitchFamily="34" charset="0"/>
                        <a:buChar char="•"/>
                      </a:pPr>
                      <a:r>
                        <a:rPr lang="en-US" sz="1400" b="0" i="0" u="none" strike="noStrike" cap="none" baseline="0" dirty="0" smtClean="0">
                          <a:solidFill>
                            <a:schemeClr val="tx1"/>
                          </a:solidFill>
                          <a:latin typeface="Times New Roman" pitchFamily="18" charset="0"/>
                          <a:ea typeface="+mn-ea"/>
                          <a:cs typeface="Times New Roman" pitchFamily="18" charset="0"/>
                          <a:sym typeface="Arial"/>
                        </a:rPr>
                        <a:t>Bi-directional long short-term memory network as a deep learning classifier.</a:t>
                      </a: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Mel‑Frequency cepstrum coefficient MFCC &amp;</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Gammatone cepstral coefficients (GTCC) for feature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i="0" u="none" strike="noStrike" cap="none" baseline="0" dirty="0" smtClean="0">
                          <a:solidFill>
                            <a:schemeClr val="dk1"/>
                          </a:solidFill>
                          <a:latin typeface="Times New Roman" pitchFamily="18" charset="0"/>
                          <a:ea typeface="+mn-ea"/>
                          <a:cs typeface="Times New Roman" pitchFamily="18" charset="0"/>
                          <a:sym typeface="Arial"/>
                        </a:rPr>
                        <a:t>BiLSTM for classification.</a:t>
                      </a:r>
                      <a:endParaRPr lang="en-US" sz="1400" i="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Avoids replay attacks in ASV.</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Voice biometrics.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More accurate with the method of Speech Decomposition.</a:t>
                      </a: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b="0" dirty="0" smtClean="0">
                          <a:solidFill>
                            <a:schemeClr val="tx1"/>
                          </a:solidFill>
                          <a:latin typeface="Times New Roman" pitchFamily="18" charset="0"/>
                          <a:cs typeface="Times New Roman" pitchFamily="18" charset="0"/>
                        </a:rPr>
                        <a:t>Does not discuss about many audio spoof attacks , focuses</a:t>
                      </a:r>
                      <a:r>
                        <a:rPr lang="en-US" b="0" baseline="0" dirty="0" smtClean="0">
                          <a:solidFill>
                            <a:schemeClr val="tx1"/>
                          </a:solidFill>
                          <a:latin typeface="Times New Roman" pitchFamily="18" charset="0"/>
                          <a:cs typeface="Times New Roman" pitchFamily="18" charset="0"/>
                        </a:rPr>
                        <a:t> on Replay attacks only.</a:t>
                      </a:r>
                      <a:r>
                        <a:rPr lang="en-US" b="1" baseline="0" dirty="0" smtClean="0">
                          <a:solidFill>
                            <a:schemeClr val="tx1"/>
                          </a:solidFill>
                          <a:latin typeface="Times New Roman" pitchFamily="18" charset="0"/>
                          <a:cs typeface="Times New Roman" pitchFamily="18" charset="0"/>
                        </a:rPr>
                        <a:t> </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7</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Voice spoofing countermeasure for voice replay attacks using deep learning.</a:t>
            </a:r>
          </a:p>
          <a:p>
            <a:pPr lvl="0" algn="just"/>
            <a:r>
              <a:rPr lang="en-US" b="1" dirty="0" smtClean="0">
                <a:latin typeface="Times New Roman" pitchFamily="18" charset="0"/>
                <a:cs typeface="Times New Roman" pitchFamily="18" charset="0"/>
              </a:rPr>
              <a:t>AUTHORS - </a:t>
            </a:r>
            <a:r>
              <a:rPr lang="en-IN" dirty="0" smtClean="0">
                <a:latin typeface="Times New Roman" pitchFamily="18" charset="0"/>
                <a:cs typeface="Times New Roman" pitchFamily="18" charset="0"/>
              </a:rPr>
              <a:t>Jincheng Zhou, Tao Hai1, Dayang N. A. Jawawi, Dan Wang, Ebuka Ibeke and Cresantus Biamba</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 </a:t>
            </a:r>
            <a:r>
              <a:rPr lang="en-IN" dirty="0" smtClean="0">
                <a:latin typeface="Times New Roman" pitchFamily="18" charset="0"/>
                <a:cs typeface="Times New Roman" pitchFamily="18" charset="0"/>
              </a:rPr>
              <a:t>Journal </a:t>
            </a:r>
            <a:r>
              <a:rPr lang="en-IN" dirty="0">
                <a:latin typeface="Times New Roman" pitchFamily="18" charset="0"/>
                <a:cs typeface="Times New Roman" pitchFamily="18" charset="0"/>
              </a:rPr>
              <a:t>of Cloud </a:t>
            </a:r>
            <a:r>
              <a:rPr lang="en-IN" dirty="0" smtClean="0">
                <a:latin typeface="Times New Roman" pitchFamily="18" charset="0"/>
                <a:cs typeface="Times New Roman" pitchFamily="18" charset="0"/>
              </a:rPr>
              <a:t>Computing : Advances, Systems and applications</a:t>
            </a:r>
            <a:r>
              <a:rPr lang="en-IN" i="1" dirty="0" smtClean="0">
                <a:latin typeface="Times New Roman" pitchFamily="18" charset="0"/>
                <a:cs typeface="Times New Roman" pitchFamily="18" charset="0"/>
              </a:rPr>
              <a:t> (2022)</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dirty="0"/>
          </a:p>
        </p:txBody>
      </p:sp>
    </p:spTree>
    <p:extLst>
      <p:ext uri="{BB962C8B-B14F-4D97-AF65-F5344CB8AC3E}">
        <p14:creationId xmlns:p14="http://schemas.microsoft.com/office/powerpoint/2010/main" val="2003927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1046488692"/>
              </p:ext>
            </p:extLst>
          </p:nvPr>
        </p:nvGraphicFramePr>
        <p:xfrm>
          <a:off x="179512" y="980729"/>
          <a:ext cx="8613890" cy="5613175"/>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lumMod val="95000"/>
                              <a:lumOff val="5000"/>
                            </a:schemeClr>
                          </a:solidFill>
                          <a:latin typeface="Times New Roman" pitchFamily="18" charset="0"/>
                          <a:cs typeface="Times New Roman" pitchFamily="18" charset="0"/>
                        </a:rPr>
                        <a:t>An audio spoof detection system which uses deep learning algorithms to detect various attacks created by synthesis or conversion of speech.</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lumMod val="95000"/>
                              <a:lumOff val="5000"/>
                            </a:schemeClr>
                          </a:solidFill>
                          <a:latin typeface="Times New Roman" pitchFamily="18" charset="0"/>
                          <a:cs typeface="Times New Roman" pitchFamily="18" charset="0"/>
                        </a:rPr>
                        <a:t>ASV spoof dataset 2015,2019 is used.</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dirty="0">
                        <a:solidFill>
                          <a:schemeClr val="tx1">
                            <a:lumMod val="95000"/>
                            <a:lumOff val="5000"/>
                          </a:schemeClr>
                        </a:solidFill>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0"/>
                  </a:ext>
                </a:extLst>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Algorithm</a:t>
                      </a:r>
                      <a:r>
                        <a:rPr lang="en-US" sz="1400" b="1" i="0" u="none" strike="noStrike" baseline="0" dirty="0">
                          <a:solidFill>
                            <a:schemeClr val="tx1"/>
                          </a:solidFill>
                          <a:effectLst/>
                          <a:latin typeface="Times New Roman" pitchFamily="18" charset="0"/>
                          <a:cs typeface="Times New Roman" pitchFamily="18" charset="0"/>
                        </a:rPr>
                        <a:t> Used</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Feature extraction techniques MFCC, Inverse MFCC,Constant Q cepstral coefficients</a:t>
                      </a:r>
                    </a:p>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Recurrent neual network</a:t>
                      </a:r>
                    </a:p>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LSTM, spatial CNN, temporal convolution CNN</a:t>
                      </a:r>
                    </a:p>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Ensemble method is used.</a:t>
                      </a:r>
                    </a:p>
                  </a:txBody>
                  <a:tcPr marL="68580" marR="68580">
                    <a:solidFill>
                      <a:schemeClr val="accent2">
                        <a:lumMod val="20000"/>
                        <a:lumOff val="80000"/>
                      </a:schemeClr>
                    </a:solidFill>
                  </a:tcPr>
                </a:tc>
                <a:extLst>
                  <a:ext uri="{0D108BD9-81ED-4DB2-BD59-A6C34878D82A}">
                    <a16:rowId xmlns="" xmlns:a16="http://schemas.microsoft.com/office/drawing/2014/main" val="10001"/>
                  </a:ext>
                </a:extLst>
              </a:tr>
              <a:tr h="1652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Various feature extraction techniques are used which extracts audio quality features.</a:t>
                      </a:r>
                    </a:p>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LSTM models are used which increases performance.</a:t>
                      </a:r>
                    </a:p>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Ensemble method is used to get a consolidated decision from models.</a:t>
                      </a:r>
                    </a:p>
                  </a:txBody>
                  <a:tcPr marL="68580" marR="68580">
                    <a:solidFill>
                      <a:schemeClr val="accent2">
                        <a:lumMod val="20000"/>
                        <a:lumOff val="80000"/>
                      </a:schemeClr>
                    </a:solidFill>
                  </a:tcPr>
                </a:tc>
                <a:extLst>
                  <a:ext uri="{0D108BD9-81ED-4DB2-BD59-A6C34878D82A}">
                    <a16:rowId xmlns="" xmlns:a16="http://schemas.microsoft.com/office/drawing/2014/main" val="10002"/>
                  </a:ext>
                </a:extLst>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itchFamily="18" charset="0"/>
                          <a:cs typeface="Times New Roman" pitchFamily="18" charset="0"/>
                        </a:rPr>
                        <a:t>Disadvantages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Performance on combined dataset is low.</a:t>
                      </a:r>
                    </a:p>
                    <a:p>
                      <a:pPr marL="285750" indent="-285750">
                        <a:buFont typeface="Arial" panose="020B0604020202020204" pitchFamily="34" charset="0"/>
                        <a:buChar char="•"/>
                      </a:pPr>
                      <a:r>
                        <a:rPr lang="en-IN" b="0" dirty="0">
                          <a:solidFill>
                            <a:schemeClr val="tx1"/>
                          </a:solidFill>
                          <a:latin typeface="Times New Roman" pitchFamily="18" charset="0"/>
                          <a:cs typeface="Times New Roman" pitchFamily="18" charset="0"/>
                        </a:rPr>
                        <a:t>Deep CNN can be used to improve performance.</a:t>
                      </a:r>
                    </a:p>
                  </a:txBody>
                  <a:tcPr marL="68580" marR="68580">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548002" cy="954107"/>
          </a:xfrm>
          <a:prstGeom prst="rect">
            <a:avLst/>
          </a:prstGeom>
          <a:noFill/>
        </p:spPr>
        <p:txBody>
          <a:bodyPr wrap="square" rtlCol="0">
            <a:spAutoFit/>
          </a:bodyPr>
          <a:lstStyle/>
          <a:p>
            <a:pPr algn="just"/>
            <a:r>
              <a:rPr lang="en-US" b="1" dirty="0">
                <a:latin typeface="Times New Roman" pitchFamily="18" charset="0"/>
                <a:cs typeface="Times New Roman" pitchFamily="18" charset="0"/>
              </a:rPr>
              <a:t>PAPER </a:t>
            </a:r>
            <a:r>
              <a:rPr lang="en-US" b="1"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L</a:t>
            </a:r>
            <a:r>
              <a:rPr lang="en-US" i="0" u="none" strike="noStrike" baseline="0" dirty="0" smtClean="0">
                <a:latin typeface="Times New Roman" panose="02020603050405020304" pitchFamily="18" charset="0"/>
                <a:cs typeface="Times New Roman" panose="02020603050405020304" pitchFamily="18" charset="0"/>
              </a:rPr>
              <a:t>STM </a:t>
            </a:r>
            <a:r>
              <a:rPr lang="en-US" i="0" u="none" strike="noStrike" baseline="0" dirty="0">
                <a:latin typeface="Times New Roman" panose="02020603050405020304" pitchFamily="18" charset="0"/>
                <a:cs typeface="Times New Roman" panose="02020603050405020304" pitchFamily="18" charset="0"/>
              </a:rPr>
              <a:t>and CNN based ensemble approach for spoof detection task in automatic speaker verification systems</a:t>
            </a:r>
            <a:endParaRPr lang="en-US"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AUTHORS-</a:t>
            </a:r>
            <a:r>
              <a:rPr lang="en-IN" b="0" i="0" u="none" strike="noStrike" baseline="0" dirty="0"/>
              <a:t> </a:t>
            </a:r>
            <a:r>
              <a:rPr lang="en-IN" b="0" i="0" u="none" strike="noStrike" baseline="0" dirty="0">
                <a:latin typeface="Times New Roman" panose="02020603050405020304" pitchFamily="18" charset="0"/>
                <a:cs typeface="Times New Roman" panose="02020603050405020304" pitchFamily="18" charset="0"/>
              </a:rPr>
              <a:t>Mohit Dua</a:t>
            </a:r>
            <a:r>
              <a:rPr lang="en-IN"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Chhavi Jain, Sushil Kumar </a:t>
            </a:r>
          </a:p>
          <a:p>
            <a:pPr lvl="0" algn="just"/>
            <a:r>
              <a:rPr lang="en-US" b="1" dirty="0">
                <a:latin typeface="Times New Roman" pitchFamily="18" charset="0"/>
                <a:cs typeface="Times New Roman" pitchFamily="18" charset="0"/>
              </a:rPr>
              <a:t>Published In: </a:t>
            </a:r>
            <a:r>
              <a:rPr lang="en-US" b="0" i="0" u="none" strike="noStrike" baseline="0" dirty="0">
                <a:latin typeface="Times New Roman" panose="02020603050405020304" pitchFamily="18" charset="0"/>
                <a:cs typeface="Times New Roman" panose="02020603050405020304" pitchFamily="18" charset="0"/>
              </a:rPr>
              <a:t>Journal of Ambient Intelligence and Humanized Computing (2022)</a:t>
            </a:r>
            <a:endParaRPr lang="en-IN"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dirty="0"/>
          </a:p>
        </p:txBody>
      </p:sp>
    </p:spTree>
    <p:extLst>
      <p:ext uri="{BB962C8B-B14F-4D97-AF65-F5344CB8AC3E}">
        <p14:creationId xmlns:p14="http://schemas.microsoft.com/office/powerpoint/2010/main" val="3545369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a:t>
            </a:r>
            <a:endParaRPr sz="4000"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467544" y="1052736"/>
            <a:ext cx="7886700" cy="5032375"/>
          </a:xfrm>
          <a:prstGeom prst="rect">
            <a:avLst/>
          </a:prstGeom>
          <a:noFill/>
          <a:ln>
            <a:noFill/>
          </a:ln>
        </p:spPr>
        <p:txBody>
          <a:bodyPr spcFirstLastPara="1" wrap="square" lIns="91425" tIns="45700" rIns="91425" bIns="45700" anchor="t" anchorCtr="0">
            <a:noAutofit/>
          </a:bodyPr>
          <a:lstStyle/>
          <a:p>
            <a:r>
              <a:rPr lang="en-US" sz="2400" b="1" dirty="0" smtClean="0">
                <a:latin typeface="Times New Roman" panose="02020603050405020304" pitchFamily="18" charset="0"/>
                <a:cs typeface="Times New Roman" pitchFamily="18" charset="0"/>
              </a:rPr>
              <a:t>ASV SPOOF DATASET-2019</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ASV </a:t>
            </a:r>
            <a:r>
              <a:rPr lang="en-IN" sz="2400" dirty="0">
                <a:latin typeface="Times New Roman" panose="02020603050405020304" pitchFamily="18" charset="0"/>
                <a:cs typeface="Times New Roman" panose="02020603050405020304" pitchFamily="18" charset="0"/>
              </a:rPr>
              <a:t>Spoof dataset contains two types of Audio </a:t>
            </a:r>
            <a:r>
              <a:rPr lang="en-IN" sz="2400" dirty="0" smtClean="0">
                <a:latin typeface="Times New Roman" panose="02020603050405020304" pitchFamily="18" charset="0"/>
                <a:cs typeface="Times New Roman" panose="02020603050405020304" pitchFamily="18" charset="0"/>
              </a:rPr>
              <a:t>files</a:t>
            </a:r>
            <a:endParaRPr lang="en-IN" sz="2400" dirty="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Physical Access - </a:t>
            </a:r>
            <a:r>
              <a:rPr lang="en-US" sz="1800" dirty="0" err="1">
                <a:latin typeface="Times New Roman" panose="02020603050405020304" pitchFamily="18" charset="0"/>
                <a:cs typeface="Times New Roman" panose="02020603050405020304" pitchFamily="18" charset="0"/>
              </a:rPr>
              <a:t>B</a:t>
            </a:r>
            <a:r>
              <a:rPr lang="en-US" sz="1800" dirty="0" err="1" smtClean="0">
                <a:latin typeface="Times New Roman" panose="02020603050405020304" pitchFamily="18" charset="0"/>
                <a:cs typeface="Times New Roman" panose="02020603050405020304" pitchFamily="18" charset="0"/>
              </a:rPr>
              <a:t>onafide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utterances are made in a real, physical space in which spoofing attacks are captured and then replayed within the same physical space using replay devices of varying </a:t>
            </a:r>
            <a:r>
              <a:rPr lang="en-US" sz="1800" dirty="0" smtClean="0">
                <a:latin typeface="Times New Roman" panose="02020603050405020304" pitchFamily="18" charset="0"/>
                <a:cs typeface="Times New Roman" panose="02020603050405020304" pitchFamily="18" charset="0"/>
              </a:rPr>
              <a:t>quality.</a:t>
            </a:r>
            <a:endParaRPr lang="en-IN" sz="1800"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Logical Access - </a:t>
            </a:r>
            <a:r>
              <a:rPr lang="en-US" sz="1800" dirty="0" err="1">
                <a:latin typeface="Times New Roman" panose="02020603050405020304" pitchFamily="18" charset="0"/>
                <a:cs typeface="Times New Roman" panose="02020603050405020304" pitchFamily="18" charset="0"/>
              </a:rPr>
              <a:t>B</a:t>
            </a:r>
            <a:r>
              <a:rPr lang="en-US" sz="1800" dirty="0" err="1" smtClean="0">
                <a:latin typeface="Times New Roman" panose="02020603050405020304" pitchFamily="18" charset="0"/>
                <a:cs typeface="Times New Roman" panose="02020603050405020304" pitchFamily="18" charset="0"/>
              </a:rPr>
              <a:t>onafide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spoofed utterances generated using text-to-speech (TTS) and voice conversion (VC) algorithms are communicated across telephony and VoIP networks with various coding and transmission </a:t>
            </a:r>
            <a:r>
              <a:rPr lang="en-US" sz="1800" dirty="0" smtClean="0">
                <a:latin typeface="Times New Roman" panose="02020603050405020304" pitchFamily="18" charset="0"/>
                <a:cs typeface="Times New Roman" panose="02020603050405020304" pitchFamily="18" charset="0"/>
              </a:rPr>
              <a:t>effects.</a:t>
            </a:r>
            <a:endParaRPr lang="en-IN" sz="18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Physical </a:t>
            </a:r>
            <a:r>
              <a:rPr lang="en-IN" sz="2400" dirty="0">
                <a:latin typeface="Times New Roman" panose="02020603050405020304" pitchFamily="18" charset="0"/>
                <a:cs typeface="Times New Roman" panose="02020603050405020304" pitchFamily="18" charset="0"/>
              </a:rPr>
              <a:t>and Logical access has 50000 audio files that are recorded and classified into two classes</a:t>
            </a:r>
          </a:p>
          <a:p>
            <a:pPr lvl="1"/>
            <a:r>
              <a:rPr lang="en-IN" dirty="0" err="1">
                <a:latin typeface="Times New Roman" panose="02020603050405020304" pitchFamily="18" charset="0"/>
                <a:cs typeface="Times New Roman" panose="02020603050405020304" pitchFamily="18" charset="0"/>
              </a:rPr>
              <a:t>B</a:t>
            </a:r>
            <a:r>
              <a:rPr lang="en-IN" dirty="0" err="1" smtClean="0">
                <a:latin typeface="Times New Roman" panose="02020603050405020304" pitchFamily="18" charset="0"/>
                <a:cs typeface="Times New Roman" panose="02020603050405020304" pitchFamily="18" charset="0"/>
              </a:rPr>
              <a:t>onafide</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poofed</a:t>
            </a:r>
            <a:endParaRPr lang="en-IN" dirty="0">
              <a:latin typeface="Times New Roman" panose="02020603050405020304" pitchFamily="18" charset="0"/>
              <a:cs typeface="Times New Roman" panose="02020603050405020304" pitchFamily="18" charset="0"/>
            </a:endParaRPr>
          </a:p>
          <a:p>
            <a:pPr algn="l"/>
            <a:endParaRPr lang="en-US" sz="16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dirty="0"/>
          </a:p>
        </p:txBody>
      </p:sp>
    </p:spTree>
    <p:extLst>
      <p:ext uri="{BB962C8B-B14F-4D97-AF65-F5344CB8AC3E}">
        <p14:creationId xmlns:p14="http://schemas.microsoft.com/office/powerpoint/2010/main" val="4126688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a:t>
            </a:r>
            <a:endParaRPr sz="4000"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1340768"/>
            <a:ext cx="7886700" cy="5032375"/>
          </a:xfrm>
          <a:prstGeom prst="rect">
            <a:avLst/>
          </a:prstGeom>
          <a:noFill/>
          <a:ln>
            <a:noFill/>
          </a:ln>
        </p:spPr>
        <p:txBody>
          <a:bodyPr spcFirstLastPara="1" wrap="square" lIns="91425" tIns="45700" rIns="91425" bIns="45700" anchor="t" anchorCtr="0">
            <a:noAutofit/>
          </a:bodyPr>
          <a:lstStyle/>
          <a:p>
            <a:pPr algn="just"/>
            <a:r>
              <a:rPr lang="en-US" sz="2400" b="0" i="0" u="none" strike="noStrike" baseline="0" dirty="0" smtClean="0">
                <a:latin typeface="Times New Roman" panose="02020603050405020304" pitchFamily="18" charset="0"/>
                <a:cs typeface="Times New Roman" panose="02020603050405020304" pitchFamily="18" charset="0"/>
              </a:rPr>
              <a:t>The </a:t>
            </a:r>
            <a:r>
              <a:rPr lang="en-US" sz="2400" b="0" i="0" u="none" strike="noStrike" baseline="0" dirty="0">
                <a:latin typeface="Times New Roman" panose="02020603050405020304" pitchFamily="18" charset="0"/>
                <a:cs typeface="Times New Roman" panose="02020603050405020304" pitchFamily="18" charset="0"/>
              </a:rPr>
              <a:t>dataset includes genuine and spoofed speech from 20 speakers (8 male, 12 female).Each spoofed utterance is generated according to one of 2 voice conversion </a:t>
            </a:r>
            <a:r>
              <a:rPr lang="en-US" sz="2400" b="0" i="0" u="none" strike="noStrike" baseline="0">
                <a:latin typeface="Times New Roman" panose="02020603050405020304" pitchFamily="18" charset="0"/>
                <a:cs typeface="Times New Roman" panose="02020603050405020304" pitchFamily="18" charset="0"/>
              </a:rPr>
              <a:t>and </a:t>
            </a:r>
            <a:r>
              <a:rPr lang="en-US" sz="2400" b="0" i="0" u="none" strike="noStrike" baseline="0" smtClean="0">
                <a:latin typeface="Times New Roman" panose="02020603050405020304" pitchFamily="18" charset="0"/>
                <a:cs typeface="Times New Roman" panose="02020603050405020304" pitchFamily="18" charset="0"/>
              </a:rPr>
              <a:t>3 </a:t>
            </a:r>
            <a:r>
              <a:rPr lang="en-US" sz="2400" b="0" i="0" u="none" strike="noStrike" baseline="0" dirty="0">
                <a:latin typeface="Times New Roman" panose="02020603050405020304" pitchFamily="18" charset="0"/>
                <a:cs typeface="Times New Roman" panose="02020603050405020304" pitchFamily="18" charset="0"/>
              </a:rPr>
              <a:t>speech synthesis </a:t>
            </a:r>
            <a:r>
              <a:rPr lang="en-IN" sz="2400" b="0" i="0" u="none" strike="noStrike" baseline="0" dirty="0">
                <a:latin typeface="Times New Roman" panose="02020603050405020304" pitchFamily="18" charset="0"/>
                <a:cs typeface="Times New Roman" panose="02020603050405020304" pitchFamily="18" charset="0"/>
              </a:rPr>
              <a:t>algorithms</a:t>
            </a:r>
            <a:r>
              <a:rPr lang="en-IN" sz="2400" b="0" i="0" u="none" strike="noStrike" baseline="0" dirty="0" smtClean="0">
                <a:latin typeface="Times New Roman" panose="02020603050405020304" pitchFamily="18" charset="0"/>
                <a:cs typeface="Times New Roman" panose="02020603050405020304" pitchFamily="18" charset="0"/>
              </a:rPr>
              <a:t>.</a:t>
            </a:r>
            <a:endParaRPr lang="en-IN" sz="2400"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The voice conversion systems include those based on (i) neural-network-based and (ii)transfer-function-based methods. </a:t>
            </a:r>
            <a:endParaRPr lang="en-US" sz="2400" b="0" i="0" u="none" strike="noStrike" baseline="0" dirty="0" smtClean="0">
              <a:latin typeface="Times New Roman" panose="02020603050405020304" pitchFamily="18" charset="0"/>
              <a:cs typeface="Times New Roman" panose="02020603050405020304" pitchFamily="18" charset="0"/>
            </a:endParaRPr>
          </a:p>
          <a:p>
            <a:pPr algn="just"/>
            <a:r>
              <a:rPr lang="en-US" sz="2400" b="0" i="0" u="none" strike="noStrike" baseline="0" dirty="0" smtClean="0">
                <a:latin typeface="Times New Roman" panose="02020603050405020304" pitchFamily="18" charset="0"/>
                <a:cs typeface="Times New Roman" panose="02020603050405020304" pitchFamily="18" charset="0"/>
              </a:rPr>
              <a:t>The </a:t>
            </a:r>
            <a:r>
              <a:rPr lang="en-US" sz="2400" b="0" i="0" u="none" strike="noStrike" baseline="0" dirty="0">
                <a:latin typeface="Times New Roman" panose="02020603050405020304" pitchFamily="18" charset="0"/>
                <a:cs typeface="Times New Roman" panose="02020603050405020304" pitchFamily="18" charset="0"/>
              </a:rPr>
              <a:t>speech synthesis systems were implemented with (i) waveform concatenation, (ii) neural-network-based parametric speech synthesis using </a:t>
            </a:r>
            <a:r>
              <a:rPr lang="en-US" sz="2400" b="0" i="0" u="none" strike="noStrike" baseline="0" dirty="0" smtClean="0">
                <a:latin typeface="Times New Roman" panose="02020603050405020304" pitchFamily="18" charset="0"/>
                <a:cs typeface="Times New Roman" panose="02020603050405020304" pitchFamily="18" charset="0"/>
              </a:rPr>
              <a:t>source-filter </a:t>
            </a:r>
            <a:r>
              <a:rPr lang="en-US" sz="2400" b="0" i="0" u="none" strike="noStrike" baseline="0" dirty="0">
                <a:latin typeface="Times New Roman" panose="02020603050405020304" pitchFamily="18" charset="0"/>
                <a:cs typeface="Times New Roman" panose="02020603050405020304" pitchFamily="18" charset="0"/>
              </a:rPr>
              <a:t>vocoders and (iii) neural-network-based parametric speech synthesis using Wavenet.</a:t>
            </a:r>
          </a:p>
          <a:p>
            <a:pPr algn="l"/>
            <a:endParaRPr lang="en-US" sz="16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653"/>
            <a:ext cx="7886700" cy="1325563"/>
          </a:xfrm>
        </p:spPr>
        <p:txBody>
          <a:bodyPr>
            <a:normAutofit/>
          </a:bodyPr>
          <a:lstStyle/>
          <a:p>
            <a:r>
              <a:rPr lang="en-IN" sz="4000" dirty="0" smtClean="0">
                <a:latin typeface="Times New Roman" pitchFamily="18" charset="0"/>
                <a:cs typeface="Times New Roman" pitchFamily="18" charset="0"/>
              </a:rPr>
              <a:t>Problem Statement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The increase in the advancement of audio editing softwares , provide an easy way to the accessibility of voice controlled authentication systems which makes the Voice controlled devices(VCD) vulnerable for audio spoof attacks.</a:t>
            </a:r>
          </a:p>
          <a:p>
            <a:pPr algn="just"/>
            <a:r>
              <a:rPr lang="en-IN" sz="2400" dirty="0" smtClean="0">
                <a:latin typeface="Times New Roman" pitchFamily="18" charset="0"/>
                <a:cs typeface="Times New Roman" pitchFamily="18" charset="0"/>
              </a:rPr>
              <a:t>Audio spoof attack is the manipulation of genuine signal through recording or modifying to trick an audio verification system.</a:t>
            </a: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dirty="0"/>
          </a:p>
        </p:txBody>
      </p:sp>
    </p:spTree>
    <p:extLst>
      <p:ext uri="{BB962C8B-B14F-4D97-AF65-F5344CB8AC3E}">
        <p14:creationId xmlns:p14="http://schemas.microsoft.com/office/powerpoint/2010/main" val="2189633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a:t>
            </a:r>
            <a:endParaRPr sz="40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pic>
        <p:nvPicPr>
          <p:cNvPr id="4" name="Picture 3">
            <a:extLst>
              <a:ext uri="{FF2B5EF4-FFF2-40B4-BE49-F238E27FC236}">
                <a16:creationId xmlns="" xmlns:a16="http://schemas.microsoft.com/office/drawing/2014/main" id="{60D87619-B3A4-5E1E-A1CC-4A1A414B357D}"/>
              </a:ext>
            </a:extLst>
          </p:cNvPr>
          <p:cNvPicPr>
            <a:picLocks noChangeAspect="1"/>
          </p:cNvPicPr>
          <p:nvPr/>
        </p:nvPicPr>
        <p:blipFill>
          <a:blip r:embed="rId3"/>
          <a:stretch>
            <a:fillRect/>
          </a:stretch>
        </p:blipFill>
        <p:spPr>
          <a:xfrm>
            <a:off x="628650" y="1808029"/>
            <a:ext cx="4807445" cy="3673990"/>
          </a:xfrm>
          <a:prstGeom prst="rect">
            <a:avLst/>
          </a:prstGeom>
        </p:spPr>
      </p:pic>
      <p:pic>
        <p:nvPicPr>
          <p:cNvPr id="6" name="Picture 5">
            <a:extLst>
              <a:ext uri="{FF2B5EF4-FFF2-40B4-BE49-F238E27FC236}">
                <a16:creationId xmlns="" xmlns:a16="http://schemas.microsoft.com/office/drawing/2014/main" id="{E1988D71-23C1-E671-3CD7-D9130778D15D}"/>
              </a:ext>
            </a:extLst>
          </p:cNvPr>
          <p:cNvPicPr>
            <a:picLocks noChangeAspect="1"/>
          </p:cNvPicPr>
          <p:nvPr/>
        </p:nvPicPr>
        <p:blipFill rotWithShape="1">
          <a:blip r:embed="rId4"/>
          <a:srcRect l="1148" t="-5139" r="69371" b="5139"/>
          <a:stretch/>
        </p:blipFill>
        <p:spPr>
          <a:xfrm>
            <a:off x="5940152" y="1808029"/>
            <a:ext cx="1965770" cy="36133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 Description</a:t>
            </a:r>
            <a:endParaRPr sz="40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dirty="0"/>
          </a:p>
        </p:txBody>
      </p:sp>
      <p:pic>
        <p:nvPicPr>
          <p:cNvPr id="5" name="Picture 4">
            <a:extLst>
              <a:ext uri="{FF2B5EF4-FFF2-40B4-BE49-F238E27FC236}">
                <a16:creationId xmlns="" xmlns:a16="http://schemas.microsoft.com/office/drawing/2014/main" id="{BD0E3EB8-3E25-EFFE-D63F-1EEB945CAFEF}"/>
              </a:ext>
            </a:extLst>
          </p:cNvPr>
          <p:cNvPicPr>
            <a:picLocks noChangeAspect="1"/>
          </p:cNvPicPr>
          <p:nvPr/>
        </p:nvPicPr>
        <p:blipFill>
          <a:blip r:embed="rId3"/>
          <a:stretch>
            <a:fillRect/>
          </a:stretch>
        </p:blipFill>
        <p:spPr>
          <a:xfrm>
            <a:off x="403615" y="1595259"/>
            <a:ext cx="8336769" cy="3667482"/>
          </a:xfrm>
          <a:prstGeom prst="rect">
            <a:avLst/>
          </a:prstGeom>
        </p:spPr>
      </p:pic>
    </p:spTree>
    <p:extLst>
      <p:ext uri="{BB962C8B-B14F-4D97-AF65-F5344CB8AC3E}">
        <p14:creationId xmlns:p14="http://schemas.microsoft.com/office/powerpoint/2010/main" val="1474188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336A7-2147-9725-2932-AACBBB7B83C2}"/>
              </a:ext>
            </a:extLst>
          </p:cNvPr>
          <p:cNvSpPr>
            <a:spLocks noGrp="1"/>
          </p:cNvSpPr>
          <p:nvPr>
            <p:ph type="title"/>
          </p:nvPr>
        </p:nvSpPr>
        <p:spPr>
          <a:xfrm>
            <a:off x="251520" y="0"/>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Architecture</a:t>
            </a:r>
          </a:p>
        </p:txBody>
      </p:sp>
      <p:sp>
        <p:nvSpPr>
          <p:cNvPr id="5" name="Slide Number Placeholder 4">
            <a:extLst>
              <a:ext uri="{FF2B5EF4-FFF2-40B4-BE49-F238E27FC236}">
                <a16:creationId xmlns="" xmlns:a16="http://schemas.microsoft.com/office/drawing/2014/main" id="{DC363F6D-8806-FBE1-D585-B9F58BA8DC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887412"/>
            <a:ext cx="7978553" cy="527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9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D49502-26B6-DC8B-3EEF-F0C8D2BE9AB3}"/>
              </a:ext>
            </a:extLst>
          </p:cNvPr>
          <p:cNvSpPr>
            <a:spLocks noGrp="1"/>
          </p:cNvSpPr>
          <p:nvPr>
            <p:ph type="title"/>
          </p:nvPr>
        </p:nvSpPr>
        <p:spPr>
          <a:xfrm>
            <a:off x="251520" y="44624"/>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Project Modules</a:t>
            </a:r>
          </a:p>
        </p:txBody>
      </p:sp>
      <p:sp>
        <p:nvSpPr>
          <p:cNvPr id="3" name="Text Placeholder 2">
            <a:extLst>
              <a:ext uri="{FF2B5EF4-FFF2-40B4-BE49-F238E27FC236}">
                <a16:creationId xmlns="" xmlns:a16="http://schemas.microsoft.com/office/drawing/2014/main" id="{6F385ED4-1A84-C06F-8366-9FE5C8DBA8A2}"/>
              </a:ext>
            </a:extLst>
          </p:cNvPr>
          <p:cNvSpPr>
            <a:spLocks noGrp="1"/>
          </p:cNvSpPr>
          <p:nvPr>
            <p:ph type="body" idx="1"/>
          </p:nvPr>
        </p:nvSpPr>
        <p:spPr>
          <a:xfrm>
            <a:off x="611560" y="1556792"/>
            <a:ext cx="7886700" cy="4351338"/>
          </a:xfrm>
        </p:spPr>
        <p:txBody>
          <a:bodyPr>
            <a:normAutofit/>
          </a:bodyPr>
          <a:lstStyle/>
          <a:p>
            <a:r>
              <a:rPr lang="en-IN" sz="2400" dirty="0" smtClean="0">
                <a:latin typeface="Times New Roman" panose="02020603050405020304" pitchFamily="18" charset="0"/>
                <a:cs typeface="Times New Roman" panose="02020603050405020304" pitchFamily="18" charset="0"/>
              </a:rPr>
              <a:t>Module </a:t>
            </a:r>
            <a:r>
              <a:rPr lang="en-IN" sz="2400" dirty="0">
                <a:latin typeface="Times New Roman" panose="02020603050405020304" pitchFamily="18" charset="0"/>
                <a:cs typeface="Times New Roman" panose="02020603050405020304" pitchFamily="18" charset="0"/>
              </a:rPr>
              <a:t>1:</a:t>
            </a:r>
          </a:p>
          <a:p>
            <a:pPr lvl="1" algn="just"/>
            <a:r>
              <a:rPr lang="en-IN" dirty="0">
                <a:latin typeface="Times New Roman" panose="02020603050405020304" pitchFamily="18" charset="0"/>
                <a:cs typeface="Times New Roman" panose="02020603050405020304" pitchFamily="18" charset="0"/>
              </a:rPr>
              <a:t>Data collection- ASV spoof Dataset collection and </a:t>
            </a:r>
            <a:r>
              <a:rPr lang="en-IN" dirty="0" smtClean="0">
                <a:latin typeface="Times New Roman" panose="02020603050405020304" pitchFamily="18" charset="0"/>
                <a:cs typeface="Times New Roman" panose="02020603050405020304" pitchFamily="18" charset="0"/>
              </a:rPr>
              <a:t>Dataset Loading.</a:t>
            </a: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Module 2:</a:t>
            </a:r>
          </a:p>
          <a:p>
            <a:pPr lvl="1"/>
            <a:r>
              <a:rPr lang="en-IN" dirty="0">
                <a:latin typeface="Times New Roman" panose="02020603050405020304" pitchFamily="18" charset="0"/>
                <a:cs typeface="Times New Roman" panose="02020603050405020304" pitchFamily="18" charset="0"/>
              </a:rPr>
              <a:t>Data visualization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Data </a:t>
            </a:r>
            <a:r>
              <a:rPr lang="en-IN" dirty="0" smtClean="0">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Feature extraction.</a:t>
            </a:r>
          </a:p>
          <a:p>
            <a:endParaRPr lang="en-IN" sz="2400" dirty="0">
              <a:latin typeface="Times New Roman" panose="02020603050405020304" pitchFamily="18" charset="0"/>
              <a:cs typeface="Times New Roman" panose="02020603050405020304" pitchFamily="18" charset="0"/>
            </a:endParaRPr>
          </a:p>
          <a:p>
            <a:pPr marL="571500" lvl="1"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7D288F0B-F8B2-5F9F-651C-98C3158ED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dirty="0"/>
          </a:p>
        </p:txBody>
      </p:sp>
    </p:spTree>
    <p:extLst>
      <p:ext uri="{BB962C8B-B14F-4D97-AF65-F5344CB8AC3E}">
        <p14:creationId xmlns:p14="http://schemas.microsoft.com/office/powerpoint/2010/main" val="969683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0A72CE-A984-D519-7851-C9813A31526A}"/>
              </a:ext>
            </a:extLst>
          </p:cNvPr>
          <p:cNvSpPr>
            <a:spLocks noGrp="1"/>
          </p:cNvSpPr>
          <p:nvPr>
            <p:ph type="title"/>
          </p:nvPr>
        </p:nvSpPr>
        <p:spPr>
          <a:xfrm>
            <a:off x="251520" y="0"/>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Project Modules</a:t>
            </a:r>
          </a:p>
        </p:txBody>
      </p:sp>
      <p:sp>
        <p:nvSpPr>
          <p:cNvPr id="3" name="Text Placeholder 2">
            <a:extLst>
              <a:ext uri="{FF2B5EF4-FFF2-40B4-BE49-F238E27FC236}">
                <a16:creationId xmlns="" xmlns:a16="http://schemas.microsoft.com/office/drawing/2014/main" id="{F8369236-E65F-5333-91DB-78DD9847768E}"/>
              </a:ext>
            </a:extLst>
          </p:cNvPr>
          <p:cNvSpPr>
            <a:spLocks noGrp="1"/>
          </p:cNvSpPr>
          <p:nvPr>
            <p:ph type="body" idx="1"/>
          </p:nvPr>
        </p:nvSpPr>
        <p:spPr/>
        <p:txBody>
          <a:bodyPr>
            <a:normAutofit/>
          </a:bodyPr>
          <a:lstStyle/>
          <a:p>
            <a:r>
              <a:rPr lang="en-IN" sz="2400" dirty="0">
                <a:latin typeface="Times New Roman" panose="02020603050405020304" pitchFamily="18" charset="0"/>
                <a:cs typeface="Times New Roman" panose="02020603050405020304" pitchFamily="18" charset="0"/>
              </a:rPr>
              <a:t>Module 3:</a:t>
            </a:r>
          </a:p>
          <a:p>
            <a:pPr lvl="1"/>
            <a:r>
              <a:rPr lang="en-IN" dirty="0">
                <a:latin typeface="Times New Roman" panose="02020603050405020304" pitchFamily="18" charset="0"/>
                <a:cs typeface="Times New Roman" panose="02020603050405020304" pitchFamily="18" charset="0"/>
              </a:rPr>
              <a:t>Creation of Deep learning models based </a:t>
            </a:r>
            <a:r>
              <a:rPr lang="en-IN" dirty="0" smtClean="0">
                <a:latin typeface="Times New Roman" panose="02020603050405020304" pitchFamily="18" charset="0"/>
                <a:cs typeface="Times New Roman" panose="02020603050405020304" pitchFamily="18" charset="0"/>
              </a:rPr>
              <a:t>on </a:t>
            </a:r>
            <a:r>
              <a:rPr lang="en-IN" dirty="0">
                <a:latin typeface="Times New Roman" panose="02020603050405020304" pitchFamily="18" charset="0"/>
                <a:cs typeface="Times New Roman" panose="02020603050405020304" pitchFamily="18" charset="0"/>
              </a:rPr>
              <a:t>RNN,</a:t>
            </a:r>
          </a:p>
          <a:p>
            <a:pPr marL="571500" lvl="1" indent="0">
              <a:buNone/>
            </a:pPr>
            <a:r>
              <a:rPr lang="en-IN" dirty="0">
                <a:latin typeface="Times New Roman" panose="02020603050405020304" pitchFamily="18" charset="0"/>
                <a:cs typeface="Times New Roman" panose="02020603050405020304" pitchFamily="18" charset="0"/>
              </a:rPr>
              <a:t>	LSTM.</a:t>
            </a:r>
          </a:p>
          <a:p>
            <a:pPr lvl="1"/>
            <a:r>
              <a:rPr lang="en-IN" dirty="0">
                <a:latin typeface="Times New Roman" panose="02020603050405020304" pitchFamily="18" charset="0"/>
                <a:cs typeface="Times New Roman" panose="02020603050405020304" pitchFamily="18" charset="0"/>
              </a:rPr>
              <a:t>Audio classification using </a:t>
            </a:r>
            <a:r>
              <a:rPr lang="en-IN" dirty="0" smtClean="0">
                <a:latin typeface="Times New Roman" panose="02020603050405020304" pitchFamily="18" charset="0"/>
                <a:cs typeface="Times New Roman" panose="02020603050405020304" pitchFamily="18" charset="0"/>
              </a:rPr>
              <a:t>RNN and LSTM is to be </a:t>
            </a:r>
            <a:r>
              <a:rPr lang="en-IN" dirty="0">
                <a:latin typeface="Times New Roman" panose="02020603050405020304" pitchFamily="18" charset="0"/>
                <a:cs typeface="Times New Roman" panose="02020603050405020304" pitchFamily="18" charset="0"/>
              </a:rPr>
              <a:t>done and comparison of models </a:t>
            </a:r>
            <a:r>
              <a:rPr lang="en-IN" dirty="0" smtClean="0">
                <a:latin typeface="Times New Roman" panose="02020603050405020304" pitchFamily="18" charset="0"/>
                <a:cs typeface="Times New Roman" panose="02020603050405020304" pitchFamily="18" charset="0"/>
              </a:rPr>
              <a:t>to be </a:t>
            </a:r>
            <a:r>
              <a:rPr lang="en-IN" dirty="0">
                <a:latin typeface="Times New Roman" panose="02020603050405020304" pitchFamily="18" charset="0"/>
                <a:cs typeface="Times New Roman" panose="02020603050405020304" pitchFamily="18" charset="0"/>
              </a:rPr>
              <a:t>performed.</a:t>
            </a:r>
          </a:p>
          <a:p>
            <a:r>
              <a:rPr lang="en-IN" sz="2400" dirty="0">
                <a:latin typeface="Times New Roman" panose="02020603050405020304" pitchFamily="18" charset="0"/>
                <a:cs typeface="Times New Roman" panose="02020603050405020304" pitchFamily="18" charset="0"/>
              </a:rPr>
              <a:t>Module 4:</a:t>
            </a:r>
          </a:p>
          <a:p>
            <a:pPr lvl="1"/>
            <a:r>
              <a:rPr lang="en-IN" dirty="0">
                <a:latin typeface="Times New Roman" panose="02020603050405020304" pitchFamily="18" charset="0"/>
                <a:cs typeface="Times New Roman" panose="02020603050405020304" pitchFamily="18" charset="0"/>
              </a:rPr>
              <a:t>Parameter Tuning - Trying out different </a:t>
            </a:r>
            <a:r>
              <a:rPr lang="en-IN" dirty="0" smtClean="0">
                <a:latin typeface="Times New Roman" panose="02020603050405020304" pitchFamily="18" charset="0"/>
                <a:cs typeface="Times New Roman" panose="02020603050405020304" pitchFamily="18" charset="0"/>
              </a:rPr>
              <a:t>parameters like activation functions, pooling methods and </a:t>
            </a:r>
            <a:r>
              <a:rPr lang="en-IN" dirty="0">
                <a:latin typeface="Times New Roman" panose="02020603050405020304" pitchFamily="18" charset="0"/>
                <a:cs typeface="Times New Roman" panose="02020603050405020304" pitchFamily="18" charset="0"/>
              </a:rPr>
              <a:t>features to improve performance.</a:t>
            </a:r>
          </a:p>
          <a:p>
            <a:pPr lvl="1"/>
            <a:r>
              <a:rPr lang="en-IN" dirty="0">
                <a:latin typeface="Times New Roman" panose="02020603050405020304" pitchFamily="18" charset="0"/>
                <a:cs typeface="Times New Roman" panose="02020603050405020304" pitchFamily="18" charset="0"/>
              </a:rPr>
              <a:t>Ensemble methods - Usage of ensemble methods </a:t>
            </a:r>
            <a:r>
              <a:rPr lang="en-IN" dirty="0" smtClean="0">
                <a:latin typeface="Times New Roman" panose="02020603050405020304" pitchFamily="18" charset="0"/>
                <a:cs typeface="Times New Roman" panose="02020603050405020304" pitchFamily="18" charset="0"/>
              </a:rPr>
              <a:t>to further </a:t>
            </a:r>
            <a:r>
              <a:rPr lang="en-IN" dirty="0">
                <a:latin typeface="Times New Roman" panose="02020603050405020304" pitchFamily="18" charset="0"/>
                <a:cs typeface="Times New Roman" panose="02020603050405020304" pitchFamily="18" charset="0"/>
              </a:rPr>
              <a:t>improve performance.</a:t>
            </a:r>
          </a:p>
          <a:p>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51A69B83-A91C-4823-A3CF-799ACC1DE3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dirty="0"/>
          </a:p>
        </p:txBody>
      </p:sp>
    </p:spTree>
    <p:extLst>
      <p:ext uri="{BB962C8B-B14F-4D97-AF65-F5344CB8AC3E}">
        <p14:creationId xmlns:p14="http://schemas.microsoft.com/office/powerpoint/2010/main" val="2024649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1CADF-A180-1526-27D4-D7EDD08D5213}"/>
              </a:ext>
            </a:extLst>
          </p:cNvPr>
          <p:cNvSpPr>
            <a:spLocks noGrp="1"/>
          </p:cNvSpPr>
          <p:nvPr>
            <p:ph type="title"/>
          </p:nvPr>
        </p:nvSpPr>
        <p:spPr>
          <a:xfrm>
            <a:off x="179512" y="0"/>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Project Modules</a:t>
            </a:r>
          </a:p>
        </p:txBody>
      </p:sp>
      <p:sp>
        <p:nvSpPr>
          <p:cNvPr id="3" name="Text Placeholder 2">
            <a:extLst>
              <a:ext uri="{FF2B5EF4-FFF2-40B4-BE49-F238E27FC236}">
                <a16:creationId xmlns="" xmlns:a16="http://schemas.microsoft.com/office/drawing/2014/main" id="{B244992F-5022-0828-15DD-0026FA063563}"/>
              </a:ext>
            </a:extLst>
          </p:cNvPr>
          <p:cNvSpPr>
            <a:spLocks noGrp="1"/>
          </p:cNvSpPr>
          <p:nvPr>
            <p:ph type="body" idx="1"/>
          </p:nvPr>
        </p:nvSpPr>
        <p:spPr/>
        <p:txBody>
          <a:bodyPr>
            <a:normAutofit/>
          </a:bodyPr>
          <a:lstStyle/>
          <a:p>
            <a:r>
              <a:rPr lang="en-IN" sz="2400" dirty="0">
                <a:latin typeface="Times New Roman" panose="02020603050405020304" pitchFamily="18" charset="0"/>
                <a:cs typeface="Times New Roman" panose="02020603050405020304" pitchFamily="18" charset="0"/>
              </a:rPr>
              <a:t>Module 5:</a:t>
            </a:r>
          </a:p>
          <a:p>
            <a:pPr lvl="1"/>
            <a:r>
              <a:rPr lang="en-IN" dirty="0">
                <a:latin typeface="Times New Roman" panose="02020603050405020304" pitchFamily="18" charset="0"/>
                <a:cs typeface="Times New Roman" panose="02020603050405020304" pitchFamily="18" charset="0"/>
              </a:rPr>
              <a:t>Integration to an IOT system and using it as an audio verification system.</a:t>
            </a:r>
          </a:p>
        </p:txBody>
      </p:sp>
      <p:sp>
        <p:nvSpPr>
          <p:cNvPr id="5" name="Slide Number Placeholder 4">
            <a:extLst>
              <a:ext uri="{FF2B5EF4-FFF2-40B4-BE49-F238E27FC236}">
                <a16:creationId xmlns="" xmlns:a16="http://schemas.microsoft.com/office/drawing/2014/main" id="{12CB61A5-98D2-D427-1B44-1323440D43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212976"/>
            <a:ext cx="5218528" cy="2906103"/>
          </a:xfrm>
          <a:prstGeom prst="rect">
            <a:avLst/>
          </a:prstGeom>
        </p:spPr>
      </p:pic>
      <p:cxnSp>
        <p:nvCxnSpPr>
          <p:cNvPr id="8" name="Straight Arrow Connector 7"/>
          <p:cNvCxnSpPr/>
          <p:nvPr/>
        </p:nvCxnSpPr>
        <p:spPr>
          <a:xfrm>
            <a:off x="6012160" y="4149080"/>
            <a:ext cx="7200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952316" y="3870632"/>
            <a:ext cx="86409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Genuine</a:t>
            </a:r>
            <a:endParaRPr lang="en-IN" sz="1200" dirty="0">
              <a:latin typeface="Times New Roman" pitchFamily="18" charset="0"/>
              <a:cs typeface="Times New Roman"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464" y="3356992"/>
            <a:ext cx="1896931" cy="1896931"/>
          </a:xfrm>
          <a:prstGeom prst="rect">
            <a:avLst/>
          </a:prstGeom>
        </p:spPr>
      </p:pic>
    </p:spTree>
    <p:extLst>
      <p:ext uri="{BB962C8B-B14F-4D97-AF65-F5344CB8AC3E}">
        <p14:creationId xmlns:p14="http://schemas.microsoft.com/office/powerpoint/2010/main" val="2994169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7872EB-85A3-2A0A-F473-60EE3C06C24C}"/>
              </a:ext>
            </a:extLst>
          </p:cNvPr>
          <p:cNvSpPr>
            <a:spLocks noGrp="1"/>
          </p:cNvSpPr>
          <p:nvPr>
            <p:ph type="title"/>
          </p:nvPr>
        </p:nvSpPr>
        <p:spPr>
          <a:xfrm>
            <a:off x="323528" y="19653"/>
            <a:ext cx="7886700" cy="1325563"/>
          </a:xfrm>
        </p:spPr>
        <p:txBody>
          <a:bodyPr>
            <a:normAutofit/>
          </a:bodyPr>
          <a:lstStyle/>
          <a:p>
            <a:r>
              <a:rPr lang="en-US" sz="4000" dirty="0" smtClean="0">
                <a:latin typeface="Times New Roman" panose="02020603050405020304" pitchFamily="18" charset="0"/>
                <a:cs typeface="Times New Roman" panose="02020603050405020304" pitchFamily="18" charset="0"/>
              </a:rPr>
              <a:t>Works completed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1E89D3AF-2896-9B7F-2F5B-39E614C49A76}"/>
              </a:ext>
            </a:extLst>
          </p:cNvPr>
          <p:cNvSpPr>
            <a:spLocks noGrp="1"/>
          </p:cNvSpPr>
          <p:nvPr>
            <p:ph type="body" idx="1"/>
          </p:nvPr>
        </p:nvSpPr>
        <p:spPr>
          <a:xfrm>
            <a:off x="467544" y="1412776"/>
            <a:ext cx="7886700" cy="4351338"/>
          </a:xfrm>
        </p:spPr>
        <p:txBody>
          <a:bodyPr>
            <a:normAutofit/>
          </a:bodyPr>
          <a:lstStyle/>
          <a:p>
            <a:pPr algn="just">
              <a:lnSpc>
                <a:spcPct val="100000"/>
              </a:lnSpc>
            </a:pP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US" dirty="0" smtClean="0">
                <a:latin typeface="Times New Roman" panose="02020603050405020304" pitchFamily="18" charset="0"/>
                <a:cs typeface="Times New Roman" panose="02020603050405020304" pitchFamily="18" charset="0"/>
              </a:rPr>
              <a:t>ASV Spoof 2019 dataset is taken and dataset preparation is done.</a:t>
            </a:r>
          </a:p>
          <a:p>
            <a:pPr lvl="1" algn="just">
              <a:lnSpc>
                <a:spcPct val="100000"/>
              </a:lnSpc>
            </a:pPr>
            <a:r>
              <a:rPr lang="en-US" dirty="0" smtClean="0">
                <a:latin typeface="Times New Roman" panose="02020603050405020304" pitchFamily="18" charset="0"/>
                <a:cs typeface="Times New Roman" panose="02020603050405020304" pitchFamily="18" charset="0"/>
              </a:rPr>
              <a:t>Logical access and Physical access audio files are combined to generate a dataset which contains two different situations</a:t>
            </a:r>
            <a:r>
              <a:rPr lang="en-US" dirty="0" smtClean="0">
                <a:latin typeface="Times New Roman" panose="02020603050405020304" pitchFamily="18" charset="0"/>
                <a:cs typeface="Times New Roman" panose="02020603050405020304" pitchFamily="18" charset="0"/>
              </a:rPr>
              <a:t>.</a:t>
            </a:r>
          </a:p>
          <a:p>
            <a:pPr lvl="1" algn="just"/>
            <a:r>
              <a:rPr lang="en-IN" sz="2000" dirty="0">
                <a:latin typeface="Times New Roman" panose="02020603050405020304" pitchFamily="18" charset="0"/>
                <a:cs typeface="Times New Roman" panose="02020603050405020304" pitchFamily="18" charset="0"/>
              </a:rPr>
              <a:t>Dataset is loaded as batches using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module.</a:t>
            </a:r>
          </a:p>
          <a:p>
            <a:pPr lvl="1" algn="just"/>
            <a:r>
              <a:rPr lang="en-IN" sz="2000" dirty="0">
                <a:latin typeface="Times New Roman" panose="02020603050405020304" pitchFamily="18" charset="0"/>
                <a:cs typeface="Times New Roman" panose="02020603050405020304" pitchFamily="18" charset="0"/>
              </a:rPr>
              <a:t>Data is </a:t>
            </a:r>
            <a:r>
              <a:rPr lang="en-IN" sz="2000" dirty="0" err="1">
                <a:latin typeface="Times New Roman" panose="02020603050405020304" pitchFamily="18" charset="0"/>
                <a:cs typeface="Times New Roman" panose="02020603050405020304" pitchFamily="18" charset="0"/>
              </a:rPr>
              <a:t>splitted</a:t>
            </a:r>
            <a:r>
              <a:rPr lang="en-IN" sz="2000" dirty="0">
                <a:latin typeface="Times New Roman" panose="02020603050405020304" pitchFamily="18" charset="0"/>
                <a:cs typeface="Times New Roman" panose="02020603050405020304" pitchFamily="18" charset="0"/>
              </a:rPr>
              <a:t> into training, testing, validation batches.</a:t>
            </a:r>
          </a:p>
          <a:p>
            <a:pPr lvl="1" algn="just"/>
            <a:r>
              <a:rPr lang="en-IN" sz="2000" dirty="0">
                <a:latin typeface="Times New Roman" panose="02020603050405020304" pitchFamily="18" charset="0"/>
                <a:cs typeface="Times New Roman" panose="02020603050405020304" pitchFamily="18" charset="0"/>
              </a:rPr>
              <a:t>Spectrograms are generated using </a:t>
            </a:r>
            <a:r>
              <a:rPr lang="en-IN" sz="2000" dirty="0" err="1">
                <a:latin typeface="Times New Roman" panose="02020603050405020304" pitchFamily="18" charset="0"/>
                <a:cs typeface="Times New Roman" panose="02020603050405020304" pitchFamily="18" charset="0"/>
              </a:rPr>
              <a:t>Librosa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module for data visualization.</a:t>
            </a:r>
          </a:p>
          <a:p>
            <a:pPr lvl="1" algn="just">
              <a:lnSpc>
                <a:spcPct val="100000"/>
              </a:lnSpc>
            </a:pPr>
            <a:endParaRPr lang="en-US" dirty="0" smtClean="0">
              <a:latin typeface="Times New Roman" panose="02020603050405020304" pitchFamily="18" charset="0"/>
              <a:cs typeface="Times New Roman" panose="02020603050405020304" pitchFamily="18" charset="0"/>
            </a:endParaRPr>
          </a:p>
          <a:p>
            <a:pPr marL="571500" lvl="1"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D73EC7BF-49E3-FCDD-7EAA-051CD3E2C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dirty="0"/>
          </a:p>
        </p:txBody>
      </p:sp>
    </p:spTree>
    <p:extLst>
      <p:ext uri="{BB962C8B-B14F-4D97-AF65-F5344CB8AC3E}">
        <p14:creationId xmlns:p14="http://schemas.microsoft.com/office/powerpoint/2010/main" val="159451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DA8D7-4A5B-378A-3A8E-C65ED514A4CA}"/>
              </a:ext>
            </a:extLst>
          </p:cNvPr>
          <p:cNvSpPr>
            <a:spLocks noGrp="1"/>
          </p:cNvSpPr>
          <p:nvPr>
            <p:ph type="title"/>
          </p:nvPr>
        </p:nvSpPr>
        <p:spPr>
          <a:xfrm>
            <a:off x="251520" y="0"/>
            <a:ext cx="7886700" cy="1325563"/>
          </a:xfrm>
        </p:spPr>
        <p:txBody>
          <a:bodyPr>
            <a:normAutofit/>
          </a:bodyPr>
          <a:lstStyle/>
          <a:p>
            <a:r>
              <a:rPr lang="en-US" sz="4000" dirty="0" smtClean="0">
                <a:latin typeface="Times New Roman" panose="02020603050405020304" pitchFamily="18" charset="0"/>
                <a:cs typeface="Times New Roman" panose="02020603050405020304" pitchFamily="18" charset="0"/>
              </a:rPr>
              <a:t>Works yet to be completed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27BD0297-495F-33BF-B525-83B5A725206A}"/>
              </a:ext>
            </a:extLst>
          </p:cNvPr>
          <p:cNvSpPr>
            <a:spLocks noGrp="1"/>
          </p:cNvSpPr>
          <p:nvPr>
            <p:ph type="body" idx="1"/>
          </p:nvPr>
        </p:nvSpPr>
        <p:spPr>
          <a:xfrm>
            <a:off x="611560" y="1412776"/>
            <a:ext cx="7886700" cy="4351338"/>
          </a:xfrm>
        </p:spPr>
        <p:txBody>
          <a:bodyPr>
            <a:normAutofit/>
          </a:bodyPr>
          <a:lstStyle/>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Data </a:t>
            </a:r>
            <a:r>
              <a:rPr lang="en-IN" sz="2400" dirty="0">
                <a:latin typeface="Times New Roman" panose="02020603050405020304" pitchFamily="18" charset="0"/>
                <a:cs typeface="Times New Roman" panose="02020603050405020304" pitchFamily="18" charset="0"/>
              </a:rPr>
              <a:t>augmentation is </a:t>
            </a:r>
            <a:r>
              <a:rPr lang="en-IN" sz="2400" dirty="0" smtClean="0">
                <a:latin typeface="Times New Roman" panose="02020603050405020304" pitchFamily="18" charset="0"/>
                <a:cs typeface="Times New Roman" panose="02020603050405020304" pitchFamily="18" charset="0"/>
              </a:rPr>
              <a:t>to be performed </a:t>
            </a:r>
            <a:r>
              <a:rPr lang="en-IN" sz="2400" dirty="0">
                <a:latin typeface="Times New Roman" panose="02020603050405020304" pitchFamily="18" charset="0"/>
                <a:cs typeface="Times New Roman" panose="02020603050405020304" pitchFamily="18" charset="0"/>
              </a:rPr>
              <a:t>to generate new set of data with variations</a:t>
            </a:r>
            <a:r>
              <a:rPr lang="en-IN" sz="2400" dirty="0" smtClean="0">
                <a:latin typeface="Times New Roman" panose="02020603050405020304" pitchFamily="18" charset="0"/>
                <a:cs typeface="Times New Roman" panose="02020603050405020304" pitchFamily="18" charset="0"/>
              </a:rPr>
              <a:t>.(in module 2)</a:t>
            </a:r>
          </a:p>
          <a:p>
            <a:pPr algn="just"/>
            <a:r>
              <a:rPr lang="en-US" sz="2400" dirty="0" smtClean="0">
                <a:latin typeface="Times New Roman" panose="02020603050405020304" pitchFamily="18" charset="0"/>
                <a:cs typeface="Times New Roman" panose="02020603050405020304" pitchFamily="18" charset="0"/>
              </a:rPr>
              <a:t>Module 3</a:t>
            </a:r>
          </a:p>
          <a:p>
            <a:pPr algn="just"/>
            <a:r>
              <a:rPr lang="en-US" sz="2400" dirty="0" smtClean="0">
                <a:latin typeface="Times New Roman" panose="02020603050405020304" pitchFamily="18" charset="0"/>
                <a:cs typeface="Times New Roman" panose="02020603050405020304" pitchFamily="18" charset="0"/>
              </a:rPr>
              <a:t>Module 4</a:t>
            </a:r>
          </a:p>
          <a:p>
            <a:pPr algn="just"/>
            <a:r>
              <a:rPr lang="en-US" sz="2400" dirty="0" smtClean="0">
                <a:latin typeface="Times New Roman" panose="02020603050405020304" pitchFamily="18" charset="0"/>
                <a:cs typeface="Times New Roman" panose="02020603050405020304" pitchFamily="18" charset="0"/>
              </a:rPr>
              <a:t>Module 5</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2F2BCBDB-2163-26AD-14DF-A7E4074BE9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dirty="0"/>
          </a:p>
        </p:txBody>
      </p:sp>
    </p:spTree>
    <p:extLst>
      <p:ext uri="{BB962C8B-B14F-4D97-AF65-F5344CB8AC3E}">
        <p14:creationId xmlns:p14="http://schemas.microsoft.com/office/powerpoint/2010/main" val="24753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119F46-48CA-1313-CF0B-CE082E35F38F}"/>
              </a:ext>
            </a:extLst>
          </p:cNvPr>
          <p:cNvSpPr>
            <a:spLocks noGrp="1"/>
          </p:cNvSpPr>
          <p:nvPr>
            <p:ph type="title"/>
          </p:nvPr>
        </p:nvSpPr>
        <p:spPr>
          <a:xfrm>
            <a:off x="251520" y="35696"/>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Spectrograms</a:t>
            </a:r>
          </a:p>
        </p:txBody>
      </p:sp>
      <p:sp>
        <p:nvSpPr>
          <p:cNvPr id="5" name="Slide Number Placeholder 4">
            <a:extLst>
              <a:ext uri="{FF2B5EF4-FFF2-40B4-BE49-F238E27FC236}">
                <a16:creationId xmlns="" xmlns:a16="http://schemas.microsoft.com/office/drawing/2014/main" id="{4AEA8859-8D9E-DC7C-A00F-9B14B3FEAB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dirty="0"/>
          </a:p>
        </p:txBody>
      </p:sp>
      <p:pic>
        <p:nvPicPr>
          <p:cNvPr id="6" name="Picture 5">
            <a:extLst>
              <a:ext uri="{FF2B5EF4-FFF2-40B4-BE49-F238E27FC236}">
                <a16:creationId xmlns="" xmlns:a16="http://schemas.microsoft.com/office/drawing/2014/main" id="{10526AFE-84BA-C92E-C48B-50BE31AAB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132350"/>
            <a:ext cx="4495421" cy="2996947"/>
          </a:xfrm>
          <a:prstGeom prst="rect">
            <a:avLst/>
          </a:prstGeom>
        </p:spPr>
      </p:pic>
      <p:pic>
        <p:nvPicPr>
          <p:cNvPr id="7" name="Picture 6">
            <a:extLst>
              <a:ext uri="{FF2B5EF4-FFF2-40B4-BE49-F238E27FC236}">
                <a16:creationId xmlns="" xmlns:a16="http://schemas.microsoft.com/office/drawing/2014/main" id="{F56BA3CF-FE80-75C8-2B03-AAF4B31AB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189139"/>
            <a:ext cx="4325051" cy="2883368"/>
          </a:xfrm>
          <a:prstGeom prst="rect">
            <a:avLst/>
          </a:prstGeom>
        </p:spPr>
      </p:pic>
      <p:sp>
        <p:nvSpPr>
          <p:cNvPr id="8" name="TextBox 7">
            <a:extLst>
              <a:ext uri="{FF2B5EF4-FFF2-40B4-BE49-F238E27FC236}">
                <a16:creationId xmlns="" xmlns:a16="http://schemas.microsoft.com/office/drawing/2014/main" id="{4073E92B-3FBE-5E4A-9803-1B08F79692B5}"/>
              </a:ext>
            </a:extLst>
          </p:cNvPr>
          <p:cNvSpPr txBox="1"/>
          <p:nvPr/>
        </p:nvSpPr>
        <p:spPr>
          <a:xfrm>
            <a:off x="1239090" y="5212269"/>
            <a:ext cx="2664296" cy="400110"/>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Bonafide</a:t>
            </a:r>
          </a:p>
        </p:txBody>
      </p:sp>
      <p:sp>
        <p:nvSpPr>
          <p:cNvPr id="9" name="TextBox 8">
            <a:extLst>
              <a:ext uri="{FF2B5EF4-FFF2-40B4-BE49-F238E27FC236}">
                <a16:creationId xmlns="" xmlns:a16="http://schemas.microsoft.com/office/drawing/2014/main" id="{24F02D5C-3AA4-55BC-914B-0670E5F9F6C6}"/>
              </a:ext>
            </a:extLst>
          </p:cNvPr>
          <p:cNvSpPr txBox="1"/>
          <p:nvPr/>
        </p:nvSpPr>
        <p:spPr>
          <a:xfrm>
            <a:off x="6446423" y="5206598"/>
            <a:ext cx="144016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Spoofed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77737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12AD0-C8BD-662C-DC52-86855597BA74}"/>
              </a:ext>
            </a:extLst>
          </p:cNvPr>
          <p:cNvSpPr>
            <a:spLocks noGrp="1"/>
          </p:cNvSpPr>
          <p:nvPr>
            <p:ph type="title"/>
          </p:nvPr>
        </p:nvSpPr>
        <p:spPr>
          <a:xfrm>
            <a:off x="155921" y="0"/>
            <a:ext cx="7886700" cy="1325563"/>
          </a:xfrm>
        </p:spPr>
        <p:txBody>
          <a:bodyPr>
            <a:normAutofit/>
          </a:bodyPr>
          <a:lstStyle/>
          <a:p>
            <a:pPr marL="114300" indent="0">
              <a:buNone/>
            </a:pPr>
            <a:r>
              <a:rPr lang="en-IN" sz="4000" dirty="0" smtClean="0">
                <a:latin typeface="Times New Roman" panose="02020603050405020304" pitchFamily="18" charset="0"/>
                <a:cs typeface="Times New Roman" panose="02020603050405020304" pitchFamily="18" charset="0"/>
              </a:rPr>
              <a:t>Algorithms to be used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03A979FF-6CF9-BECD-A7FA-E572CB04024F}"/>
              </a:ext>
            </a:extLst>
          </p:cNvPr>
          <p:cNvSpPr>
            <a:spLocks noGrp="1"/>
          </p:cNvSpPr>
          <p:nvPr>
            <p:ph type="body" idx="1"/>
          </p:nvPr>
        </p:nvSpPr>
        <p:spPr/>
        <p:txBody>
          <a:bodyPr>
            <a:normAutofit/>
          </a:bodyPr>
          <a:lstStyle/>
          <a:p>
            <a:pPr marL="114300" indent="0" algn="just">
              <a:buNone/>
            </a:pPr>
            <a:r>
              <a:rPr lang="en-IN" sz="2400" b="1" dirty="0">
                <a:latin typeface="Times New Roman" panose="02020603050405020304" pitchFamily="18" charset="0"/>
                <a:cs typeface="Times New Roman" panose="02020603050405020304" pitchFamily="18" charset="0"/>
              </a:rPr>
              <a:t>Recurrent Neural </a:t>
            </a:r>
            <a:r>
              <a:rPr lang="en-IN" sz="2400" b="1" dirty="0" smtClean="0">
                <a:latin typeface="Times New Roman" panose="02020603050405020304" pitchFamily="18" charset="0"/>
                <a:cs typeface="Times New Roman" panose="02020603050405020304" pitchFamily="18" charset="0"/>
              </a:rPr>
              <a:t>Network:</a:t>
            </a:r>
            <a:endParaRPr lang="en-US" sz="2400" b="1" i="0" dirty="0" smtClean="0">
              <a:solidFill>
                <a:schemeClr val="tx1"/>
              </a:solidFill>
              <a:effectLst/>
              <a:latin typeface="Times New Roman" panose="02020603050405020304" pitchFamily="18" charset="0"/>
              <a:cs typeface="Times New Roman" panose="02020603050405020304" pitchFamily="18" charset="0"/>
            </a:endParaRPr>
          </a:p>
          <a:p>
            <a:pPr marL="114300" indent="0" algn="just">
              <a:buNone/>
            </a:pPr>
            <a:r>
              <a:rPr lang="en-US" sz="2400" b="0" i="0" dirty="0" smtClean="0">
                <a:solidFill>
                  <a:schemeClr val="tx1"/>
                </a:solidFill>
                <a:effectLst/>
                <a:latin typeface="Times New Roman" panose="02020603050405020304" pitchFamily="18" charset="0"/>
                <a:cs typeface="Times New Roman" panose="02020603050405020304" pitchFamily="18" charset="0"/>
              </a:rPr>
              <a:t>RNN </a:t>
            </a:r>
            <a:r>
              <a:rPr lang="en-US" sz="2400" b="0" i="0" dirty="0">
                <a:solidFill>
                  <a:schemeClr val="tx1"/>
                </a:solidFill>
                <a:effectLst/>
                <a:latin typeface="Times New Roman" panose="02020603050405020304" pitchFamily="18" charset="0"/>
                <a:cs typeface="Times New Roman" panose="02020603050405020304" pitchFamily="18" charset="0"/>
              </a:rPr>
              <a:t>works on the principle of saving the output of a particular layer and feeding this back to the input in order to predict the output of the layer.</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157EB441-9993-212C-1E3D-CCA14E5D1C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dirty="0"/>
          </a:p>
        </p:txBody>
      </p:sp>
      <p:pic>
        <p:nvPicPr>
          <p:cNvPr id="7" name="Picture 6">
            <a:extLst>
              <a:ext uri="{FF2B5EF4-FFF2-40B4-BE49-F238E27FC236}">
                <a16:creationId xmlns="" xmlns:a16="http://schemas.microsoft.com/office/drawing/2014/main" id="{F88E1335-2536-33F5-C3A1-31265F70109B}"/>
              </a:ext>
            </a:extLst>
          </p:cNvPr>
          <p:cNvPicPr>
            <a:picLocks noChangeAspect="1"/>
          </p:cNvPicPr>
          <p:nvPr/>
        </p:nvPicPr>
        <p:blipFill>
          <a:blip r:embed="rId2"/>
          <a:stretch>
            <a:fillRect/>
          </a:stretch>
        </p:blipFill>
        <p:spPr>
          <a:xfrm>
            <a:off x="1123773" y="3695889"/>
            <a:ext cx="6896454" cy="2667137"/>
          </a:xfrm>
          <a:prstGeom prst="rect">
            <a:avLst/>
          </a:prstGeom>
        </p:spPr>
      </p:pic>
    </p:spTree>
    <p:extLst>
      <p:ext uri="{BB962C8B-B14F-4D97-AF65-F5344CB8AC3E}">
        <p14:creationId xmlns:p14="http://schemas.microsoft.com/office/powerpoint/2010/main" val="1959036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653"/>
            <a:ext cx="7886700" cy="1325563"/>
          </a:xfrm>
        </p:spPr>
        <p:txBody>
          <a:bodyPr>
            <a:normAutofit/>
          </a:bodyPr>
          <a:lstStyle/>
          <a:p>
            <a:r>
              <a:rPr lang="en-IN" sz="4000" dirty="0" smtClean="0">
                <a:latin typeface="Times New Roman" pitchFamily="18" charset="0"/>
                <a:cs typeface="Times New Roman" pitchFamily="18" charset="0"/>
              </a:rPr>
              <a:t>Objective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develop a Deep-Learning Enabled Audio Spoof Detector which uses </a:t>
            </a:r>
            <a:r>
              <a:rPr lang="en-US" sz="2400" dirty="0" smtClean="0">
                <a:latin typeface="Times New Roman" pitchFamily="18" charset="0"/>
                <a:cs typeface="Times New Roman" pitchFamily="18" charset="0"/>
              </a:rPr>
              <a:t>Recurrent Neural Networks(RNN) and Long Short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erm Memory(LSTM) to </a:t>
            </a:r>
            <a:r>
              <a:rPr lang="en-US" sz="2400" dirty="0">
                <a:latin typeface="Times New Roman" pitchFamily="18" charset="0"/>
                <a:cs typeface="Times New Roman" pitchFamily="18" charset="0"/>
              </a:rPr>
              <a:t>classify </a:t>
            </a:r>
            <a:r>
              <a:rPr lang="en-US" sz="2400" dirty="0" smtClean="0">
                <a:latin typeface="Times New Roman" pitchFamily="18" charset="0"/>
                <a:cs typeface="Times New Roman" pitchFamily="18" charset="0"/>
              </a:rPr>
              <a:t>human voice from recorded voices. </a:t>
            </a:r>
          </a:p>
          <a:p>
            <a:pPr algn="just"/>
            <a:r>
              <a:rPr lang="en-US" sz="2400" dirty="0" smtClean="0">
                <a:latin typeface="Times New Roman" pitchFamily="18" charset="0"/>
                <a:cs typeface="Times New Roman" pitchFamily="18" charset="0"/>
              </a:rPr>
              <a:t>The proposed model will defend from the following attacks:</a:t>
            </a:r>
          </a:p>
          <a:p>
            <a:pPr lvl="1" algn="just"/>
            <a:r>
              <a:rPr lang="en-US" dirty="0" smtClean="0">
                <a:latin typeface="Times New Roman" pitchFamily="18" charset="0"/>
                <a:cs typeface="Times New Roman" pitchFamily="18" charset="0"/>
              </a:rPr>
              <a:t>Replay attack</a:t>
            </a:r>
          </a:p>
          <a:p>
            <a:pPr lvl="1" algn="just"/>
            <a:r>
              <a:rPr lang="en-US" dirty="0" smtClean="0">
                <a:latin typeface="Times New Roman" pitchFamily="18" charset="0"/>
                <a:cs typeface="Times New Roman" pitchFamily="18" charset="0"/>
              </a:rPr>
              <a:t>Voice conversion attack</a:t>
            </a:r>
            <a:endParaRPr lang="en-US"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spTree>
    <p:extLst>
      <p:ext uri="{BB962C8B-B14F-4D97-AF65-F5344CB8AC3E}">
        <p14:creationId xmlns:p14="http://schemas.microsoft.com/office/powerpoint/2010/main" val="2964346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073CEB-BCC5-F703-DBB2-6BD102823283}"/>
              </a:ext>
            </a:extLst>
          </p:cNvPr>
          <p:cNvSpPr>
            <a:spLocks noGrp="1"/>
          </p:cNvSpPr>
          <p:nvPr>
            <p:ph type="title"/>
          </p:nvPr>
        </p:nvSpPr>
        <p:spPr>
          <a:xfrm>
            <a:off x="251520" y="0"/>
            <a:ext cx="7886700" cy="1325563"/>
          </a:xfrm>
        </p:spPr>
        <p:txBody>
          <a:bodyPr>
            <a:normAutofit/>
          </a:bodyPr>
          <a:lstStyle/>
          <a:p>
            <a:pPr marL="114300" indent="0">
              <a:buNone/>
            </a:pPr>
            <a:r>
              <a:rPr lang="en-IN" sz="4000" dirty="0" smtClean="0">
                <a:latin typeface="Times New Roman" panose="02020603050405020304" pitchFamily="18" charset="0"/>
                <a:cs typeface="Times New Roman" panose="02020603050405020304" pitchFamily="18" charset="0"/>
              </a:rPr>
              <a:t>Algorithms to be used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B1291D39-75C4-70BE-00DD-692308AB67AA}"/>
              </a:ext>
            </a:extLst>
          </p:cNvPr>
          <p:cNvSpPr>
            <a:spLocks noGrp="1"/>
          </p:cNvSpPr>
          <p:nvPr>
            <p:ph type="body" idx="1"/>
          </p:nvPr>
        </p:nvSpPr>
        <p:spPr>
          <a:xfrm>
            <a:off x="467544" y="1628800"/>
            <a:ext cx="7776864" cy="4351338"/>
          </a:xfrm>
        </p:spPr>
        <p:txBody>
          <a:bodyPr>
            <a:noAutofit/>
          </a:bodyPr>
          <a:lstStyle/>
          <a:p>
            <a:pPr marL="114300" indent="0" algn="just">
              <a:buNone/>
            </a:pPr>
            <a:r>
              <a:rPr lang="en-IN" sz="2000" dirty="0" smtClean="0">
                <a:latin typeface="Times New Roman" panose="02020603050405020304" pitchFamily="18" charset="0"/>
                <a:cs typeface="Times New Roman" panose="02020603050405020304" pitchFamily="18" charset="0"/>
              </a:rPr>
              <a:t>RNN </a:t>
            </a:r>
            <a:r>
              <a:rPr lang="en-IN" sz="2000" dirty="0">
                <a:latin typeface="Times New Roman" panose="02020603050405020304" pitchFamily="18" charset="0"/>
                <a:cs typeface="Times New Roman" panose="02020603050405020304" pitchFamily="18" charset="0"/>
              </a:rPr>
              <a:t>is proposed because normal feed forward neural network:</a:t>
            </a:r>
          </a:p>
          <a:p>
            <a:pPr lvl="1" algn="just"/>
            <a:r>
              <a:rPr lang="en-IN" sz="2000" dirty="0">
                <a:latin typeface="Times New Roman" panose="02020603050405020304" pitchFamily="18" charset="0"/>
                <a:cs typeface="Times New Roman" panose="02020603050405020304" pitchFamily="18" charset="0"/>
              </a:rPr>
              <a:t>It cannot handle sequential data like audio files.</a:t>
            </a:r>
          </a:p>
          <a:p>
            <a:pPr lvl="1" algn="just"/>
            <a:r>
              <a:rPr lang="en-IN" sz="2000" dirty="0">
                <a:latin typeface="Times New Roman" panose="02020603050405020304" pitchFamily="18" charset="0"/>
                <a:cs typeface="Times New Roman" panose="02020603050405020304" pitchFamily="18" charset="0"/>
              </a:rPr>
              <a:t>It cannot memorize previous inputs.</a:t>
            </a:r>
          </a:p>
          <a:p>
            <a:pPr lvl="1" algn="just"/>
            <a:endParaRPr lang="en-IN" sz="2000" dirty="0">
              <a:latin typeface="Times New Roman" panose="02020603050405020304" pitchFamily="18" charset="0"/>
              <a:cs typeface="Times New Roman" panose="02020603050405020304" pitchFamily="18" charset="0"/>
            </a:endParaRPr>
          </a:p>
          <a:p>
            <a:pPr marL="571500" lvl="1" indent="0" algn="just">
              <a:buNone/>
            </a:pPr>
            <a:r>
              <a:rPr lang="en-IN" sz="2000" dirty="0">
                <a:latin typeface="Times New Roman" panose="02020603050405020304" pitchFamily="18" charset="0"/>
                <a:cs typeface="Times New Roman" panose="02020603050405020304" pitchFamily="18" charset="0"/>
              </a:rPr>
              <a:t>Formula for calculating current state:</a:t>
            </a:r>
          </a:p>
          <a:p>
            <a:pPr marL="571500" lvl="1" indent="0" algn="just">
              <a:buNone/>
            </a:pPr>
            <a:endParaRPr lang="en-IN" sz="2000" dirty="0">
              <a:latin typeface="Times New Roman" panose="02020603050405020304" pitchFamily="18" charset="0"/>
              <a:cs typeface="Times New Roman" panose="02020603050405020304" pitchFamily="18" charset="0"/>
            </a:endParaRPr>
          </a:p>
          <a:p>
            <a:pPr marL="571500" lvl="1" indent="0" algn="just">
              <a:buNone/>
            </a:pPr>
            <a:endParaRPr lang="en-IN" sz="2000" dirty="0">
              <a:latin typeface="Times New Roman" panose="02020603050405020304" pitchFamily="18" charset="0"/>
              <a:cs typeface="Times New Roman" panose="02020603050405020304" pitchFamily="18" charset="0"/>
            </a:endParaRPr>
          </a:p>
          <a:p>
            <a:pPr marL="571500" lvl="1" indent="0" algn="just">
              <a:buNone/>
            </a:pPr>
            <a:endParaRPr lang="en-IN" sz="2000" dirty="0">
              <a:latin typeface="Times New Roman" panose="02020603050405020304" pitchFamily="18" charset="0"/>
              <a:cs typeface="Times New Roman" panose="02020603050405020304" pitchFamily="18" charset="0"/>
            </a:endParaRPr>
          </a:p>
          <a:p>
            <a:pPr marL="571500" lvl="1" indent="0" algn="just">
              <a:buNone/>
            </a:pPr>
            <a:r>
              <a:rPr lang="en-IN" sz="2000" b="1" dirty="0">
                <a:latin typeface="Times New Roman" panose="02020603050405020304" pitchFamily="18" charset="0"/>
                <a:cs typeface="Times New Roman" panose="02020603050405020304" pitchFamily="18" charset="0"/>
              </a:rPr>
              <a:t>Disadvantages:</a:t>
            </a: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Gradient vanishing and exploding problems.</a:t>
            </a: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Training an RNN is a very difficult task.</a:t>
            </a: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cannot process very long sequences if using tanh or relu as an activation function.</a:t>
            </a:r>
          </a:p>
          <a:p>
            <a:pPr marL="571500" lvl="1" indent="0" algn="just">
              <a:buNone/>
            </a:pPr>
            <a:endParaRPr lang="en-IN" sz="2000" dirty="0">
              <a:latin typeface="Times New Roman" panose="02020603050405020304" pitchFamily="18" charset="0"/>
              <a:cs typeface="Times New Roman" panose="02020603050405020304" pitchFamily="18" charset="0"/>
            </a:endParaRPr>
          </a:p>
          <a:p>
            <a:pPr marL="571500" lvl="1" indent="0" algn="just">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ED0494E0-9835-0A49-A3A9-8AAD9A4ED1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dirty="0"/>
          </a:p>
        </p:txBody>
      </p:sp>
      <p:pic>
        <p:nvPicPr>
          <p:cNvPr id="1026" name="Picture 2" descr="Lightbox">
            <a:extLst>
              <a:ext uri="{FF2B5EF4-FFF2-40B4-BE49-F238E27FC236}">
                <a16:creationId xmlns="" xmlns:a16="http://schemas.microsoft.com/office/drawing/2014/main" id="{70D209CF-8436-648E-153F-0F8C6A30C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68182"/>
            <a:ext cx="1704975" cy="466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69CE6DA8-CAEB-6FB7-507C-A5A8F3126F40}"/>
              </a:ext>
            </a:extLst>
          </p:cNvPr>
          <p:cNvPicPr>
            <a:picLocks noChangeAspect="1"/>
          </p:cNvPicPr>
          <p:nvPr/>
        </p:nvPicPr>
        <p:blipFill>
          <a:blip r:embed="rId3"/>
          <a:stretch>
            <a:fillRect/>
          </a:stretch>
        </p:blipFill>
        <p:spPr>
          <a:xfrm>
            <a:off x="3923928" y="3490750"/>
            <a:ext cx="2279767" cy="1009702"/>
          </a:xfrm>
          <a:prstGeom prst="rect">
            <a:avLst/>
          </a:prstGeom>
        </p:spPr>
      </p:pic>
    </p:spTree>
    <p:extLst>
      <p:ext uri="{BB962C8B-B14F-4D97-AF65-F5344CB8AC3E}">
        <p14:creationId xmlns:p14="http://schemas.microsoft.com/office/powerpoint/2010/main" val="4050826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15F84A-DDA2-E5D9-863D-9787EA8F1B99}"/>
              </a:ext>
            </a:extLst>
          </p:cNvPr>
          <p:cNvSpPr>
            <a:spLocks noGrp="1"/>
          </p:cNvSpPr>
          <p:nvPr>
            <p:ph type="title"/>
          </p:nvPr>
        </p:nvSpPr>
        <p:spPr>
          <a:xfrm>
            <a:off x="323528" y="35696"/>
            <a:ext cx="7886700" cy="1325563"/>
          </a:xfrm>
        </p:spPr>
        <p:txBody>
          <a:bodyPr>
            <a:normAutofit/>
          </a:bodyPr>
          <a:lstStyle/>
          <a:p>
            <a:r>
              <a:rPr lang="en-IN" sz="4000" dirty="0" smtClean="0">
                <a:latin typeface="Times New Roman" panose="02020603050405020304" pitchFamily="18" charset="0"/>
                <a:cs typeface="Times New Roman" panose="02020603050405020304" pitchFamily="18" charset="0"/>
              </a:rPr>
              <a:t>Algorithms to be used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B61EDF3E-63EA-D460-B61A-131FEEA3D9E9}"/>
              </a:ext>
            </a:extLst>
          </p:cNvPr>
          <p:cNvSpPr>
            <a:spLocks noGrp="1"/>
          </p:cNvSpPr>
          <p:nvPr>
            <p:ph type="body" idx="1"/>
          </p:nvPr>
        </p:nvSpPr>
        <p:spPr>
          <a:xfrm>
            <a:off x="467544" y="1506350"/>
            <a:ext cx="5383510" cy="4267671"/>
          </a:xfrm>
        </p:spPr>
        <p:txBody>
          <a:bodyPr>
            <a:noAutofit/>
          </a:bodyPr>
          <a:lstStyle/>
          <a:p>
            <a:pPr marL="114300" indent="0" algn="just">
              <a:buNone/>
            </a:pPr>
            <a:r>
              <a:rPr lang="en-IN" sz="2400" b="1" dirty="0">
                <a:latin typeface="Times New Roman" panose="02020603050405020304" pitchFamily="18" charset="0"/>
                <a:cs typeface="Times New Roman" panose="02020603050405020304" pitchFamily="18" charset="0"/>
              </a:rPr>
              <a:t>Long Short Term Memory </a:t>
            </a:r>
            <a:r>
              <a:rPr lang="en-IN" sz="2400" b="1" dirty="0" smtClean="0">
                <a:latin typeface="Times New Roman" panose="02020603050405020304" pitchFamily="18" charset="0"/>
                <a:cs typeface="Times New Roman" panose="02020603050405020304" pitchFamily="18" charset="0"/>
              </a:rPr>
              <a:t>Networks:</a:t>
            </a:r>
            <a:endParaRPr lang="en-US" sz="2400" b="1" i="0" dirty="0" smtClean="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smtClean="0">
                <a:solidFill>
                  <a:srgbClr val="333333"/>
                </a:solidFill>
                <a:effectLst/>
                <a:latin typeface="Times New Roman" panose="02020603050405020304" pitchFamily="18" charset="0"/>
                <a:cs typeface="Times New Roman" panose="02020603050405020304" pitchFamily="18" charset="0"/>
              </a:rPr>
              <a:t>Long </a:t>
            </a:r>
            <a:r>
              <a:rPr lang="en-US" sz="2400" b="0" i="0" dirty="0">
                <a:solidFill>
                  <a:srgbClr val="333333"/>
                </a:solidFill>
                <a:effectLst/>
                <a:latin typeface="Times New Roman" panose="02020603050405020304" pitchFamily="18" charset="0"/>
                <a:cs typeface="Times New Roman" panose="02020603050405020304" pitchFamily="18" charset="0"/>
              </a:rPr>
              <a:t>Short Term Memory networks(LSTM) – are a special kind of RNN, capable of learning long-term dependencies.</a:t>
            </a:r>
          </a:p>
          <a:p>
            <a:pPr algn="just"/>
            <a:r>
              <a:rPr lang="en-US" sz="2400" b="0" i="0" dirty="0">
                <a:solidFill>
                  <a:srgbClr val="273239"/>
                </a:solidFill>
                <a:effectLst/>
                <a:latin typeface="Times New Roman" panose="02020603050405020304" pitchFamily="18" charset="0"/>
                <a:cs typeface="Times New Roman" panose="02020603050405020304" pitchFamily="18" charset="0"/>
              </a:rPr>
              <a:t>LSTMs provides a large range of parameters such as learning rates, and input and output biases. no need for fine adjustments. The complexity to update each weight is reduced to O(1) with LSTMs, similar to that of Back Propagation Through Time (BPTT), which is an advantage. </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2B6BBB98-6737-B819-B792-04A76FFD2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dirty="0"/>
          </a:p>
        </p:txBody>
      </p:sp>
      <p:pic>
        <p:nvPicPr>
          <p:cNvPr id="9" name="Picture 8">
            <a:extLst>
              <a:ext uri="{FF2B5EF4-FFF2-40B4-BE49-F238E27FC236}">
                <a16:creationId xmlns="" xmlns:a16="http://schemas.microsoft.com/office/drawing/2014/main" id="{81237C19-EC0F-A3CD-8A98-604C187E5CE5}"/>
              </a:ext>
            </a:extLst>
          </p:cNvPr>
          <p:cNvPicPr>
            <a:picLocks noChangeAspect="1"/>
          </p:cNvPicPr>
          <p:nvPr/>
        </p:nvPicPr>
        <p:blipFill>
          <a:blip r:embed="rId2"/>
          <a:stretch>
            <a:fillRect/>
          </a:stretch>
        </p:blipFill>
        <p:spPr>
          <a:xfrm>
            <a:off x="6012160" y="2204864"/>
            <a:ext cx="3079254" cy="2870645"/>
          </a:xfrm>
          <a:prstGeom prst="rect">
            <a:avLst/>
          </a:prstGeom>
        </p:spPr>
      </p:pic>
    </p:spTree>
    <p:extLst>
      <p:ext uri="{BB962C8B-B14F-4D97-AF65-F5344CB8AC3E}">
        <p14:creationId xmlns:p14="http://schemas.microsoft.com/office/powerpoint/2010/main" val="1742143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4B983FBE-13E6-0DF4-2CDB-78845C354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32</a:t>
            </a:fld>
            <a:endParaRPr lang="en-IN" dirty="0"/>
          </a:p>
        </p:txBody>
      </p:sp>
      <p:pic>
        <p:nvPicPr>
          <p:cNvPr id="7" name="Picture 6">
            <a:extLst>
              <a:ext uri="{FF2B5EF4-FFF2-40B4-BE49-F238E27FC236}">
                <a16:creationId xmlns="" xmlns:a16="http://schemas.microsoft.com/office/drawing/2014/main" id="{95968557-C378-4943-7E55-94AE251D6178}"/>
              </a:ext>
            </a:extLst>
          </p:cNvPr>
          <p:cNvPicPr>
            <a:picLocks noChangeAspect="1"/>
          </p:cNvPicPr>
          <p:nvPr/>
        </p:nvPicPr>
        <p:blipFill>
          <a:blip r:embed="rId2"/>
          <a:stretch>
            <a:fillRect/>
          </a:stretch>
        </p:blipFill>
        <p:spPr>
          <a:xfrm>
            <a:off x="1524202" y="3532024"/>
            <a:ext cx="6095596" cy="2549625"/>
          </a:xfrm>
          <a:prstGeom prst="rect">
            <a:avLst/>
          </a:prstGeom>
        </p:spPr>
      </p:pic>
      <p:pic>
        <p:nvPicPr>
          <p:cNvPr id="8" name="Picture 7">
            <a:extLst>
              <a:ext uri="{FF2B5EF4-FFF2-40B4-BE49-F238E27FC236}">
                <a16:creationId xmlns="" xmlns:a16="http://schemas.microsoft.com/office/drawing/2014/main" id="{56356C58-160F-2534-83B5-5F3ED58CCF90}"/>
              </a:ext>
            </a:extLst>
          </p:cNvPr>
          <p:cNvPicPr>
            <a:picLocks noChangeAspect="1"/>
          </p:cNvPicPr>
          <p:nvPr/>
        </p:nvPicPr>
        <p:blipFill>
          <a:blip r:embed="rId3"/>
          <a:stretch>
            <a:fillRect/>
          </a:stretch>
        </p:blipFill>
        <p:spPr>
          <a:xfrm>
            <a:off x="1297037" y="565863"/>
            <a:ext cx="6853998" cy="2810426"/>
          </a:xfrm>
          <a:prstGeom prst="rect">
            <a:avLst/>
          </a:prstGeom>
        </p:spPr>
      </p:pic>
    </p:spTree>
    <p:extLst>
      <p:ext uri="{BB962C8B-B14F-4D97-AF65-F5344CB8AC3E}">
        <p14:creationId xmlns:p14="http://schemas.microsoft.com/office/powerpoint/2010/main" val="2780431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smtClean="0">
                <a:latin typeface="Times New Roman" pitchFamily="18" charset="0"/>
                <a:cs typeface="Times New Roman" pitchFamily="18" charset="0"/>
              </a:rPr>
              <a:t>Outcome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628800"/>
            <a:ext cx="7886700" cy="4351338"/>
          </a:xfrm>
        </p:spPr>
        <p:txBody>
          <a:bodyPr>
            <a:normAutofit/>
          </a:bodyPr>
          <a:lstStyle/>
          <a:p>
            <a:pPr algn="just"/>
            <a:r>
              <a:rPr lang="en-US" sz="2400" dirty="0" smtClean="0">
                <a:latin typeface="Times New Roman" pitchFamily="18" charset="0"/>
                <a:ea typeface="Tahoma" pitchFamily="34" charset="0"/>
                <a:cs typeface="Times New Roman" pitchFamily="18" charset="0"/>
              </a:rPr>
              <a:t>The proposed model can be integrated into any IOT devices or VCD’s for added security measures.</a:t>
            </a:r>
          </a:p>
          <a:p>
            <a:pPr algn="just"/>
            <a:r>
              <a:rPr lang="en-US" sz="2400" spc="98" dirty="0">
                <a:solidFill>
                  <a:srgbClr val="000000"/>
                </a:solidFill>
                <a:latin typeface="Times New Roman" pitchFamily="18" charset="0"/>
                <a:ea typeface="Tahoma" pitchFamily="34" charset="0"/>
                <a:cs typeface="Times New Roman" pitchFamily="18" charset="0"/>
              </a:rPr>
              <a:t>This project can also be used in various different areas, starting from mobile unlocking system to car door unlocking system</a:t>
            </a:r>
            <a:r>
              <a:rPr lang="en-US" sz="2400" spc="98" dirty="0" smtClean="0">
                <a:solidFill>
                  <a:srgbClr val="000000"/>
                </a:solidFill>
                <a:latin typeface="Times New Roman" pitchFamily="18" charset="0"/>
                <a:ea typeface="Tahoma" pitchFamily="34" charset="0"/>
                <a:cs typeface="Times New Roman" pitchFamily="18" charset="0"/>
              </a:rPr>
              <a:t>. </a:t>
            </a:r>
          </a:p>
          <a:p>
            <a:pPr algn="just"/>
            <a:r>
              <a:rPr lang="en-US" sz="2400" spc="94" dirty="0" smtClean="0">
                <a:solidFill>
                  <a:srgbClr val="000000"/>
                </a:solidFill>
                <a:latin typeface="Times New Roman" pitchFamily="18" charset="0"/>
                <a:ea typeface="Tahoma" pitchFamily="34" charset="0"/>
                <a:cs typeface="Times New Roman" pitchFamily="18" charset="0"/>
              </a:rPr>
              <a:t>This </a:t>
            </a:r>
            <a:r>
              <a:rPr lang="en-US" sz="2400" spc="94" dirty="0">
                <a:solidFill>
                  <a:srgbClr val="000000"/>
                </a:solidFill>
                <a:latin typeface="Times New Roman" pitchFamily="18" charset="0"/>
                <a:ea typeface="Tahoma" pitchFamily="34" charset="0"/>
                <a:cs typeface="Times New Roman" pitchFamily="18" charset="0"/>
              </a:rPr>
              <a:t>Deep Learning model can be deployed and used alongside the audio authentication system to classify recorded voices from human voices.</a:t>
            </a:r>
          </a:p>
          <a:p>
            <a:pPr algn="just"/>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33</a:t>
            </a:fld>
            <a:endParaRPr lang="en-IN" dirty="0"/>
          </a:p>
        </p:txBody>
      </p:sp>
    </p:spTree>
    <p:extLst>
      <p:ext uri="{BB962C8B-B14F-4D97-AF65-F5344CB8AC3E}">
        <p14:creationId xmlns:p14="http://schemas.microsoft.com/office/powerpoint/2010/main" val="116199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dirty="0">
                <a:latin typeface="Times New Roman" pitchFamily="18" charset="0"/>
                <a:cs typeface="Times New Roman" pitchFamily="18" charset="0"/>
              </a:rPr>
              <a:t>References</a:t>
            </a:r>
            <a:endParaRPr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Autofit/>
          </a:bodyPr>
          <a:lstStyle/>
          <a:p>
            <a:pPr algn="just">
              <a:lnSpc>
                <a:spcPct val="120000"/>
              </a:lnSpc>
              <a:buFont typeface="+mj-lt"/>
              <a:buAutoNum type="arabicPeriod"/>
            </a:pPr>
            <a:r>
              <a:rPr lang="en-US" sz="1200" b="0" i="0" dirty="0">
                <a:solidFill>
                  <a:srgbClr val="333333"/>
                </a:solidFill>
                <a:effectLst/>
                <a:latin typeface="Times New Roman" panose="02020603050405020304" pitchFamily="18" charset="0"/>
                <a:cs typeface="Times New Roman" panose="02020603050405020304" pitchFamily="18" charset="0"/>
              </a:rPr>
              <a:t>Dua, M., Jain, C. &amp; Kumar, S. LSTM and CNN based ensemble approach for spoof detection task in automatic speaker verification systems. </a:t>
            </a:r>
            <a:r>
              <a:rPr lang="en-US" sz="1200" b="0" i="1" dirty="0">
                <a:solidFill>
                  <a:srgbClr val="333333"/>
                </a:solidFill>
                <a:effectLst/>
                <a:latin typeface="Times New Roman" panose="02020603050405020304" pitchFamily="18" charset="0"/>
                <a:cs typeface="Times New Roman" panose="02020603050405020304" pitchFamily="18" charset="0"/>
              </a:rPr>
              <a:t>J Ambient Intell Human Comput</a:t>
            </a:r>
            <a:r>
              <a:rPr lang="en-US" sz="1200" b="0" i="0" dirty="0">
                <a:solidFill>
                  <a:srgbClr val="333333"/>
                </a:solidFill>
                <a:effectLst/>
                <a:latin typeface="Times New Roman" panose="02020603050405020304" pitchFamily="18" charset="0"/>
                <a:cs typeface="Times New Roman" panose="02020603050405020304" pitchFamily="18" charset="0"/>
              </a:rPr>
              <a:t> </a:t>
            </a:r>
            <a:r>
              <a:rPr lang="en-US" sz="1200" b="1" i="0" dirty="0">
                <a:solidFill>
                  <a:srgbClr val="333333"/>
                </a:solidFill>
                <a:effectLst/>
                <a:latin typeface="Times New Roman" panose="02020603050405020304" pitchFamily="18" charset="0"/>
                <a:cs typeface="Times New Roman" panose="02020603050405020304" pitchFamily="18" charset="0"/>
              </a:rPr>
              <a:t>13</a:t>
            </a:r>
            <a:r>
              <a:rPr lang="en-US" sz="1200" b="0" i="0" dirty="0">
                <a:solidFill>
                  <a:srgbClr val="333333"/>
                </a:solidFill>
                <a:effectLst/>
                <a:latin typeface="Times New Roman" panose="02020603050405020304" pitchFamily="18" charset="0"/>
                <a:cs typeface="Times New Roman" panose="02020603050405020304" pitchFamily="18" charset="0"/>
              </a:rPr>
              <a:t>, 1985–2000 (2022). </a:t>
            </a:r>
            <a:r>
              <a:rPr lang="en-US" sz="1200" b="0" i="0" dirty="0">
                <a:solidFill>
                  <a:srgbClr val="333333"/>
                </a:solidFill>
                <a:effectLst/>
                <a:latin typeface="Times New Roman" panose="02020603050405020304" pitchFamily="18" charset="0"/>
                <a:cs typeface="Times New Roman" panose="02020603050405020304" pitchFamily="18" charset="0"/>
                <a:hlinkClick r:id="rId3"/>
              </a:rPr>
              <a:t>https://doi.org/10.1007/s12652-021-02960-0</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buFont typeface="+mj-lt"/>
              <a:buAutoNum type="arabicPeriod"/>
            </a:pPr>
            <a:r>
              <a:rPr lang="en-IN" sz="1200" b="0" i="0" dirty="0">
                <a:solidFill>
                  <a:srgbClr val="333333"/>
                </a:solidFill>
                <a:effectLst/>
                <a:latin typeface="Times New Roman" panose="02020603050405020304" pitchFamily="18" charset="0"/>
                <a:cs typeface="Times New Roman" panose="02020603050405020304" pitchFamily="18" charset="0"/>
              </a:rPr>
              <a:t>Yamagishi, Junichi; Todisco, Massimiliano; Sahidullah, Md; Delgado, Héctor; Wang, Xin; Evans, Nicolas; Kinnunen, Tomi; Lee, Kong Aik; Vestman, Ville; Nautsch, Andreas. (2019). ASVspoof 2019: The 3rd Automatic Speaker Verification Spoofing and Countermeasures Challenge database, [sound]. University of Edinburgh. The Centre for Speech Technology Research (CSTR). </a:t>
            </a:r>
            <a:r>
              <a:rPr lang="en-IN" sz="1200" b="0" i="0" dirty="0">
                <a:solidFill>
                  <a:srgbClr val="333333"/>
                </a:solidFill>
                <a:effectLst/>
                <a:latin typeface="Times New Roman" panose="02020603050405020304" pitchFamily="18" charset="0"/>
                <a:cs typeface="Times New Roman" panose="02020603050405020304" pitchFamily="18" charset="0"/>
                <a:hlinkClick r:id="rId4"/>
              </a:rPr>
              <a:t>https://doi.org/10.7488/ds/2555</a:t>
            </a:r>
            <a:r>
              <a:rPr lang="en-IN" sz="1200" b="0" i="0" dirty="0">
                <a:solidFill>
                  <a:srgbClr val="333333"/>
                </a:solidFill>
                <a:effectLst/>
                <a:latin typeface="Times New Roman" panose="02020603050405020304" pitchFamily="18" charset="0"/>
                <a:cs typeface="Times New Roman" panose="02020603050405020304" pitchFamily="18" charset="0"/>
              </a:rPr>
              <a:t>.</a:t>
            </a:r>
          </a:p>
          <a:p>
            <a:pPr algn="just">
              <a:lnSpc>
                <a:spcPct val="120000"/>
              </a:lnSpc>
              <a:buFont typeface="+mj-lt"/>
              <a:buAutoNum type="arabicPeriod"/>
            </a:pPr>
            <a:r>
              <a:rPr lang="en-IN" sz="1200" dirty="0">
                <a:latin typeface="Times New Roman" panose="02020603050405020304" pitchFamily="18" charset="0"/>
                <a:cs typeface="Times New Roman" pitchFamily="18" charset="0"/>
                <a:hlinkClick r:id="rId5"/>
              </a:rPr>
              <a:t>https://www.simplilearn.com/tutorials/deep-learning-tutorial/rnn</a:t>
            </a:r>
            <a:endParaRPr lang="en-IN" sz="1200" dirty="0">
              <a:solidFill>
                <a:srgbClr val="333333"/>
              </a:solidFill>
              <a:latin typeface="Times New Roman" panose="02020603050405020304" pitchFamily="18" charset="0"/>
              <a:cs typeface="Times New Roman" panose="02020603050405020304" pitchFamily="18" charset="0"/>
            </a:endParaRPr>
          </a:p>
          <a:p>
            <a:pPr algn="just">
              <a:lnSpc>
                <a:spcPct val="120000"/>
              </a:lnSpc>
              <a:buFont typeface="+mj-lt"/>
              <a:buAutoNum type="arabicPeriod"/>
            </a:pPr>
            <a:r>
              <a:rPr lang="en-IN" sz="1200" dirty="0">
                <a:latin typeface="Times New Roman" panose="02020603050405020304" pitchFamily="18" charset="0"/>
                <a:cs typeface="Times New Roman" pitchFamily="18" charset="0"/>
                <a:hlinkClick r:id="rId6"/>
              </a:rPr>
              <a:t>https://colah.github.io/posts/2015-08-Understanding-LSTMs/</a:t>
            </a: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r>
              <a:rPr lang="en-US" sz="1200" b="0" i="0" dirty="0">
                <a:solidFill>
                  <a:srgbClr val="2E414F"/>
                </a:solidFill>
                <a:effectLst/>
                <a:latin typeface="Times New Roman" pitchFamily="18" charset="0"/>
                <a:cs typeface="Times New Roman" pitchFamily="18" charset="0"/>
              </a:rPr>
              <a:t>Sak, H., Senior, A.W., &amp; Beaufays, F. (2014). Long short-term memory recurrent neural network architectures for large scale acoustic modeling. </a:t>
            </a:r>
            <a:r>
              <a:rPr lang="en-US" sz="1200" b="0" i="1" dirty="0">
                <a:solidFill>
                  <a:srgbClr val="2E414F"/>
                </a:solidFill>
                <a:effectLst/>
                <a:latin typeface="Times New Roman" pitchFamily="18" charset="0"/>
                <a:cs typeface="Times New Roman" pitchFamily="18" charset="0"/>
              </a:rPr>
              <a:t>INTERSPEECH</a:t>
            </a:r>
            <a:r>
              <a:rPr lang="en-US" sz="1200" b="0" i="0" dirty="0">
                <a:solidFill>
                  <a:srgbClr val="2E414F"/>
                </a:solidFill>
                <a:effectLst/>
                <a:latin typeface="Times New Roman" pitchFamily="18" charset="0"/>
                <a:cs typeface="Times New Roman" pitchFamily="18" charset="0"/>
              </a:rPr>
              <a:t>.</a:t>
            </a:r>
            <a:endParaRPr lang="en-IN" sz="1200" b="0" i="0" dirty="0">
              <a:solidFill>
                <a:srgbClr val="2E414F"/>
              </a:solidFill>
              <a:effectLst/>
              <a:latin typeface="Times New Roman" panose="02020603050405020304" pitchFamily="18" charset="0"/>
              <a:cs typeface="Times New Roman" pitchFamily="18" charset="0"/>
            </a:endParaRPr>
          </a:p>
          <a:p>
            <a:pPr algn="just">
              <a:lnSpc>
                <a:spcPct val="120000"/>
              </a:lnSpc>
              <a:buFont typeface="+mj-lt"/>
              <a:buAutoNum type="arabicPeriod"/>
            </a:pPr>
            <a:r>
              <a:rPr lang="en-IN" sz="1200" dirty="0">
                <a:latin typeface="Times New Roman" panose="02020603050405020304" pitchFamily="18" charset="0"/>
                <a:cs typeface="Times New Roman" pitchFamily="18" charset="0"/>
              </a:rPr>
              <a:t>Ankur, Tanjemoon &amp; Kundu, Bipasha &amp; Foysal, Md &amp; Ortiz, Bengie &amp; Chong, Jo. (2022). LSTM-Based COVID-19 Detection Method Using Coughing. 10.21203/rs.3.rs-2106413/v1. </a:t>
            </a:r>
          </a:p>
          <a:p>
            <a:pPr algn="just">
              <a:lnSpc>
                <a:spcPct val="120000"/>
              </a:lnSpc>
              <a:buFont typeface="+mj-lt"/>
              <a:buAutoNum type="arabicPeriod"/>
            </a:pPr>
            <a:r>
              <a:rPr lang="en-IN" sz="1200" b="0" i="0" dirty="0">
                <a:solidFill>
                  <a:srgbClr val="212121"/>
                </a:solidFill>
                <a:effectLst/>
                <a:latin typeface="Times New Roman" pitchFamily="18" charset="0"/>
                <a:cs typeface="Times New Roman" pitchFamily="18" charset="0"/>
              </a:rPr>
              <a:t>Akyol K, Şen B. Automatic Detection of Covid-19 with Bidirectional LSTM Network Using Deep Features Extracted from Chest X-ray Images. Interdiscip Sci. 2022 Mar;14(1):89-100. doi: 10.1007/s12539-021-00463-2. Epub 2021 Jul 27. PMID: 34313974; PMCID: PMC8313418.</a:t>
            </a: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34</a:t>
            </a:fld>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dirty="0">
                <a:latin typeface="Times New Roman" pitchFamily="18" charset="0"/>
                <a:cs typeface="Times New Roman" pitchFamily="18" charset="0"/>
              </a:rPr>
              <a:t>References</a:t>
            </a:r>
            <a:endParaRPr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marL="342900" indent="-228600" algn="just">
              <a:buFont typeface="+mj-lt"/>
              <a:buAutoNum type="arabicPeriod" startAt="8"/>
            </a:pPr>
            <a:r>
              <a:rPr lang="en-US" sz="1200" dirty="0" smtClean="0">
                <a:latin typeface="Times New Roman" pitchFamily="18" charset="0"/>
                <a:cs typeface="Times New Roman" pitchFamily="18" charset="0"/>
              </a:rPr>
              <a:t> </a:t>
            </a:r>
            <a:r>
              <a:rPr lang="en-US" sz="1200" dirty="0">
                <a:solidFill>
                  <a:schemeClr val="tx1"/>
                </a:solidFill>
                <a:latin typeface="Times New Roman" pitchFamily="18" charset="0"/>
                <a:cs typeface="Times New Roman" pitchFamily="18" charset="0"/>
              </a:rPr>
              <a:t>Ivan Rakhmanenko Fusion of BiLSTM and GMM-UBM Systems for Audio Spoofing Detection August 2019 International Journal of Advanced Trends in Computer Science and Engineering 6(4):</a:t>
            </a:r>
            <a:r>
              <a:rPr lang="en-US" sz="1200" dirty="0" smtClean="0">
                <a:solidFill>
                  <a:schemeClr val="tx1"/>
                </a:solidFill>
                <a:latin typeface="Times New Roman" pitchFamily="18" charset="0"/>
                <a:cs typeface="Times New Roman" pitchFamily="18" charset="0"/>
              </a:rPr>
              <a:t>1741-1746.</a:t>
            </a: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Jichen Yang, Rohan Kumar </a:t>
            </a:r>
            <a:r>
              <a:rPr lang="en-US" sz="1200" dirty="0" smtClean="0">
                <a:solidFill>
                  <a:schemeClr val="tx1"/>
                </a:solidFill>
                <a:latin typeface="Times New Roman" pitchFamily="18" charset="0"/>
                <a:cs typeface="Times New Roman" pitchFamily="18" charset="0"/>
              </a:rPr>
              <a:t>Das,Improving </a:t>
            </a:r>
            <a:r>
              <a:rPr lang="en-US" sz="1200" dirty="0">
                <a:solidFill>
                  <a:schemeClr val="tx1"/>
                </a:solidFill>
                <a:latin typeface="Times New Roman" pitchFamily="18" charset="0"/>
                <a:cs typeface="Times New Roman" pitchFamily="18" charset="0"/>
              </a:rPr>
              <a:t>anti-spoofing with octave spectrum and short-term spectral statistics </a:t>
            </a:r>
            <a:r>
              <a:rPr lang="en-US" sz="1200" dirty="0" smtClean="0">
                <a:solidFill>
                  <a:schemeClr val="tx1"/>
                </a:solidFill>
                <a:latin typeface="Times New Roman" pitchFamily="18" charset="0"/>
                <a:cs typeface="Times New Roman" pitchFamily="18" charset="0"/>
              </a:rPr>
              <a:t>information,Applied Acoustics,Volume 157,2020,107017,ISSN </a:t>
            </a:r>
            <a:r>
              <a:rPr lang="en-US" sz="1200" dirty="0">
                <a:solidFill>
                  <a:schemeClr val="tx1"/>
                </a:solidFill>
                <a:latin typeface="Times New Roman" pitchFamily="18" charset="0"/>
                <a:cs typeface="Times New Roman" pitchFamily="18" charset="0"/>
              </a:rPr>
              <a:t>0003-682X</a:t>
            </a:r>
            <a:r>
              <a:rPr lang="en-US" sz="1200" dirty="0" smtClean="0">
                <a:solidFill>
                  <a:schemeClr val="tx1"/>
                </a:solidFill>
                <a:latin typeface="Times New Roman" pitchFamily="18" charset="0"/>
                <a:cs typeface="Times New Roman" pitchFamily="18" charset="0"/>
              </a:rPr>
              <a:t>,</a:t>
            </a: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hlinkClick r:id="rId3"/>
              </a:rPr>
              <a:t>https://</a:t>
            </a:r>
            <a:r>
              <a:rPr lang="en-US" sz="1200" dirty="0" smtClean="0">
                <a:solidFill>
                  <a:schemeClr val="tx1"/>
                </a:solidFill>
                <a:latin typeface="Times New Roman" pitchFamily="18" charset="0"/>
                <a:cs typeface="Times New Roman" pitchFamily="18" charset="0"/>
                <a:hlinkClick r:id="rId3"/>
              </a:rPr>
              <a:t>ijirt.org/master/publishedpaper/IJIRT149877_PAPER.pdf</a:t>
            </a:r>
            <a:endParaRPr lang="en-US" sz="1200" dirty="0" smtClean="0">
              <a:solidFill>
                <a:schemeClr val="tx1"/>
              </a:solidFill>
              <a:latin typeface="Times New Roman" pitchFamily="18" charset="0"/>
              <a:cs typeface="Times New Roman" pitchFamily="18" charset="0"/>
            </a:endParaRP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Mittal, Aakshi &amp; Dua, Mohit. (2022). Automatic speaker verification systems and spoof detection techniques: review and analysis. International Journal of Speech Technology. 25. 10.1007/s10772-021-09876-2. </a:t>
            </a:r>
            <a:endParaRPr lang="en-US" sz="1200" dirty="0" smtClean="0">
              <a:solidFill>
                <a:schemeClr val="tx1"/>
              </a:solidFill>
              <a:latin typeface="Times New Roman" pitchFamily="18" charset="0"/>
              <a:cs typeface="Times New Roman" pitchFamily="18" charset="0"/>
            </a:endParaRP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hlinkClick r:id="rId4"/>
              </a:rPr>
              <a:t>https://</a:t>
            </a:r>
            <a:r>
              <a:rPr lang="en-US" sz="1200" dirty="0" smtClean="0">
                <a:solidFill>
                  <a:schemeClr val="tx1"/>
                </a:solidFill>
                <a:latin typeface="Times New Roman" pitchFamily="18" charset="0"/>
                <a:cs typeface="Times New Roman" pitchFamily="18" charset="0"/>
                <a:hlinkClick r:id="rId4"/>
              </a:rPr>
              <a:t>irojournals.com/aicn/article/pdf/4/3/4</a:t>
            </a:r>
            <a:endParaRPr lang="en-US" sz="1200" dirty="0" smtClean="0">
              <a:solidFill>
                <a:schemeClr val="tx1"/>
              </a:solidFill>
              <a:latin typeface="Times New Roman" pitchFamily="18" charset="0"/>
              <a:cs typeface="Times New Roman" pitchFamily="18" charset="0"/>
            </a:endParaRP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https://journals.pan.pl/dlibra/publication/141648/edition/123487/content/archives-of-acoustics-2022-vol-47-no-2-spoofed-speech-detection-with-weighted-phase-features-and-convolutional-networks-br-disken-gokay?language=en</a:t>
            </a:r>
            <a:endParaRPr lang="en-US" sz="1200" dirty="0" smtClean="0">
              <a:solidFill>
                <a:schemeClr val="tx1"/>
              </a:solidFill>
              <a:latin typeface="Times New Roman" pitchFamily="18" charset="0"/>
              <a:cs typeface="Times New Roman" pitchFamily="18" charset="0"/>
            </a:endParaRPr>
          </a:p>
          <a:p>
            <a:pPr marL="342900" indent="-228600" algn="just">
              <a:buFont typeface="+mj-lt"/>
              <a:buAutoNum type="arabicPeriod" startAt="8"/>
            </a:pPr>
            <a:r>
              <a:rPr lang="en-US" sz="1200" dirty="0">
                <a:latin typeface="Times New Roman" pitchFamily="18" charset="0"/>
                <a:cs typeface="Times New Roman" pitchFamily="18" charset="0"/>
              </a:rPr>
              <a:t>Zhou, J., Hai, T., Jawawi, D.N.A. </a:t>
            </a:r>
            <a:r>
              <a:rPr lang="en-US" sz="1200" i="1" dirty="0">
                <a:latin typeface="Times New Roman" pitchFamily="18" charset="0"/>
                <a:cs typeface="Times New Roman" pitchFamily="18" charset="0"/>
              </a:rPr>
              <a:t>et al.</a:t>
            </a:r>
            <a:r>
              <a:rPr lang="en-US" sz="1200" dirty="0">
                <a:latin typeface="Times New Roman" pitchFamily="18" charset="0"/>
                <a:cs typeface="Times New Roman" pitchFamily="18" charset="0"/>
              </a:rPr>
              <a:t> Voice spoofing countermeasure for voice replay attacks using deep learning. </a:t>
            </a:r>
            <a:r>
              <a:rPr lang="en-US" sz="1200" i="1" dirty="0">
                <a:latin typeface="Times New Roman" pitchFamily="18" charset="0"/>
                <a:cs typeface="Times New Roman" pitchFamily="18" charset="0"/>
              </a:rPr>
              <a:t>J Cloud Comp</a:t>
            </a: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11</a:t>
            </a:r>
            <a:r>
              <a:rPr lang="en-US" sz="1200" dirty="0">
                <a:latin typeface="Times New Roman" pitchFamily="18" charset="0"/>
                <a:cs typeface="Times New Roman" pitchFamily="18" charset="0"/>
              </a:rPr>
              <a:t>, 51 (2022). </a:t>
            </a:r>
            <a:r>
              <a:rPr lang="en-US" sz="1200" dirty="0">
                <a:latin typeface="Times New Roman" pitchFamily="18" charset="0"/>
                <a:cs typeface="Times New Roman" pitchFamily="18" charset="0"/>
                <a:hlinkClick r:id="rId5"/>
              </a:rPr>
              <a:t>https://</a:t>
            </a:r>
            <a:r>
              <a:rPr lang="en-US" sz="1200" dirty="0" smtClean="0">
                <a:latin typeface="Times New Roman" pitchFamily="18" charset="0"/>
                <a:cs typeface="Times New Roman" pitchFamily="18" charset="0"/>
                <a:hlinkClick r:id="rId5"/>
              </a:rPr>
              <a:t>doi.org/10.1186/s13677-022-00306-5</a:t>
            </a:r>
            <a:endParaRPr lang="en-US" sz="1200" dirty="0" smtClean="0">
              <a:latin typeface="Times New Roman" pitchFamily="18" charset="0"/>
              <a:cs typeface="Times New Roman" pitchFamily="18" charset="0"/>
            </a:endParaRPr>
          </a:p>
          <a:p>
            <a:pPr marL="342900" indent="-228600" algn="just">
              <a:buFont typeface="+mj-lt"/>
              <a:buAutoNum type="arabicPeriod" startAt="8"/>
            </a:pPr>
            <a:endParaRPr lang="en-US" sz="1200" dirty="0" smtClean="0">
              <a:solidFill>
                <a:schemeClr val="tx1"/>
              </a:solidFill>
              <a:latin typeface="Times New Roman" pitchFamily="18" charset="0"/>
              <a:cs typeface="Times New Roman" pitchFamily="18" charset="0"/>
            </a:endParaRPr>
          </a:p>
          <a:p>
            <a:pPr marL="342900" indent="-228600" algn="just">
              <a:buFont typeface="+mj-lt"/>
              <a:buAutoNum type="arabicPeriod" startAt="8"/>
            </a:pPr>
            <a:endParaRPr lang="en-US" sz="1200" dirty="0">
              <a:solidFill>
                <a:schemeClr val="tx1"/>
              </a:solidFill>
              <a:latin typeface="Times New Roman" pitchFamily="18" charset="0"/>
              <a:cs typeface="Times New Roman" pitchFamily="18" charset="0"/>
            </a:endParaRPr>
          </a:p>
          <a:p>
            <a:pPr marL="114300" indent="0" algn="just">
              <a:lnSpc>
                <a:spcPct val="120000"/>
              </a:lnSpc>
              <a:buNone/>
            </a:pPr>
            <a:endParaRPr lang="en-IN" sz="12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35</a:t>
            </a:fld>
            <a:endParaRPr lang="en-IN" dirty="0"/>
          </a:p>
        </p:txBody>
      </p:sp>
    </p:spTree>
    <p:extLst>
      <p:ext uri="{BB962C8B-B14F-4D97-AF65-F5344CB8AC3E}">
        <p14:creationId xmlns:p14="http://schemas.microsoft.com/office/powerpoint/2010/main" val="1346015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1691680" y="2967335"/>
            <a:ext cx="4463735"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dirty="0" smtClean="0">
                <a:solidFill>
                  <a:schemeClr val="tx1"/>
                </a:solidFill>
                <a:latin typeface="Times New Roman" pitchFamily="18" charset="0"/>
                <a:ea typeface="Calibri"/>
                <a:cs typeface="Times New Roman" pitchFamily="18" charset="0"/>
                <a:sym typeface="Calibri"/>
              </a:rPr>
              <a:t>	Thank </a:t>
            </a:r>
            <a:r>
              <a:rPr lang="en-IN" sz="4000" b="1" cap="none" dirty="0">
                <a:solidFill>
                  <a:schemeClr val="tx1"/>
                </a:solidFill>
                <a:latin typeface="Times New Roman" pitchFamily="18" charset="0"/>
                <a:ea typeface="Calibri"/>
                <a:cs typeface="Times New Roman" pitchFamily="18" charset="0"/>
                <a:sym typeface="Calibri"/>
              </a:rPr>
              <a:t>you!</a:t>
            </a:r>
            <a:endParaRPr sz="4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36</a:t>
            </a:fld>
            <a:endParaRPr lang="en-IN" dirty="0"/>
          </a:p>
        </p:txBody>
      </p:sp>
    </p:spTree>
    <p:extLst>
      <p:ext uri="{BB962C8B-B14F-4D97-AF65-F5344CB8AC3E}">
        <p14:creationId xmlns:p14="http://schemas.microsoft.com/office/powerpoint/2010/main" val="2201014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064896" cy="782960"/>
          </a:xfrm>
        </p:spPr>
        <p:txBody>
          <a:bodyPr>
            <a:normAutofit/>
          </a:bodyPr>
          <a:lstStyle/>
          <a:p>
            <a:r>
              <a:rPr lang="en-IN"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19256" cy="5001419"/>
          </a:xfrm>
        </p:spPr>
        <p:txBody>
          <a:bodyPr>
            <a:noAutofit/>
          </a:bodyPr>
          <a:lstStyle/>
          <a:p>
            <a:pPr algn="just"/>
            <a:r>
              <a:rPr lang="en-US" sz="2400" spc="98" dirty="0" smtClean="0">
                <a:solidFill>
                  <a:srgbClr val="000000"/>
                </a:solidFill>
                <a:latin typeface="Times New Roman" pitchFamily="18" charset="0"/>
                <a:cs typeface="Times New Roman" pitchFamily="18" charset="0"/>
              </a:rPr>
              <a:t>Authentication has become very important aspect of our day today lives starting from normal lock screen pin to human retina based authentication systems. </a:t>
            </a:r>
          </a:p>
          <a:p>
            <a:pPr algn="just"/>
            <a:r>
              <a:rPr lang="en-US" sz="2400" spc="98" dirty="0" smtClean="0">
                <a:solidFill>
                  <a:srgbClr val="000000"/>
                </a:solidFill>
                <a:latin typeface="Times New Roman" pitchFamily="18" charset="0"/>
                <a:cs typeface="Times New Roman" pitchFamily="18" charset="0"/>
              </a:rPr>
              <a:t>One among those popular and complex authentication systems are the audio based authentication systems where in people use certain words to unlock devices and objects like mobiles, doors etc., </a:t>
            </a:r>
          </a:p>
          <a:p>
            <a:pPr algn="just"/>
            <a:r>
              <a:rPr lang="en-US" sz="2400" spc="98" dirty="0" smtClean="0">
                <a:solidFill>
                  <a:srgbClr val="000000"/>
                </a:solidFill>
                <a:latin typeface="Times New Roman" pitchFamily="18" charset="0"/>
                <a:cs typeface="Times New Roman" pitchFamily="18" charset="0"/>
              </a:rPr>
              <a:t>Audio Authentication generally involves authentication based on words and voices.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dirty="0"/>
          </a:p>
        </p:txBody>
      </p:sp>
    </p:spTree>
    <p:extLst>
      <p:ext uri="{BB962C8B-B14F-4D97-AF65-F5344CB8AC3E}">
        <p14:creationId xmlns:p14="http://schemas.microsoft.com/office/powerpoint/2010/main" val="970544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273"/>
            <a:ext cx="7886700" cy="1325563"/>
          </a:xfrm>
        </p:spPr>
        <p:txBody>
          <a:bodyPr/>
          <a:lstStyle/>
          <a:p>
            <a:r>
              <a:rPr lang="en-IN"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spc="98" dirty="0">
                <a:solidFill>
                  <a:srgbClr val="000000"/>
                </a:solidFill>
                <a:latin typeface="Times New Roman" pitchFamily="18" charset="0"/>
                <a:cs typeface="Times New Roman" pitchFamily="18" charset="0"/>
              </a:rPr>
              <a:t>Issue in the existing system is that the system verifies and extracts the features of words and voices but it does not classify human voice and recorded human voices. </a:t>
            </a:r>
          </a:p>
          <a:p>
            <a:pPr algn="just"/>
            <a:r>
              <a:rPr lang="en-IN" sz="2400" dirty="0" smtClean="0">
                <a:latin typeface="Times New Roman" pitchFamily="18" charset="0"/>
                <a:cs typeface="Times New Roman" pitchFamily="18" charset="0"/>
              </a:rPr>
              <a:t>The above issue can be overcome by using models like RNN and LSTM for classification.</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spTree>
    <p:extLst>
      <p:ext uri="{BB962C8B-B14F-4D97-AF65-F5344CB8AC3E}">
        <p14:creationId xmlns:p14="http://schemas.microsoft.com/office/powerpoint/2010/main" val="3440774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96752"/>
            <a:ext cx="8219256" cy="5256584"/>
          </a:xfrm>
        </p:spPr>
        <p:txBody>
          <a:bodyPr>
            <a:normAutofit/>
          </a:bodyPr>
          <a:lstStyle/>
          <a:p>
            <a:pPr algn="just"/>
            <a:endParaRPr lang="en-IN"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Development of VCD’s, have </a:t>
            </a:r>
            <a:r>
              <a:rPr lang="en-US" sz="2400" dirty="0">
                <a:latin typeface="Times New Roman" pitchFamily="18" charset="0"/>
                <a:cs typeface="Times New Roman" pitchFamily="18" charset="0"/>
              </a:rPr>
              <a:t>boosted the realization of smart homes, </a:t>
            </a:r>
            <a:r>
              <a:rPr lang="en-US" sz="2400" dirty="0" smtClean="0">
                <a:latin typeface="Times New Roman" pitchFamily="18" charset="0"/>
                <a:cs typeface="Times New Roman" pitchFamily="18" charset="0"/>
              </a:rPr>
              <a:t>voice-controlled </a:t>
            </a:r>
            <a:r>
              <a:rPr lang="en-US" sz="2400" dirty="0">
                <a:latin typeface="Times New Roman" pitchFamily="18" charset="0"/>
                <a:cs typeface="Times New Roman" pitchFamily="18" charset="0"/>
              </a:rPr>
              <a:t>authentication </a:t>
            </a:r>
            <a:r>
              <a:rPr lang="en-US" sz="2400" dirty="0" smtClean="0">
                <a:latin typeface="Times New Roman" pitchFamily="18" charset="0"/>
                <a:cs typeface="Times New Roman" pitchFamily="18" charset="0"/>
              </a:rPr>
              <a:t>systems etc.,.</a:t>
            </a:r>
          </a:p>
          <a:p>
            <a:pPr algn="just"/>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VCDs are vulnerable to different spoofing attacks </a:t>
            </a:r>
            <a:r>
              <a:rPr lang="en-US" sz="2400" dirty="0" smtClean="0">
                <a:latin typeface="Times New Roman" pitchFamily="18" charset="0"/>
                <a:cs typeface="Times New Roman" pitchFamily="18" charset="0"/>
              </a:rPr>
              <a:t>.</a:t>
            </a:r>
          </a:p>
          <a:p>
            <a:pPr marL="0" indent="0" algn="just">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861048"/>
            <a:ext cx="3730392" cy="2282697"/>
          </a:xfrm>
          <a:prstGeom prst="rect">
            <a:avLst/>
          </a:prstGeom>
        </p:spPr>
      </p:pic>
    </p:spTree>
    <p:extLst>
      <p:ext uri="{BB962C8B-B14F-4D97-AF65-F5344CB8AC3E}">
        <p14:creationId xmlns:p14="http://schemas.microsoft.com/office/powerpoint/2010/main" val="2960190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Audio Authentication is becoming very essential part of our lives. Audio Authentication spoofing is becoming an issue.</a:t>
            </a:r>
          </a:p>
          <a:p>
            <a:pPr algn="just"/>
            <a:r>
              <a:rPr lang="en-US" sz="2400" dirty="0" smtClean="0">
                <a:latin typeface="Times New Roman" pitchFamily="18" charset="0"/>
                <a:cs typeface="Times New Roman" pitchFamily="18" charset="0"/>
              </a:rPr>
              <a:t>High-quality audio recorders enables bypassing this audio authentication system by just recording the human voice and reusing them for accessing the same system. </a:t>
            </a:r>
          </a:p>
          <a:p>
            <a:pPr algn="just"/>
            <a:r>
              <a:rPr lang="en-US" sz="2400" dirty="0" smtClean="0">
                <a:latin typeface="Times New Roman" pitchFamily="18" charset="0"/>
                <a:cs typeface="Times New Roman" pitchFamily="18" charset="0"/>
              </a:rPr>
              <a:t>Thus, there exists a need to develop a voice anti-spoofing framework capable of detecting multiple audio spoofing attacks.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spTree>
    <p:extLst>
      <p:ext uri="{BB962C8B-B14F-4D97-AF65-F5344CB8AC3E}">
        <p14:creationId xmlns:p14="http://schemas.microsoft.com/office/powerpoint/2010/main" val="1428370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814"/>
            <a:ext cx="7886700" cy="1325563"/>
          </a:xfrm>
        </p:spPr>
        <p:txBody>
          <a:bodyPr>
            <a:normAutofit/>
          </a:bodyPr>
          <a:lstStyle/>
          <a:p>
            <a:r>
              <a:rPr lang="en-IN" sz="4000" dirty="0" smtClean="0">
                <a:latin typeface="Times New Roman" pitchFamily="18" charset="0"/>
                <a:cs typeface="Times New Roman" pitchFamily="18" charset="0"/>
              </a:rPr>
              <a:t>Proposed Methodology</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Audio files are visualized and converted as spectrograms.</a:t>
            </a:r>
          </a:p>
          <a:p>
            <a:pPr algn="just"/>
            <a:r>
              <a:rPr lang="en-US" sz="2400" dirty="0" smtClean="0">
                <a:latin typeface="Times New Roman" pitchFamily="18" charset="0"/>
                <a:cs typeface="Times New Roman" pitchFamily="18" charset="0"/>
              </a:rPr>
              <a:t>With these spectrograms, the inputs are classified into actual voice and recorded voice.</a:t>
            </a:r>
          </a:p>
          <a:p>
            <a:pPr algn="just"/>
            <a:r>
              <a:rPr lang="en-US" sz="2400" dirty="0" smtClean="0">
                <a:latin typeface="Times New Roman" pitchFamily="18" charset="0"/>
                <a:cs typeface="Times New Roman" pitchFamily="18" charset="0"/>
              </a:rPr>
              <a:t>The proposed system uses machine learning models such as LSTM and RNN.</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dirty="0"/>
          </a:p>
        </p:txBody>
      </p:sp>
    </p:spTree>
    <p:extLst>
      <p:ext uri="{BB962C8B-B14F-4D97-AF65-F5344CB8AC3E}">
        <p14:creationId xmlns:p14="http://schemas.microsoft.com/office/powerpoint/2010/main" val="3133332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04864"/>
            <a:ext cx="7886700" cy="1325563"/>
          </a:xfrm>
        </p:spPr>
        <p:txBody>
          <a:bodyPr>
            <a:normAutofit/>
          </a:bodyPr>
          <a:lstStyle/>
          <a:p>
            <a:r>
              <a:rPr lang="en-IN" sz="4000" dirty="0" smtClean="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dirty="0"/>
          </a:p>
        </p:txBody>
      </p:sp>
    </p:spTree>
    <p:extLst>
      <p:ext uri="{BB962C8B-B14F-4D97-AF65-F5344CB8AC3E}">
        <p14:creationId xmlns:p14="http://schemas.microsoft.com/office/powerpoint/2010/main" val="1704974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TotalTime>
  <Words>2160</Words>
  <Application>Microsoft Office PowerPoint</Application>
  <PresentationFormat>On-screen Show (4:3)</PresentationFormat>
  <Paragraphs>307</Paragraphs>
  <Slides>36</Slides>
  <Notes>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Department of Computer Science and Engineering                                    Project Review-1,2                   18.10.2022</vt:lpstr>
      <vt:lpstr>Problem Statement</vt:lpstr>
      <vt:lpstr>Objective</vt:lpstr>
      <vt:lpstr>Abstract</vt:lpstr>
      <vt:lpstr>Abstract</vt:lpstr>
      <vt:lpstr>Introduction</vt:lpstr>
      <vt:lpstr>Introduction</vt:lpstr>
      <vt:lpstr>Proposed Methodology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Dataset</vt:lpstr>
      <vt:lpstr>Dataset</vt:lpstr>
      <vt:lpstr>Dataset Description</vt:lpstr>
      <vt:lpstr>Architecture</vt:lpstr>
      <vt:lpstr>Project Modules</vt:lpstr>
      <vt:lpstr>Project Modules</vt:lpstr>
      <vt:lpstr>Project Modules</vt:lpstr>
      <vt:lpstr>Works completed</vt:lpstr>
      <vt:lpstr>Works yet to be completed</vt:lpstr>
      <vt:lpstr>Spectrograms</vt:lpstr>
      <vt:lpstr>Algorithms to be used</vt:lpstr>
      <vt:lpstr>Algorithms to be used</vt:lpstr>
      <vt:lpstr>Algorithms to be used</vt:lpstr>
      <vt:lpstr>PowerPoint Presentation</vt:lpstr>
      <vt:lpstr>Outcome</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Review – 1                04/01/2022</dc:title>
  <dc:creator>Dell</dc:creator>
  <cp:lastModifiedBy>Yokesh R S</cp:lastModifiedBy>
  <cp:revision>128</cp:revision>
  <dcterms:modified xsi:type="dcterms:W3CDTF">2022-10-18T08:23:27Z</dcterms:modified>
</cp:coreProperties>
</file>