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336" r:id="rId2"/>
    <p:sldId id="338" r:id="rId3"/>
    <p:sldId id="339" r:id="rId4"/>
    <p:sldId id="341" r:id="rId5"/>
    <p:sldId id="342" r:id="rId6"/>
    <p:sldId id="348" r:id="rId7"/>
    <p:sldId id="346" r:id="rId8"/>
    <p:sldId id="329" r:id="rId9"/>
    <p:sldId id="335" r:id="rId10"/>
    <p:sldId id="330" r:id="rId11"/>
    <p:sldId id="331" r:id="rId12"/>
    <p:sldId id="350" r:id="rId13"/>
    <p:sldId id="274" r:id="rId14"/>
    <p:sldId id="313"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F0ADB80-4718-4C28-A365-B29420603262}">
  <a:tblStyle styleId="{2F0ADB80-4718-4C28-A365-B29420603262}"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B1BE9FA-E23E-459C-AFE6-B3B663006901}"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4E6"/>
          </a:solidFill>
        </a:fill>
      </a:tcStyle>
    </a:wholeTbl>
    <a:band1H>
      <a:tcTxStyle/>
      <a:tcStyle>
        <a:tcBdr/>
        <a:fill>
          <a:solidFill>
            <a:srgbClr val="FFE8CA"/>
          </a:solidFill>
        </a:fill>
      </a:tcStyle>
    </a:band1H>
    <a:band2H>
      <a:tcTxStyle/>
      <a:tcStyle>
        <a:tcBdr/>
      </a:tcStyle>
    </a:band2H>
    <a:band1V>
      <a:tcTxStyle/>
      <a:tcStyle>
        <a:tcBdr/>
        <a:fill>
          <a:solidFill>
            <a:srgbClr val="FFE8CA"/>
          </a:solidFill>
        </a:fill>
      </a:tcStyle>
    </a:band1V>
    <a:band2V>
      <a:tcTxStyle/>
      <a:tcStyle>
        <a:tcBdr/>
      </a:tcStyle>
    </a:band2V>
    <a:lastCol>
      <a:tcTxStyle b="on" i="off">
        <a:font>
          <a:latin typeface="Calibri"/>
          <a:ea typeface="Calibri"/>
          <a:cs typeface="Calibri"/>
        </a:font>
        <a:schemeClr val="lt1"/>
      </a:tcTxStyle>
      <a:tcStyle>
        <a:tcBdr/>
        <a:fill>
          <a:solidFill>
            <a:schemeClr val="accent4"/>
          </a:solidFill>
        </a:fill>
      </a:tcStyle>
    </a:lastCol>
    <a:firstCol>
      <a:tcTxStyle b="on" i="off">
        <a:font>
          <a:latin typeface="Calibri"/>
          <a:ea typeface="Calibri"/>
          <a:cs typeface="Calibri"/>
        </a:font>
        <a:schemeClr val="lt1"/>
      </a:tcTxStyle>
      <a:tcStyle>
        <a:tcBdr/>
        <a:fill>
          <a:solidFill>
            <a:schemeClr val="accent4"/>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a:tcStyle>
        <a:tcBdr/>
      </a:tcStyle>
    </a:neCell>
    <a:nwCell>
      <a:tcTxStyle/>
      <a:tcStyle>
        <a:tcBdr/>
      </a:tcStyle>
    </a:nwCell>
  </a:tblStyle>
  <a:tblStyle styleId="{C245A43C-0A00-4C80-9895-745BF81014DC}" styleName="Table_2">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p:cViewPr>
        <p:scale>
          <a:sx n="100" d="100"/>
          <a:sy n="100" d="100"/>
        </p:scale>
        <p:origin x="-970"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45817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9" name="Google Shape;19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59AEEC1-7B58-4B05-96D4-DC90C02C6596}" type="datetime1">
              <a:rPr lang="en-US" smtClean="0"/>
              <a:t>2/23/2023</a:t>
            </a:fld>
            <a:endParaRPr dirty="0"/>
          </a:p>
        </p:txBody>
      </p:sp>
      <p:sp>
        <p:nvSpPr>
          <p:cNvPr id="15" name="Google Shape;15;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 name="Google Shape;16;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ED45F6E-B586-408B-A752-68FB8248C2AB}" type="datetime1">
              <a:rPr lang="en-US" smtClean="0"/>
              <a:t>2/23/2023</a:t>
            </a:fld>
            <a:endParaRPr dirty="0"/>
          </a:p>
        </p:txBody>
      </p:sp>
      <p:sp>
        <p:nvSpPr>
          <p:cNvPr id="43" name="Google Shape;43;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4" name="Google Shape;44;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2AD1846-5C40-46F3-8571-0D44AB12D164}" type="datetime1">
              <a:rPr lang="en-US" smtClean="0"/>
              <a:t>2/23/2023</a:t>
            </a:fld>
            <a:endParaRPr dirty="0"/>
          </a:p>
        </p:txBody>
      </p:sp>
      <p:sp>
        <p:nvSpPr>
          <p:cNvPr id="52" name="Google Shape;52;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015B681-7B60-495F-8206-7194A0B8608F}" type="datetime1">
              <a:rPr lang="en-US" smtClean="0"/>
              <a:t>2/23/2023</a:t>
            </a:fld>
            <a:endParaRPr dirty="0"/>
          </a:p>
        </p:txBody>
      </p:sp>
      <p:sp>
        <p:nvSpPr>
          <p:cNvPr id="59" name="Google Shape;59;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0" name="Google Shape;60;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3887391" y="987426"/>
            <a:ext cx="4629150" cy="4873625"/>
          </a:xfrm>
          <a:prstGeom prst="rect">
            <a:avLst/>
          </a:prstGeom>
          <a:noFill/>
          <a:ln>
            <a:noFill/>
          </a:ln>
        </p:spPr>
      </p:sp>
      <p:sp>
        <p:nvSpPr>
          <p:cNvPr id="64" name="Google Shape;64;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AD3B27C-C086-47C3-814F-1047E78B750D}" type="datetime1">
              <a:rPr lang="en-US" smtClean="0"/>
              <a:t>2/23/2023</a:t>
            </a:fld>
            <a:endParaRPr dirty="0"/>
          </a:p>
        </p:txBody>
      </p:sp>
      <p:sp>
        <p:nvSpPr>
          <p:cNvPr id="66" name="Google Shape;66;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7" name="Google Shape;67;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C35242F-1A4F-431E-8A0C-99DE902869E6}" type="datetime1">
              <a:rPr lang="en-US" smtClean="0"/>
              <a:t>2/23/2023</a:t>
            </a:fld>
            <a:endParaRPr dirty="0"/>
          </a:p>
        </p:txBody>
      </p:sp>
      <p:sp>
        <p:nvSpPr>
          <p:cNvPr id="72" name="Google Shape;72;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3" name="Google Shape;73;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54EECDB2-929B-4C7F-A7B9-A9646D8FFE72}" type="datetime1">
              <a:rPr lang="en-US" smtClean="0"/>
              <a:t>2/23/2023</a:t>
            </a:fld>
            <a:endParaRPr dirty="0"/>
          </a:p>
        </p:txBody>
      </p:sp>
      <p:sp>
        <p:nvSpPr>
          <p:cNvPr id="78" name="Google Shape;78;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59D5FA1-9198-4480-9FA8-81B34B01BC84}" type="datetime1">
              <a:rPr lang="en-US" smtClean="0"/>
              <a:t>2/23/2023</a:t>
            </a:fld>
            <a:endParaRPr dirty="0"/>
          </a:p>
        </p:txBody>
      </p:sp>
      <p:sp>
        <p:nvSpPr>
          <p:cNvPr id="9" name="Google Shape;9;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0" name="Google Shape;10;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6" r:id="rId5"/>
    <p:sldLayoutId id="2147483657" r:id="rId6"/>
    <p:sldLayoutId id="214748365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186/s13677-022-00306-5"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doi.org/10.1063/5.0074140"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1043608" y="857891"/>
            <a:ext cx="7886700" cy="1095375"/>
          </a:xfrm>
          <a:prstGeom prst="rect">
            <a:avLst/>
          </a:prstGeom>
          <a:noFill/>
          <a:ln>
            <a:noFill/>
          </a:ln>
        </p:spPr>
        <p:txBody>
          <a:bodyPr spcFirstLastPara="1" wrap="square" lIns="91425" tIns="45700" rIns="91425" bIns="45700" anchor="ctr" anchorCtr="0">
            <a:normAutofit fontScale="90000"/>
          </a:bodyPr>
          <a:lstStyle/>
          <a:p>
            <a:pPr marL="0" lvl="0" indent="0" rtl="0">
              <a:lnSpc>
                <a:spcPct val="90000"/>
              </a:lnSpc>
              <a:spcBef>
                <a:spcPts val="0"/>
              </a:spcBef>
              <a:spcAft>
                <a:spcPts val="0"/>
              </a:spcAft>
              <a:buClr>
                <a:schemeClr val="dk1"/>
              </a:buClr>
              <a:buSzPct val="100000"/>
              <a:buFont typeface="Calibri"/>
              <a:buNone/>
            </a:pPr>
            <a:r>
              <a:rPr lang="en-IN" dirty="0"/>
              <a:t>	</a:t>
            </a:r>
            <a:r>
              <a:rPr lang="en-IN" sz="2700" dirty="0">
                <a:latin typeface="Times New Roman" pitchFamily="18" charset="0"/>
                <a:cs typeface="Times New Roman" pitchFamily="18" charset="0"/>
              </a:rPr>
              <a:t>Department of Computer Science and Engineering</a:t>
            </a:r>
            <a:br>
              <a:rPr lang="en-IN" sz="2700" dirty="0">
                <a:latin typeface="Times New Roman" pitchFamily="18" charset="0"/>
                <a:cs typeface="Times New Roman" pitchFamily="18" charset="0"/>
              </a:rPr>
            </a:br>
            <a:r>
              <a:rPr lang="en-IN" sz="2700" dirty="0">
                <a:latin typeface="Times New Roman" pitchFamily="18" charset="0"/>
                <a:cs typeface="Times New Roman" pitchFamily="18" charset="0"/>
              </a:rPr>
              <a:t/>
            </a:r>
            <a:br>
              <a:rPr lang="en-IN" sz="2700" dirty="0">
                <a:latin typeface="Times New Roman" pitchFamily="18" charset="0"/>
                <a:cs typeface="Times New Roman" pitchFamily="18" charset="0"/>
              </a:rPr>
            </a:br>
            <a:r>
              <a:rPr lang="en-IN" sz="2700" dirty="0">
                <a:latin typeface="Times New Roman" pitchFamily="18" charset="0"/>
                <a:cs typeface="Times New Roman" pitchFamily="18" charset="0"/>
              </a:rPr>
              <a:t>                   </a:t>
            </a:r>
            <a:r>
              <a:rPr lang="en-IN" sz="2700" dirty="0" smtClean="0">
                <a:latin typeface="Times New Roman" pitchFamily="18" charset="0"/>
                <a:cs typeface="Times New Roman" pitchFamily="18" charset="0"/>
              </a:rPr>
              <a:t>               Project Review-0,1</a:t>
            </a:r>
            <a:r>
              <a:rPr lang="en-IN" sz="2700" baseline="30000" dirty="0" smtClean="0">
                <a:latin typeface="Times New Roman" pitchFamily="18" charset="0"/>
                <a:cs typeface="Times New Roman" pitchFamily="18" charset="0"/>
              </a:rPr>
              <a:t>        </a:t>
            </a:r>
            <a:r>
              <a:rPr lang="en-IN" sz="2700" dirty="0" smtClean="0">
                <a:latin typeface="Times New Roman" pitchFamily="18" charset="0"/>
                <a:cs typeface="Times New Roman" pitchFamily="18" charset="0"/>
              </a:rPr>
              <a:t>           28.01.2023</a:t>
            </a:r>
            <a:endParaRPr sz="4900" dirty="0">
              <a:latin typeface="Times New Roman" pitchFamily="18" charset="0"/>
              <a:cs typeface="Times New Roman" pitchFamily="18" charset="0"/>
            </a:endParaRPr>
          </a:p>
        </p:txBody>
      </p:sp>
      <p:sp>
        <p:nvSpPr>
          <p:cNvPr id="85" name="Google Shape;85;p13"/>
          <p:cNvSpPr txBox="1">
            <a:spLocks noGrp="1"/>
          </p:cNvSpPr>
          <p:nvPr>
            <p:ph type="body" idx="1"/>
          </p:nvPr>
        </p:nvSpPr>
        <p:spPr>
          <a:xfrm>
            <a:off x="787555" y="2547994"/>
            <a:ext cx="7886700" cy="1118937"/>
          </a:xfrm>
          <a:prstGeom prst="rect">
            <a:avLst/>
          </a:prstGeom>
          <a:noFill/>
          <a:ln>
            <a:noFill/>
          </a:ln>
        </p:spPr>
        <p:txBody>
          <a:bodyPr spcFirstLastPara="1" wrap="square" lIns="91425" tIns="45700" rIns="91425" bIns="45700" anchor="t" anchorCtr="0">
            <a:normAutofit fontScale="92500" lnSpcReduction="20000"/>
          </a:bodyPr>
          <a:lstStyle/>
          <a:p>
            <a:pPr algn="ctr"/>
            <a:endParaRPr lang="en-IN" sz="2400" dirty="0">
              <a:latin typeface="Times New Roman" pitchFamily="18" charset="0"/>
              <a:cs typeface="Times New Roman" pitchFamily="18" charset="0"/>
            </a:endParaRPr>
          </a:p>
          <a:p>
            <a:pPr marL="0" indent="0" algn="ctr">
              <a:buNone/>
            </a:pPr>
            <a:r>
              <a:rPr lang="en-US" sz="2400" b="1" dirty="0" smtClean="0">
                <a:latin typeface="Times New Roman" pitchFamily="18" charset="0"/>
                <a:cs typeface="Times New Roman" pitchFamily="18" charset="0"/>
              </a:rPr>
              <a:t>Audio Spoof Detection Integrated with a Home Automation System using IOT </a:t>
            </a:r>
            <a:endParaRPr dirty="0">
              <a:latin typeface="Times New Roman" pitchFamily="18" charset="0"/>
              <a:cs typeface="Times New Roman" pitchFamily="18" charset="0"/>
            </a:endParaRPr>
          </a:p>
        </p:txBody>
      </p:sp>
      <p:pic>
        <p:nvPicPr>
          <p:cNvPr id="86" name="Google Shape;86;p13"/>
          <p:cNvPicPr preferRelativeResize="0"/>
          <p:nvPr/>
        </p:nvPicPr>
        <p:blipFill rotWithShape="1">
          <a:blip r:embed="rId3">
            <a:alphaModFix/>
          </a:blip>
          <a:srcRect/>
          <a:stretch/>
        </p:blipFill>
        <p:spPr>
          <a:xfrm>
            <a:off x="467544" y="1196752"/>
            <a:ext cx="1350620" cy="1508346"/>
          </a:xfrm>
          <a:prstGeom prst="rect">
            <a:avLst/>
          </a:prstGeom>
          <a:noFill/>
          <a:ln>
            <a:noFill/>
          </a:ln>
        </p:spPr>
      </p:pic>
      <p:graphicFrame>
        <p:nvGraphicFramePr>
          <p:cNvPr id="87" name="Google Shape;87;p13"/>
          <p:cNvGraphicFramePr/>
          <p:nvPr>
            <p:extLst>
              <p:ext uri="{D42A27DB-BD31-4B8C-83A1-F6EECF244321}">
                <p14:modId xmlns:p14="http://schemas.microsoft.com/office/powerpoint/2010/main" val="1938680237"/>
              </p:ext>
            </p:extLst>
          </p:nvPr>
        </p:nvGraphicFramePr>
        <p:xfrm>
          <a:off x="353121" y="3980021"/>
          <a:ext cx="3043222" cy="1603055"/>
        </p:xfrm>
        <a:graphic>
          <a:graphicData uri="http://schemas.openxmlformats.org/drawingml/2006/table">
            <a:tbl>
              <a:tblPr firstRow="1" bandRow="1">
                <a:noFill/>
              </a:tblPr>
              <a:tblGrid>
                <a:gridCol w="1070315">
                  <a:extLst>
                    <a:ext uri="{9D8B030D-6E8A-4147-A177-3AD203B41FA5}">
                      <a16:colId xmlns="" xmlns:a16="http://schemas.microsoft.com/office/drawing/2014/main" val="20000"/>
                    </a:ext>
                  </a:extLst>
                </a:gridCol>
                <a:gridCol w="1972907">
                  <a:extLst>
                    <a:ext uri="{9D8B030D-6E8A-4147-A177-3AD203B41FA5}">
                      <a16:colId xmlns="" xmlns:a16="http://schemas.microsoft.com/office/drawing/2014/main" val="20001"/>
                    </a:ext>
                  </a:extLst>
                </a:gridCol>
              </a:tblGrid>
              <a:tr h="320611">
                <a:tc>
                  <a:txBody>
                    <a:bodyPr/>
                    <a:lstStyle/>
                    <a:p>
                      <a:pPr marL="0" marR="0" lvl="0" indent="0" algn="l" rtl="0">
                        <a:spcBef>
                          <a:spcPts val="0"/>
                        </a:spcBef>
                        <a:spcAft>
                          <a:spcPts val="0"/>
                        </a:spcAft>
                        <a:buNone/>
                      </a:pPr>
                      <a:r>
                        <a:rPr lang="en-IN" sz="1600" u="none" strike="noStrike" cap="none" dirty="0">
                          <a:solidFill>
                            <a:schemeClr val="dk1"/>
                          </a:solidFill>
                          <a:latin typeface="Times New Roman" pitchFamily="18" charset="0"/>
                          <a:cs typeface="Times New Roman" pitchFamily="18" charset="0"/>
                        </a:rPr>
                        <a:t>Reg .No.</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IN" sz="1600" dirty="0">
                          <a:solidFill>
                            <a:schemeClr val="dk1"/>
                          </a:solidFill>
                          <a:latin typeface="Times New Roman" pitchFamily="18" charset="0"/>
                          <a:cs typeface="Times New Roman" pitchFamily="18" charset="0"/>
                        </a:rPr>
                        <a:t>Name of the student</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0"/>
                  </a:ext>
                </a:extLst>
              </a:tr>
              <a:tr h="320611">
                <a:tc>
                  <a:txBody>
                    <a:bodyPr/>
                    <a:lstStyle/>
                    <a:p>
                      <a:pPr marL="0" marR="0" lvl="0" indent="0" algn="l" rtl="0">
                        <a:spcBef>
                          <a:spcPts val="0"/>
                        </a:spcBef>
                        <a:spcAft>
                          <a:spcPts val="0"/>
                        </a:spcAft>
                        <a:buNone/>
                      </a:pPr>
                      <a:r>
                        <a:rPr lang="en-US" sz="1600" dirty="0" smtClean="0">
                          <a:latin typeface="Times New Roman" pitchFamily="18" charset="0"/>
                          <a:cs typeface="Times New Roman" pitchFamily="18" charset="0"/>
                        </a:rPr>
                        <a:t>1905015</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600" dirty="0" smtClean="0">
                          <a:latin typeface="Times New Roman" pitchFamily="18" charset="0"/>
                          <a:cs typeface="Times New Roman" pitchFamily="18" charset="0"/>
                        </a:rPr>
                        <a:t>Gourav</a:t>
                      </a:r>
                      <a:r>
                        <a:rPr lang="en-US" sz="1600" baseline="0" dirty="0" smtClean="0">
                          <a:latin typeface="Times New Roman" pitchFamily="18" charset="0"/>
                          <a:cs typeface="Times New Roman" pitchFamily="18" charset="0"/>
                        </a:rPr>
                        <a:t> Gopal</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1"/>
                  </a:ext>
                </a:extLst>
              </a:tr>
              <a:tr h="320611">
                <a:tc>
                  <a:txBody>
                    <a:bodyPr/>
                    <a:lstStyle/>
                    <a:p>
                      <a:pPr marL="0" marR="0" lvl="0" indent="0" algn="l" rtl="0">
                        <a:spcBef>
                          <a:spcPts val="0"/>
                        </a:spcBef>
                        <a:spcAft>
                          <a:spcPts val="0"/>
                        </a:spcAft>
                        <a:buNone/>
                      </a:pPr>
                      <a:r>
                        <a:rPr lang="en-US" sz="1600" dirty="0" smtClean="0">
                          <a:latin typeface="Times New Roman" pitchFamily="18" charset="0"/>
                          <a:cs typeface="Times New Roman" pitchFamily="18" charset="0"/>
                        </a:rPr>
                        <a:t>1905031</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IN" sz="1600" dirty="0" smtClean="0">
                          <a:latin typeface="Times New Roman" pitchFamily="18" charset="0"/>
                          <a:cs typeface="Times New Roman" pitchFamily="18" charset="0"/>
                        </a:rPr>
                        <a:t>Nalin Suriya S</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2"/>
                  </a:ext>
                </a:extLst>
              </a:tr>
              <a:tr h="320611">
                <a:tc>
                  <a:txBody>
                    <a:bodyPr/>
                    <a:lstStyle/>
                    <a:p>
                      <a:pPr marL="0" marR="0" lvl="0" indent="0" algn="l" rtl="0">
                        <a:spcBef>
                          <a:spcPts val="0"/>
                        </a:spcBef>
                        <a:spcAft>
                          <a:spcPts val="0"/>
                        </a:spcAft>
                        <a:buNone/>
                      </a:pPr>
                      <a:r>
                        <a:rPr lang="en-US" sz="1600" dirty="0" smtClean="0">
                          <a:latin typeface="Times New Roman" pitchFamily="18" charset="0"/>
                          <a:cs typeface="Times New Roman" pitchFamily="18" charset="0"/>
                        </a:rPr>
                        <a:t>1905060</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IN" sz="1600" dirty="0" smtClean="0">
                          <a:latin typeface="Times New Roman" pitchFamily="18" charset="0"/>
                          <a:cs typeface="Times New Roman" pitchFamily="18" charset="0"/>
                        </a:rPr>
                        <a:t>Vishal Karthik S</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3"/>
                  </a:ext>
                </a:extLst>
              </a:tr>
              <a:tr h="320611">
                <a:tc>
                  <a:txBody>
                    <a:bodyPr/>
                    <a:lstStyle/>
                    <a:p>
                      <a:pPr marL="0" marR="0" lvl="0" indent="0" algn="l" rtl="0">
                        <a:spcBef>
                          <a:spcPts val="0"/>
                        </a:spcBef>
                        <a:spcAft>
                          <a:spcPts val="0"/>
                        </a:spcAft>
                        <a:buNone/>
                      </a:pPr>
                      <a:r>
                        <a:rPr lang="en-US" sz="1600" dirty="0" smtClean="0">
                          <a:latin typeface="Times New Roman" pitchFamily="18" charset="0"/>
                          <a:cs typeface="Times New Roman" pitchFamily="18" charset="0"/>
                        </a:rPr>
                        <a:t>1905062</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600" dirty="0" smtClean="0">
                          <a:latin typeface="Times New Roman" pitchFamily="18" charset="0"/>
                          <a:cs typeface="Times New Roman" pitchFamily="18" charset="0"/>
                        </a:rPr>
                        <a:t>Yokesh R S</a:t>
                      </a:r>
                      <a:endParaRPr sz="1600" dirty="0">
                        <a:latin typeface="Times New Roman" pitchFamily="18" charset="0"/>
                        <a:cs typeface="Times New Roman" pitchFamily="18" charset="0"/>
                      </a:endParaRPr>
                    </a:p>
                  </a:txBody>
                  <a:tcPr marL="68575" marR="68575" marT="34300" marB="3430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76321227"/>
                  </a:ext>
                </a:extLst>
              </a:tr>
            </a:tbl>
          </a:graphicData>
        </a:graphic>
      </p:graphicFrame>
      <p:sp>
        <p:nvSpPr>
          <p:cNvPr id="88" name="Google Shape;88;p13"/>
          <p:cNvSpPr txBox="1"/>
          <p:nvPr/>
        </p:nvSpPr>
        <p:spPr>
          <a:xfrm>
            <a:off x="5353979" y="3982678"/>
            <a:ext cx="3320276" cy="21236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i="0" u="none" strike="noStrike" cap="none" dirty="0">
                <a:solidFill>
                  <a:schemeClr val="dk1"/>
                </a:solidFill>
                <a:latin typeface="Times New Roman" pitchFamily="18" charset="0"/>
                <a:ea typeface="Calibri"/>
                <a:cs typeface="Times New Roman" pitchFamily="18" charset="0"/>
                <a:sym typeface="Calibri"/>
              </a:rPr>
              <a:t>Guided </a:t>
            </a:r>
            <a:r>
              <a:rPr lang="en-IN" sz="1600" b="1" i="0" u="none" strike="noStrike" cap="none" dirty="0" smtClean="0">
                <a:solidFill>
                  <a:schemeClr val="dk1"/>
                </a:solidFill>
                <a:latin typeface="Times New Roman" pitchFamily="18" charset="0"/>
                <a:ea typeface="Calibri"/>
                <a:cs typeface="Times New Roman" pitchFamily="18" charset="0"/>
                <a:sym typeface="Calibri"/>
              </a:rPr>
              <a:t>By:</a:t>
            </a:r>
          </a:p>
          <a:p>
            <a:pPr marL="0" marR="0" lvl="0" indent="0" algn="l" rtl="0">
              <a:spcBef>
                <a:spcPts val="0"/>
              </a:spcBef>
              <a:spcAft>
                <a:spcPts val="0"/>
              </a:spcAft>
              <a:buNone/>
            </a:pPr>
            <a:endParaRPr lang="en-IN" sz="1600" b="1" i="0" u="none" strike="noStrike" cap="none" dirty="0">
              <a:solidFill>
                <a:schemeClr val="dk1"/>
              </a:solidFill>
              <a:latin typeface="Times New Roman" pitchFamily="18" charset="0"/>
              <a:ea typeface="Calibri"/>
              <a:cs typeface="Times New Roman" pitchFamily="18" charset="0"/>
              <a:sym typeface="Calibri"/>
            </a:endParaRPr>
          </a:p>
          <a:p>
            <a:pPr lvl="0"/>
            <a:r>
              <a:rPr lang="en-IN" sz="1600" dirty="0">
                <a:latin typeface="Times New Roman" pitchFamily="18" charset="0"/>
                <a:cs typeface="Times New Roman" pitchFamily="18" charset="0"/>
              </a:rPr>
              <a:t>Dr.M. Mohanapriya M.E., Ph.D</a:t>
            </a:r>
            <a:r>
              <a:rPr lang="en-IN" sz="1600" dirty="0" smtClean="0">
                <a:latin typeface="Times New Roman" pitchFamily="18" charset="0"/>
                <a:cs typeface="Times New Roman" pitchFamily="18" charset="0"/>
              </a:rPr>
              <a:t>.</a:t>
            </a:r>
          </a:p>
          <a:p>
            <a:pPr lvl="0"/>
            <a:r>
              <a:rPr lang="en-US" sz="1600" dirty="0" smtClean="0">
                <a:latin typeface="Times New Roman" pitchFamily="18" charset="0"/>
                <a:cs typeface="Times New Roman" pitchFamily="18" charset="0"/>
              </a:rPr>
              <a:t>Associate </a:t>
            </a:r>
            <a:r>
              <a:rPr lang="en-US" sz="1600" dirty="0">
                <a:latin typeface="Times New Roman" pitchFamily="18" charset="0"/>
                <a:cs typeface="Times New Roman" pitchFamily="18" charset="0"/>
              </a:rPr>
              <a:t>Professor,</a:t>
            </a:r>
          </a:p>
          <a:p>
            <a:pPr marL="0" marR="0" lvl="0" indent="0" algn="l" rtl="0">
              <a:spcBef>
                <a:spcPts val="0"/>
              </a:spcBef>
              <a:spcAft>
                <a:spcPts val="0"/>
              </a:spcAft>
              <a:buNone/>
            </a:pPr>
            <a:r>
              <a:rPr lang="en-US" sz="1600" dirty="0">
                <a:latin typeface="Times New Roman" pitchFamily="18" charset="0"/>
                <a:cs typeface="Times New Roman" pitchFamily="18" charset="0"/>
              </a:rPr>
              <a:t>Department of CSE,</a:t>
            </a:r>
          </a:p>
          <a:p>
            <a:pPr marL="0" marR="0" lvl="0" indent="0" algn="l" rtl="0">
              <a:spcBef>
                <a:spcPts val="0"/>
              </a:spcBef>
              <a:spcAft>
                <a:spcPts val="0"/>
              </a:spcAft>
              <a:buNone/>
            </a:pPr>
            <a:r>
              <a:rPr lang="en-US" sz="1600" dirty="0">
                <a:latin typeface="Times New Roman" pitchFamily="18" charset="0"/>
                <a:cs typeface="Times New Roman" pitchFamily="18" charset="0"/>
              </a:rPr>
              <a:t>Coimbatore Institute of Technology,</a:t>
            </a:r>
          </a:p>
          <a:p>
            <a:pPr marL="0" marR="0" lvl="0" indent="0" algn="l" rtl="0">
              <a:spcBef>
                <a:spcPts val="0"/>
              </a:spcBef>
              <a:spcAft>
                <a:spcPts val="0"/>
              </a:spcAft>
              <a:buNone/>
            </a:pPr>
            <a:r>
              <a:rPr lang="en-US" sz="1600" dirty="0">
                <a:latin typeface="Times New Roman" pitchFamily="18" charset="0"/>
                <a:cs typeface="Times New Roman" pitchFamily="18" charset="0"/>
              </a:rPr>
              <a:t>Coimbatore</a:t>
            </a:r>
            <a:endParaRPr sz="1600" dirty="0">
              <a:latin typeface="Times New Roman" pitchFamily="18" charset="0"/>
              <a:cs typeface="Times New Roman" pitchFamily="18" charset="0"/>
            </a:endParaRPr>
          </a:p>
          <a:p>
            <a:pPr marL="0" marR="0" lvl="0" indent="0" algn="l" rtl="0">
              <a:spcBef>
                <a:spcPts val="0"/>
              </a:spcBef>
              <a:spcAft>
                <a:spcPts val="0"/>
              </a:spcAft>
              <a:buNone/>
            </a:pPr>
            <a:endParaRPr sz="16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a:t>
            </a:fld>
            <a:endParaRPr lang="en-IN" dirty="0"/>
          </a:p>
        </p:txBody>
      </p:sp>
    </p:spTree>
    <p:extLst>
      <p:ext uri="{BB962C8B-B14F-4D97-AF65-F5344CB8AC3E}">
        <p14:creationId xmlns:p14="http://schemas.microsoft.com/office/powerpoint/2010/main" val="1344267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433E653F-9C49-92FF-5E32-F3826DDD6972}"/>
              </a:ext>
            </a:extLst>
          </p:cNvPr>
          <p:cNvGraphicFramePr>
            <a:graphicFrameLocks noGrp="1"/>
          </p:cNvGraphicFramePr>
          <p:nvPr>
            <p:extLst>
              <p:ext uri="{D42A27DB-BD31-4B8C-83A1-F6EECF244321}">
                <p14:modId xmlns:p14="http://schemas.microsoft.com/office/powerpoint/2010/main" val="1142266713"/>
              </p:ext>
            </p:extLst>
          </p:nvPr>
        </p:nvGraphicFramePr>
        <p:xfrm>
          <a:off x="179512" y="980729"/>
          <a:ext cx="8613890" cy="4848511"/>
        </p:xfrm>
        <a:graphic>
          <a:graphicData uri="http://schemas.openxmlformats.org/drawingml/2006/table">
            <a:tbl>
              <a:tblPr firstRow="1" bandRow="1">
                <a:tableStyleId>{00A15C55-8517-42AA-B614-E9B94910E393}</a:tableStyleId>
              </a:tblPr>
              <a:tblGrid>
                <a:gridCol w="1998664">
                  <a:extLst>
                    <a:ext uri="{9D8B030D-6E8A-4147-A177-3AD203B41FA5}">
                      <a16:colId xmlns:a16="http://schemas.microsoft.com/office/drawing/2014/main" xmlns="" val="1406427956"/>
                    </a:ext>
                  </a:extLst>
                </a:gridCol>
                <a:gridCol w="6615226">
                  <a:extLst>
                    <a:ext uri="{9D8B030D-6E8A-4147-A177-3AD203B41FA5}">
                      <a16:colId xmlns:a16="http://schemas.microsoft.com/office/drawing/2014/main" xmlns="" val="3404635608"/>
                    </a:ext>
                  </a:extLst>
                </a:gridCol>
              </a:tblGrid>
              <a:tr h="1584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Methodology</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itchFamily="34" charset="0"/>
                        <a:buChar char="•"/>
                      </a:pPr>
                      <a:r>
                        <a:rPr lang="en-US" sz="1400" b="0" dirty="0" smtClean="0">
                          <a:solidFill>
                            <a:schemeClr val="tx1"/>
                          </a:solidFill>
                          <a:latin typeface="Times New Roman" pitchFamily="18" charset="0"/>
                          <a:cs typeface="Times New Roman" pitchFamily="18" charset="0"/>
                        </a:rPr>
                        <a:t>Voice identification of 150 speakers were performed.</a:t>
                      </a:r>
                    </a:p>
                    <a:p>
                      <a:pPr marL="285750" indent="-285750">
                        <a:buFont typeface="Arial" pitchFamily="34" charset="0"/>
                        <a:buChar char="•"/>
                      </a:pPr>
                      <a:r>
                        <a:rPr lang="en-US" sz="1400" b="0" dirty="0" smtClean="0">
                          <a:solidFill>
                            <a:schemeClr val="tx1"/>
                          </a:solidFill>
                          <a:latin typeface="Times New Roman" pitchFamily="18" charset="0"/>
                          <a:cs typeface="Times New Roman" pitchFamily="18" charset="0"/>
                        </a:rPr>
                        <a:t>Dataset contains</a:t>
                      </a:r>
                      <a:r>
                        <a:rPr lang="en-US" sz="1400" b="0" baseline="0" dirty="0" smtClean="0">
                          <a:solidFill>
                            <a:schemeClr val="tx1"/>
                          </a:solidFill>
                          <a:latin typeface="Times New Roman" pitchFamily="18" charset="0"/>
                          <a:cs typeface="Times New Roman" pitchFamily="18" charset="0"/>
                        </a:rPr>
                        <a:t> 3000 data samples.</a:t>
                      </a:r>
                    </a:p>
                    <a:p>
                      <a:pPr marL="285750" indent="-285750">
                        <a:buFont typeface="Arial" pitchFamily="34" charset="0"/>
                        <a:buChar char="•"/>
                      </a:pPr>
                      <a:r>
                        <a:rPr lang="en-US" sz="1400" b="0" baseline="0" dirty="0" smtClean="0">
                          <a:solidFill>
                            <a:schemeClr val="tx1"/>
                          </a:solidFill>
                          <a:latin typeface="Times New Roman" pitchFamily="18" charset="0"/>
                          <a:cs typeface="Times New Roman" pitchFamily="18" charset="0"/>
                        </a:rPr>
                        <a:t>MFCCs are used to extract the features.</a:t>
                      </a:r>
                    </a:p>
                    <a:p>
                      <a:pPr marL="285750" indent="-285750">
                        <a:buFont typeface="Arial" pitchFamily="34" charset="0"/>
                        <a:buChar char="•"/>
                      </a:pPr>
                      <a:r>
                        <a:rPr lang="en-US" sz="1400" b="0" baseline="0" dirty="0" smtClean="0">
                          <a:solidFill>
                            <a:schemeClr val="tx1"/>
                          </a:solidFill>
                          <a:latin typeface="Times New Roman" pitchFamily="18" charset="0"/>
                          <a:cs typeface="Times New Roman" pitchFamily="18" charset="0"/>
                        </a:rPr>
                        <a:t>Simple machine learning algorithms are used to identify voice samples.</a:t>
                      </a:r>
                      <a:endParaRPr lang="en-US" sz="1400" b="0" dirty="0" smtClean="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296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Algorithm</a:t>
                      </a:r>
                      <a:r>
                        <a:rPr lang="en-US" sz="1400" b="1" i="0" u="none" strike="noStrike" baseline="0" dirty="0" smtClean="0">
                          <a:solidFill>
                            <a:schemeClr val="tx1"/>
                          </a:solidFill>
                          <a:effectLst/>
                          <a:latin typeface="Times New Roman" pitchFamily="18" charset="0"/>
                          <a:cs typeface="Times New Roman" pitchFamily="18" charset="0"/>
                        </a:rPr>
                        <a:t> Used</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u="none" strike="noStrike" dirty="0" smtClean="0">
                        <a:solidFill>
                          <a:schemeClr val="tx1"/>
                        </a:solidFill>
                        <a:effectLst/>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dirty="0" smtClean="0">
                          <a:latin typeface="Times New Roman" pitchFamily="18" charset="0"/>
                          <a:cs typeface="Times New Roman" pitchFamily="18" charset="0"/>
                        </a:rPr>
                        <a:t>MFCC is</a:t>
                      </a:r>
                      <a:r>
                        <a:rPr lang="en-US" sz="1400" baseline="0" dirty="0" smtClean="0">
                          <a:latin typeface="Times New Roman" pitchFamily="18" charset="0"/>
                          <a:cs typeface="Times New Roman" pitchFamily="18" charset="0"/>
                        </a:rPr>
                        <a:t> used for f</a:t>
                      </a:r>
                      <a:r>
                        <a:rPr lang="en-US" sz="1400" dirty="0" smtClean="0">
                          <a:latin typeface="Times New Roman" pitchFamily="18" charset="0"/>
                          <a:cs typeface="Times New Roman" pitchFamily="18" charset="0"/>
                        </a:rPr>
                        <a:t>eature</a:t>
                      </a:r>
                      <a:r>
                        <a:rPr lang="en-US" sz="1400" baseline="0" dirty="0" smtClean="0">
                          <a:latin typeface="Times New Roman" pitchFamily="18" charset="0"/>
                          <a:cs typeface="Times New Roman" pitchFamily="18" charset="0"/>
                        </a:rPr>
                        <a:t> extraction.</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Support Vector Machine and Random Forest are used for classification.</a:t>
                      </a:r>
                      <a:endParaRPr lang="en-US" sz="1400" dirty="0" smtClean="0">
                        <a:latin typeface="Times New Roman" pitchFamily="18" charset="0"/>
                        <a:cs typeface="Times New Roman" pitchFamily="18" charset="0"/>
                      </a:endParaRPr>
                    </a:p>
                    <a:p>
                      <a:endParaRPr lang="en-IN"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3064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smtClean="0">
                          <a:solidFill>
                            <a:schemeClr val="tx1"/>
                          </a:solidFill>
                          <a:latin typeface="Times New Roman" pitchFamily="18" charset="0"/>
                          <a:cs typeface="Times New Roman" pitchFamily="18" charset="0"/>
                        </a:rPr>
                        <a:t>As</a:t>
                      </a:r>
                      <a:r>
                        <a:rPr lang="en-US" sz="1400" b="0" baseline="0" dirty="0" smtClean="0">
                          <a:solidFill>
                            <a:schemeClr val="tx1"/>
                          </a:solidFill>
                          <a:latin typeface="Times New Roman" pitchFamily="18" charset="0"/>
                          <a:cs typeface="Times New Roman" pitchFamily="18" charset="0"/>
                        </a:rPr>
                        <a:t> simple machine learning algorithms are used, hence it is power efficient.</a:t>
                      </a:r>
                      <a:endParaRPr lang="en-IN" sz="1400"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661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latin typeface="Times New Roman" pitchFamily="18" charset="0"/>
                          <a:cs typeface="Times New Roman" pitchFamily="18" charset="0"/>
                        </a:rPr>
                        <a:t>Disadvantages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anose="020B0604020202020204" pitchFamily="34" charset="0"/>
                        <a:buChar char="•"/>
                      </a:pPr>
                      <a:r>
                        <a:rPr lang="en-US" b="0" dirty="0" smtClean="0">
                          <a:solidFill>
                            <a:schemeClr val="tx1"/>
                          </a:solidFill>
                          <a:latin typeface="Times New Roman" pitchFamily="18" charset="0"/>
                          <a:cs typeface="Times New Roman" pitchFamily="18" charset="0"/>
                        </a:rPr>
                        <a:t>Deep</a:t>
                      </a:r>
                      <a:r>
                        <a:rPr lang="en-US" b="0" baseline="0" dirty="0" smtClean="0">
                          <a:solidFill>
                            <a:schemeClr val="tx1"/>
                          </a:solidFill>
                          <a:latin typeface="Times New Roman" pitchFamily="18" charset="0"/>
                          <a:cs typeface="Times New Roman" pitchFamily="18" charset="0"/>
                        </a:rPr>
                        <a:t> Learning models can be used to improve the accuracy even further.</a:t>
                      </a:r>
                      <a:endParaRPr lang="en-IN"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bl>
          </a:graphicData>
        </a:graphic>
      </p:graphicFrame>
      <p:sp>
        <p:nvSpPr>
          <p:cNvPr id="6" name="TextBox 5">
            <a:extLst>
              <a:ext uri="{FF2B5EF4-FFF2-40B4-BE49-F238E27FC236}">
                <a16:creationId xmlns:a16="http://schemas.microsoft.com/office/drawing/2014/main" xmlns="" id="{8778B650-41C8-4D62-99D3-F3E1EB06050C}"/>
              </a:ext>
            </a:extLst>
          </p:cNvPr>
          <p:cNvSpPr txBox="1"/>
          <p:nvPr/>
        </p:nvSpPr>
        <p:spPr>
          <a:xfrm>
            <a:off x="111294" y="94915"/>
            <a:ext cx="8836034" cy="738664"/>
          </a:xfrm>
          <a:prstGeom prst="rect">
            <a:avLst/>
          </a:prstGeom>
          <a:noFill/>
        </p:spPr>
        <p:txBody>
          <a:bodyPr wrap="square" rtlCol="0">
            <a:spAutoFit/>
          </a:bodyPr>
          <a:lstStyle/>
          <a:p>
            <a:pPr lvl="0" algn="just"/>
            <a:r>
              <a:rPr lang="en-US" b="1" dirty="0" smtClean="0">
                <a:latin typeface="Times New Roman" pitchFamily="18" charset="0"/>
                <a:cs typeface="Times New Roman" pitchFamily="18" charset="0"/>
              </a:rPr>
              <a:t>PAPER 3-</a:t>
            </a:r>
            <a:r>
              <a:rPr lang="en-US" dirty="0" smtClean="0">
                <a:latin typeface="Times New Roman" panose="02020603050405020304" pitchFamily="18" charset="0"/>
                <a:cs typeface="Times New Roman" pitchFamily="18" charset="0"/>
              </a:rPr>
              <a:t>  Voice-Based </a:t>
            </a:r>
            <a:r>
              <a:rPr lang="en-US" dirty="0">
                <a:latin typeface="Times New Roman" panose="02020603050405020304" pitchFamily="18" charset="0"/>
                <a:cs typeface="Times New Roman" panose="02020603050405020304" pitchFamily="18" charset="0"/>
              </a:rPr>
              <a:t>Human Identification using Machine </a:t>
            </a:r>
            <a:r>
              <a:rPr lang="en-US" dirty="0" smtClean="0">
                <a:latin typeface="Times New Roman" panose="02020603050405020304" pitchFamily="18" charset="0"/>
                <a:cs typeface="Times New Roman" panose="02020603050405020304" pitchFamily="18" charset="0"/>
              </a:rPr>
              <a:t>Learning.</a:t>
            </a:r>
          </a:p>
          <a:p>
            <a:pPr lvl="0" algn="just"/>
            <a:r>
              <a:rPr lang="en-US" b="1" dirty="0" smtClean="0">
                <a:latin typeface="Times New Roman" pitchFamily="18" charset="0"/>
                <a:cs typeface="Times New Roman" pitchFamily="18" charset="0"/>
              </a:rPr>
              <a:t>AUTHORS- </a:t>
            </a:r>
            <a:r>
              <a:rPr lang="en-IN" sz="1200" dirty="0">
                <a:latin typeface="Times New Roman" panose="02020603050405020304" pitchFamily="18" charset="0"/>
                <a:cs typeface="Times New Roman" panose="02020603050405020304" pitchFamily="18" charset="0"/>
              </a:rPr>
              <a:t>Baha A. </a:t>
            </a:r>
            <a:r>
              <a:rPr lang="en-IN" sz="1200" dirty="0" err="1" smtClean="0">
                <a:latin typeface="Times New Roman" panose="02020603050405020304" pitchFamily="18" charset="0"/>
                <a:cs typeface="Times New Roman" panose="02020603050405020304" pitchFamily="18" charset="0"/>
              </a:rPr>
              <a:t>Alsaify</a:t>
            </a:r>
            <a:r>
              <a:rPr lang="en-IN" sz="1200" dirty="0" smtClean="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Hadeel</a:t>
            </a:r>
            <a:r>
              <a:rPr lang="en-IN" sz="1200" dirty="0">
                <a:latin typeface="Times New Roman" panose="02020603050405020304" pitchFamily="18" charset="0"/>
                <a:cs typeface="Times New Roman" panose="02020603050405020304" pitchFamily="18" charset="0"/>
              </a:rPr>
              <a:t> S. Abu </a:t>
            </a:r>
            <a:r>
              <a:rPr lang="en-IN" sz="1200" dirty="0" err="1" smtClean="0">
                <a:latin typeface="Times New Roman" panose="02020603050405020304" pitchFamily="18" charset="0"/>
                <a:cs typeface="Times New Roman" panose="02020603050405020304" pitchFamily="18" charset="0"/>
              </a:rPr>
              <a:t>Arja</a:t>
            </a:r>
            <a:r>
              <a:rPr lang="en-IN" sz="1200" dirty="0" smtClean="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Baskal</a:t>
            </a:r>
            <a:r>
              <a:rPr lang="en-IN" sz="1200" dirty="0">
                <a:latin typeface="Times New Roman" panose="02020603050405020304" pitchFamily="18" charset="0"/>
                <a:cs typeface="Times New Roman" panose="02020603050405020304" pitchFamily="18" charset="0"/>
              </a:rPr>
              <a:t> Y. </a:t>
            </a:r>
            <a:r>
              <a:rPr lang="en-IN" sz="1200" dirty="0" err="1" smtClean="0">
                <a:latin typeface="Times New Roman" panose="02020603050405020304" pitchFamily="18" charset="0"/>
                <a:cs typeface="Times New Roman" panose="02020603050405020304" pitchFamily="18" charset="0"/>
              </a:rPr>
              <a:t>Maayah</a:t>
            </a:r>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Masa M. </a:t>
            </a:r>
            <a:r>
              <a:rPr lang="en-IN" sz="1200" dirty="0" smtClean="0">
                <a:latin typeface="Times New Roman" panose="02020603050405020304" pitchFamily="18" charset="0"/>
                <a:cs typeface="Times New Roman" panose="02020603050405020304" pitchFamily="18" charset="0"/>
              </a:rPr>
              <a:t>Al-</a:t>
            </a:r>
            <a:r>
              <a:rPr lang="en-IN" sz="1200" dirty="0" err="1" smtClean="0">
                <a:latin typeface="Times New Roman" panose="02020603050405020304" pitchFamily="18" charset="0"/>
                <a:cs typeface="Times New Roman" panose="02020603050405020304" pitchFamily="18" charset="0"/>
              </a:rPr>
              <a:t>Taweel</a:t>
            </a:r>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Rami </a:t>
            </a:r>
            <a:r>
              <a:rPr lang="en-IN" sz="1200" dirty="0" err="1" smtClean="0">
                <a:latin typeface="Times New Roman" panose="02020603050405020304" pitchFamily="18" charset="0"/>
                <a:cs typeface="Times New Roman" panose="02020603050405020304" pitchFamily="18" charset="0"/>
              </a:rPr>
              <a:t>Alazrai</a:t>
            </a:r>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Mohammad I. </a:t>
            </a:r>
            <a:r>
              <a:rPr lang="en-IN" sz="1200" dirty="0" err="1" smtClean="0">
                <a:latin typeface="Times New Roman" panose="02020603050405020304" pitchFamily="18" charset="0"/>
                <a:cs typeface="Times New Roman" panose="02020603050405020304" pitchFamily="18" charset="0"/>
              </a:rPr>
              <a:t>Daoud</a:t>
            </a:r>
            <a:r>
              <a:rPr lang="en-IN" sz="1200" dirty="0" smtClean="0">
                <a:latin typeface="Times New Roman" panose="02020603050405020304" pitchFamily="18" charset="0"/>
                <a:cs typeface="Times New Roman" panose="02020603050405020304" pitchFamily="18" charset="0"/>
              </a:rPr>
              <a:t>.</a:t>
            </a:r>
            <a:r>
              <a:rPr lang="en-US" dirty="0" smtClean="0">
                <a:latin typeface="Times New Roman" pitchFamily="18" charset="0"/>
                <a:cs typeface="Times New Roman" pitchFamily="18" charset="0"/>
              </a:rPr>
              <a:t> </a:t>
            </a:r>
          </a:p>
          <a:p>
            <a:pPr lvl="0" algn="just"/>
            <a:r>
              <a:rPr lang="en-US" b="1" dirty="0" smtClean="0">
                <a:latin typeface="Times New Roman" pitchFamily="18" charset="0"/>
                <a:cs typeface="Times New Roman" pitchFamily="18" charset="0"/>
              </a:rPr>
              <a:t>Published In</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13th International Conference on Information and Communication Systems (ICICS</a:t>
            </a:r>
            <a:r>
              <a:rPr lang="en-US" dirty="0" smtClean="0">
                <a:latin typeface="Times New Roman" pitchFamily="18" charset="0"/>
                <a:cs typeface="Times New Roman" pitchFamily="18" charset="0"/>
              </a:rPr>
              <a:t>) , 2022</a:t>
            </a:r>
            <a:endParaRPr lang="en-IN"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a:t>
            </a:fld>
            <a:endParaRPr lang="en-IN" dirty="0"/>
          </a:p>
        </p:txBody>
      </p:sp>
    </p:spTree>
    <p:extLst>
      <p:ext uri="{BB962C8B-B14F-4D97-AF65-F5344CB8AC3E}">
        <p14:creationId xmlns:p14="http://schemas.microsoft.com/office/powerpoint/2010/main" val="45717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433E653F-9C49-92FF-5E32-F3826DDD6972}"/>
              </a:ext>
            </a:extLst>
          </p:cNvPr>
          <p:cNvGraphicFramePr>
            <a:graphicFrameLocks noGrp="1"/>
          </p:cNvGraphicFramePr>
          <p:nvPr>
            <p:extLst>
              <p:ext uri="{D42A27DB-BD31-4B8C-83A1-F6EECF244321}">
                <p14:modId xmlns:p14="http://schemas.microsoft.com/office/powerpoint/2010/main" val="461390769"/>
              </p:ext>
            </p:extLst>
          </p:nvPr>
        </p:nvGraphicFramePr>
        <p:xfrm>
          <a:off x="179512" y="980729"/>
          <a:ext cx="8613890" cy="5613175"/>
        </p:xfrm>
        <a:graphic>
          <a:graphicData uri="http://schemas.openxmlformats.org/drawingml/2006/table">
            <a:tbl>
              <a:tblPr firstRow="1" bandRow="1">
                <a:tableStyleId>{00A15C55-8517-42AA-B614-E9B94910E393}</a:tableStyleId>
              </a:tblPr>
              <a:tblGrid>
                <a:gridCol w="1998664">
                  <a:extLst>
                    <a:ext uri="{9D8B030D-6E8A-4147-A177-3AD203B41FA5}">
                      <a16:colId xmlns:a16="http://schemas.microsoft.com/office/drawing/2014/main" xmlns="" val="1406427956"/>
                    </a:ext>
                  </a:extLst>
                </a:gridCol>
                <a:gridCol w="6615226">
                  <a:extLst>
                    <a:ext uri="{9D8B030D-6E8A-4147-A177-3AD203B41FA5}">
                      <a16:colId xmlns:a16="http://schemas.microsoft.com/office/drawing/2014/main" xmlns="" val="3404635608"/>
                    </a:ext>
                  </a:extLst>
                </a:gridCol>
              </a:tblGrid>
              <a:tr h="1584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Methodology</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itchFamily="34" charset="0"/>
                        <a:buChar char="•"/>
                      </a:pPr>
                      <a:r>
                        <a:rPr lang="en-US" sz="1400" b="0" i="0" u="none" strike="noStrike" kern="1200" baseline="0" dirty="0" smtClean="0">
                          <a:solidFill>
                            <a:schemeClr val="tx1"/>
                          </a:solidFill>
                          <a:latin typeface="Times New Roman" pitchFamily="18" charset="0"/>
                          <a:ea typeface="+mn-ea"/>
                          <a:cs typeface="Times New Roman" pitchFamily="18" charset="0"/>
                        </a:rPr>
                        <a:t>Low-cost speech recognition system using ESP-32 as the wireless option.</a:t>
                      </a:r>
                    </a:p>
                    <a:p>
                      <a:pPr marL="285750" indent="-285750">
                        <a:buFont typeface="Arial" pitchFamily="34" charset="0"/>
                        <a:buChar char="•"/>
                      </a:pPr>
                      <a:endParaRPr lang="en-US" sz="1400" b="0" i="0" u="none" strike="noStrike" kern="1200" baseline="0" dirty="0" smtClean="0">
                        <a:solidFill>
                          <a:schemeClr val="tx1"/>
                        </a:solidFill>
                        <a:latin typeface="Times New Roman" pitchFamily="18" charset="0"/>
                        <a:ea typeface="+mn-ea"/>
                        <a:cs typeface="Times New Roman" pitchFamily="18" charset="0"/>
                      </a:endParaRPr>
                    </a:p>
                  </a:txBody>
                  <a:tcPr marL="68580" marR="68580">
                    <a:solidFill>
                      <a:schemeClr val="accent2">
                        <a:lumMod val="20000"/>
                        <a:lumOff val="80000"/>
                      </a:schemeClr>
                    </a:solidFill>
                  </a:tcPr>
                </a:tc>
              </a:tr>
              <a:tr h="1296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Algorithm</a:t>
                      </a:r>
                      <a:r>
                        <a:rPr lang="en-US" sz="1400" b="1" i="0" u="none" strike="noStrike" baseline="0" dirty="0" smtClean="0">
                          <a:solidFill>
                            <a:schemeClr val="tx1"/>
                          </a:solidFill>
                          <a:effectLst/>
                          <a:latin typeface="Times New Roman" pitchFamily="18" charset="0"/>
                          <a:cs typeface="Times New Roman" pitchFamily="18" charset="0"/>
                        </a:rPr>
                        <a:t> Used</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u="none" strike="noStrike" dirty="0" smtClean="0">
                        <a:solidFill>
                          <a:schemeClr val="tx1"/>
                        </a:solidFill>
                        <a:effectLst/>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Support vector machine (SVM)</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dirty="0" smtClean="0">
                          <a:latin typeface="Times New Roman" pitchFamily="18" charset="0"/>
                          <a:cs typeface="Times New Roman" pitchFamily="18" charset="0"/>
                        </a:rPr>
                        <a:t>Natural Language</a:t>
                      </a:r>
                      <a:r>
                        <a:rPr lang="en-US" sz="1400" baseline="0" dirty="0" smtClean="0">
                          <a:latin typeface="Times New Roman" pitchFamily="18" charset="0"/>
                          <a:cs typeface="Times New Roman" pitchFamily="18" charset="0"/>
                        </a:rPr>
                        <a:t> Processing (NLP) </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endParaRPr lang="en-US" sz="1400" dirty="0" smtClean="0">
                        <a:latin typeface="Times New Roman" pitchFamily="18" charset="0"/>
                        <a:cs typeface="Times New Roman" pitchFamily="18" charset="0"/>
                      </a:endParaRPr>
                    </a:p>
                    <a:p>
                      <a:endParaRPr lang="en-IN"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652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smtClean="0">
                          <a:solidFill>
                            <a:schemeClr val="tx1"/>
                          </a:solidFill>
                          <a:latin typeface="Times New Roman" pitchFamily="18" charset="0"/>
                          <a:cs typeface="Times New Roman" pitchFamily="18" charset="0"/>
                        </a:rPr>
                        <a:t>Cost-effective</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smtClean="0">
                          <a:solidFill>
                            <a:schemeClr val="tx1"/>
                          </a:solidFill>
                          <a:latin typeface="Times New Roman" pitchFamily="18" charset="0"/>
                          <a:cs typeface="Times New Roman" pitchFamily="18" charset="0"/>
                        </a:rPr>
                        <a:t>Highly effective</a:t>
                      </a:r>
                      <a:r>
                        <a:rPr lang="en-US" sz="1400" b="0" baseline="0" dirty="0" smtClean="0">
                          <a:solidFill>
                            <a:schemeClr val="tx1"/>
                          </a:solidFill>
                          <a:latin typeface="Times New Roman" pitchFamily="18" charset="0"/>
                          <a:cs typeface="Times New Roman" pitchFamily="18" charset="0"/>
                        </a:rPr>
                        <a:t> for recognizing the voices of old people and physically impaired people.</a:t>
                      </a:r>
                      <a:endParaRPr lang="en-IN" sz="1400"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080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latin typeface="Times New Roman" pitchFamily="18" charset="0"/>
                          <a:cs typeface="Times New Roman" pitchFamily="18" charset="0"/>
                        </a:rPr>
                        <a:t>Disadvantages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anose="020B0604020202020204" pitchFamily="34" charset="0"/>
                        <a:buChar char="•"/>
                      </a:pPr>
                      <a:r>
                        <a:rPr lang="en-US" b="0" dirty="0" smtClean="0">
                          <a:solidFill>
                            <a:schemeClr val="tx1"/>
                          </a:solidFill>
                          <a:latin typeface="Times New Roman" pitchFamily="18" charset="0"/>
                          <a:cs typeface="Times New Roman" pitchFamily="18" charset="0"/>
                        </a:rPr>
                        <a:t>Uses</a:t>
                      </a:r>
                      <a:r>
                        <a:rPr lang="en-US" b="0" baseline="0" dirty="0" smtClean="0">
                          <a:solidFill>
                            <a:schemeClr val="tx1"/>
                          </a:solidFill>
                          <a:latin typeface="Times New Roman" pitchFamily="18" charset="0"/>
                          <a:cs typeface="Times New Roman" pitchFamily="18" charset="0"/>
                        </a:rPr>
                        <a:t> Raspberry Pi which may increase the consumption of power and utilizes huge resources for data transmission.</a:t>
                      </a:r>
                      <a:endParaRPr lang="en-IN"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bl>
          </a:graphicData>
        </a:graphic>
      </p:graphicFrame>
      <p:sp>
        <p:nvSpPr>
          <p:cNvPr id="6" name="TextBox 5">
            <a:extLst>
              <a:ext uri="{FF2B5EF4-FFF2-40B4-BE49-F238E27FC236}">
                <a16:creationId xmlns:a16="http://schemas.microsoft.com/office/drawing/2014/main" xmlns="" id="{8778B650-41C8-4D62-99D3-F3E1EB06050C}"/>
              </a:ext>
            </a:extLst>
          </p:cNvPr>
          <p:cNvSpPr txBox="1"/>
          <p:nvPr/>
        </p:nvSpPr>
        <p:spPr>
          <a:xfrm>
            <a:off x="128454" y="85727"/>
            <a:ext cx="8836034" cy="738664"/>
          </a:xfrm>
          <a:prstGeom prst="rect">
            <a:avLst/>
          </a:prstGeom>
          <a:noFill/>
        </p:spPr>
        <p:txBody>
          <a:bodyPr wrap="square" rtlCol="0">
            <a:spAutoFit/>
          </a:bodyPr>
          <a:lstStyle/>
          <a:p>
            <a:pPr lvl="0" algn="just"/>
            <a:r>
              <a:rPr lang="en-US" b="1" dirty="0" smtClean="0">
                <a:latin typeface="Times New Roman" pitchFamily="18" charset="0"/>
                <a:cs typeface="Times New Roman" pitchFamily="18" charset="0"/>
              </a:rPr>
              <a:t>PAPER </a:t>
            </a:r>
            <a:r>
              <a:rPr lang="en-US" b="1" dirty="0">
                <a:latin typeface="Times New Roman" pitchFamily="18" charset="0"/>
                <a:cs typeface="Times New Roman" pitchFamily="18" charset="0"/>
              </a:rPr>
              <a:t>4</a:t>
            </a:r>
            <a:r>
              <a:rPr lang="en-US" b="1" dirty="0" smtClean="0">
                <a:latin typeface="Times New Roman" pitchFamily="18" charset="0"/>
                <a:cs typeface="Times New Roman" pitchFamily="18" charset="0"/>
              </a:rPr>
              <a:t> -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based speech recognition </a:t>
            </a:r>
            <a:r>
              <a:rPr lang="en-US" dirty="0" smtClean="0">
                <a:latin typeface="Times New Roman" panose="02020603050405020304" pitchFamily="18" charset="0"/>
                <a:cs typeface="Times New Roman" panose="02020603050405020304" pitchFamily="18" charset="0"/>
              </a:rPr>
              <a:t>system. </a:t>
            </a:r>
            <a:endParaRPr lang="en-US" dirty="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AUTHORS </a:t>
            </a:r>
            <a:r>
              <a:rPr lang="en-US" b="1" dirty="0">
                <a:latin typeface="Times New Roman" pitchFamily="18" charset="0"/>
                <a:cs typeface="Times New Roman" pitchFamily="18" charset="0"/>
              </a:rPr>
              <a:t>- </a:t>
            </a:r>
            <a:r>
              <a:rPr lang="en-US" dirty="0" smtClean="0">
                <a:latin typeface="Times New Roman" pitchFamily="18" charset="0"/>
                <a:cs typeface="Times New Roman" pitchFamily="18" charset="0"/>
              </a:rPr>
              <a:t>Kishore </a:t>
            </a:r>
            <a:r>
              <a:rPr lang="en-US" dirty="0">
                <a:latin typeface="Times New Roman" pitchFamily="18" charset="0"/>
                <a:cs typeface="Times New Roman" pitchFamily="18" charset="0"/>
              </a:rPr>
              <a:t>Kumar </a:t>
            </a:r>
            <a:r>
              <a:rPr lang="en-US" dirty="0" err="1">
                <a:latin typeface="Times New Roman" pitchFamily="18" charset="0"/>
                <a:cs typeface="Times New Roman" pitchFamily="18" charset="0"/>
              </a:rPr>
              <a:t>Sethy</a:t>
            </a:r>
            <a:r>
              <a:rPr lang="en-US" dirty="0">
                <a:latin typeface="Times New Roman" pitchFamily="18" charset="0"/>
                <a:cs typeface="Times New Roman" pitchFamily="18" charset="0"/>
              </a:rPr>
              <a:t>, L. M. </a:t>
            </a:r>
            <a:r>
              <a:rPr lang="en-US" dirty="0" err="1">
                <a:latin typeface="Times New Roman" pitchFamily="18" charset="0"/>
                <a:cs typeface="Times New Roman" pitchFamily="18" charset="0"/>
              </a:rPr>
              <a:t>Varalakshmi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Rajkumar</a:t>
            </a:r>
            <a:r>
              <a:rPr lang="en-US" dirty="0">
                <a:latin typeface="Times New Roman" pitchFamily="18" charset="0"/>
                <a:cs typeface="Times New Roman" pitchFamily="18" charset="0"/>
              </a:rPr>
              <a:t> 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Published </a:t>
            </a:r>
            <a:r>
              <a:rPr lang="en-US" b="1" dirty="0">
                <a:latin typeface="Times New Roman" pitchFamily="18" charset="0"/>
                <a:cs typeface="Times New Roman" pitchFamily="18" charset="0"/>
              </a:rPr>
              <a:t>In: </a:t>
            </a:r>
            <a:r>
              <a:rPr lang="en-US" dirty="0">
                <a:latin typeface="Times New Roman" pitchFamily="18" charset="0"/>
                <a:cs typeface="Times New Roman" pitchFamily="18" charset="0"/>
              </a:rPr>
              <a:t>AIP Conference Proceedings 2393, </a:t>
            </a:r>
            <a:r>
              <a:rPr lang="en-US" dirty="0" smtClean="0">
                <a:latin typeface="Times New Roman" pitchFamily="18" charset="0"/>
                <a:cs typeface="Times New Roman" pitchFamily="18" charset="0"/>
              </a:rPr>
              <a:t>020096, 2022</a:t>
            </a:r>
            <a:endParaRPr lang="en-IN"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a:t>
            </a:fld>
            <a:endParaRPr lang="en-IN" dirty="0"/>
          </a:p>
        </p:txBody>
      </p:sp>
    </p:spTree>
    <p:extLst>
      <p:ext uri="{BB962C8B-B14F-4D97-AF65-F5344CB8AC3E}">
        <p14:creationId xmlns:p14="http://schemas.microsoft.com/office/powerpoint/2010/main" val="1472976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433E653F-9C49-92FF-5E32-F3826DDD6972}"/>
              </a:ext>
            </a:extLst>
          </p:cNvPr>
          <p:cNvGraphicFramePr>
            <a:graphicFrameLocks noGrp="1"/>
          </p:cNvGraphicFramePr>
          <p:nvPr>
            <p:extLst>
              <p:ext uri="{D42A27DB-BD31-4B8C-83A1-F6EECF244321}">
                <p14:modId xmlns:p14="http://schemas.microsoft.com/office/powerpoint/2010/main" val="2224090412"/>
              </p:ext>
            </p:extLst>
          </p:nvPr>
        </p:nvGraphicFramePr>
        <p:xfrm>
          <a:off x="179512" y="980729"/>
          <a:ext cx="8613890" cy="5267631"/>
        </p:xfrm>
        <a:graphic>
          <a:graphicData uri="http://schemas.openxmlformats.org/drawingml/2006/table">
            <a:tbl>
              <a:tblPr firstRow="1" bandRow="1">
                <a:tableStyleId>{00A15C55-8517-42AA-B614-E9B94910E393}</a:tableStyleId>
              </a:tblPr>
              <a:tblGrid>
                <a:gridCol w="1998664">
                  <a:extLst>
                    <a:ext uri="{9D8B030D-6E8A-4147-A177-3AD203B41FA5}">
                      <a16:colId xmlns:a16="http://schemas.microsoft.com/office/drawing/2014/main" xmlns="" val="1406427956"/>
                    </a:ext>
                  </a:extLst>
                </a:gridCol>
                <a:gridCol w="6615226">
                  <a:extLst>
                    <a:ext uri="{9D8B030D-6E8A-4147-A177-3AD203B41FA5}">
                      <a16:colId xmlns:a16="http://schemas.microsoft.com/office/drawing/2014/main" xmlns="" val="3404635608"/>
                    </a:ext>
                  </a:extLst>
                </a:gridCol>
              </a:tblGrid>
              <a:tr h="1584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Methodology</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itchFamily="34" charset="0"/>
                        <a:buChar char="•"/>
                      </a:pPr>
                      <a:r>
                        <a:rPr lang="en-US" sz="1400" b="0" i="0" u="none" strike="noStrike" kern="1200" baseline="0" dirty="0" smtClean="0">
                          <a:solidFill>
                            <a:schemeClr val="tx1"/>
                          </a:solidFill>
                          <a:latin typeface="Times New Roman" pitchFamily="18" charset="0"/>
                          <a:ea typeface="+mn-ea"/>
                          <a:cs typeface="Times New Roman" pitchFamily="18" charset="0"/>
                        </a:rPr>
                        <a:t>A model is built and used to identify whether an audio is real or fake.</a:t>
                      </a:r>
                    </a:p>
                    <a:p>
                      <a:pPr marL="285750" indent="-285750">
                        <a:buFont typeface="Arial" pitchFamily="34" charset="0"/>
                        <a:buChar char="•"/>
                      </a:pPr>
                      <a:r>
                        <a:rPr lang="en-US" sz="1400" b="0" i="0" u="none" strike="noStrike" kern="1200" baseline="0" dirty="0" smtClean="0">
                          <a:solidFill>
                            <a:schemeClr val="tx1"/>
                          </a:solidFill>
                          <a:latin typeface="Times New Roman" pitchFamily="18" charset="0"/>
                          <a:ea typeface="+mn-ea"/>
                          <a:cs typeface="Times New Roman" pitchFamily="18" charset="0"/>
                        </a:rPr>
                        <a:t>Uses visual representations of audio clips in the model known as spectrograms, ie raw audio is converted into mel-frequency spectrograms.</a:t>
                      </a:r>
                    </a:p>
                    <a:p>
                      <a:pPr marL="285750" indent="-285750">
                        <a:buFont typeface="Arial" pitchFamily="34" charset="0"/>
                        <a:buChar char="•"/>
                      </a:pPr>
                      <a:r>
                        <a:rPr lang="en-US" sz="1400" b="0" i="0" u="none" strike="noStrike" kern="1200" baseline="0" dirty="0" smtClean="0">
                          <a:solidFill>
                            <a:schemeClr val="tx1"/>
                          </a:solidFill>
                          <a:latin typeface="Times New Roman" pitchFamily="18" charset="0"/>
                          <a:ea typeface="+mn-ea"/>
                          <a:cs typeface="Times New Roman" pitchFamily="18" charset="0"/>
                        </a:rPr>
                        <a:t>ASVSpoof 2019 Dataset.</a:t>
                      </a:r>
                    </a:p>
                  </a:txBody>
                  <a:tcPr marL="68580" marR="68580">
                    <a:solidFill>
                      <a:schemeClr val="accent2">
                        <a:lumMod val="20000"/>
                        <a:lumOff val="80000"/>
                      </a:schemeClr>
                    </a:solidFill>
                  </a:tcPr>
                </a:tc>
              </a:tr>
              <a:tr h="1296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Algorithm</a:t>
                      </a:r>
                      <a:r>
                        <a:rPr lang="en-US" sz="1400" b="1" i="0" u="none" strike="noStrike" baseline="0" dirty="0" smtClean="0">
                          <a:solidFill>
                            <a:schemeClr val="tx1"/>
                          </a:solidFill>
                          <a:effectLst/>
                          <a:latin typeface="Times New Roman" pitchFamily="18" charset="0"/>
                          <a:cs typeface="Times New Roman" pitchFamily="18" charset="0"/>
                        </a:rPr>
                        <a:t> Used</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u="none" strike="noStrike" dirty="0" smtClean="0">
                        <a:solidFill>
                          <a:schemeClr val="tx1"/>
                        </a:solidFill>
                        <a:effectLst/>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Deep Learning model and python libraries like Numpy, Pandas and Librosa are used for audio analysis.</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Sigmoid activation function and gets binary output ie 1 for Real voice and 0 for Fake voice.</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endParaRPr lang="en-US" sz="1400" dirty="0" smtClean="0">
                        <a:latin typeface="Times New Roman" pitchFamily="18" charset="0"/>
                        <a:cs typeface="Times New Roman" pitchFamily="18" charset="0"/>
                      </a:endParaRPr>
                    </a:p>
                    <a:p>
                      <a:endParaRPr lang="en-IN"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231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latin typeface="Times New Roman" pitchFamily="18" charset="0"/>
                          <a:cs typeface="Times New Roman" pitchFamily="18" charset="0"/>
                        </a:rPr>
                        <a:t>The real and fake voices can be identified.</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smtClean="0">
                          <a:solidFill>
                            <a:schemeClr val="tx1"/>
                          </a:solidFill>
                          <a:latin typeface="Times New Roman" pitchFamily="18" charset="0"/>
                          <a:cs typeface="Times New Roman" pitchFamily="18" charset="0"/>
                        </a:rPr>
                        <a:t>The accuracies obtained for training, validation are considerably high(99%, 95% respectively).</a:t>
                      </a:r>
                      <a:endParaRPr lang="en-IN" sz="1400"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080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latin typeface="Times New Roman" pitchFamily="18" charset="0"/>
                          <a:cs typeface="Times New Roman" pitchFamily="18" charset="0"/>
                        </a:rPr>
                        <a:t>Disadvantages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dirty="0" smtClean="0">
                          <a:latin typeface="Times New Roman" pitchFamily="18" charset="0"/>
                          <a:cs typeface="Times New Roman" pitchFamily="18" charset="0"/>
                        </a:rPr>
                        <a:t>This work only focuses on deep fake audio forgery and it doesnt detect or identify other audio forgery operations.</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dirty="0" smtClean="0">
                          <a:latin typeface="Times New Roman" pitchFamily="18" charset="0"/>
                          <a:cs typeface="Times New Roman" pitchFamily="18" charset="0"/>
                        </a:rPr>
                        <a:t>The testing accuracy in this model could be improved with better algorithms (just 85% accuracy).</a:t>
                      </a: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bl>
          </a:graphicData>
        </a:graphic>
      </p:graphicFrame>
      <p:sp>
        <p:nvSpPr>
          <p:cNvPr id="6" name="TextBox 5">
            <a:extLst>
              <a:ext uri="{FF2B5EF4-FFF2-40B4-BE49-F238E27FC236}">
                <a16:creationId xmlns:a16="http://schemas.microsoft.com/office/drawing/2014/main" xmlns="" id="{8778B650-41C8-4D62-99D3-F3E1EB06050C}"/>
              </a:ext>
            </a:extLst>
          </p:cNvPr>
          <p:cNvSpPr txBox="1"/>
          <p:nvPr/>
        </p:nvSpPr>
        <p:spPr>
          <a:xfrm>
            <a:off x="128454" y="85727"/>
            <a:ext cx="8836034" cy="954107"/>
          </a:xfrm>
          <a:prstGeom prst="rect">
            <a:avLst/>
          </a:prstGeom>
          <a:noFill/>
        </p:spPr>
        <p:txBody>
          <a:bodyPr wrap="square" rtlCol="0">
            <a:spAutoFit/>
          </a:bodyPr>
          <a:lstStyle/>
          <a:p>
            <a:pPr lvl="0" algn="just"/>
            <a:r>
              <a:rPr lang="en-US" b="1" dirty="0" smtClean="0">
                <a:latin typeface="Times New Roman" pitchFamily="18" charset="0"/>
                <a:cs typeface="Times New Roman" pitchFamily="18" charset="0"/>
              </a:rPr>
              <a:t>PAPER 5 -</a:t>
            </a:r>
            <a:r>
              <a:rPr lang="en-US" dirty="0" smtClean="0">
                <a:latin typeface="Times New Roman" pitchFamily="18" charset="0"/>
                <a:cs typeface="Times New Roman" pitchFamily="18" charset="0"/>
              </a:rPr>
              <a:t> Fake Audio Speech Detection.</a:t>
            </a:r>
            <a:endParaRPr lang="en-US" dirty="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AUTHORS - </a:t>
            </a:r>
            <a:r>
              <a:rPr lang="en-US" dirty="0">
                <a:latin typeface="Times New Roman" pitchFamily="18" charset="0"/>
                <a:cs typeface="Times New Roman" pitchFamily="18" charset="0"/>
              </a:rPr>
              <a:t>Shilpa Lunagaria, Mr. Chandresh </a:t>
            </a:r>
            <a:r>
              <a:rPr lang="en-US" dirty="0" smtClean="0">
                <a:latin typeface="Times New Roman" pitchFamily="18" charset="0"/>
                <a:cs typeface="Times New Roman" pitchFamily="18" charset="0"/>
              </a:rPr>
              <a:t>Parekh </a:t>
            </a:r>
            <a:endParaRPr lang="en-US" dirty="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Published In: </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June 2020 </a:t>
            </a:r>
            <a:r>
              <a:rPr lang="en-US" dirty="0" smtClean="0">
                <a:latin typeface="Times New Roman" pitchFamily="18" charset="0"/>
                <a:cs typeface="Times New Roman" pitchFamily="18" charset="0"/>
              </a:rPr>
              <a:t>, International Journal of Innovative Research in Technology.</a:t>
            </a:r>
            <a:endParaRPr lang="en-US" dirty="0">
              <a:latin typeface="Times New Roman" pitchFamily="18" charset="0"/>
              <a:cs typeface="Times New Roman" pitchFamily="18" charset="0"/>
            </a:endParaRPr>
          </a:p>
          <a:p>
            <a:pPr algn="just"/>
            <a:endParaRPr lang="en-IN" b="1"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12</a:t>
            </a:fld>
            <a:endParaRPr lang="en-IN" dirty="0"/>
          </a:p>
        </p:txBody>
      </p:sp>
    </p:spTree>
    <p:extLst>
      <p:ext uri="{BB962C8B-B14F-4D97-AF65-F5344CB8AC3E}">
        <p14:creationId xmlns:p14="http://schemas.microsoft.com/office/powerpoint/2010/main" val="981060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251520" y="0"/>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IN" sz="4000" dirty="0">
                <a:latin typeface="Times New Roman" pitchFamily="18" charset="0"/>
                <a:cs typeface="Times New Roman" pitchFamily="18" charset="0"/>
              </a:rPr>
              <a:t>References</a:t>
            </a:r>
            <a:endParaRPr sz="4000" dirty="0">
              <a:latin typeface="Times New Roman" pitchFamily="18" charset="0"/>
              <a:cs typeface="Times New Roman" pitchFamily="18" charset="0"/>
            </a:endParaRPr>
          </a:p>
        </p:txBody>
      </p:sp>
      <p:sp>
        <p:nvSpPr>
          <p:cNvPr id="3" name="Text Placeholder 2"/>
          <p:cNvSpPr>
            <a:spLocks noGrp="1"/>
          </p:cNvSpPr>
          <p:nvPr>
            <p:ph type="body" idx="1"/>
          </p:nvPr>
        </p:nvSpPr>
        <p:spPr>
          <a:xfrm>
            <a:off x="628650" y="1412776"/>
            <a:ext cx="7886700" cy="4764187"/>
          </a:xfrm>
        </p:spPr>
        <p:txBody>
          <a:bodyPr>
            <a:noAutofit/>
          </a:bodyPr>
          <a:lstStyle/>
          <a:p>
            <a:pPr marL="342900" indent="-228600" algn="just">
              <a:buFont typeface="+mj-lt"/>
              <a:buAutoNum type="arabicPeriod"/>
            </a:pPr>
            <a:r>
              <a:rPr lang="en-US" sz="1200" dirty="0" smtClean="0">
                <a:solidFill>
                  <a:schemeClr val="tx1"/>
                </a:solidFill>
                <a:latin typeface="Times New Roman" pitchFamily="18" charset="0"/>
                <a:cs typeface="Times New Roman" pitchFamily="18" charset="0"/>
              </a:rPr>
              <a:t>Ivan </a:t>
            </a:r>
            <a:r>
              <a:rPr lang="en-US" sz="1200" dirty="0" err="1">
                <a:solidFill>
                  <a:schemeClr val="tx1"/>
                </a:solidFill>
                <a:latin typeface="Times New Roman" pitchFamily="18" charset="0"/>
                <a:cs typeface="Times New Roman" pitchFamily="18" charset="0"/>
              </a:rPr>
              <a:t>Rakhmanenko</a:t>
            </a:r>
            <a:r>
              <a:rPr lang="en-US" sz="1200" dirty="0">
                <a:solidFill>
                  <a:schemeClr val="tx1"/>
                </a:solidFill>
                <a:latin typeface="Times New Roman" pitchFamily="18" charset="0"/>
                <a:cs typeface="Times New Roman" pitchFamily="18" charset="0"/>
              </a:rPr>
              <a:t> Fusion of BiLSTM and GMM-UBM Systems for Audio Spoofing Detection August 2019 International Journal of Advanced Trends in Computer Science and Engineering 6(4):1741-1746</a:t>
            </a:r>
            <a:r>
              <a:rPr lang="en-US" sz="1200" dirty="0" smtClean="0">
                <a:solidFill>
                  <a:schemeClr val="tx1"/>
                </a:solidFill>
                <a:latin typeface="Times New Roman" pitchFamily="18" charset="0"/>
                <a:cs typeface="Times New Roman" pitchFamily="18" charset="0"/>
              </a:rPr>
              <a:t>.</a:t>
            </a:r>
          </a:p>
          <a:p>
            <a:pPr marL="342900" indent="-228600" algn="just">
              <a:buFont typeface="+mj-lt"/>
              <a:buAutoNum type="arabicPeriod"/>
            </a:pPr>
            <a:r>
              <a:rPr lang="en-US" sz="1200" dirty="0">
                <a:latin typeface="Times New Roman" pitchFamily="18" charset="0"/>
                <a:cs typeface="Times New Roman" pitchFamily="18" charset="0"/>
              </a:rPr>
              <a:t>Zhou, J., Hai, T., </a:t>
            </a:r>
            <a:r>
              <a:rPr lang="en-US" sz="1200" dirty="0" err="1">
                <a:latin typeface="Times New Roman" pitchFamily="18" charset="0"/>
                <a:cs typeface="Times New Roman" pitchFamily="18" charset="0"/>
              </a:rPr>
              <a:t>Jawawi</a:t>
            </a:r>
            <a:r>
              <a:rPr lang="en-US" sz="1200" dirty="0">
                <a:latin typeface="Times New Roman" pitchFamily="18" charset="0"/>
                <a:cs typeface="Times New Roman" pitchFamily="18" charset="0"/>
              </a:rPr>
              <a:t>, D.N.A. </a:t>
            </a:r>
            <a:r>
              <a:rPr lang="en-US" sz="1200" i="1" dirty="0">
                <a:latin typeface="Times New Roman" pitchFamily="18" charset="0"/>
                <a:cs typeface="Times New Roman" pitchFamily="18" charset="0"/>
              </a:rPr>
              <a:t>et al.</a:t>
            </a:r>
            <a:r>
              <a:rPr lang="en-US" sz="1200" dirty="0">
                <a:latin typeface="Times New Roman" pitchFamily="18" charset="0"/>
                <a:cs typeface="Times New Roman" pitchFamily="18" charset="0"/>
              </a:rPr>
              <a:t> Voice spoofing countermeasure for voice replay attacks using deep learning. </a:t>
            </a:r>
            <a:r>
              <a:rPr lang="en-US" sz="1200" i="1" dirty="0">
                <a:latin typeface="Times New Roman" pitchFamily="18" charset="0"/>
                <a:cs typeface="Times New Roman" pitchFamily="18" charset="0"/>
              </a:rPr>
              <a:t>J Cloud Comp</a:t>
            </a:r>
            <a:r>
              <a:rPr lang="en-US" sz="1200" dirty="0">
                <a:latin typeface="Times New Roman" pitchFamily="18" charset="0"/>
                <a:cs typeface="Times New Roman" pitchFamily="18" charset="0"/>
              </a:rPr>
              <a:t> </a:t>
            </a:r>
            <a:r>
              <a:rPr lang="en-US" sz="1200" b="1" dirty="0">
                <a:latin typeface="Times New Roman" pitchFamily="18" charset="0"/>
                <a:cs typeface="Times New Roman" pitchFamily="18" charset="0"/>
              </a:rPr>
              <a:t>11</a:t>
            </a:r>
            <a:r>
              <a:rPr lang="en-US" sz="1200" dirty="0">
                <a:latin typeface="Times New Roman" pitchFamily="18" charset="0"/>
                <a:cs typeface="Times New Roman" pitchFamily="18" charset="0"/>
              </a:rPr>
              <a:t>, 51 (2022). </a:t>
            </a:r>
            <a:r>
              <a:rPr lang="en-US" sz="1200" dirty="0">
                <a:latin typeface="Times New Roman" pitchFamily="18" charset="0"/>
                <a:cs typeface="Times New Roman" pitchFamily="18" charset="0"/>
                <a:hlinkClick r:id="rId3"/>
              </a:rPr>
              <a:t>https://doi.org/10.1186/s13677-022-00306-5</a:t>
            </a:r>
            <a:endParaRPr lang="en-US" sz="1200" dirty="0">
              <a:latin typeface="Times New Roman" pitchFamily="18" charset="0"/>
              <a:cs typeface="Times New Roman" pitchFamily="18" charset="0"/>
            </a:endParaRPr>
          </a:p>
          <a:p>
            <a:pPr marL="342900" indent="-228600" algn="just">
              <a:buFont typeface="+mj-lt"/>
              <a:buAutoNum type="arabicPeriod"/>
            </a:pPr>
            <a:r>
              <a:rPr lang="en-US" sz="1200" dirty="0" err="1">
                <a:solidFill>
                  <a:schemeClr val="tx1"/>
                </a:solidFill>
                <a:latin typeface="Times New Roman" pitchFamily="18" charset="0"/>
                <a:cs typeface="Times New Roman" pitchFamily="18" charset="0"/>
              </a:rPr>
              <a:t>Alsaify</a:t>
            </a:r>
            <a:r>
              <a:rPr lang="en-US" sz="1200" dirty="0">
                <a:solidFill>
                  <a:schemeClr val="tx1"/>
                </a:solidFill>
                <a:latin typeface="Times New Roman" pitchFamily="18" charset="0"/>
                <a:cs typeface="Times New Roman" pitchFamily="18" charset="0"/>
              </a:rPr>
              <a:t>, Baha &amp; Abu </a:t>
            </a:r>
            <a:r>
              <a:rPr lang="en-US" sz="1200" dirty="0" err="1">
                <a:solidFill>
                  <a:schemeClr val="tx1"/>
                </a:solidFill>
                <a:latin typeface="Times New Roman" pitchFamily="18" charset="0"/>
                <a:cs typeface="Times New Roman" pitchFamily="18" charset="0"/>
              </a:rPr>
              <a:t>Arja</a:t>
            </a:r>
            <a:r>
              <a:rPr lang="en-US" sz="1200" dirty="0">
                <a:solidFill>
                  <a:schemeClr val="tx1"/>
                </a:solidFill>
                <a:latin typeface="Times New Roman" pitchFamily="18" charset="0"/>
                <a:cs typeface="Times New Roman" pitchFamily="18" charset="0"/>
              </a:rPr>
              <a:t>, </a:t>
            </a:r>
            <a:r>
              <a:rPr lang="en-US" sz="1200" dirty="0" err="1">
                <a:solidFill>
                  <a:schemeClr val="tx1"/>
                </a:solidFill>
                <a:latin typeface="Times New Roman" pitchFamily="18" charset="0"/>
                <a:cs typeface="Times New Roman" pitchFamily="18" charset="0"/>
              </a:rPr>
              <a:t>Hadeel</a:t>
            </a:r>
            <a:r>
              <a:rPr lang="en-US" sz="1200" dirty="0">
                <a:solidFill>
                  <a:schemeClr val="tx1"/>
                </a:solidFill>
                <a:latin typeface="Times New Roman" pitchFamily="18" charset="0"/>
                <a:cs typeface="Times New Roman" pitchFamily="18" charset="0"/>
              </a:rPr>
              <a:t> &amp; </a:t>
            </a:r>
            <a:r>
              <a:rPr lang="en-US" sz="1200" dirty="0" err="1">
                <a:solidFill>
                  <a:schemeClr val="tx1"/>
                </a:solidFill>
                <a:latin typeface="Times New Roman" pitchFamily="18" charset="0"/>
                <a:cs typeface="Times New Roman" pitchFamily="18" charset="0"/>
              </a:rPr>
              <a:t>Maayah</a:t>
            </a:r>
            <a:r>
              <a:rPr lang="en-US" sz="1200" dirty="0">
                <a:solidFill>
                  <a:schemeClr val="tx1"/>
                </a:solidFill>
                <a:latin typeface="Times New Roman" pitchFamily="18" charset="0"/>
                <a:cs typeface="Times New Roman" pitchFamily="18" charset="0"/>
              </a:rPr>
              <a:t>, </a:t>
            </a:r>
            <a:r>
              <a:rPr lang="en-US" sz="1200" dirty="0" err="1">
                <a:solidFill>
                  <a:schemeClr val="tx1"/>
                </a:solidFill>
                <a:latin typeface="Times New Roman" pitchFamily="18" charset="0"/>
                <a:cs typeface="Times New Roman" pitchFamily="18" charset="0"/>
              </a:rPr>
              <a:t>Baskal</a:t>
            </a:r>
            <a:r>
              <a:rPr lang="en-US" sz="1200" dirty="0">
                <a:solidFill>
                  <a:schemeClr val="tx1"/>
                </a:solidFill>
                <a:latin typeface="Times New Roman" pitchFamily="18" charset="0"/>
                <a:cs typeface="Times New Roman" pitchFamily="18" charset="0"/>
              </a:rPr>
              <a:t> &amp; </a:t>
            </a:r>
            <a:r>
              <a:rPr lang="en-US" sz="1200" dirty="0" err="1">
                <a:solidFill>
                  <a:schemeClr val="tx1"/>
                </a:solidFill>
                <a:latin typeface="Times New Roman" pitchFamily="18" charset="0"/>
                <a:cs typeface="Times New Roman" pitchFamily="18" charset="0"/>
              </a:rPr>
              <a:t>Altaweel</a:t>
            </a:r>
            <a:r>
              <a:rPr lang="en-US" sz="1200" dirty="0">
                <a:solidFill>
                  <a:schemeClr val="tx1"/>
                </a:solidFill>
                <a:latin typeface="Times New Roman" pitchFamily="18" charset="0"/>
                <a:cs typeface="Times New Roman" pitchFamily="18" charset="0"/>
              </a:rPr>
              <a:t>, Masa &amp; </a:t>
            </a:r>
            <a:r>
              <a:rPr lang="en-US" sz="1200" dirty="0" err="1">
                <a:solidFill>
                  <a:schemeClr val="tx1"/>
                </a:solidFill>
                <a:latin typeface="Times New Roman" pitchFamily="18" charset="0"/>
                <a:cs typeface="Times New Roman" pitchFamily="18" charset="0"/>
              </a:rPr>
              <a:t>Alazrai</a:t>
            </a:r>
            <a:r>
              <a:rPr lang="en-US" sz="1200" dirty="0">
                <a:solidFill>
                  <a:schemeClr val="tx1"/>
                </a:solidFill>
                <a:latin typeface="Times New Roman" pitchFamily="18" charset="0"/>
                <a:cs typeface="Times New Roman" pitchFamily="18" charset="0"/>
              </a:rPr>
              <a:t>, Rami &amp; </a:t>
            </a:r>
            <a:r>
              <a:rPr lang="en-US" sz="1200" dirty="0" err="1">
                <a:solidFill>
                  <a:schemeClr val="tx1"/>
                </a:solidFill>
                <a:latin typeface="Times New Roman" pitchFamily="18" charset="0"/>
                <a:cs typeface="Times New Roman" pitchFamily="18" charset="0"/>
              </a:rPr>
              <a:t>Daoud</a:t>
            </a:r>
            <a:r>
              <a:rPr lang="en-US" sz="1200" dirty="0">
                <a:solidFill>
                  <a:schemeClr val="tx1"/>
                </a:solidFill>
                <a:latin typeface="Times New Roman" pitchFamily="18" charset="0"/>
                <a:cs typeface="Times New Roman" pitchFamily="18" charset="0"/>
              </a:rPr>
              <a:t>, Mohammad. (2022). Voice-Based Human Identification using Machine Learning. 205-208. 10.1109/ICICS55353.2022.9811154</a:t>
            </a:r>
            <a:r>
              <a:rPr lang="en-US" sz="1200" dirty="0" smtClean="0">
                <a:solidFill>
                  <a:schemeClr val="tx1"/>
                </a:solidFill>
                <a:latin typeface="Times New Roman" pitchFamily="18" charset="0"/>
                <a:cs typeface="Times New Roman" pitchFamily="18" charset="0"/>
              </a:rPr>
              <a:t>.</a:t>
            </a:r>
          </a:p>
          <a:p>
            <a:pPr marL="342900" indent="-228600" algn="just">
              <a:buFont typeface="+mj-lt"/>
              <a:buAutoNum type="arabicPeriod"/>
            </a:pPr>
            <a:r>
              <a:rPr lang="en-US" sz="1200" dirty="0">
                <a:solidFill>
                  <a:schemeClr val="tx1"/>
                </a:solidFill>
                <a:latin typeface="Times New Roman" pitchFamily="18" charset="0"/>
                <a:cs typeface="Times New Roman" pitchFamily="18" charset="0"/>
              </a:rPr>
              <a:t>AIP Conference Proceedings 2393, 020096 (2022); </a:t>
            </a:r>
            <a:r>
              <a:rPr lang="en-US" sz="1200" dirty="0">
                <a:solidFill>
                  <a:schemeClr val="tx1"/>
                </a:solidFill>
                <a:latin typeface="Times New Roman" pitchFamily="18" charset="0"/>
                <a:cs typeface="Times New Roman" pitchFamily="18" charset="0"/>
                <a:hlinkClick r:id="rId4"/>
              </a:rPr>
              <a:t>https://</a:t>
            </a:r>
            <a:r>
              <a:rPr lang="en-US" sz="1200" dirty="0" smtClean="0">
                <a:solidFill>
                  <a:schemeClr val="tx1"/>
                </a:solidFill>
                <a:latin typeface="Times New Roman" pitchFamily="18" charset="0"/>
                <a:cs typeface="Times New Roman" pitchFamily="18" charset="0"/>
                <a:hlinkClick r:id="rId4"/>
              </a:rPr>
              <a:t>doi.org/10.1063/5.0074140</a:t>
            </a:r>
            <a:r>
              <a:rPr lang="en-US" sz="1200" dirty="0" smtClean="0">
                <a:solidFill>
                  <a:schemeClr val="tx1"/>
                </a:solidFill>
                <a:latin typeface="Times New Roman" pitchFamily="18" charset="0"/>
                <a:cs typeface="Times New Roman" pitchFamily="18" charset="0"/>
              </a:rPr>
              <a:t>  Published </a:t>
            </a:r>
            <a:r>
              <a:rPr lang="en-US" sz="1200" dirty="0">
                <a:solidFill>
                  <a:schemeClr val="tx1"/>
                </a:solidFill>
                <a:latin typeface="Times New Roman" pitchFamily="18" charset="0"/>
                <a:cs typeface="Times New Roman" pitchFamily="18" charset="0"/>
              </a:rPr>
              <a:t>Online: 19 May </a:t>
            </a:r>
            <a:r>
              <a:rPr lang="en-US" sz="1200" dirty="0" smtClean="0">
                <a:solidFill>
                  <a:schemeClr val="tx1"/>
                </a:solidFill>
                <a:latin typeface="Times New Roman" pitchFamily="18" charset="0"/>
                <a:cs typeface="Times New Roman" pitchFamily="18" charset="0"/>
              </a:rPr>
              <a:t>2022</a:t>
            </a:r>
          </a:p>
          <a:p>
            <a:pPr marL="342900" indent="-228600" algn="just">
              <a:buFont typeface="+mj-lt"/>
              <a:buAutoNum type="arabicPeriod"/>
            </a:pPr>
            <a:r>
              <a:rPr lang="en-US" sz="1200" dirty="0">
                <a:solidFill>
                  <a:schemeClr val="tx1"/>
                </a:solidFill>
                <a:latin typeface="Times New Roman" pitchFamily="18" charset="0"/>
                <a:cs typeface="Times New Roman" pitchFamily="18" charset="0"/>
              </a:rPr>
              <a:t>https://journals.pan.pl/dlibra/publication/141648/edition/123487/content/archives-of-acoustics-2022-vol-47-no-2-spoofed-speech-detection-with-weighted-phase-features-and-convolutional-networks-br-disken-gokay?language=e</a:t>
            </a:r>
          </a:p>
          <a:p>
            <a:pPr algn="just">
              <a:lnSpc>
                <a:spcPct val="120000"/>
              </a:lnSpc>
              <a:buFont typeface="+mj-lt"/>
              <a:buAutoNum type="arabicPeriod"/>
            </a:pPr>
            <a:endParaRPr lang="en-IN" sz="1200" dirty="0">
              <a:latin typeface="Times New Roman" panose="02020603050405020304" pitchFamily="18" charset="0"/>
              <a:cs typeface="Times New Roman" pitchFamily="18" charset="0"/>
            </a:endParaRPr>
          </a:p>
          <a:p>
            <a:pPr algn="just">
              <a:lnSpc>
                <a:spcPct val="120000"/>
              </a:lnSpc>
              <a:buFont typeface="+mj-lt"/>
              <a:buAutoNum type="arabicPeriod"/>
            </a:pPr>
            <a:endParaRPr lang="en-IN" sz="1200" dirty="0">
              <a:latin typeface="Times New Roman" panose="02020603050405020304" pitchFamily="18" charset="0"/>
              <a:cs typeface="Times New Roman" pitchFamily="18" charset="0"/>
            </a:endParaRPr>
          </a:p>
          <a:p>
            <a:pPr algn="just">
              <a:lnSpc>
                <a:spcPct val="120000"/>
              </a:lnSpc>
              <a:buFont typeface="+mj-lt"/>
              <a:buAutoNum type="arabicPeriod"/>
            </a:pPr>
            <a:endParaRPr lang="en-IN" sz="1200" dirty="0">
              <a:latin typeface="Times New Roman" panose="02020603050405020304"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13</a:t>
            </a:fld>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p:nvPr/>
        </p:nvSpPr>
        <p:spPr>
          <a:xfrm>
            <a:off x="1691680" y="2967335"/>
            <a:ext cx="4463735"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dirty="0" smtClean="0">
                <a:solidFill>
                  <a:schemeClr val="tx1"/>
                </a:solidFill>
                <a:latin typeface="Times New Roman" pitchFamily="18" charset="0"/>
                <a:ea typeface="Calibri"/>
                <a:cs typeface="Times New Roman" pitchFamily="18" charset="0"/>
                <a:sym typeface="Calibri"/>
              </a:rPr>
              <a:t>	Thank </a:t>
            </a:r>
            <a:r>
              <a:rPr lang="en-IN" sz="4000" b="1" cap="none" dirty="0">
                <a:solidFill>
                  <a:schemeClr val="tx1"/>
                </a:solidFill>
                <a:latin typeface="Times New Roman" pitchFamily="18" charset="0"/>
                <a:ea typeface="Calibri"/>
                <a:cs typeface="Times New Roman" pitchFamily="18" charset="0"/>
                <a:sym typeface="Calibri"/>
              </a:rPr>
              <a:t>you!</a:t>
            </a:r>
            <a:endParaRPr sz="4000" dirty="0">
              <a:solidFill>
                <a:schemeClr val="tx1"/>
              </a:solidFill>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14</a:t>
            </a:fld>
            <a:endParaRPr lang="en-IN" dirty="0"/>
          </a:p>
        </p:txBody>
      </p:sp>
    </p:spTree>
    <p:extLst>
      <p:ext uri="{BB962C8B-B14F-4D97-AF65-F5344CB8AC3E}">
        <p14:creationId xmlns:p14="http://schemas.microsoft.com/office/powerpoint/2010/main" val="2201014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653"/>
            <a:ext cx="7886700" cy="1325563"/>
          </a:xfrm>
        </p:spPr>
        <p:txBody>
          <a:bodyPr>
            <a:normAutofit/>
          </a:bodyPr>
          <a:lstStyle/>
          <a:p>
            <a:r>
              <a:rPr lang="en-IN" sz="4000" dirty="0" smtClean="0">
                <a:latin typeface="Times New Roman" pitchFamily="18" charset="0"/>
                <a:cs typeface="Times New Roman" pitchFamily="18" charset="0"/>
              </a:rPr>
              <a:t>Objective</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To develop a Home automation system using IOT integrated with Audio Spoof Detector </a:t>
            </a:r>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prevent from the following audio spoof attacks </a:t>
            </a:r>
            <a:r>
              <a:rPr lang="en-US" sz="2400" dirty="0" smtClean="0">
                <a:latin typeface="Times New Roman" pitchFamily="18" charset="0"/>
                <a:cs typeface="Times New Roman" pitchFamily="18" charset="0"/>
              </a:rPr>
              <a:t>like:</a:t>
            </a:r>
          </a:p>
          <a:p>
            <a:pPr algn="just"/>
            <a:endParaRPr lang="en-US" sz="2400" dirty="0">
              <a:latin typeface="Times New Roman" pitchFamily="18" charset="0"/>
              <a:cs typeface="Times New Roman" pitchFamily="18" charset="0"/>
            </a:endParaRPr>
          </a:p>
          <a:p>
            <a:pPr lvl="1" algn="just"/>
            <a:r>
              <a:rPr lang="en-US" sz="2000" dirty="0" smtClean="0">
                <a:latin typeface="Times New Roman" pitchFamily="18" charset="0"/>
                <a:cs typeface="Times New Roman" pitchFamily="18" charset="0"/>
              </a:rPr>
              <a:t>Replay attack.</a:t>
            </a:r>
          </a:p>
          <a:p>
            <a:pPr lvl="1" algn="just"/>
            <a:r>
              <a:rPr lang="en-US" sz="2000" dirty="0" smtClean="0">
                <a:latin typeface="Times New Roman" pitchFamily="18" charset="0"/>
                <a:cs typeface="Times New Roman" pitchFamily="18" charset="0"/>
              </a:rPr>
              <a:t>Voice Conversion attack.</a:t>
            </a:r>
            <a:endParaRPr lang="en-US" sz="2000" dirty="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a:t>
            </a:fld>
            <a:endParaRPr lang="en-IN" dirty="0"/>
          </a:p>
        </p:txBody>
      </p:sp>
    </p:spTree>
    <p:extLst>
      <p:ext uri="{BB962C8B-B14F-4D97-AF65-F5344CB8AC3E}">
        <p14:creationId xmlns:p14="http://schemas.microsoft.com/office/powerpoint/2010/main" val="29643467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064896" cy="782960"/>
          </a:xfrm>
        </p:spPr>
        <p:txBody>
          <a:bodyPr>
            <a:normAutofit/>
          </a:bodyPr>
          <a:lstStyle/>
          <a:p>
            <a:r>
              <a:rPr lang="en-IN" sz="4000" dirty="0" smtClean="0">
                <a:latin typeface="Times New Roman" pitchFamily="18" charset="0"/>
                <a:cs typeface="Times New Roman" pitchFamily="18" charset="0"/>
              </a:rPr>
              <a:t>Abstract</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67544" y="1124744"/>
            <a:ext cx="8219256" cy="5001419"/>
          </a:xfrm>
        </p:spPr>
        <p:txBody>
          <a:bodyPr>
            <a:noAutofit/>
          </a:bodyPr>
          <a:lstStyle/>
          <a:p>
            <a:pPr algn="just"/>
            <a:r>
              <a:rPr lang="en-US" sz="2400" spc="98" dirty="0" smtClean="0">
                <a:solidFill>
                  <a:srgbClr val="000000"/>
                </a:solidFill>
                <a:latin typeface="Times New Roman" pitchFamily="18" charset="0"/>
                <a:cs typeface="Times New Roman" pitchFamily="18" charset="0"/>
              </a:rPr>
              <a:t>Authentication has become very important aspect of our day today lives starting from normal lock screen pin to human retina based authentication systems. </a:t>
            </a:r>
          </a:p>
          <a:p>
            <a:pPr algn="just"/>
            <a:r>
              <a:rPr lang="en-US" sz="2400" spc="98" dirty="0" smtClean="0">
                <a:solidFill>
                  <a:srgbClr val="000000"/>
                </a:solidFill>
                <a:latin typeface="Times New Roman" pitchFamily="18" charset="0"/>
                <a:cs typeface="Times New Roman" pitchFamily="18" charset="0"/>
              </a:rPr>
              <a:t>One among those popular and complex authentication systems are the audio based authentication systems where in people use certain words to unlock electronic devices as well as IOT devices like mobiles, home automation systems etc., </a:t>
            </a:r>
          </a:p>
          <a:p>
            <a:pPr algn="just"/>
            <a:r>
              <a:rPr lang="en-US" sz="2400" spc="98" dirty="0" smtClean="0">
                <a:solidFill>
                  <a:srgbClr val="000000"/>
                </a:solidFill>
                <a:latin typeface="Times New Roman" pitchFamily="18" charset="0"/>
                <a:cs typeface="Times New Roman" pitchFamily="18" charset="0"/>
              </a:rPr>
              <a:t>Audio Authentication generally involves authentication based on words and voices.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a:t>
            </a:fld>
            <a:endParaRPr lang="en-IN" dirty="0"/>
          </a:p>
        </p:txBody>
      </p:sp>
    </p:spTree>
    <p:extLst>
      <p:ext uri="{BB962C8B-B14F-4D97-AF65-F5344CB8AC3E}">
        <p14:creationId xmlns:p14="http://schemas.microsoft.com/office/powerpoint/2010/main" val="970544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7886700" cy="1325563"/>
          </a:xfrm>
        </p:spPr>
        <p:txBody>
          <a:bodyPr>
            <a:normAutofit/>
          </a:bodyPr>
          <a:lstStyle/>
          <a:p>
            <a:r>
              <a:rPr lang="en-IN" sz="4000" dirty="0" smtClean="0">
                <a:latin typeface="Times New Roman" pitchFamily="18" charset="0"/>
                <a:cs typeface="Times New Roman" pitchFamily="18" charset="0"/>
              </a:rPr>
              <a:t>Introduction</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67544" y="1196752"/>
            <a:ext cx="8219256" cy="5256584"/>
          </a:xfrm>
        </p:spPr>
        <p:txBody>
          <a:bodyPr>
            <a:normAutofit/>
          </a:bodyPr>
          <a:lstStyle/>
          <a:p>
            <a:pPr algn="just"/>
            <a:endParaRPr lang="en-IN"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Development of VCD’s, have </a:t>
            </a:r>
            <a:r>
              <a:rPr lang="en-US" sz="2400" dirty="0">
                <a:latin typeface="Times New Roman" pitchFamily="18" charset="0"/>
                <a:cs typeface="Times New Roman" pitchFamily="18" charset="0"/>
              </a:rPr>
              <a:t>boosted the realization of smart homes, </a:t>
            </a:r>
            <a:r>
              <a:rPr lang="en-US" sz="2400" dirty="0" smtClean="0">
                <a:latin typeface="Times New Roman" pitchFamily="18" charset="0"/>
                <a:cs typeface="Times New Roman" pitchFamily="18" charset="0"/>
              </a:rPr>
              <a:t>voice-controlled </a:t>
            </a:r>
            <a:r>
              <a:rPr lang="en-US" sz="2400" dirty="0">
                <a:latin typeface="Times New Roman" pitchFamily="18" charset="0"/>
                <a:cs typeface="Times New Roman" pitchFamily="18" charset="0"/>
              </a:rPr>
              <a:t>authentication </a:t>
            </a:r>
            <a:r>
              <a:rPr lang="en-US" sz="2400" dirty="0" smtClean="0">
                <a:latin typeface="Times New Roman" pitchFamily="18" charset="0"/>
                <a:cs typeface="Times New Roman" pitchFamily="18" charset="0"/>
              </a:rPr>
              <a:t>systems etc.,.</a:t>
            </a:r>
          </a:p>
          <a:p>
            <a:pPr algn="just"/>
            <a:r>
              <a:rPr lang="en-US" sz="2400" dirty="0" smtClean="0">
                <a:latin typeface="Times New Roman" pitchFamily="18" charset="0"/>
                <a:cs typeface="Times New Roman" pitchFamily="18" charset="0"/>
              </a:rPr>
              <a:t>These </a:t>
            </a:r>
            <a:r>
              <a:rPr lang="en-US" sz="2400" dirty="0">
                <a:latin typeface="Times New Roman" pitchFamily="18" charset="0"/>
                <a:cs typeface="Times New Roman" pitchFamily="18" charset="0"/>
              </a:rPr>
              <a:t>VCDs are vulnerable to different spoofing attacks </a:t>
            </a:r>
            <a:r>
              <a:rPr lang="en-US" sz="2400" dirty="0" smtClean="0">
                <a:latin typeface="Times New Roman" pitchFamily="18" charset="0"/>
                <a:cs typeface="Times New Roman" pitchFamily="18" charset="0"/>
              </a:rPr>
              <a:t>.</a:t>
            </a:r>
          </a:p>
          <a:p>
            <a:pPr marL="0" indent="0" algn="just">
              <a:buNone/>
            </a:pPr>
            <a:endParaRPr lang="en-IN" sz="24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a:t>
            </a:fld>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3861048"/>
            <a:ext cx="3730392" cy="2282697"/>
          </a:xfrm>
          <a:prstGeom prst="rect">
            <a:avLst/>
          </a:prstGeom>
        </p:spPr>
      </p:pic>
    </p:spTree>
    <p:extLst>
      <p:ext uri="{BB962C8B-B14F-4D97-AF65-F5344CB8AC3E}">
        <p14:creationId xmlns:p14="http://schemas.microsoft.com/office/powerpoint/2010/main" val="2960190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675"/>
            <a:ext cx="7886700" cy="1325563"/>
          </a:xfrm>
        </p:spPr>
        <p:txBody>
          <a:bodyPr>
            <a:normAutofit/>
          </a:bodyPr>
          <a:lstStyle/>
          <a:p>
            <a:r>
              <a:rPr lang="en-IN" sz="4000" dirty="0" smtClean="0">
                <a:latin typeface="Times New Roman" pitchFamily="18" charset="0"/>
                <a:cs typeface="Times New Roman" pitchFamily="18" charset="0"/>
              </a:rPr>
              <a:t>Introduction</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Audio Authentication is becoming very essential part of our lives. Audio Authentication spoofing is becoming an issue.</a:t>
            </a:r>
          </a:p>
          <a:p>
            <a:pPr algn="just"/>
            <a:r>
              <a:rPr lang="en-US" sz="2400" dirty="0" smtClean="0">
                <a:latin typeface="Times New Roman" pitchFamily="18" charset="0"/>
                <a:cs typeface="Times New Roman" pitchFamily="18" charset="0"/>
              </a:rPr>
              <a:t>High-quality audio recorders enables bypassing this audio authentication system by just recording the human voice and reusing them for accessing the same system. </a:t>
            </a:r>
          </a:p>
          <a:p>
            <a:pPr algn="just"/>
            <a:r>
              <a:rPr lang="en-US" sz="2400" dirty="0" smtClean="0">
                <a:latin typeface="Times New Roman" pitchFamily="18" charset="0"/>
                <a:cs typeface="Times New Roman" pitchFamily="18" charset="0"/>
              </a:rPr>
              <a:t>Thus, there exists a need to develop a voice anti-spoofing framework capable of detecting multiple audio spoofing attacks.</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a:t>
            </a:fld>
            <a:endParaRPr lang="en-IN" dirty="0"/>
          </a:p>
        </p:txBody>
      </p:sp>
    </p:spTree>
    <p:extLst>
      <p:ext uri="{BB962C8B-B14F-4D97-AF65-F5344CB8AC3E}">
        <p14:creationId xmlns:p14="http://schemas.microsoft.com/office/powerpoint/2010/main" val="1428370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675"/>
            <a:ext cx="7886700" cy="1325563"/>
          </a:xfrm>
        </p:spPr>
        <p:txBody>
          <a:bodyPr>
            <a:normAutofit/>
          </a:bodyPr>
          <a:lstStyle/>
          <a:p>
            <a:r>
              <a:rPr lang="en-IN" sz="4000" dirty="0" smtClean="0">
                <a:latin typeface="Times New Roman" pitchFamily="18" charset="0"/>
                <a:cs typeface="Times New Roman" pitchFamily="18" charset="0"/>
              </a:rPr>
              <a:t>Introduction</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400" dirty="0">
                <a:latin typeface="Times New Roman" pitchFamily="18" charset="0"/>
                <a:cs typeface="Times New Roman" pitchFamily="18" charset="0"/>
              </a:rPr>
              <a:t>The increase in the advancement of audio editing </a:t>
            </a:r>
            <a:r>
              <a:rPr lang="en-IN" sz="2400" dirty="0" err="1" smtClean="0">
                <a:latin typeface="Times New Roman" pitchFamily="18" charset="0"/>
                <a:cs typeface="Times New Roman" pitchFamily="18" charset="0"/>
              </a:rPr>
              <a:t>softwares</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provide an easy way to the accessibility of voice controlled authentication systems which makes the Voice controlled devices(VCD) like Home Automation systems vulnerable to audio spoof attacks.</a:t>
            </a:r>
          </a:p>
          <a:p>
            <a:pPr algn="just"/>
            <a:endParaRPr lang="en-IN" sz="2400" dirty="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a:t>
            </a:fld>
            <a:endParaRPr lang="en-IN" dirty="0"/>
          </a:p>
        </p:txBody>
      </p:sp>
    </p:spTree>
    <p:extLst>
      <p:ext uri="{BB962C8B-B14F-4D97-AF65-F5344CB8AC3E}">
        <p14:creationId xmlns:p14="http://schemas.microsoft.com/office/powerpoint/2010/main" val="2127390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204864"/>
            <a:ext cx="7886700" cy="1325563"/>
          </a:xfrm>
        </p:spPr>
        <p:txBody>
          <a:bodyPr>
            <a:normAutofit/>
          </a:bodyPr>
          <a:lstStyle/>
          <a:p>
            <a:r>
              <a:rPr lang="en-IN" sz="4000" dirty="0" smtClean="0">
                <a:latin typeface="Times New Roman" pitchFamily="18" charset="0"/>
                <a:cs typeface="Times New Roman" pitchFamily="18" charset="0"/>
              </a:rPr>
              <a:t>Literature Survey</a:t>
            </a:r>
            <a:endParaRPr lang="en-IN" sz="40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a:t>
            </a:fld>
            <a:endParaRPr lang="en-IN" dirty="0"/>
          </a:p>
        </p:txBody>
      </p:sp>
    </p:spTree>
    <p:extLst>
      <p:ext uri="{BB962C8B-B14F-4D97-AF65-F5344CB8AC3E}">
        <p14:creationId xmlns:p14="http://schemas.microsoft.com/office/powerpoint/2010/main" val="1704974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433E653F-9C49-92FF-5E32-F3826DDD6972}"/>
              </a:ext>
            </a:extLst>
          </p:cNvPr>
          <p:cNvGraphicFramePr>
            <a:graphicFrameLocks noGrp="1"/>
          </p:cNvGraphicFramePr>
          <p:nvPr>
            <p:extLst>
              <p:ext uri="{D42A27DB-BD31-4B8C-83A1-F6EECF244321}">
                <p14:modId xmlns:p14="http://schemas.microsoft.com/office/powerpoint/2010/main" val="83123737"/>
              </p:ext>
            </p:extLst>
          </p:nvPr>
        </p:nvGraphicFramePr>
        <p:xfrm>
          <a:off x="275530" y="1124744"/>
          <a:ext cx="8613890" cy="5120952"/>
        </p:xfrm>
        <a:graphic>
          <a:graphicData uri="http://schemas.openxmlformats.org/drawingml/2006/table">
            <a:tbl>
              <a:tblPr firstRow="1" bandRow="1">
                <a:tableStyleId>{00A15C55-8517-42AA-B614-E9B94910E393}</a:tableStyleId>
              </a:tblPr>
              <a:tblGrid>
                <a:gridCol w="1998664">
                  <a:extLst>
                    <a:ext uri="{9D8B030D-6E8A-4147-A177-3AD203B41FA5}">
                      <a16:colId xmlns:a16="http://schemas.microsoft.com/office/drawing/2014/main" xmlns="" val="1406427956"/>
                    </a:ext>
                  </a:extLst>
                </a:gridCol>
                <a:gridCol w="6615226">
                  <a:extLst>
                    <a:ext uri="{9D8B030D-6E8A-4147-A177-3AD203B41FA5}">
                      <a16:colId xmlns:a16="http://schemas.microsoft.com/office/drawing/2014/main" xmlns="" val="3404635608"/>
                    </a:ext>
                  </a:extLst>
                </a:gridCol>
              </a:tblGrid>
              <a:tr h="1584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Methodology</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itchFamily="34" charset="0"/>
                        <a:buChar char="•"/>
                      </a:pPr>
                      <a:r>
                        <a:rPr lang="en-IN" sz="1400" b="0" i="0" u="none" strike="noStrike" kern="1200" baseline="0" dirty="0" smtClean="0">
                          <a:solidFill>
                            <a:schemeClr val="tx1"/>
                          </a:solidFill>
                          <a:latin typeface="Times New Roman" pitchFamily="18" charset="0"/>
                          <a:ea typeface="+mn-ea"/>
                          <a:cs typeface="Times New Roman" pitchFamily="18" charset="0"/>
                        </a:rPr>
                        <a:t>Anti-spoofing system </a:t>
                      </a:r>
                      <a:r>
                        <a:rPr lang="en-US" sz="1400" b="0" i="0" u="none" strike="noStrike" kern="1200" baseline="0" dirty="0" smtClean="0">
                          <a:solidFill>
                            <a:schemeClr val="tx1"/>
                          </a:solidFill>
                          <a:latin typeface="Times New Roman" pitchFamily="18" charset="0"/>
                          <a:ea typeface="+mn-ea"/>
                          <a:cs typeface="Times New Roman" pitchFamily="18" charset="0"/>
                        </a:rPr>
                        <a:t>using constant Q cepstral coefficients (CQCC) features and bidirectional long-short term memory (BiLSTM) networks for genuine/spoof audio classification. </a:t>
                      </a:r>
                    </a:p>
                    <a:p>
                      <a:pPr marL="285750" indent="-285750">
                        <a:buFont typeface="Arial" pitchFamily="34" charset="0"/>
                        <a:buChar char="•"/>
                      </a:pPr>
                      <a:r>
                        <a:rPr lang="en-US" sz="1400" b="0" i="0" u="none" strike="noStrike" kern="1200" baseline="0" dirty="0" smtClean="0">
                          <a:solidFill>
                            <a:schemeClr val="tx1"/>
                          </a:solidFill>
                          <a:latin typeface="Times New Roman" pitchFamily="18" charset="0"/>
                          <a:ea typeface="+mn-ea"/>
                          <a:cs typeface="Times New Roman" pitchFamily="18" charset="0"/>
                        </a:rPr>
                        <a:t>Fusion of  BiLSTM and GMM-UBM system to improve results.</a:t>
                      </a:r>
                      <a:endParaRPr lang="en-US" sz="1400" b="0" dirty="0" smtClean="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2160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Algorithm</a:t>
                      </a:r>
                      <a:r>
                        <a:rPr lang="en-US" sz="1400" b="1" i="0" u="none" strike="noStrike" baseline="0" dirty="0" smtClean="0">
                          <a:solidFill>
                            <a:schemeClr val="tx1"/>
                          </a:solidFill>
                          <a:effectLst/>
                          <a:latin typeface="Times New Roman" pitchFamily="18" charset="0"/>
                          <a:cs typeface="Times New Roman" pitchFamily="18" charset="0"/>
                        </a:rPr>
                        <a:t> Used</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u="none" strike="noStrike" dirty="0" smtClean="0">
                        <a:solidFill>
                          <a:schemeClr val="tx1"/>
                        </a:solidFill>
                        <a:effectLst/>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dirty="0" smtClean="0">
                          <a:latin typeface="Times New Roman" pitchFamily="18" charset="0"/>
                          <a:cs typeface="Times New Roman" pitchFamily="18" charset="0"/>
                        </a:rPr>
                        <a:t>Gaussian</a:t>
                      </a:r>
                      <a:r>
                        <a:rPr lang="en-US" sz="1400" baseline="0" dirty="0" smtClean="0">
                          <a:latin typeface="Times New Roman" pitchFamily="18" charset="0"/>
                          <a:cs typeface="Times New Roman" pitchFamily="18" charset="0"/>
                        </a:rPr>
                        <a:t> mixture model(</a:t>
                      </a:r>
                      <a:r>
                        <a:rPr lang="en-US" sz="1400" dirty="0" smtClean="0">
                          <a:latin typeface="Times New Roman" pitchFamily="18" charset="0"/>
                          <a:cs typeface="Times New Roman" pitchFamily="18" charset="0"/>
                        </a:rPr>
                        <a:t>GMM)</a:t>
                      </a:r>
                      <a:r>
                        <a:rPr lang="en-US" sz="1400" baseline="0" dirty="0" smtClean="0">
                          <a:latin typeface="Times New Roman" pitchFamily="18" charset="0"/>
                          <a:cs typeface="Times New Roman" pitchFamily="18" charset="0"/>
                        </a:rPr>
                        <a:t> – universal background model(UBM) fusion system is used.</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BiLSTM network model is used for audio spoof detection.</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endParaRPr lang="en-US" sz="1400" dirty="0" smtClean="0">
                        <a:latin typeface="Times New Roman" pitchFamily="18" charset="0"/>
                        <a:cs typeface="Times New Roman" pitchFamily="18" charset="0"/>
                      </a:endParaRPr>
                    </a:p>
                    <a:p>
                      <a:endParaRPr lang="en-IN"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298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smtClean="0">
                          <a:solidFill>
                            <a:schemeClr val="dk1"/>
                          </a:solidFill>
                          <a:latin typeface="Times New Roman" pitchFamily="18" charset="0"/>
                          <a:cs typeface="Times New Roman" pitchFamily="18" charset="0"/>
                        </a:rPr>
                        <a:t>Uses</a:t>
                      </a:r>
                      <a:r>
                        <a:rPr lang="en-US" sz="1400" b="0" baseline="0" dirty="0" smtClean="0">
                          <a:solidFill>
                            <a:schemeClr val="dk1"/>
                          </a:solidFill>
                          <a:latin typeface="Times New Roman" pitchFamily="18" charset="0"/>
                          <a:cs typeface="Times New Roman" pitchFamily="18" charset="0"/>
                        </a:rPr>
                        <a:t>  time domain dependency relation in audio and gives better results.</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dk1"/>
                          </a:solidFill>
                          <a:latin typeface="Times New Roman" pitchFamily="18" charset="0"/>
                          <a:cs typeface="Times New Roman" pitchFamily="18" charset="0"/>
                        </a:rPr>
                        <a:t>Uses fusion mechanism to improve accuracy.</a:t>
                      </a: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080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latin typeface="Times New Roman" pitchFamily="18" charset="0"/>
                          <a:cs typeface="Times New Roman" pitchFamily="18" charset="0"/>
                        </a:rPr>
                        <a:t>Disadvantages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dirty="0" smtClean="0">
                          <a:latin typeface="Times New Roman" pitchFamily="18" charset="0"/>
                          <a:cs typeface="Times New Roman" pitchFamily="18" charset="0"/>
                        </a:rPr>
                        <a:t>It doesn’t provide classification model for classification of various attacks.</a:t>
                      </a:r>
                    </a:p>
                    <a:p>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bl>
          </a:graphicData>
        </a:graphic>
      </p:graphicFrame>
      <p:sp>
        <p:nvSpPr>
          <p:cNvPr id="6" name="TextBox 5">
            <a:extLst>
              <a:ext uri="{FF2B5EF4-FFF2-40B4-BE49-F238E27FC236}">
                <a16:creationId xmlns:a16="http://schemas.microsoft.com/office/drawing/2014/main" xmlns="" id="{8778B650-41C8-4D62-99D3-F3E1EB06050C}"/>
              </a:ext>
            </a:extLst>
          </p:cNvPr>
          <p:cNvSpPr txBox="1"/>
          <p:nvPr/>
        </p:nvSpPr>
        <p:spPr>
          <a:xfrm>
            <a:off x="128454" y="85727"/>
            <a:ext cx="8908042" cy="954107"/>
          </a:xfrm>
          <a:prstGeom prst="rect">
            <a:avLst/>
          </a:prstGeom>
          <a:noFill/>
        </p:spPr>
        <p:txBody>
          <a:bodyPr wrap="square" rtlCol="0">
            <a:spAutoFit/>
          </a:bodyPr>
          <a:lstStyle/>
          <a:p>
            <a:pPr lvl="0" algn="just"/>
            <a:r>
              <a:rPr lang="en-US" b="1" dirty="0" smtClean="0">
                <a:latin typeface="Times New Roman" pitchFamily="18" charset="0"/>
                <a:cs typeface="Times New Roman" pitchFamily="18" charset="0"/>
              </a:rPr>
              <a:t>PAPER 1-</a:t>
            </a:r>
            <a:r>
              <a:rPr lang="en-US" dirty="0" smtClean="0">
                <a:latin typeface="Times New Roman" pitchFamily="18" charset="0"/>
                <a:cs typeface="Times New Roman" pitchFamily="18" charset="0"/>
              </a:rPr>
              <a:t> Fusion of BiLSTM and GMM-UBM Systems for Audio Spoofing Detection</a:t>
            </a:r>
            <a:endParaRPr lang="en-US" dirty="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AUTHORS-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Ivan Rakhmanenko , Alexander Shelupanov , Evgeny Kostyunchenko</a:t>
            </a:r>
            <a:endParaRPr lang="en-US" dirty="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Published In: </a:t>
            </a:r>
            <a:r>
              <a:rPr lang="en-US" dirty="0" smtClean="0">
                <a:latin typeface="Times New Roman" pitchFamily="18" charset="0"/>
                <a:cs typeface="Times New Roman" pitchFamily="18" charset="0"/>
              </a:rPr>
              <a:t>International Journal of Advanced Trends in Computer Science and Engineering – August 2019</a:t>
            </a:r>
            <a:endParaRPr lang="en-US" dirty="0">
              <a:latin typeface="Times New Roman" pitchFamily="18" charset="0"/>
              <a:cs typeface="Times New Roman" pitchFamily="18" charset="0"/>
            </a:endParaRPr>
          </a:p>
          <a:p>
            <a:pPr algn="just"/>
            <a:endParaRPr lang="en-IN" b="1"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a:t>
            </a:fld>
            <a:endParaRPr lang="en-IN" dirty="0"/>
          </a:p>
        </p:txBody>
      </p:sp>
    </p:spTree>
    <p:extLst>
      <p:ext uri="{BB962C8B-B14F-4D97-AF65-F5344CB8AC3E}">
        <p14:creationId xmlns:p14="http://schemas.microsoft.com/office/powerpoint/2010/main" val="4079876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433E653F-9C49-92FF-5E32-F3826DDD6972}"/>
              </a:ext>
            </a:extLst>
          </p:cNvPr>
          <p:cNvGraphicFramePr>
            <a:graphicFrameLocks noGrp="1"/>
          </p:cNvGraphicFramePr>
          <p:nvPr>
            <p:extLst>
              <p:ext uri="{D42A27DB-BD31-4B8C-83A1-F6EECF244321}">
                <p14:modId xmlns:p14="http://schemas.microsoft.com/office/powerpoint/2010/main" val="1352794780"/>
              </p:ext>
            </p:extLst>
          </p:nvPr>
        </p:nvGraphicFramePr>
        <p:xfrm>
          <a:off x="179512" y="980729"/>
          <a:ext cx="8613890" cy="5192175"/>
        </p:xfrm>
        <a:graphic>
          <a:graphicData uri="http://schemas.openxmlformats.org/drawingml/2006/table">
            <a:tbl>
              <a:tblPr firstRow="1" bandRow="1">
                <a:tableStyleId>{00A15C55-8517-42AA-B614-E9B94910E393}</a:tableStyleId>
              </a:tblPr>
              <a:tblGrid>
                <a:gridCol w="1998664">
                  <a:extLst>
                    <a:ext uri="{9D8B030D-6E8A-4147-A177-3AD203B41FA5}">
                      <a16:colId xmlns:a16="http://schemas.microsoft.com/office/drawing/2014/main" xmlns="" val="1406427956"/>
                    </a:ext>
                  </a:extLst>
                </a:gridCol>
                <a:gridCol w="6615226">
                  <a:extLst>
                    <a:ext uri="{9D8B030D-6E8A-4147-A177-3AD203B41FA5}">
                      <a16:colId xmlns:a16="http://schemas.microsoft.com/office/drawing/2014/main" xmlns="" val="3404635608"/>
                    </a:ext>
                  </a:extLst>
                </a:gridCol>
              </a:tblGrid>
              <a:tr h="1584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Methodology</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itchFamily="34" charset="0"/>
                        <a:buChar char="•"/>
                      </a:pPr>
                      <a:r>
                        <a:rPr lang="en-IN" sz="1400" b="0" i="0" u="none" strike="noStrike" cap="none" baseline="0" dirty="0" smtClean="0">
                          <a:solidFill>
                            <a:schemeClr val="tx1"/>
                          </a:solidFill>
                          <a:latin typeface="Times New Roman" pitchFamily="18" charset="0"/>
                          <a:ea typeface="+mn-ea"/>
                          <a:cs typeface="Times New Roman" pitchFamily="18" charset="0"/>
                          <a:sym typeface="Arial"/>
                        </a:rPr>
                        <a:t>A</a:t>
                      </a:r>
                      <a:r>
                        <a:rPr lang="en-US" sz="1400" b="0" i="0" u="none" strike="noStrike" cap="none" baseline="0" dirty="0" smtClean="0">
                          <a:solidFill>
                            <a:schemeClr val="tx1"/>
                          </a:solidFill>
                          <a:latin typeface="Times New Roman" pitchFamily="18" charset="0"/>
                          <a:ea typeface="+mn-ea"/>
                          <a:cs typeface="Times New Roman" pitchFamily="18" charset="0"/>
                          <a:sym typeface="Arial"/>
                        </a:rPr>
                        <a:t>udio signals are decomposed and two features of 7, 7-dim, i.e., MFCCs and GTCCs are obtained.</a:t>
                      </a:r>
                    </a:p>
                    <a:p>
                      <a:pPr marL="285750" indent="-285750">
                        <a:buFont typeface="Arial" pitchFamily="34" charset="0"/>
                        <a:buChar char="•"/>
                      </a:pPr>
                      <a:r>
                        <a:rPr lang="en-US" sz="1400" b="0" i="0" u="none" strike="noStrike" cap="none" baseline="0" dirty="0" smtClean="0">
                          <a:solidFill>
                            <a:schemeClr val="tx1"/>
                          </a:solidFill>
                          <a:latin typeface="Times New Roman" pitchFamily="18" charset="0"/>
                          <a:ea typeface="+mn-ea"/>
                          <a:cs typeface="Times New Roman" pitchFamily="18" charset="0"/>
                          <a:sym typeface="Arial"/>
                        </a:rPr>
                        <a:t>Bi-directional long short-term memory network as a deep learning classifier.</a:t>
                      </a:r>
                      <a:endParaRPr lang="en-US" sz="1400" b="0" i="0" u="none" strike="noStrike" kern="1200" baseline="0" dirty="0" smtClean="0">
                        <a:solidFill>
                          <a:schemeClr val="tx1"/>
                        </a:solidFill>
                        <a:latin typeface="Times New Roman" pitchFamily="18" charset="0"/>
                        <a:ea typeface="+mn-ea"/>
                        <a:cs typeface="Times New Roman" pitchFamily="18" charset="0"/>
                      </a:endParaRPr>
                    </a:p>
                  </a:txBody>
                  <a:tcPr marL="68580" marR="68580">
                    <a:solidFill>
                      <a:schemeClr val="accent2">
                        <a:lumMod val="20000"/>
                        <a:lumOff val="80000"/>
                      </a:schemeClr>
                    </a:solidFill>
                  </a:tcPr>
                </a:tc>
              </a:tr>
              <a:tr h="1296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Algorithm</a:t>
                      </a:r>
                      <a:r>
                        <a:rPr lang="en-US" sz="1400" b="1" i="0" u="none" strike="noStrike" baseline="0" dirty="0" smtClean="0">
                          <a:solidFill>
                            <a:schemeClr val="tx1"/>
                          </a:solidFill>
                          <a:effectLst/>
                          <a:latin typeface="Times New Roman" pitchFamily="18" charset="0"/>
                          <a:cs typeface="Times New Roman" pitchFamily="18" charset="0"/>
                        </a:rPr>
                        <a:t> Used</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u="none" strike="noStrike" dirty="0" smtClean="0">
                        <a:solidFill>
                          <a:schemeClr val="tx1"/>
                        </a:solidFill>
                        <a:effectLst/>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IN" sz="1400" b="0" i="0" u="none" strike="noStrike" cap="none" baseline="0" dirty="0" smtClean="0">
                          <a:solidFill>
                            <a:schemeClr val="dk1"/>
                          </a:solidFill>
                          <a:latin typeface="Times New Roman" pitchFamily="18" charset="0"/>
                          <a:ea typeface="+mn-ea"/>
                          <a:cs typeface="Times New Roman" pitchFamily="18" charset="0"/>
                          <a:sym typeface="Arial"/>
                        </a:rPr>
                        <a:t>Mel‑Frequency cepstrum coefficient MFCC &amp;</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IN" sz="1400" b="0" i="0" u="none" strike="noStrike" cap="none" baseline="0" dirty="0" smtClean="0">
                          <a:solidFill>
                            <a:schemeClr val="dk1"/>
                          </a:solidFill>
                          <a:latin typeface="Times New Roman" pitchFamily="18" charset="0"/>
                          <a:ea typeface="+mn-ea"/>
                          <a:cs typeface="Times New Roman" pitchFamily="18" charset="0"/>
                          <a:sym typeface="Arial"/>
                        </a:rPr>
                        <a:t>Gammatone cepstral coefficients (GTCC) for feature Extraction.</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0" i="0" u="none" strike="noStrike" cap="none" baseline="0" dirty="0" smtClean="0">
                          <a:solidFill>
                            <a:schemeClr val="dk1"/>
                          </a:solidFill>
                          <a:latin typeface="Times New Roman" pitchFamily="18" charset="0"/>
                          <a:ea typeface="+mn-ea"/>
                          <a:cs typeface="Times New Roman" pitchFamily="18" charset="0"/>
                          <a:sym typeface="Arial"/>
                        </a:rPr>
                        <a:t>BiLSTM for classification.</a:t>
                      </a:r>
                      <a:endParaRPr lang="en-US" sz="1400" i="0" dirty="0" smtClean="0">
                        <a:latin typeface="Times New Roman" pitchFamily="18" charset="0"/>
                        <a:cs typeface="Times New Roman" pitchFamily="18" charset="0"/>
                      </a:endParaRPr>
                    </a:p>
                    <a:p>
                      <a:endParaRPr lang="en-IN"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231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latin typeface="Times New Roman" pitchFamily="18" charset="0"/>
                          <a:cs typeface="Times New Roman" pitchFamily="18" charset="0"/>
                        </a:rPr>
                        <a:t>Avoids replay attacks in ASV.</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latin typeface="Times New Roman" pitchFamily="18" charset="0"/>
                          <a:cs typeface="Times New Roman" pitchFamily="18" charset="0"/>
                        </a:rPr>
                        <a:t>Voice biometrics.</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latin typeface="Times New Roman" pitchFamily="18" charset="0"/>
                          <a:cs typeface="Times New Roman" pitchFamily="18" charset="0"/>
                        </a:rPr>
                        <a:t>More accurate with the method of Speech Decomposition.</a:t>
                      </a:r>
                    </a:p>
                  </a:txBody>
                  <a:tcPr marL="68580" marR="68580">
                    <a:solidFill>
                      <a:schemeClr val="accent2">
                        <a:lumMod val="20000"/>
                        <a:lumOff val="80000"/>
                      </a:schemeClr>
                    </a:solidFill>
                  </a:tcPr>
                </a:tc>
              </a:tr>
              <a:tr h="1080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latin typeface="Times New Roman" pitchFamily="18" charset="0"/>
                          <a:cs typeface="Times New Roman" pitchFamily="18" charset="0"/>
                        </a:rPr>
                        <a:t>Disadvantages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b="0" dirty="0" smtClean="0">
                          <a:solidFill>
                            <a:schemeClr val="tx1"/>
                          </a:solidFill>
                          <a:latin typeface="Times New Roman" pitchFamily="18" charset="0"/>
                          <a:cs typeface="Times New Roman" pitchFamily="18" charset="0"/>
                        </a:rPr>
                        <a:t>Does not discuss about many audio spoof attacks , focuses</a:t>
                      </a:r>
                      <a:r>
                        <a:rPr lang="en-US" b="0" baseline="0" dirty="0" smtClean="0">
                          <a:solidFill>
                            <a:schemeClr val="tx1"/>
                          </a:solidFill>
                          <a:latin typeface="Times New Roman" pitchFamily="18" charset="0"/>
                          <a:cs typeface="Times New Roman" pitchFamily="18" charset="0"/>
                        </a:rPr>
                        <a:t> on Replay attacks only.</a:t>
                      </a:r>
                      <a:r>
                        <a:rPr lang="en-US" b="1" baseline="0" dirty="0" smtClean="0">
                          <a:solidFill>
                            <a:schemeClr val="tx1"/>
                          </a:solidFill>
                          <a:latin typeface="Times New Roman" pitchFamily="18" charset="0"/>
                          <a:cs typeface="Times New Roman" pitchFamily="18" charset="0"/>
                        </a:rPr>
                        <a:t> </a:t>
                      </a: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bl>
          </a:graphicData>
        </a:graphic>
      </p:graphicFrame>
      <p:sp>
        <p:nvSpPr>
          <p:cNvPr id="6" name="TextBox 5">
            <a:extLst>
              <a:ext uri="{FF2B5EF4-FFF2-40B4-BE49-F238E27FC236}">
                <a16:creationId xmlns:a16="http://schemas.microsoft.com/office/drawing/2014/main" xmlns="" id="{8778B650-41C8-4D62-99D3-F3E1EB06050C}"/>
              </a:ext>
            </a:extLst>
          </p:cNvPr>
          <p:cNvSpPr txBox="1"/>
          <p:nvPr/>
        </p:nvSpPr>
        <p:spPr>
          <a:xfrm>
            <a:off x="128454" y="85727"/>
            <a:ext cx="8836034" cy="954107"/>
          </a:xfrm>
          <a:prstGeom prst="rect">
            <a:avLst/>
          </a:prstGeom>
          <a:noFill/>
        </p:spPr>
        <p:txBody>
          <a:bodyPr wrap="square" rtlCol="0">
            <a:spAutoFit/>
          </a:bodyPr>
          <a:lstStyle/>
          <a:p>
            <a:pPr lvl="0" algn="just"/>
            <a:r>
              <a:rPr lang="en-US" b="1" dirty="0" smtClean="0">
                <a:latin typeface="Times New Roman" pitchFamily="18" charset="0"/>
                <a:cs typeface="Times New Roman" pitchFamily="18" charset="0"/>
              </a:rPr>
              <a:t>PAPER </a:t>
            </a:r>
            <a:r>
              <a:rPr lang="en-US" b="1" dirty="0">
                <a:latin typeface="Times New Roman" pitchFamily="18" charset="0"/>
                <a:cs typeface="Times New Roman" pitchFamily="18" charset="0"/>
              </a:rPr>
              <a:t>2</a:t>
            </a:r>
            <a:r>
              <a:rPr lang="en-US" b="1" dirty="0" smtClean="0">
                <a:latin typeface="Times New Roman" pitchFamily="18" charset="0"/>
                <a:cs typeface="Times New Roman" pitchFamily="18" charset="0"/>
              </a:rPr>
              <a:t> – </a:t>
            </a:r>
            <a:r>
              <a:rPr lang="en-US" dirty="0" smtClean="0">
                <a:latin typeface="Times New Roman" pitchFamily="18" charset="0"/>
                <a:cs typeface="Times New Roman" pitchFamily="18" charset="0"/>
              </a:rPr>
              <a:t>Voice spoofing countermeasure for voice replay attacks using deep learning.</a:t>
            </a:r>
          </a:p>
          <a:p>
            <a:pPr lvl="0" algn="just"/>
            <a:r>
              <a:rPr lang="en-US" b="1" dirty="0" smtClean="0">
                <a:latin typeface="Times New Roman" pitchFamily="18" charset="0"/>
                <a:cs typeface="Times New Roman" pitchFamily="18" charset="0"/>
              </a:rPr>
              <a:t>AUTHORS - </a:t>
            </a:r>
            <a:r>
              <a:rPr lang="en-IN" dirty="0" smtClean="0">
                <a:latin typeface="Times New Roman" pitchFamily="18" charset="0"/>
                <a:cs typeface="Times New Roman" pitchFamily="18" charset="0"/>
              </a:rPr>
              <a:t>Jincheng Zhou, Tao Hai1, Dayang N. A. Jawawi, Dan Wang, Ebuka Ibeke and Cresantus Biamba</a:t>
            </a:r>
            <a:r>
              <a:rPr lang="en-US" dirty="0" smtClean="0">
                <a:latin typeface="Times New Roman" pitchFamily="18" charset="0"/>
                <a:cs typeface="Times New Roman" pitchFamily="18" charset="0"/>
              </a:rPr>
              <a:t> </a:t>
            </a:r>
          </a:p>
          <a:p>
            <a:pPr lvl="0" algn="just"/>
            <a:r>
              <a:rPr lang="en-US" b="1" dirty="0" smtClean="0">
                <a:latin typeface="Times New Roman" pitchFamily="18" charset="0"/>
                <a:cs typeface="Times New Roman" pitchFamily="18" charset="0"/>
              </a:rPr>
              <a:t>Published In: </a:t>
            </a:r>
            <a:r>
              <a:rPr lang="en-IN" dirty="0" smtClean="0">
                <a:latin typeface="Times New Roman" pitchFamily="18" charset="0"/>
                <a:cs typeface="Times New Roman" pitchFamily="18" charset="0"/>
              </a:rPr>
              <a:t>Journal </a:t>
            </a:r>
            <a:r>
              <a:rPr lang="en-IN" dirty="0">
                <a:latin typeface="Times New Roman" pitchFamily="18" charset="0"/>
                <a:cs typeface="Times New Roman" pitchFamily="18" charset="0"/>
              </a:rPr>
              <a:t>of Cloud </a:t>
            </a:r>
            <a:r>
              <a:rPr lang="en-IN" dirty="0" smtClean="0">
                <a:latin typeface="Times New Roman" pitchFamily="18" charset="0"/>
                <a:cs typeface="Times New Roman" pitchFamily="18" charset="0"/>
              </a:rPr>
              <a:t>Computing : Advances, Systems and applications</a:t>
            </a:r>
            <a:r>
              <a:rPr lang="en-IN" i="1" dirty="0" smtClean="0">
                <a:latin typeface="Times New Roman" pitchFamily="18" charset="0"/>
                <a:cs typeface="Times New Roman" pitchFamily="18" charset="0"/>
              </a:rPr>
              <a:t> (2022)</a:t>
            </a:r>
            <a:r>
              <a:rPr lang="en-US" b="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endParaRPr lang="en-IN" b="1"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dirty="0"/>
          </a:p>
        </p:txBody>
      </p:sp>
    </p:spTree>
    <p:extLst>
      <p:ext uri="{BB962C8B-B14F-4D97-AF65-F5344CB8AC3E}">
        <p14:creationId xmlns:p14="http://schemas.microsoft.com/office/powerpoint/2010/main" val="2003927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1971</TotalTime>
  <Words>1010</Words>
  <Application>Microsoft Office PowerPoint</Application>
  <PresentationFormat>On-screen Show (4:3)</PresentationFormat>
  <Paragraphs>137</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Department of Computer Science and Engineering                                    Project Review-0,1                   28.01.2023</vt:lpstr>
      <vt:lpstr>Objective</vt:lpstr>
      <vt:lpstr>Abstract</vt:lpstr>
      <vt:lpstr>Introduction</vt:lpstr>
      <vt:lpstr>Introduction</vt:lpstr>
      <vt:lpstr>Introduction</vt:lpstr>
      <vt:lpstr>Literature Survey</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                          Project Review – 1                04/01/2022</dc:title>
  <dc:creator>Dell</dc:creator>
  <cp:lastModifiedBy>Yokesh R S</cp:lastModifiedBy>
  <cp:revision>142</cp:revision>
  <dcterms:modified xsi:type="dcterms:W3CDTF">2023-02-23T12:09:55Z</dcterms:modified>
</cp:coreProperties>
</file>