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5"/>
  </p:notesMasterIdLst>
  <p:sldIdLst>
    <p:sldId id="336" r:id="rId2"/>
    <p:sldId id="338" r:id="rId3"/>
    <p:sldId id="339" r:id="rId4"/>
    <p:sldId id="341" r:id="rId5"/>
    <p:sldId id="342" r:id="rId6"/>
    <p:sldId id="348" r:id="rId7"/>
    <p:sldId id="346" r:id="rId8"/>
    <p:sldId id="329" r:id="rId9"/>
    <p:sldId id="335" r:id="rId10"/>
    <p:sldId id="330" r:id="rId11"/>
    <p:sldId id="331" r:id="rId12"/>
    <p:sldId id="350" r:id="rId13"/>
    <p:sldId id="352" r:id="rId14"/>
    <p:sldId id="369" r:id="rId15"/>
    <p:sldId id="370" r:id="rId16"/>
    <p:sldId id="371" r:id="rId17"/>
    <p:sldId id="374" r:id="rId18"/>
    <p:sldId id="372" r:id="rId19"/>
    <p:sldId id="373" r:id="rId20"/>
    <p:sldId id="353" r:id="rId21"/>
    <p:sldId id="358" r:id="rId22"/>
    <p:sldId id="367" r:id="rId23"/>
    <p:sldId id="368" r:id="rId24"/>
    <p:sldId id="356" r:id="rId25"/>
    <p:sldId id="354" r:id="rId26"/>
    <p:sldId id="362" r:id="rId27"/>
    <p:sldId id="363" r:id="rId28"/>
    <p:sldId id="364" r:id="rId29"/>
    <p:sldId id="366" r:id="rId30"/>
    <p:sldId id="361" r:id="rId31"/>
    <p:sldId id="359" r:id="rId32"/>
    <p:sldId id="360" r:id="rId33"/>
    <p:sldId id="313" r:id="rId3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2F0ADB80-4718-4C28-A365-B29420603262}">
  <a:tblStyle styleId="{2F0ADB80-4718-4C28-A365-B29420603262}"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chemeClr val="dk1"/>
              </a:solidFill>
              <a:prstDash val="solid"/>
              <a:round/>
              <a:headEnd type="none" w="sm" len="sm"/>
              <a:tailEnd type="none" w="sm" len="sm"/>
            </a:ln>
          </a:top>
          <a:bottom>
            <a:ln w="254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E6E6E6"/>
          </a:solidFill>
        </a:fill>
      </a:tcStyle>
    </a:band1H>
    <a:band2H>
      <a:tcTxStyle/>
      <a:tcStyle>
        <a:tcBdr/>
      </a:tcStyle>
    </a:band2H>
    <a:band1V>
      <a:tcTxStyle/>
      <a:tcStyle>
        <a:tcBdr/>
        <a:fill>
          <a:solidFill>
            <a:srgbClr val="E6E6E6"/>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tcStyle>
        <a:tcBdr>
          <a:top>
            <a:ln w="50800" cap="flat" cmpd="sng">
              <a:solidFill>
                <a:schemeClr val="dk1"/>
              </a:solidFill>
              <a:prstDash val="solid"/>
              <a:round/>
              <a:headEnd type="none" w="sm" len="sm"/>
              <a:tailEnd type="none" w="sm" len="sm"/>
            </a:ln>
          </a:top>
        </a:tcBdr>
        <a:fill>
          <a:solidFill>
            <a:schemeClr val="lt1"/>
          </a:solidFill>
        </a:fill>
      </a:tcStyle>
    </a:lastRow>
    <a:seCell>
      <a:tcTxStyle b="on" i="off">
        <a:font>
          <a:latin typeface="Calibri"/>
          <a:ea typeface="Calibri"/>
          <a:cs typeface="Calibri"/>
        </a:font>
        <a:schemeClr val="dk1"/>
      </a:tcTxStyle>
      <a:tcStyle>
        <a:tcBdr/>
      </a:tcStyle>
    </a:seCell>
    <a:swCell>
      <a:tcTxStyle b="on" i="off">
        <a:font>
          <a:latin typeface="Calibri"/>
          <a:ea typeface="Calibri"/>
          <a:cs typeface="Calibri"/>
        </a:font>
        <a:schemeClr val="dk1"/>
      </a:tcTxStyle>
      <a:tcStyle>
        <a:tcBdr/>
      </a:tcStyle>
    </a:swCell>
    <a:firstRow>
      <a:tcTxStyle b="on" i="off">
        <a:font>
          <a:latin typeface="Calibri"/>
          <a:ea typeface="Calibri"/>
          <a:cs typeface="Calibri"/>
        </a:font>
        <a:schemeClr val="lt1"/>
      </a:tcTxStyle>
      <a:tcStyle>
        <a:tcBdr>
          <a:bottom>
            <a:ln w="25400" cap="flat" cmpd="sng">
              <a:solidFill>
                <a:schemeClr val="dk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3B1BE9FA-E23E-459C-AFE6-B3B663006901}"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4E6"/>
          </a:solidFill>
        </a:fill>
      </a:tcStyle>
    </a:wholeTbl>
    <a:band1H>
      <a:tcTxStyle/>
      <a:tcStyle>
        <a:tcBdr/>
        <a:fill>
          <a:solidFill>
            <a:srgbClr val="FFE8CA"/>
          </a:solidFill>
        </a:fill>
      </a:tcStyle>
    </a:band1H>
    <a:band2H>
      <a:tcTxStyle/>
      <a:tcStyle>
        <a:tcBdr/>
      </a:tcStyle>
    </a:band2H>
    <a:band1V>
      <a:tcTxStyle/>
      <a:tcStyle>
        <a:tcBdr/>
        <a:fill>
          <a:solidFill>
            <a:srgbClr val="FFE8CA"/>
          </a:solidFill>
        </a:fill>
      </a:tcStyle>
    </a:band1V>
    <a:band2V>
      <a:tcTxStyle/>
      <a:tcStyle>
        <a:tcBdr/>
      </a:tcStyle>
    </a:band2V>
    <a:lastCol>
      <a:tcTxStyle b="on" i="off">
        <a:font>
          <a:latin typeface="Calibri"/>
          <a:ea typeface="Calibri"/>
          <a:cs typeface="Calibri"/>
        </a:font>
        <a:schemeClr val="lt1"/>
      </a:tcTxStyle>
      <a:tcStyle>
        <a:tcBdr/>
        <a:fill>
          <a:solidFill>
            <a:schemeClr val="accent4"/>
          </a:solidFill>
        </a:fill>
      </a:tcStyle>
    </a:lastCol>
    <a:firstCol>
      <a:tcTxStyle b="on" i="off">
        <a:font>
          <a:latin typeface="Calibri"/>
          <a:ea typeface="Calibri"/>
          <a:cs typeface="Calibri"/>
        </a:font>
        <a:schemeClr val="lt1"/>
      </a:tcTxStyle>
      <a:tcStyle>
        <a:tcBdr/>
        <a:fill>
          <a:solidFill>
            <a:schemeClr val="accent4"/>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4"/>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4"/>
          </a:solidFill>
        </a:fill>
      </a:tcStyle>
    </a:firstRow>
    <a:neCell>
      <a:tcTxStyle/>
      <a:tcStyle>
        <a:tcBdr/>
      </a:tcStyle>
    </a:neCell>
    <a:nwCell>
      <a:tcTxStyle/>
      <a:tcStyle>
        <a:tcBdr/>
      </a:tcStyle>
    </a:nwCell>
  </a:tblStyle>
  <a:tblStyle styleId="{C245A43C-0A00-4C80-9895-745BF81014DC}" styleName="Table_2">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2" autoAdjust="0"/>
    <p:restoredTop sz="94660"/>
  </p:normalViewPr>
  <p:slideViewPr>
    <p:cSldViewPr>
      <p:cViewPr>
        <p:scale>
          <a:sx n="100" d="100"/>
          <a:sy n="100" d="100"/>
        </p:scale>
        <p:origin x="-970"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6458179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5" name="Google Shape;175;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9" name="Google Shape;169;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5" name="Google Shape;175;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93" name="Google Shape;19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93" name="Google Shape;19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99" name="Google Shape;199;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F59AEEC1-7B58-4B05-96D4-DC90C02C6596}" type="datetime1">
              <a:rPr lang="en-US" smtClean="0"/>
              <a:t>5/14/2023</a:t>
            </a:fld>
            <a:endParaRPr dirty="0"/>
          </a:p>
        </p:txBody>
      </p:sp>
      <p:sp>
        <p:nvSpPr>
          <p:cNvPr id="15" name="Google Shape;15;p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 name="Google Shape;16;p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2ED45F6E-B586-408B-A752-68FB8248C2AB}" type="datetime1">
              <a:rPr lang="en-US" smtClean="0"/>
              <a:t>5/14/2023</a:t>
            </a:fld>
            <a:endParaRPr dirty="0"/>
          </a:p>
        </p:txBody>
      </p:sp>
      <p:sp>
        <p:nvSpPr>
          <p:cNvPr id="43" name="Google Shape;43;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4" name="Google Shape;44;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42AD1846-5C40-46F3-8571-0D44AB12D164}" type="datetime1">
              <a:rPr lang="en-US" smtClean="0"/>
              <a:t>5/14/2023</a:t>
            </a:fld>
            <a:endParaRPr dirty="0"/>
          </a:p>
        </p:txBody>
      </p:sp>
      <p:sp>
        <p:nvSpPr>
          <p:cNvPr id="52" name="Google Shape;52;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3" name="Google Shape;53;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F015B681-7B60-495F-8206-7194A0B8608F}" type="datetime1">
              <a:rPr lang="en-US" smtClean="0"/>
              <a:t>5/14/2023</a:t>
            </a:fld>
            <a:endParaRPr dirty="0"/>
          </a:p>
        </p:txBody>
      </p:sp>
      <p:sp>
        <p:nvSpPr>
          <p:cNvPr id="59" name="Google Shape;59;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0" name="Google Shape;60;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3887391" y="987426"/>
            <a:ext cx="4629150" cy="4873625"/>
          </a:xfrm>
          <a:prstGeom prst="rect">
            <a:avLst/>
          </a:prstGeom>
          <a:noFill/>
          <a:ln>
            <a:noFill/>
          </a:ln>
        </p:spPr>
      </p:sp>
      <p:sp>
        <p:nvSpPr>
          <p:cNvPr id="64" name="Google Shape;64;p10"/>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4AD3B27C-C086-47C3-814F-1047E78B750D}" type="datetime1">
              <a:rPr lang="en-US" smtClean="0"/>
              <a:t>5/14/2023</a:t>
            </a:fld>
            <a:endParaRPr dirty="0"/>
          </a:p>
        </p:txBody>
      </p:sp>
      <p:sp>
        <p:nvSpPr>
          <p:cNvPr id="66" name="Google Shape;66;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7" name="Google Shape;67;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BC35242F-1A4F-431E-8A0C-99DE902869E6}" type="datetime1">
              <a:rPr lang="en-US" smtClean="0"/>
              <a:t>5/14/2023</a:t>
            </a:fld>
            <a:endParaRPr dirty="0"/>
          </a:p>
        </p:txBody>
      </p:sp>
      <p:sp>
        <p:nvSpPr>
          <p:cNvPr id="72" name="Google Shape;72;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3" name="Google Shape;73;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54EECDB2-929B-4C7F-A7B9-A9646D8FFE72}" type="datetime1">
              <a:rPr lang="en-US" smtClean="0"/>
              <a:t>5/14/2023</a:t>
            </a:fld>
            <a:endParaRPr dirty="0"/>
          </a:p>
        </p:txBody>
      </p:sp>
      <p:sp>
        <p:nvSpPr>
          <p:cNvPr id="78" name="Google Shape;78;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9" name="Google Shape;79;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059D5FA1-9198-4480-9FA8-81B34B01BC84}" type="datetime1">
              <a:rPr lang="en-US" smtClean="0"/>
              <a:t>5/14/2023</a:t>
            </a:fld>
            <a:endParaRPr dirty="0"/>
          </a:p>
        </p:txBody>
      </p:sp>
      <p:sp>
        <p:nvSpPr>
          <p:cNvPr id="9" name="Google Shape;9;p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0" name="Google Shape;10;p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4" r:id="rId3"/>
    <p:sldLayoutId id="2147483655" r:id="rId4"/>
    <p:sldLayoutId id="2147483656" r:id="rId5"/>
    <p:sldLayoutId id="2147483657" r:id="rId6"/>
    <p:sldLayoutId id="2147483658"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doi.org/10.1007/s12652-021-02960-0"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colah.github.io/posts/2015-08-Understanding-LSTMs/" TargetMode="External"/><Relationship Id="rId5" Type="http://schemas.openxmlformats.org/officeDocument/2006/relationships/hyperlink" Target="https://www.simplilearn.com/tutorials/deep-learning-tutorial/rnn" TargetMode="External"/><Relationship Id="rId4" Type="http://schemas.openxmlformats.org/officeDocument/2006/relationships/hyperlink" Target="https://doi.org/10.7488/ds/2555"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ijirt.org/master/publishedpaper/IJIRT149877_PAPER.pdf"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doi.org/10.1063/5.0074140" TargetMode="External"/><Relationship Id="rId5" Type="http://schemas.openxmlformats.org/officeDocument/2006/relationships/hyperlink" Target="https://doi.org/10.1186/s13677-022-00306-5" TargetMode="External"/><Relationship Id="rId4" Type="http://schemas.openxmlformats.org/officeDocument/2006/relationships/hyperlink" Target="https://irojournals.com/aicn/article/pdf/4/3/4"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title"/>
          </p:nvPr>
        </p:nvSpPr>
        <p:spPr>
          <a:xfrm>
            <a:off x="1043608" y="857891"/>
            <a:ext cx="7886700" cy="1095375"/>
          </a:xfrm>
          <a:prstGeom prst="rect">
            <a:avLst/>
          </a:prstGeom>
          <a:noFill/>
          <a:ln>
            <a:noFill/>
          </a:ln>
        </p:spPr>
        <p:txBody>
          <a:bodyPr spcFirstLastPara="1" wrap="square" lIns="91425" tIns="45700" rIns="91425" bIns="45700" anchor="ctr" anchorCtr="0">
            <a:normAutofit fontScale="90000"/>
          </a:bodyPr>
          <a:lstStyle/>
          <a:p>
            <a:pPr marL="0" lvl="0" indent="0" rtl="0">
              <a:lnSpc>
                <a:spcPct val="90000"/>
              </a:lnSpc>
              <a:spcBef>
                <a:spcPts val="0"/>
              </a:spcBef>
              <a:spcAft>
                <a:spcPts val="0"/>
              </a:spcAft>
              <a:buClr>
                <a:schemeClr val="dk1"/>
              </a:buClr>
              <a:buSzPct val="100000"/>
              <a:buFont typeface="Calibri"/>
              <a:buNone/>
            </a:pPr>
            <a:r>
              <a:rPr lang="en-IN" dirty="0"/>
              <a:t>	</a:t>
            </a:r>
            <a:r>
              <a:rPr lang="en-IN" sz="2700" dirty="0">
                <a:latin typeface="Times New Roman" pitchFamily="18" charset="0"/>
                <a:cs typeface="Times New Roman" pitchFamily="18" charset="0"/>
              </a:rPr>
              <a:t>Department of Computer Science and Engineering</a:t>
            </a:r>
            <a:br>
              <a:rPr lang="en-IN" sz="2700" dirty="0">
                <a:latin typeface="Times New Roman" pitchFamily="18" charset="0"/>
                <a:cs typeface="Times New Roman" pitchFamily="18" charset="0"/>
              </a:rPr>
            </a:br>
            <a:r>
              <a:rPr lang="en-IN" sz="2700" dirty="0">
                <a:latin typeface="Times New Roman" pitchFamily="18" charset="0"/>
                <a:cs typeface="Times New Roman" pitchFamily="18" charset="0"/>
              </a:rPr>
              <a:t/>
            </a:r>
            <a:br>
              <a:rPr lang="en-IN" sz="2700" dirty="0">
                <a:latin typeface="Times New Roman" pitchFamily="18" charset="0"/>
                <a:cs typeface="Times New Roman" pitchFamily="18" charset="0"/>
              </a:rPr>
            </a:br>
            <a:r>
              <a:rPr lang="en-IN" sz="2700" dirty="0">
                <a:latin typeface="Times New Roman" pitchFamily="18" charset="0"/>
                <a:cs typeface="Times New Roman" pitchFamily="18" charset="0"/>
              </a:rPr>
              <a:t>                   </a:t>
            </a:r>
            <a:r>
              <a:rPr lang="en-IN" sz="2700" dirty="0" smtClean="0">
                <a:latin typeface="Times New Roman" pitchFamily="18" charset="0"/>
                <a:cs typeface="Times New Roman" pitchFamily="18" charset="0"/>
              </a:rPr>
              <a:t>               </a:t>
            </a:r>
            <a:r>
              <a:rPr lang="en-IN" sz="2200" dirty="0" smtClean="0">
                <a:latin typeface="Times New Roman" pitchFamily="18" charset="0"/>
                <a:cs typeface="Times New Roman" pitchFamily="18" charset="0"/>
              </a:rPr>
              <a:t>Project Review-External VIVA</a:t>
            </a:r>
            <a:r>
              <a:rPr lang="en-IN" sz="2700" baseline="30000" dirty="0" smtClean="0">
                <a:latin typeface="Times New Roman" pitchFamily="18" charset="0"/>
                <a:cs typeface="Times New Roman" pitchFamily="18" charset="0"/>
              </a:rPr>
              <a:t>        </a:t>
            </a:r>
            <a:br>
              <a:rPr lang="en-IN" sz="2700" baseline="30000" dirty="0" smtClean="0">
                <a:latin typeface="Times New Roman" pitchFamily="18" charset="0"/>
                <a:cs typeface="Times New Roman" pitchFamily="18" charset="0"/>
              </a:rPr>
            </a:br>
            <a:r>
              <a:rPr lang="en-IN" sz="2700" dirty="0" smtClean="0">
                <a:latin typeface="Times New Roman" pitchFamily="18" charset="0"/>
                <a:cs typeface="Times New Roman" pitchFamily="18" charset="0"/>
              </a:rPr>
              <a:t>           </a:t>
            </a:r>
            <a:endParaRPr sz="2200" dirty="0">
              <a:latin typeface="Times New Roman" pitchFamily="18" charset="0"/>
              <a:cs typeface="Times New Roman" pitchFamily="18" charset="0"/>
            </a:endParaRPr>
          </a:p>
        </p:txBody>
      </p:sp>
      <p:sp>
        <p:nvSpPr>
          <p:cNvPr id="85" name="Google Shape;85;p13"/>
          <p:cNvSpPr txBox="1">
            <a:spLocks noGrp="1"/>
          </p:cNvSpPr>
          <p:nvPr>
            <p:ph type="body" idx="1"/>
          </p:nvPr>
        </p:nvSpPr>
        <p:spPr>
          <a:xfrm>
            <a:off x="787555" y="2547994"/>
            <a:ext cx="7886700" cy="1118937"/>
          </a:xfrm>
          <a:prstGeom prst="rect">
            <a:avLst/>
          </a:prstGeom>
          <a:noFill/>
          <a:ln>
            <a:noFill/>
          </a:ln>
        </p:spPr>
        <p:txBody>
          <a:bodyPr spcFirstLastPara="1" wrap="square" lIns="91425" tIns="45700" rIns="91425" bIns="45700" anchor="t" anchorCtr="0">
            <a:normAutofit fontScale="92500" lnSpcReduction="20000"/>
          </a:bodyPr>
          <a:lstStyle/>
          <a:p>
            <a:pPr algn="ctr"/>
            <a:endParaRPr lang="en-IN" sz="2400" dirty="0">
              <a:latin typeface="Times New Roman" pitchFamily="18" charset="0"/>
              <a:cs typeface="Times New Roman" pitchFamily="18" charset="0"/>
            </a:endParaRPr>
          </a:p>
          <a:p>
            <a:pPr marL="0" indent="0" algn="ctr">
              <a:buNone/>
            </a:pPr>
            <a:r>
              <a:rPr lang="en-US" sz="2400" b="1" dirty="0" smtClean="0">
                <a:latin typeface="Times New Roman" pitchFamily="18" charset="0"/>
                <a:cs typeface="Times New Roman" pitchFamily="18" charset="0"/>
              </a:rPr>
              <a:t>Audio Spoof Detection Integrated with a Home Automation System using IOT </a:t>
            </a:r>
            <a:endParaRPr dirty="0">
              <a:latin typeface="Times New Roman" pitchFamily="18" charset="0"/>
              <a:cs typeface="Times New Roman" pitchFamily="18" charset="0"/>
            </a:endParaRPr>
          </a:p>
        </p:txBody>
      </p:sp>
      <p:pic>
        <p:nvPicPr>
          <p:cNvPr id="86" name="Google Shape;86;p13"/>
          <p:cNvPicPr preferRelativeResize="0"/>
          <p:nvPr/>
        </p:nvPicPr>
        <p:blipFill rotWithShape="1">
          <a:blip r:embed="rId3">
            <a:alphaModFix/>
          </a:blip>
          <a:srcRect/>
          <a:stretch/>
        </p:blipFill>
        <p:spPr>
          <a:xfrm>
            <a:off x="467544" y="1196752"/>
            <a:ext cx="1350620" cy="1508346"/>
          </a:xfrm>
          <a:prstGeom prst="rect">
            <a:avLst/>
          </a:prstGeom>
          <a:noFill/>
          <a:ln>
            <a:noFill/>
          </a:ln>
        </p:spPr>
      </p:pic>
      <p:graphicFrame>
        <p:nvGraphicFramePr>
          <p:cNvPr id="87" name="Google Shape;87;p13"/>
          <p:cNvGraphicFramePr/>
          <p:nvPr>
            <p:extLst>
              <p:ext uri="{D42A27DB-BD31-4B8C-83A1-F6EECF244321}">
                <p14:modId xmlns:p14="http://schemas.microsoft.com/office/powerpoint/2010/main" val="1938680237"/>
              </p:ext>
            </p:extLst>
          </p:nvPr>
        </p:nvGraphicFramePr>
        <p:xfrm>
          <a:off x="353121" y="3980021"/>
          <a:ext cx="3043222" cy="1603055"/>
        </p:xfrm>
        <a:graphic>
          <a:graphicData uri="http://schemas.openxmlformats.org/drawingml/2006/table">
            <a:tbl>
              <a:tblPr firstRow="1" bandRow="1">
                <a:noFill/>
              </a:tblPr>
              <a:tblGrid>
                <a:gridCol w="1070315">
                  <a:extLst>
                    <a:ext uri="{9D8B030D-6E8A-4147-A177-3AD203B41FA5}">
                      <a16:colId xmlns="" xmlns:a16="http://schemas.microsoft.com/office/drawing/2014/main" val="20000"/>
                    </a:ext>
                  </a:extLst>
                </a:gridCol>
                <a:gridCol w="1972907">
                  <a:extLst>
                    <a:ext uri="{9D8B030D-6E8A-4147-A177-3AD203B41FA5}">
                      <a16:colId xmlns="" xmlns:a16="http://schemas.microsoft.com/office/drawing/2014/main" val="20001"/>
                    </a:ext>
                  </a:extLst>
                </a:gridCol>
              </a:tblGrid>
              <a:tr h="320611">
                <a:tc>
                  <a:txBody>
                    <a:bodyPr/>
                    <a:lstStyle/>
                    <a:p>
                      <a:pPr marL="0" marR="0" lvl="0" indent="0" algn="l" rtl="0">
                        <a:spcBef>
                          <a:spcPts val="0"/>
                        </a:spcBef>
                        <a:spcAft>
                          <a:spcPts val="0"/>
                        </a:spcAft>
                        <a:buNone/>
                      </a:pPr>
                      <a:r>
                        <a:rPr lang="en-IN" sz="1600" u="none" strike="noStrike" cap="none" dirty="0">
                          <a:solidFill>
                            <a:schemeClr val="dk1"/>
                          </a:solidFill>
                          <a:latin typeface="Times New Roman" pitchFamily="18" charset="0"/>
                          <a:cs typeface="Times New Roman" pitchFamily="18" charset="0"/>
                        </a:rPr>
                        <a:t>Reg .No.</a:t>
                      </a:r>
                      <a:endParaRPr sz="1600" dirty="0">
                        <a:latin typeface="Times New Roman" pitchFamily="18" charset="0"/>
                        <a:cs typeface="Times New Roman" pitchFamily="18" charset="0"/>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IN" sz="1600" dirty="0">
                          <a:solidFill>
                            <a:schemeClr val="dk1"/>
                          </a:solidFill>
                          <a:latin typeface="Times New Roman" pitchFamily="18" charset="0"/>
                          <a:cs typeface="Times New Roman" pitchFamily="18" charset="0"/>
                        </a:rPr>
                        <a:t>Name of the student</a:t>
                      </a:r>
                      <a:endParaRPr sz="1600" dirty="0">
                        <a:latin typeface="Times New Roman" pitchFamily="18" charset="0"/>
                        <a:cs typeface="Times New Roman" pitchFamily="18" charset="0"/>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 xmlns:a16="http://schemas.microsoft.com/office/drawing/2014/main" val="10000"/>
                  </a:ext>
                </a:extLst>
              </a:tr>
              <a:tr h="320611">
                <a:tc>
                  <a:txBody>
                    <a:bodyPr/>
                    <a:lstStyle/>
                    <a:p>
                      <a:pPr marL="0" marR="0" lvl="0" indent="0" algn="l" rtl="0">
                        <a:spcBef>
                          <a:spcPts val="0"/>
                        </a:spcBef>
                        <a:spcAft>
                          <a:spcPts val="0"/>
                        </a:spcAft>
                        <a:buNone/>
                      </a:pPr>
                      <a:r>
                        <a:rPr lang="en-US" sz="1600" dirty="0" smtClean="0">
                          <a:latin typeface="Times New Roman" pitchFamily="18" charset="0"/>
                          <a:cs typeface="Times New Roman" pitchFamily="18" charset="0"/>
                        </a:rPr>
                        <a:t>1905015</a:t>
                      </a:r>
                      <a:endParaRPr sz="1600" dirty="0">
                        <a:latin typeface="Times New Roman" pitchFamily="18" charset="0"/>
                        <a:cs typeface="Times New Roman" pitchFamily="18" charset="0"/>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600" dirty="0" smtClean="0">
                          <a:latin typeface="Times New Roman" pitchFamily="18" charset="0"/>
                          <a:cs typeface="Times New Roman" pitchFamily="18" charset="0"/>
                        </a:rPr>
                        <a:t>Gourav</a:t>
                      </a:r>
                      <a:r>
                        <a:rPr lang="en-US" sz="1600" baseline="0" dirty="0" smtClean="0">
                          <a:latin typeface="Times New Roman" pitchFamily="18" charset="0"/>
                          <a:cs typeface="Times New Roman" pitchFamily="18" charset="0"/>
                        </a:rPr>
                        <a:t> Gopal</a:t>
                      </a:r>
                      <a:endParaRPr sz="1600" dirty="0">
                        <a:latin typeface="Times New Roman" pitchFamily="18" charset="0"/>
                        <a:cs typeface="Times New Roman" pitchFamily="18" charset="0"/>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 xmlns:a16="http://schemas.microsoft.com/office/drawing/2014/main" val="10001"/>
                  </a:ext>
                </a:extLst>
              </a:tr>
              <a:tr h="320611">
                <a:tc>
                  <a:txBody>
                    <a:bodyPr/>
                    <a:lstStyle/>
                    <a:p>
                      <a:pPr marL="0" marR="0" lvl="0" indent="0" algn="l" rtl="0">
                        <a:spcBef>
                          <a:spcPts val="0"/>
                        </a:spcBef>
                        <a:spcAft>
                          <a:spcPts val="0"/>
                        </a:spcAft>
                        <a:buNone/>
                      </a:pPr>
                      <a:r>
                        <a:rPr lang="en-US" sz="1600" dirty="0" smtClean="0">
                          <a:latin typeface="Times New Roman" pitchFamily="18" charset="0"/>
                          <a:cs typeface="Times New Roman" pitchFamily="18" charset="0"/>
                        </a:rPr>
                        <a:t>1905031</a:t>
                      </a:r>
                      <a:endParaRPr sz="1600" dirty="0">
                        <a:latin typeface="Times New Roman" pitchFamily="18" charset="0"/>
                        <a:cs typeface="Times New Roman" pitchFamily="18" charset="0"/>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IN" sz="1600" dirty="0" smtClean="0">
                          <a:latin typeface="Times New Roman" pitchFamily="18" charset="0"/>
                          <a:cs typeface="Times New Roman" pitchFamily="18" charset="0"/>
                        </a:rPr>
                        <a:t>Nalin Suriya S</a:t>
                      </a:r>
                      <a:endParaRPr sz="1600" dirty="0">
                        <a:latin typeface="Times New Roman" pitchFamily="18" charset="0"/>
                        <a:cs typeface="Times New Roman" pitchFamily="18" charset="0"/>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 xmlns:a16="http://schemas.microsoft.com/office/drawing/2014/main" val="10002"/>
                  </a:ext>
                </a:extLst>
              </a:tr>
              <a:tr h="320611">
                <a:tc>
                  <a:txBody>
                    <a:bodyPr/>
                    <a:lstStyle/>
                    <a:p>
                      <a:pPr marL="0" marR="0" lvl="0" indent="0" algn="l" rtl="0">
                        <a:spcBef>
                          <a:spcPts val="0"/>
                        </a:spcBef>
                        <a:spcAft>
                          <a:spcPts val="0"/>
                        </a:spcAft>
                        <a:buNone/>
                      </a:pPr>
                      <a:r>
                        <a:rPr lang="en-US" sz="1600" dirty="0" smtClean="0">
                          <a:latin typeface="Times New Roman" pitchFamily="18" charset="0"/>
                          <a:cs typeface="Times New Roman" pitchFamily="18" charset="0"/>
                        </a:rPr>
                        <a:t>1905060</a:t>
                      </a:r>
                      <a:endParaRPr sz="1600" dirty="0">
                        <a:latin typeface="Times New Roman" pitchFamily="18" charset="0"/>
                        <a:cs typeface="Times New Roman" pitchFamily="18" charset="0"/>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IN" sz="1600" dirty="0" smtClean="0">
                          <a:latin typeface="Times New Roman" pitchFamily="18" charset="0"/>
                          <a:cs typeface="Times New Roman" pitchFamily="18" charset="0"/>
                        </a:rPr>
                        <a:t>Vishal Karthik S</a:t>
                      </a:r>
                      <a:endParaRPr sz="1600" dirty="0">
                        <a:latin typeface="Times New Roman" pitchFamily="18" charset="0"/>
                        <a:cs typeface="Times New Roman" pitchFamily="18" charset="0"/>
                      </a:endParaRPr>
                    </a:p>
                  </a:txBody>
                  <a:tcPr marL="68575" marR="68575"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1"/>
                    </a:solidFill>
                  </a:tcPr>
                </a:tc>
                <a:extLst>
                  <a:ext uri="{0D108BD9-81ED-4DB2-BD59-A6C34878D82A}">
                    <a16:rowId xmlns="" xmlns:a16="http://schemas.microsoft.com/office/drawing/2014/main" val="10003"/>
                  </a:ext>
                </a:extLst>
              </a:tr>
              <a:tr h="320611">
                <a:tc>
                  <a:txBody>
                    <a:bodyPr/>
                    <a:lstStyle/>
                    <a:p>
                      <a:pPr marL="0" marR="0" lvl="0" indent="0" algn="l" rtl="0">
                        <a:spcBef>
                          <a:spcPts val="0"/>
                        </a:spcBef>
                        <a:spcAft>
                          <a:spcPts val="0"/>
                        </a:spcAft>
                        <a:buNone/>
                      </a:pPr>
                      <a:r>
                        <a:rPr lang="en-US" sz="1600" dirty="0" smtClean="0">
                          <a:latin typeface="Times New Roman" pitchFamily="18" charset="0"/>
                          <a:cs typeface="Times New Roman" pitchFamily="18" charset="0"/>
                        </a:rPr>
                        <a:t>1905062</a:t>
                      </a:r>
                      <a:endParaRPr sz="1600" dirty="0">
                        <a:latin typeface="Times New Roman" pitchFamily="18" charset="0"/>
                        <a:cs typeface="Times New Roman" pitchFamily="18" charset="0"/>
                      </a:endParaRPr>
                    </a:p>
                  </a:txBody>
                  <a:tcPr marL="68575" marR="68575" marT="34300" marB="34300">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600" dirty="0" smtClean="0">
                          <a:latin typeface="Times New Roman" pitchFamily="18" charset="0"/>
                          <a:cs typeface="Times New Roman" pitchFamily="18" charset="0"/>
                        </a:rPr>
                        <a:t>Yokesh R S</a:t>
                      </a:r>
                      <a:endParaRPr sz="1600" dirty="0">
                        <a:latin typeface="Times New Roman" pitchFamily="18" charset="0"/>
                        <a:cs typeface="Times New Roman" pitchFamily="18" charset="0"/>
                      </a:endParaRPr>
                    </a:p>
                  </a:txBody>
                  <a:tcPr marL="68575" marR="68575" marT="34300" marB="34300">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 xmlns:a16="http://schemas.microsoft.com/office/drawing/2014/main" val="1076321227"/>
                  </a:ext>
                </a:extLst>
              </a:tr>
            </a:tbl>
          </a:graphicData>
        </a:graphic>
      </p:graphicFrame>
      <p:sp>
        <p:nvSpPr>
          <p:cNvPr id="88" name="Google Shape;88;p13"/>
          <p:cNvSpPr txBox="1"/>
          <p:nvPr/>
        </p:nvSpPr>
        <p:spPr>
          <a:xfrm>
            <a:off x="5353979" y="3982678"/>
            <a:ext cx="3320276" cy="21236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b="1" i="0" u="none" strike="noStrike" cap="none" dirty="0">
                <a:solidFill>
                  <a:schemeClr val="dk1"/>
                </a:solidFill>
                <a:latin typeface="Times New Roman" pitchFamily="18" charset="0"/>
                <a:ea typeface="Calibri"/>
                <a:cs typeface="Times New Roman" pitchFamily="18" charset="0"/>
                <a:sym typeface="Calibri"/>
              </a:rPr>
              <a:t>Guided </a:t>
            </a:r>
            <a:r>
              <a:rPr lang="en-IN" sz="1600" b="1" i="0" u="none" strike="noStrike" cap="none" dirty="0" smtClean="0">
                <a:solidFill>
                  <a:schemeClr val="dk1"/>
                </a:solidFill>
                <a:latin typeface="Times New Roman" pitchFamily="18" charset="0"/>
                <a:ea typeface="Calibri"/>
                <a:cs typeface="Times New Roman" pitchFamily="18" charset="0"/>
                <a:sym typeface="Calibri"/>
              </a:rPr>
              <a:t>By:</a:t>
            </a:r>
          </a:p>
          <a:p>
            <a:pPr marL="0" marR="0" lvl="0" indent="0" algn="l" rtl="0">
              <a:spcBef>
                <a:spcPts val="0"/>
              </a:spcBef>
              <a:spcAft>
                <a:spcPts val="0"/>
              </a:spcAft>
              <a:buNone/>
            </a:pPr>
            <a:endParaRPr lang="en-IN" sz="1600" b="1" i="0" u="none" strike="noStrike" cap="none" dirty="0">
              <a:solidFill>
                <a:schemeClr val="dk1"/>
              </a:solidFill>
              <a:latin typeface="Times New Roman" pitchFamily="18" charset="0"/>
              <a:ea typeface="Calibri"/>
              <a:cs typeface="Times New Roman" pitchFamily="18" charset="0"/>
              <a:sym typeface="Calibri"/>
            </a:endParaRPr>
          </a:p>
          <a:p>
            <a:pPr lvl="0"/>
            <a:r>
              <a:rPr lang="en-IN" sz="1600" dirty="0">
                <a:latin typeface="Times New Roman" pitchFamily="18" charset="0"/>
                <a:cs typeface="Times New Roman" pitchFamily="18" charset="0"/>
              </a:rPr>
              <a:t>Dr.M. Mohanapriya M.E., Ph.D</a:t>
            </a:r>
            <a:r>
              <a:rPr lang="en-IN" sz="1600" dirty="0" smtClean="0">
                <a:latin typeface="Times New Roman" pitchFamily="18" charset="0"/>
                <a:cs typeface="Times New Roman" pitchFamily="18" charset="0"/>
              </a:rPr>
              <a:t>.</a:t>
            </a:r>
          </a:p>
          <a:p>
            <a:pPr lvl="0"/>
            <a:r>
              <a:rPr lang="en-US" sz="1600" dirty="0" smtClean="0">
                <a:latin typeface="Times New Roman" pitchFamily="18" charset="0"/>
                <a:cs typeface="Times New Roman" pitchFamily="18" charset="0"/>
              </a:rPr>
              <a:t>Associate </a:t>
            </a:r>
            <a:r>
              <a:rPr lang="en-US" sz="1600" dirty="0">
                <a:latin typeface="Times New Roman" pitchFamily="18" charset="0"/>
                <a:cs typeface="Times New Roman" pitchFamily="18" charset="0"/>
              </a:rPr>
              <a:t>Professor,</a:t>
            </a:r>
          </a:p>
          <a:p>
            <a:pPr marL="0" marR="0" lvl="0" indent="0" algn="l" rtl="0">
              <a:spcBef>
                <a:spcPts val="0"/>
              </a:spcBef>
              <a:spcAft>
                <a:spcPts val="0"/>
              </a:spcAft>
              <a:buNone/>
            </a:pPr>
            <a:r>
              <a:rPr lang="en-US" sz="1600" dirty="0">
                <a:latin typeface="Times New Roman" pitchFamily="18" charset="0"/>
                <a:cs typeface="Times New Roman" pitchFamily="18" charset="0"/>
              </a:rPr>
              <a:t>Department of CSE,</a:t>
            </a:r>
          </a:p>
          <a:p>
            <a:pPr marL="0" marR="0" lvl="0" indent="0" algn="l" rtl="0">
              <a:spcBef>
                <a:spcPts val="0"/>
              </a:spcBef>
              <a:spcAft>
                <a:spcPts val="0"/>
              </a:spcAft>
              <a:buNone/>
            </a:pPr>
            <a:r>
              <a:rPr lang="en-US" sz="1600" dirty="0">
                <a:latin typeface="Times New Roman" pitchFamily="18" charset="0"/>
                <a:cs typeface="Times New Roman" pitchFamily="18" charset="0"/>
              </a:rPr>
              <a:t>Coimbatore Institute of Technology,</a:t>
            </a:r>
          </a:p>
          <a:p>
            <a:pPr marL="0" marR="0" lvl="0" indent="0" algn="l" rtl="0">
              <a:spcBef>
                <a:spcPts val="0"/>
              </a:spcBef>
              <a:spcAft>
                <a:spcPts val="0"/>
              </a:spcAft>
              <a:buNone/>
            </a:pPr>
            <a:r>
              <a:rPr lang="en-US" sz="1600" dirty="0">
                <a:latin typeface="Times New Roman" pitchFamily="18" charset="0"/>
                <a:cs typeface="Times New Roman" pitchFamily="18" charset="0"/>
              </a:rPr>
              <a:t>Coimbatore</a:t>
            </a:r>
            <a:endParaRPr sz="1600" dirty="0">
              <a:latin typeface="Times New Roman" pitchFamily="18" charset="0"/>
              <a:cs typeface="Times New Roman" pitchFamily="18" charset="0"/>
            </a:endParaRPr>
          </a:p>
          <a:p>
            <a:pPr marL="0" marR="0" lvl="0" indent="0" algn="l" rtl="0">
              <a:spcBef>
                <a:spcPts val="0"/>
              </a:spcBef>
              <a:spcAft>
                <a:spcPts val="0"/>
              </a:spcAft>
              <a:buNone/>
            </a:pPr>
            <a:endParaRPr sz="1600" dirty="0">
              <a:solidFill>
                <a:schemeClr val="dk1"/>
              </a:solidFill>
              <a:latin typeface="Calibri" panose="020F0502020204030204" pitchFamily="34" charset="0"/>
              <a:ea typeface="Calibri"/>
              <a:cs typeface="Calibri" panose="020F0502020204030204" pitchFamily="34" charset="0"/>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a:t>
            </a:fld>
            <a:endParaRPr lang="en-IN" dirty="0"/>
          </a:p>
        </p:txBody>
      </p:sp>
      <p:sp>
        <p:nvSpPr>
          <p:cNvPr id="3" name="TextBox 2"/>
          <p:cNvSpPr txBox="1"/>
          <p:nvPr/>
        </p:nvSpPr>
        <p:spPr>
          <a:xfrm>
            <a:off x="7114708" y="1519388"/>
            <a:ext cx="1800200" cy="461665"/>
          </a:xfrm>
          <a:prstGeom prst="rect">
            <a:avLst/>
          </a:prstGeom>
          <a:noFill/>
        </p:spPr>
        <p:txBody>
          <a:bodyPr wrap="square" rtlCol="0">
            <a:spAutoFit/>
          </a:bodyPr>
          <a:lstStyle/>
          <a:p>
            <a:r>
              <a:rPr lang="en-IN" sz="2400" dirty="0">
                <a:latin typeface="Times New Roman" pitchFamily="18" charset="0"/>
                <a:cs typeface="Times New Roman" pitchFamily="18" charset="0"/>
              </a:rPr>
              <a:t>15.05.2023</a:t>
            </a:r>
            <a:endParaRPr lang="en-IN" sz="2400" dirty="0"/>
          </a:p>
        </p:txBody>
      </p:sp>
    </p:spTree>
    <p:extLst>
      <p:ext uri="{BB962C8B-B14F-4D97-AF65-F5344CB8AC3E}">
        <p14:creationId xmlns:p14="http://schemas.microsoft.com/office/powerpoint/2010/main" val="13442676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xmlns="" id="{433E653F-9C49-92FF-5E32-F3826DDD6972}"/>
              </a:ext>
            </a:extLst>
          </p:cNvPr>
          <p:cNvGraphicFramePr>
            <a:graphicFrameLocks noGrp="1"/>
          </p:cNvGraphicFramePr>
          <p:nvPr>
            <p:extLst>
              <p:ext uri="{D42A27DB-BD31-4B8C-83A1-F6EECF244321}">
                <p14:modId xmlns:p14="http://schemas.microsoft.com/office/powerpoint/2010/main" val="1142266713"/>
              </p:ext>
            </p:extLst>
          </p:nvPr>
        </p:nvGraphicFramePr>
        <p:xfrm>
          <a:off x="179512" y="980729"/>
          <a:ext cx="8613890" cy="4848511"/>
        </p:xfrm>
        <a:graphic>
          <a:graphicData uri="http://schemas.openxmlformats.org/drawingml/2006/table">
            <a:tbl>
              <a:tblPr firstRow="1" bandRow="1">
                <a:tableStyleId>{00A15C55-8517-42AA-B614-E9B94910E393}</a:tableStyleId>
              </a:tblPr>
              <a:tblGrid>
                <a:gridCol w="1998664">
                  <a:extLst>
                    <a:ext uri="{9D8B030D-6E8A-4147-A177-3AD203B41FA5}">
                      <a16:colId xmlns:a16="http://schemas.microsoft.com/office/drawing/2014/main" xmlns="" val="1406427956"/>
                    </a:ext>
                  </a:extLst>
                </a:gridCol>
                <a:gridCol w="6615226">
                  <a:extLst>
                    <a:ext uri="{9D8B030D-6E8A-4147-A177-3AD203B41FA5}">
                      <a16:colId xmlns:a16="http://schemas.microsoft.com/office/drawing/2014/main" xmlns="" val="3404635608"/>
                    </a:ext>
                  </a:extLst>
                </a:gridCol>
              </a:tblGrid>
              <a:tr h="15841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chemeClr val="tx1"/>
                          </a:solidFill>
                          <a:effectLst/>
                          <a:latin typeface="Times New Roman" pitchFamily="18" charset="0"/>
                          <a:cs typeface="Times New Roman" pitchFamily="18" charset="0"/>
                        </a:rPr>
                        <a:t>Methodology</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indent="-285750">
                        <a:buFont typeface="Arial" pitchFamily="34" charset="0"/>
                        <a:buChar char="•"/>
                      </a:pPr>
                      <a:r>
                        <a:rPr lang="en-US" sz="1400" b="0" dirty="0" smtClean="0">
                          <a:solidFill>
                            <a:schemeClr val="tx1"/>
                          </a:solidFill>
                          <a:latin typeface="Times New Roman" pitchFamily="18" charset="0"/>
                          <a:cs typeface="Times New Roman" pitchFamily="18" charset="0"/>
                        </a:rPr>
                        <a:t>Voice identification of 150 speakers were performed.</a:t>
                      </a:r>
                    </a:p>
                    <a:p>
                      <a:pPr marL="285750" indent="-285750">
                        <a:buFont typeface="Arial" pitchFamily="34" charset="0"/>
                        <a:buChar char="•"/>
                      </a:pPr>
                      <a:r>
                        <a:rPr lang="en-US" sz="1400" b="0" dirty="0" smtClean="0">
                          <a:solidFill>
                            <a:schemeClr val="tx1"/>
                          </a:solidFill>
                          <a:latin typeface="Times New Roman" pitchFamily="18" charset="0"/>
                          <a:cs typeface="Times New Roman" pitchFamily="18" charset="0"/>
                        </a:rPr>
                        <a:t>Dataset contains</a:t>
                      </a:r>
                      <a:r>
                        <a:rPr lang="en-US" sz="1400" b="0" baseline="0" dirty="0" smtClean="0">
                          <a:solidFill>
                            <a:schemeClr val="tx1"/>
                          </a:solidFill>
                          <a:latin typeface="Times New Roman" pitchFamily="18" charset="0"/>
                          <a:cs typeface="Times New Roman" pitchFamily="18" charset="0"/>
                        </a:rPr>
                        <a:t> 3000 data samples.</a:t>
                      </a:r>
                    </a:p>
                    <a:p>
                      <a:pPr marL="285750" indent="-285750">
                        <a:buFont typeface="Arial" pitchFamily="34" charset="0"/>
                        <a:buChar char="•"/>
                      </a:pPr>
                      <a:r>
                        <a:rPr lang="en-US" sz="1400" b="0" baseline="0" dirty="0" smtClean="0">
                          <a:solidFill>
                            <a:schemeClr val="tx1"/>
                          </a:solidFill>
                          <a:latin typeface="Times New Roman" pitchFamily="18" charset="0"/>
                          <a:cs typeface="Times New Roman" pitchFamily="18" charset="0"/>
                        </a:rPr>
                        <a:t>MFCCs are used to extract the features.</a:t>
                      </a:r>
                    </a:p>
                    <a:p>
                      <a:pPr marL="285750" indent="-285750">
                        <a:buFont typeface="Arial" pitchFamily="34" charset="0"/>
                        <a:buChar char="•"/>
                      </a:pPr>
                      <a:r>
                        <a:rPr lang="en-US" sz="1400" b="0" baseline="0" dirty="0" smtClean="0">
                          <a:solidFill>
                            <a:schemeClr val="tx1"/>
                          </a:solidFill>
                          <a:latin typeface="Times New Roman" pitchFamily="18" charset="0"/>
                          <a:cs typeface="Times New Roman" pitchFamily="18" charset="0"/>
                        </a:rPr>
                        <a:t>Simple machine learning algorithms are used to identify voice samples.</a:t>
                      </a:r>
                      <a:endParaRPr lang="en-US" sz="1400" b="0" dirty="0" smtClean="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r>
              <a:tr h="12961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chemeClr val="tx1"/>
                          </a:solidFill>
                          <a:effectLst/>
                          <a:latin typeface="Times New Roman" pitchFamily="18" charset="0"/>
                          <a:cs typeface="Times New Roman" pitchFamily="18" charset="0"/>
                        </a:rPr>
                        <a:t>Algorithm</a:t>
                      </a:r>
                      <a:r>
                        <a:rPr lang="en-US" sz="1400" b="1" i="0" u="none" strike="noStrike" baseline="0" dirty="0" smtClean="0">
                          <a:solidFill>
                            <a:schemeClr val="tx1"/>
                          </a:solidFill>
                          <a:effectLst/>
                          <a:latin typeface="Times New Roman" pitchFamily="18" charset="0"/>
                          <a:cs typeface="Times New Roman" pitchFamily="18" charset="0"/>
                        </a:rPr>
                        <a:t> Used</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i="0" u="none" strike="noStrike" dirty="0" smtClean="0">
                        <a:solidFill>
                          <a:schemeClr val="tx1"/>
                        </a:solidFill>
                        <a:effectLst/>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400" dirty="0" smtClean="0">
                          <a:latin typeface="Times New Roman" pitchFamily="18" charset="0"/>
                          <a:cs typeface="Times New Roman" pitchFamily="18" charset="0"/>
                        </a:rPr>
                        <a:t>MFCC is</a:t>
                      </a:r>
                      <a:r>
                        <a:rPr lang="en-US" sz="1400" baseline="0" dirty="0" smtClean="0">
                          <a:latin typeface="Times New Roman" pitchFamily="18" charset="0"/>
                          <a:cs typeface="Times New Roman" pitchFamily="18" charset="0"/>
                        </a:rPr>
                        <a:t> used for f</a:t>
                      </a:r>
                      <a:r>
                        <a:rPr lang="en-US" sz="1400" dirty="0" smtClean="0">
                          <a:latin typeface="Times New Roman" pitchFamily="18" charset="0"/>
                          <a:cs typeface="Times New Roman" pitchFamily="18" charset="0"/>
                        </a:rPr>
                        <a:t>eature</a:t>
                      </a:r>
                      <a:r>
                        <a:rPr lang="en-US" sz="1400" baseline="0" dirty="0" smtClean="0">
                          <a:latin typeface="Times New Roman" pitchFamily="18" charset="0"/>
                          <a:cs typeface="Times New Roman" pitchFamily="18" charset="0"/>
                        </a:rPr>
                        <a:t> extraction.</a:t>
                      </a:r>
                    </a:p>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400" baseline="0" dirty="0" smtClean="0">
                          <a:latin typeface="Times New Roman" pitchFamily="18" charset="0"/>
                          <a:cs typeface="Times New Roman" pitchFamily="18" charset="0"/>
                        </a:rPr>
                        <a:t>Support Vector Machine and Random Forest are used for classification.</a:t>
                      </a:r>
                      <a:endParaRPr lang="en-US" sz="1400" dirty="0" smtClean="0">
                        <a:latin typeface="Times New Roman" pitchFamily="18" charset="0"/>
                        <a:cs typeface="Times New Roman" pitchFamily="18" charset="0"/>
                      </a:endParaRPr>
                    </a:p>
                    <a:p>
                      <a:endParaRPr lang="en-IN" b="0"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r>
              <a:tr h="13064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chemeClr val="tx1"/>
                          </a:solidFill>
                          <a:effectLst/>
                          <a:latin typeface="Times New Roman" pitchFamily="18" charset="0"/>
                          <a:cs typeface="Times New Roman" pitchFamily="18" charset="0"/>
                        </a:rPr>
                        <a:t>Advantages</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smtClean="0">
                          <a:solidFill>
                            <a:schemeClr val="tx1"/>
                          </a:solidFill>
                          <a:latin typeface="Times New Roman" pitchFamily="18" charset="0"/>
                          <a:cs typeface="Times New Roman" pitchFamily="18" charset="0"/>
                        </a:rPr>
                        <a:t>As</a:t>
                      </a:r>
                      <a:r>
                        <a:rPr lang="en-US" sz="1400" b="0" baseline="0" dirty="0" smtClean="0">
                          <a:solidFill>
                            <a:schemeClr val="tx1"/>
                          </a:solidFill>
                          <a:latin typeface="Times New Roman" pitchFamily="18" charset="0"/>
                          <a:cs typeface="Times New Roman" pitchFamily="18" charset="0"/>
                        </a:rPr>
                        <a:t> simple machine learning algorithms are used, hence it is power efficient.</a:t>
                      </a:r>
                      <a:endParaRPr lang="en-IN" sz="1400" b="0"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r>
              <a:tr h="6617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latin typeface="Times New Roman" pitchFamily="18" charset="0"/>
                          <a:cs typeface="Times New Roman" pitchFamily="18" charset="0"/>
                        </a:rPr>
                        <a:t>Disadvantages</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indent="-285750">
                        <a:buFont typeface="Arial" panose="020B0604020202020204" pitchFamily="34" charset="0"/>
                        <a:buChar char="•"/>
                      </a:pPr>
                      <a:r>
                        <a:rPr lang="en-US" b="0" dirty="0" smtClean="0">
                          <a:solidFill>
                            <a:schemeClr val="tx1"/>
                          </a:solidFill>
                          <a:latin typeface="Times New Roman" pitchFamily="18" charset="0"/>
                          <a:cs typeface="Times New Roman" pitchFamily="18" charset="0"/>
                        </a:rPr>
                        <a:t>Deep</a:t>
                      </a:r>
                      <a:r>
                        <a:rPr lang="en-US" b="0" baseline="0" dirty="0" smtClean="0">
                          <a:solidFill>
                            <a:schemeClr val="tx1"/>
                          </a:solidFill>
                          <a:latin typeface="Times New Roman" pitchFamily="18" charset="0"/>
                          <a:cs typeface="Times New Roman" pitchFamily="18" charset="0"/>
                        </a:rPr>
                        <a:t> Learning models can be used to improve the accuracy even further.</a:t>
                      </a:r>
                      <a:endParaRPr lang="en-IN" b="0"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r>
            </a:tbl>
          </a:graphicData>
        </a:graphic>
      </p:graphicFrame>
      <p:sp>
        <p:nvSpPr>
          <p:cNvPr id="6" name="TextBox 5">
            <a:extLst>
              <a:ext uri="{FF2B5EF4-FFF2-40B4-BE49-F238E27FC236}">
                <a16:creationId xmlns:a16="http://schemas.microsoft.com/office/drawing/2014/main" xmlns="" id="{8778B650-41C8-4D62-99D3-F3E1EB06050C}"/>
              </a:ext>
            </a:extLst>
          </p:cNvPr>
          <p:cNvSpPr txBox="1"/>
          <p:nvPr/>
        </p:nvSpPr>
        <p:spPr>
          <a:xfrm>
            <a:off x="111294" y="94915"/>
            <a:ext cx="8836034" cy="738664"/>
          </a:xfrm>
          <a:prstGeom prst="rect">
            <a:avLst/>
          </a:prstGeom>
          <a:noFill/>
        </p:spPr>
        <p:txBody>
          <a:bodyPr wrap="square" rtlCol="0">
            <a:spAutoFit/>
          </a:bodyPr>
          <a:lstStyle/>
          <a:p>
            <a:pPr lvl="0" algn="just"/>
            <a:r>
              <a:rPr lang="en-US" b="1" dirty="0" smtClean="0">
                <a:latin typeface="Times New Roman" pitchFamily="18" charset="0"/>
                <a:cs typeface="Times New Roman" pitchFamily="18" charset="0"/>
              </a:rPr>
              <a:t>PAPER 3-</a:t>
            </a:r>
            <a:r>
              <a:rPr lang="en-US" dirty="0" smtClean="0">
                <a:latin typeface="Times New Roman" panose="02020603050405020304" pitchFamily="18" charset="0"/>
                <a:cs typeface="Times New Roman" pitchFamily="18" charset="0"/>
              </a:rPr>
              <a:t>  Voice-Based </a:t>
            </a:r>
            <a:r>
              <a:rPr lang="en-US" dirty="0">
                <a:latin typeface="Times New Roman" panose="02020603050405020304" pitchFamily="18" charset="0"/>
                <a:cs typeface="Times New Roman" panose="02020603050405020304" pitchFamily="18" charset="0"/>
              </a:rPr>
              <a:t>Human Identification using Machine </a:t>
            </a:r>
            <a:r>
              <a:rPr lang="en-US" dirty="0" smtClean="0">
                <a:latin typeface="Times New Roman" panose="02020603050405020304" pitchFamily="18" charset="0"/>
                <a:cs typeface="Times New Roman" panose="02020603050405020304" pitchFamily="18" charset="0"/>
              </a:rPr>
              <a:t>Learning.</a:t>
            </a:r>
          </a:p>
          <a:p>
            <a:pPr lvl="0" algn="just"/>
            <a:r>
              <a:rPr lang="en-US" b="1" dirty="0" smtClean="0">
                <a:latin typeface="Times New Roman" pitchFamily="18" charset="0"/>
                <a:cs typeface="Times New Roman" pitchFamily="18" charset="0"/>
              </a:rPr>
              <a:t>AUTHORS- </a:t>
            </a:r>
            <a:r>
              <a:rPr lang="en-IN" sz="1200" dirty="0">
                <a:latin typeface="Times New Roman" panose="02020603050405020304" pitchFamily="18" charset="0"/>
                <a:cs typeface="Times New Roman" panose="02020603050405020304" pitchFamily="18" charset="0"/>
              </a:rPr>
              <a:t>Baha A. </a:t>
            </a:r>
            <a:r>
              <a:rPr lang="en-IN" sz="1200" dirty="0" err="1" smtClean="0">
                <a:latin typeface="Times New Roman" panose="02020603050405020304" pitchFamily="18" charset="0"/>
                <a:cs typeface="Times New Roman" panose="02020603050405020304" pitchFamily="18" charset="0"/>
              </a:rPr>
              <a:t>Alsaify</a:t>
            </a:r>
            <a:r>
              <a:rPr lang="en-IN" sz="1200" dirty="0" smtClean="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Hadeel</a:t>
            </a:r>
            <a:r>
              <a:rPr lang="en-IN" sz="1200" dirty="0">
                <a:latin typeface="Times New Roman" panose="02020603050405020304" pitchFamily="18" charset="0"/>
                <a:cs typeface="Times New Roman" panose="02020603050405020304" pitchFamily="18" charset="0"/>
              </a:rPr>
              <a:t> S. Abu </a:t>
            </a:r>
            <a:r>
              <a:rPr lang="en-IN" sz="1200" dirty="0" err="1" smtClean="0">
                <a:latin typeface="Times New Roman" panose="02020603050405020304" pitchFamily="18" charset="0"/>
                <a:cs typeface="Times New Roman" panose="02020603050405020304" pitchFamily="18" charset="0"/>
              </a:rPr>
              <a:t>Arja</a:t>
            </a:r>
            <a:r>
              <a:rPr lang="en-IN" sz="1200" dirty="0" smtClean="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Baskal</a:t>
            </a:r>
            <a:r>
              <a:rPr lang="en-IN" sz="1200" dirty="0">
                <a:latin typeface="Times New Roman" panose="02020603050405020304" pitchFamily="18" charset="0"/>
                <a:cs typeface="Times New Roman" panose="02020603050405020304" pitchFamily="18" charset="0"/>
              </a:rPr>
              <a:t> Y. </a:t>
            </a:r>
            <a:r>
              <a:rPr lang="en-IN" sz="1200" dirty="0" err="1" smtClean="0">
                <a:latin typeface="Times New Roman" panose="02020603050405020304" pitchFamily="18" charset="0"/>
                <a:cs typeface="Times New Roman" panose="02020603050405020304" pitchFamily="18" charset="0"/>
              </a:rPr>
              <a:t>Maayah</a:t>
            </a:r>
            <a:r>
              <a:rPr lang="en-IN" sz="1200" dirty="0" smtClean="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Masa M. </a:t>
            </a:r>
            <a:r>
              <a:rPr lang="en-IN" sz="1200" dirty="0" smtClean="0">
                <a:latin typeface="Times New Roman" panose="02020603050405020304" pitchFamily="18" charset="0"/>
                <a:cs typeface="Times New Roman" panose="02020603050405020304" pitchFamily="18" charset="0"/>
              </a:rPr>
              <a:t>Al-</a:t>
            </a:r>
            <a:r>
              <a:rPr lang="en-IN" sz="1200" dirty="0" err="1" smtClean="0">
                <a:latin typeface="Times New Roman" panose="02020603050405020304" pitchFamily="18" charset="0"/>
                <a:cs typeface="Times New Roman" panose="02020603050405020304" pitchFamily="18" charset="0"/>
              </a:rPr>
              <a:t>Taweel</a:t>
            </a:r>
            <a:r>
              <a:rPr lang="en-IN" sz="1200" dirty="0" smtClean="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Rami </a:t>
            </a:r>
            <a:r>
              <a:rPr lang="en-IN" sz="1200" dirty="0" err="1" smtClean="0">
                <a:latin typeface="Times New Roman" panose="02020603050405020304" pitchFamily="18" charset="0"/>
                <a:cs typeface="Times New Roman" panose="02020603050405020304" pitchFamily="18" charset="0"/>
              </a:rPr>
              <a:t>Alazrai</a:t>
            </a:r>
            <a:r>
              <a:rPr lang="en-IN" sz="1200" dirty="0" smtClean="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Mohammad I. </a:t>
            </a:r>
            <a:r>
              <a:rPr lang="en-IN" sz="1200" dirty="0" err="1" smtClean="0">
                <a:latin typeface="Times New Roman" panose="02020603050405020304" pitchFamily="18" charset="0"/>
                <a:cs typeface="Times New Roman" panose="02020603050405020304" pitchFamily="18" charset="0"/>
              </a:rPr>
              <a:t>Daoud</a:t>
            </a:r>
            <a:r>
              <a:rPr lang="en-IN" sz="1200" dirty="0" smtClean="0">
                <a:latin typeface="Times New Roman" panose="02020603050405020304" pitchFamily="18" charset="0"/>
                <a:cs typeface="Times New Roman" panose="02020603050405020304" pitchFamily="18" charset="0"/>
              </a:rPr>
              <a:t>.</a:t>
            </a:r>
            <a:r>
              <a:rPr lang="en-US" dirty="0" smtClean="0">
                <a:latin typeface="Times New Roman" pitchFamily="18" charset="0"/>
                <a:cs typeface="Times New Roman" pitchFamily="18" charset="0"/>
              </a:rPr>
              <a:t> </a:t>
            </a:r>
          </a:p>
          <a:p>
            <a:pPr lvl="0" algn="just"/>
            <a:r>
              <a:rPr lang="en-US" b="1" dirty="0" smtClean="0">
                <a:latin typeface="Times New Roman" pitchFamily="18" charset="0"/>
                <a:cs typeface="Times New Roman" pitchFamily="18" charset="0"/>
              </a:rPr>
              <a:t>Published In</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13th International Conference on Information and Communication Systems (ICICS</a:t>
            </a:r>
            <a:r>
              <a:rPr lang="en-US" dirty="0" smtClean="0">
                <a:latin typeface="Times New Roman" pitchFamily="18" charset="0"/>
                <a:cs typeface="Times New Roman" pitchFamily="18" charset="0"/>
              </a:rPr>
              <a:t>) , 2022</a:t>
            </a:r>
            <a:endParaRPr lang="en-IN"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10</a:t>
            </a:fld>
            <a:endParaRPr lang="en-IN" dirty="0"/>
          </a:p>
        </p:txBody>
      </p:sp>
    </p:spTree>
    <p:extLst>
      <p:ext uri="{BB962C8B-B14F-4D97-AF65-F5344CB8AC3E}">
        <p14:creationId xmlns:p14="http://schemas.microsoft.com/office/powerpoint/2010/main" val="457179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xmlns="" id="{433E653F-9C49-92FF-5E32-F3826DDD6972}"/>
              </a:ext>
            </a:extLst>
          </p:cNvPr>
          <p:cNvGraphicFramePr>
            <a:graphicFrameLocks noGrp="1"/>
          </p:cNvGraphicFramePr>
          <p:nvPr>
            <p:extLst>
              <p:ext uri="{D42A27DB-BD31-4B8C-83A1-F6EECF244321}">
                <p14:modId xmlns:p14="http://schemas.microsoft.com/office/powerpoint/2010/main" val="1235008191"/>
              </p:ext>
            </p:extLst>
          </p:nvPr>
        </p:nvGraphicFramePr>
        <p:xfrm>
          <a:off x="179512" y="980729"/>
          <a:ext cx="8613890" cy="5613175"/>
        </p:xfrm>
        <a:graphic>
          <a:graphicData uri="http://schemas.openxmlformats.org/drawingml/2006/table">
            <a:tbl>
              <a:tblPr firstRow="1" bandRow="1">
                <a:tableStyleId>{00A15C55-8517-42AA-B614-E9B94910E393}</a:tableStyleId>
              </a:tblPr>
              <a:tblGrid>
                <a:gridCol w="1998664">
                  <a:extLst>
                    <a:ext uri="{9D8B030D-6E8A-4147-A177-3AD203B41FA5}">
                      <a16:colId xmlns:a16="http://schemas.microsoft.com/office/drawing/2014/main" xmlns="" val="1406427956"/>
                    </a:ext>
                  </a:extLst>
                </a:gridCol>
                <a:gridCol w="6615226">
                  <a:extLst>
                    <a:ext uri="{9D8B030D-6E8A-4147-A177-3AD203B41FA5}">
                      <a16:colId xmlns:a16="http://schemas.microsoft.com/office/drawing/2014/main" xmlns="" val="3404635608"/>
                    </a:ext>
                  </a:extLst>
                </a:gridCol>
              </a:tblGrid>
              <a:tr h="15841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chemeClr val="tx1"/>
                          </a:solidFill>
                          <a:effectLst/>
                          <a:latin typeface="Times New Roman" pitchFamily="18" charset="0"/>
                          <a:cs typeface="Times New Roman" pitchFamily="18" charset="0"/>
                        </a:rPr>
                        <a:t>Methodology</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indent="-285750">
                        <a:buFont typeface="Arial" pitchFamily="34" charset="0"/>
                        <a:buChar char="•"/>
                      </a:pPr>
                      <a:r>
                        <a:rPr lang="en-US" sz="1400" b="0" i="0" u="none" strike="noStrike" kern="1200" baseline="0" dirty="0" smtClean="0">
                          <a:solidFill>
                            <a:schemeClr val="tx1"/>
                          </a:solidFill>
                          <a:latin typeface="Times New Roman" pitchFamily="18" charset="0"/>
                          <a:ea typeface="+mn-ea"/>
                          <a:cs typeface="Times New Roman" pitchFamily="18" charset="0"/>
                        </a:rPr>
                        <a:t>Low-cost speech recognition system using ESP-32 as the wireless option.</a:t>
                      </a:r>
                    </a:p>
                    <a:p>
                      <a:pPr marL="285750" indent="-285750">
                        <a:buFont typeface="Arial" pitchFamily="34" charset="0"/>
                        <a:buChar char="•"/>
                      </a:pPr>
                      <a:r>
                        <a:rPr lang="en-US" sz="1400" b="0" i="0" u="none" strike="noStrike" kern="1200" baseline="0" dirty="0" smtClean="0">
                          <a:solidFill>
                            <a:schemeClr val="tx1"/>
                          </a:solidFill>
                          <a:latin typeface="Times New Roman" pitchFamily="18" charset="0"/>
                          <a:ea typeface="+mn-ea"/>
                          <a:cs typeface="Times New Roman" pitchFamily="18" charset="0"/>
                        </a:rPr>
                        <a:t>Simple machine learning algorithms used for speech recognition</a:t>
                      </a:r>
                    </a:p>
                    <a:p>
                      <a:pPr marL="285750" indent="-285750">
                        <a:buFont typeface="Arial" pitchFamily="34" charset="0"/>
                        <a:buChar char="•"/>
                      </a:pPr>
                      <a:endParaRPr lang="en-US" sz="1400" b="0" i="0" u="none" strike="noStrike" kern="1200" baseline="0" dirty="0" smtClean="0">
                        <a:solidFill>
                          <a:schemeClr val="tx1"/>
                        </a:solidFill>
                        <a:latin typeface="Times New Roman" pitchFamily="18" charset="0"/>
                        <a:ea typeface="+mn-ea"/>
                        <a:cs typeface="Times New Roman" pitchFamily="18" charset="0"/>
                      </a:endParaRPr>
                    </a:p>
                  </a:txBody>
                  <a:tcPr marL="68580" marR="68580">
                    <a:solidFill>
                      <a:schemeClr val="accent2">
                        <a:lumMod val="20000"/>
                        <a:lumOff val="80000"/>
                      </a:schemeClr>
                    </a:solidFill>
                  </a:tcPr>
                </a:tc>
              </a:tr>
              <a:tr h="12961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chemeClr val="tx1"/>
                          </a:solidFill>
                          <a:effectLst/>
                          <a:latin typeface="Times New Roman" pitchFamily="18" charset="0"/>
                          <a:cs typeface="Times New Roman" pitchFamily="18" charset="0"/>
                        </a:rPr>
                        <a:t>Algorithm</a:t>
                      </a:r>
                      <a:r>
                        <a:rPr lang="en-US" sz="1400" b="1" i="0" u="none" strike="noStrike" baseline="0" dirty="0" smtClean="0">
                          <a:solidFill>
                            <a:schemeClr val="tx1"/>
                          </a:solidFill>
                          <a:effectLst/>
                          <a:latin typeface="Times New Roman" pitchFamily="18" charset="0"/>
                          <a:cs typeface="Times New Roman" pitchFamily="18" charset="0"/>
                        </a:rPr>
                        <a:t> Used</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i="0" u="none" strike="noStrike" dirty="0" smtClean="0">
                        <a:solidFill>
                          <a:schemeClr val="tx1"/>
                        </a:solidFill>
                        <a:effectLst/>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400" baseline="0" dirty="0" smtClean="0">
                          <a:latin typeface="Times New Roman" pitchFamily="18" charset="0"/>
                          <a:cs typeface="Times New Roman" pitchFamily="18" charset="0"/>
                        </a:rPr>
                        <a:t>Support vector machine (SVM)</a:t>
                      </a:r>
                    </a:p>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400" dirty="0" smtClean="0">
                          <a:latin typeface="Times New Roman" pitchFamily="18" charset="0"/>
                          <a:cs typeface="Times New Roman" pitchFamily="18" charset="0"/>
                        </a:rPr>
                        <a:t>Natural Language</a:t>
                      </a:r>
                      <a:r>
                        <a:rPr lang="en-US" sz="1400" baseline="0" dirty="0" smtClean="0">
                          <a:latin typeface="Times New Roman" pitchFamily="18" charset="0"/>
                          <a:cs typeface="Times New Roman" pitchFamily="18" charset="0"/>
                        </a:rPr>
                        <a:t> Processing (NLP) </a:t>
                      </a:r>
                    </a:p>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endParaRPr lang="en-US" sz="1400" dirty="0" smtClean="0">
                        <a:latin typeface="Times New Roman" pitchFamily="18" charset="0"/>
                        <a:cs typeface="Times New Roman" pitchFamily="18" charset="0"/>
                      </a:endParaRPr>
                    </a:p>
                    <a:p>
                      <a:endParaRPr lang="en-IN" b="0"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r>
              <a:tr h="1652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chemeClr val="tx1"/>
                          </a:solidFill>
                          <a:effectLst/>
                          <a:latin typeface="Times New Roman" pitchFamily="18" charset="0"/>
                          <a:cs typeface="Times New Roman" pitchFamily="18" charset="0"/>
                        </a:rPr>
                        <a:t>Advantages</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0" u="none" strike="noStrike" cap="none" dirty="0" smtClean="0">
                          <a:solidFill>
                            <a:schemeClr val="dk1"/>
                          </a:solidFill>
                          <a:effectLst/>
                          <a:latin typeface="Times New Roman" pitchFamily="18" charset="0"/>
                          <a:ea typeface="+mn-ea"/>
                          <a:cs typeface="Times New Roman" pitchFamily="18" charset="0"/>
                          <a:sym typeface="Arial"/>
                        </a:rPr>
                        <a:t>ESP-32 </a:t>
                      </a:r>
                      <a:r>
                        <a:rPr lang="en-US" sz="1400" b="0" i="0" u="none" strike="noStrike" cap="none" dirty="0" err="1" smtClean="0">
                          <a:solidFill>
                            <a:schemeClr val="dk1"/>
                          </a:solidFill>
                          <a:effectLst/>
                          <a:latin typeface="Times New Roman" pitchFamily="18" charset="0"/>
                          <a:ea typeface="+mn-ea"/>
                          <a:cs typeface="Times New Roman" pitchFamily="18" charset="0"/>
                          <a:sym typeface="Arial"/>
                        </a:rPr>
                        <a:t>Wifi</a:t>
                      </a:r>
                      <a:r>
                        <a:rPr lang="en-US" sz="1400" b="0" i="0" u="none" strike="noStrike" cap="none" dirty="0" smtClean="0">
                          <a:solidFill>
                            <a:schemeClr val="dk1"/>
                          </a:solidFill>
                          <a:effectLst/>
                          <a:latin typeface="Times New Roman" pitchFamily="18" charset="0"/>
                          <a:ea typeface="+mn-ea"/>
                          <a:cs typeface="Times New Roman" pitchFamily="18" charset="0"/>
                          <a:sym typeface="Arial"/>
                        </a:rPr>
                        <a:t> mouse is efficient for data transmission.</a:t>
                      </a:r>
                    </a:p>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0" u="none" strike="noStrike" cap="none" dirty="0" smtClean="0">
                          <a:solidFill>
                            <a:schemeClr val="dk1"/>
                          </a:solidFill>
                          <a:effectLst/>
                          <a:latin typeface="Times New Roman" pitchFamily="18" charset="0"/>
                          <a:ea typeface="+mn-ea"/>
                          <a:cs typeface="Times New Roman" pitchFamily="18" charset="0"/>
                          <a:sym typeface="Arial"/>
                        </a:rPr>
                        <a:t>Raspberry pi </a:t>
                      </a:r>
                      <a:r>
                        <a:rPr lang="en-US" sz="1400" b="0" i="0" u="none" strike="noStrike" cap="none" dirty="0" err="1" smtClean="0">
                          <a:solidFill>
                            <a:schemeClr val="dk1"/>
                          </a:solidFill>
                          <a:effectLst/>
                          <a:latin typeface="Times New Roman" pitchFamily="18" charset="0"/>
                          <a:ea typeface="+mn-ea"/>
                          <a:cs typeface="Times New Roman" pitchFamily="18" charset="0"/>
                          <a:sym typeface="Arial"/>
                        </a:rPr>
                        <a:t>Iot</a:t>
                      </a:r>
                      <a:r>
                        <a:rPr lang="en-US" sz="1400" b="0" i="0" u="none" strike="noStrike" cap="none" dirty="0" smtClean="0">
                          <a:solidFill>
                            <a:schemeClr val="dk1"/>
                          </a:solidFill>
                          <a:effectLst/>
                          <a:latin typeface="Times New Roman" pitchFamily="18" charset="0"/>
                          <a:ea typeface="+mn-ea"/>
                          <a:cs typeface="Times New Roman" pitchFamily="18" charset="0"/>
                          <a:sym typeface="Arial"/>
                        </a:rPr>
                        <a:t> system is powerful.</a:t>
                      </a:r>
                      <a:endParaRPr lang="en-IN" sz="1400" b="0"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r>
              <a:tr h="10801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latin typeface="Times New Roman" pitchFamily="18" charset="0"/>
                          <a:cs typeface="Times New Roman" pitchFamily="18" charset="0"/>
                        </a:rPr>
                        <a:t>Disadvantages</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indent="-285750">
                        <a:buFont typeface="Arial" panose="020B0604020202020204" pitchFamily="34" charset="0"/>
                        <a:buChar char="•"/>
                      </a:pPr>
                      <a:r>
                        <a:rPr lang="en-US" sz="1400" b="0" i="0" u="none" strike="noStrike" cap="none" dirty="0" smtClean="0">
                          <a:solidFill>
                            <a:schemeClr val="dk1"/>
                          </a:solidFill>
                          <a:effectLst/>
                          <a:latin typeface="Times New Roman" pitchFamily="18" charset="0"/>
                          <a:ea typeface="+mn-ea"/>
                          <a:cs typeface="Times New Roman" pitchFamily="18" charset="0"/>
                          <a:sym typeface="Arial"/>
                        </a:rPr>
                        <a:t>Raspberry pi based </a:t>
                      </a:r>
                      <a:r>
                        <a:rPr lang="en-US" sz="1400" b="0" i="0" u="none" strike="noStrike" cap="none" dirty="0" err="1" smtClean="0">
                          <a:solidFill>
                            <a:schemeClr val="dk1"/>
                          </a:solidFill>
                          <a:effectLst/>
                          <a:latin typeface="Times New Roman" pitchFamily="18" charset="0"/>
                          <a:ea typeface="+mn-ea"/>
                          <a:cs typeface="Times New Roman" pitchFamily="18" charset="0"/>
                          <a:sym typeface="Arial"/>
                        </a:rPr>
                        <a:t>Iot</a:t>
                      </a:r>
                      <a:r>
                        <a:rPr lang="en-US" sz="1400" b="0" i="0" u="none" strike="noStrike" cap="none" dirty="0" smtClean="0">
                          <a:solidFill>
                            <a:schemeClr val="dk1"/>
                          </a:solidFill>
                          <a:effectLst/>
                          <a:latin typeface="Times New Roman" pitchFamily="18" charset="0"/>
                          <a:ea typeface="+mn-ea"/>
                          <a:cs typeface="Times New Roman" pitchFamily="18" charset="0"/>
                          <a:sym typeface="Arial"/>
                        </a:rPr>
                        <a:t> system is not cost effective</a:t>
                      </a:r>
                      <a:endParaRPr lang="en-IN" b="0"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r>
            </a:tbl>
          </a:graphicData>
        </a:graphic>
      </p:graphicFrame>
      <p:sp>
        <p:nvSpPr>
          <p:cNvPr id="6" name="TextBox 5">
            <a:extLst>
              <a:ext uri="{FF2B5EF4-FFF2-40B4-BE49-F238E27FC236}">
                <a16:creationId xmlns:a16="http://schemas.microsoft.com/office/drawing/2014/main" xmlns="" id="{8778B650-41C8-4D62-99D3-F3E1EB06050C}"/>
              </a:ext>
            </a:extLst>
          </p:cNvPr>
          <p:cNvSpPr txBox="1"/>
          <p:nvPr/>
        </p:nvSpPr>
        <p:spPr>
          <a:xfrm>
            <a:off x="128454" y="85727"/>
            <a:ext cx="8836034" cy="738664"/>
          </a:xfrm>
          <a:prstGeom prst="rect">
            <a:avLst/>
          </a:prstGeom>
          <a:noFill/>
        </p:spPr>
        <p:txBody>
          <a:bodyPr wrap="square" rtlCol="0">
            <a:spAutoFit/>
          </a:bodyPr>
          <a:lstStyle/>
          <a:p>
            <a:pPr lvl="0" algn="just"/>
            <a:r>
              <a:rPr lang="en-US" b="1" dirty="0" smtClean="0">
                <a:latin typeface="Times New Roman" pitchFamily="18" charset="0"/>
                <a:cs typeface="Times New Roman" pitchFamily="18" charset="0"/>
              </a:rPr>
              <a:t>PAPER </a:t>
            </a:r>
            <a:r>
              <a:rPr lang="en-US" b="1" dirty="0">
                <a:latin typeface="Times New Roman" pitchFamily="18" charset="0"/>
                <a:cs typeface="Times New Roman" pitchFamily="18" charset="0"/>
              </a:rPr>
              <a:t>4</a:t>
            </a:r>
            <a:r>
              <a:rPr lang="en-US" b="1" dirty="0" smtClean="0">
                <a:latin typeface="Times New Roman" pitchFamily="18" charset="0"/>
                <a:cs typeface="Times New Roman" pitchFamily="18" charset="0"/>
              </a:rPr>
              <a:t> - </a:t>
            </a:r>
            <a:r>
              <a:rPr lang="en-US" dirty="0" err="1">
                <a:latin typeface="Times New Roman" panose="02020603050405020304" pitchFamily="18" charset="0"/>
                <a:cs typeface="Times New Roman" panose="02020603050405020304" pitchFamily="18" charset="0"/>
              </a:rPr>
              <a:t>IoT</a:t>
            </a:r>
            <a:r>
              <a:rPr lang="en-US" dirty="0">
                <a:latin typeface="Times New Roman" panose="02020603050405020304" pitchFamily="18" charset="0"/>
                <a:cs typeface="Times New Roman" panose="02020603050405020304" pitchFamily="18" charset="0"/>
              </a:rPr>
              <a:t> based speech recognition </a:t>
            </a:r>
            <a:r>
              <a:rPr lang="en-US" dirty="0" smtClean="0">
                <a:latin typeface="Times New Roman" panose="02020603050405020304" pitchFamily="18" charset="0"/>
                <a:cs typeface="Times New Roman" panose="02020603050405020304" pitchFamily="18" charset="0"/>
              </a:rPr>
              <a:t>system. </a:t>
            </a:r>
            <a:endParaRPr lang="en-US" dirty="0">
              <a:latin typeface="Times New Roman" pitchFamily="18" charset="0"/>
              <a:cs typeface="Times New Roman" pitchFamily="18" charset="0"/>
            </a:endParaRPr>
          </a:p>
          <a:p>
            <a:pPr lvl="0" algn="just"/>
            <a:r>
              <a:rPr lang="en-US" b="1" dirty="0" smtClean="0">
                <a:latin typeface="Times New Roman" pitchFamily="18" charset="0"/>
                <a:cs typeface="Times New Roman" pitchFamily="18" charset="0"/>
              </a:rPr>
              <a:t>AUTHORS </a:t>
            </a:r>
            <a:r>
              <a:rPr lang="en-US" b="1" dirty="0">
                <a:latin typeface="Times New Roman" pitchFamily="18" charset="0"/>
                <a:cs typeface="Times New Roman" pitchFamily="18" charset="0"/>
              </a:rPr>
              <a:t>- </a:t>
            </a:r>
            <a:r>
              <a:rPr lang="en-US" dirty="0" smtClean="0">
                <a:latin typeface="Times New Roman" pitchFamily="18" charset="0"/>
                <a:cs typeface="Times New Roman" pitchFamily="18" charset="0"/>
              </a:rPr>
              <a:t>Kishore </a:t>
            </a:r>
            <a:r>
              <a:rPr lang="en-US" dirty="0">
                <a:latin typeface="Times New Roman" pitchFamily="18" charset="0"/>
                <a:cs typeface="Times New Roman" pitchFamily="18" charset="0"/>
              </a:rPr>
              <a:t>Kumar </a:t>
            </a:r>
            <a:r>
              <a:rPr lang="en-US" dirty="0" err="1">
                <a:latin typeface="Times New Roman" pitchFamily="18" charset="0"/>
                <a:cs typeface="Times New Roman" pitchFamily="18" charset="0"/>
              </a:rPr>
              <a:t>Sethy</a:t>
            </a:r>
            <a:r>
              <a:rPr lang="en-US" dirty="0">
                <a:latin typeface="Times New Roman" pitchFamily="18" charset="0"/>
                <a:cs typeface="Times New Roman" pitchFamily="18" charset="0"/>
              </a:rPr>
              <a:t>, L. M. </a:t>
            </a:r>
            <a:r>
              <a:rPr lang="en-US" dirty="0" err="1">
                <a:latin typeface="Times New Roman" pitchFamily="18" charset="0"/>
                <a:cs typeface="Times New Roman" pitchFamily="18" charset="0"/>
              </a:rPr>
              <a:t>Varalakshmi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Rajkumar</a:t>
            </a:r>
            <a:r>
              <a:rPr lang="en-US" dirty="0">
                <a:latin typeface="Times New Roman" pitchFamily="18" charset="0"/>
                <a:cs typeface="Times New Roman" pitchFamily="18" charset="0"/>
              </a:rPr>
              <a:t> E</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lvl="0" algn="just"/>
            <a:r>
              <a:rPr lang="en-US" b="1" dirty="0" smtClean="0">
                <a:latin typeface="Times New Roman" pitchFamily="18" charset="0"/>
                <a:cs typeface="Times New Roman" pitchFamily="18" charset="0"/>
              </a:rPr>
              <a:t>Published </a:t>
            </a:r>
            <a:r>
              <a:rPr lang="en-US" b="1" dirty="0">
                <a:latin typeface="Times New Roman" pitchFamily="18" charset="0"/>
                <a:cs typeface="Times New Roman" pitchFamily="18" charset="0"/>
              </a:rPr>
              <a:t>In: </a:t>
            </a:r>
            <a:r>
              <a:rPr lang="en-US" dirty="0">
                <a:latin typeface="Times New Roman" pitchFamily="18" charset="0"/>
                <a:cs typeface="Times New Roman" pitchFamily="18" charset="0"/>
              </a:rPr>
              <a:t>AIP Conference Proceedings 2393, </a:t>
            </a:r>
            <a:r>
              <a:rPr lang="en-US" dirty="0" smtClean="0">
                <a:latin typeface="Times New Roman" pitchFamily="18" charset="0"/>
                <a:cs typeface="Times New Roman" pitchFamily="18" charset="0"/>
              </a:rPr>
              <a:t>020096, 2022</a:t>
            </a:r>
            <a:endParaRPr lang="en-IN"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11</a:t>
            </a:fld>
            <a:endParaRPr lang="en-IN" dirty="0"/>
          </a:p>
        </p:txBody>
      </p:sp>
    </p:spTree>
    <p:extLst>
      <p:ext uri="{BB962C8B-B14F-4D97-AF65-F5344CB8AC3E}">
        <p14:creationId xmlns:p14="http://schemas.microsoft.com/office/powerpoint/2010/main" val="14729764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xmlns="" id="{433E653F-9C49-92FF-5E32-F3826DDD6972}"/>
              </a:ext>
            </a:extLst>
          </p:cNvPr>
          <p:cNvGraphicFramePr>
            <a:graphicFrameLocks noGrp="1"/>
          </p:cNvGraphicFramePr>
          <p:nvPr>
            <p:extLst>
              <p:ext uri="{D42A27DB-BD31-4B8C-83A1-F6EECF244321}">
                <p14:modId xmlns:p14="http://schemas.microsoft.com/office/powerpoint/2010/main" val="2224090412"/>
              </p:ext>
            </p:extLst>
          </p:nvPr>
        </p:nvGraphicFramePr>
        <p:xfrm>
          <a:off x="179512" y="980729"/>
          <a:ext cx="8613890" cy="5267631"/>
        </p:xfrm>
        <a:graphic>
          <a:graphicData uri="http://schemas.openxmlformats.org/drawingml/2006/table">
            <a:tbl>
              <a:tblPr firstRow="1" bandRow="1">
                <a:tableStyleId>{00A15C55-8517-42AA-B614-E9B94910E393}</a:tableStyleId>
              </a:tblPr>
              <a:tblGrid>
                <a:gridCol w="1998664">
                  <a:extLst>
                    <a:ext uri="{9D8B030D-6E8A-4147-A177-3AD203B41FA5}">
                      <a16:colId xmlns:a16="http://schemas.microsoft.com/office/drawing/2014/main" xmlns="" val="1406427956"/>
                    </a:ext>
                  </a:extLst>
                </a:gridCol>
                <a:gridCol w="6615226">
                  <a:extLst>
                    <a:ext uri="{9D8B030D-6E8A-4147-A177-3AD203B41FA5}">
                      <a16:colId xmlns:a16="http://schemas.microsoft.com/office/drawing/2014/main" xmlns="" val="3404635608"/>
                    </a:ext>
                  </a:extLst>
                </a:gridCol>
              </a:tblGrid>
              <a:tr h="15841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chemeClr val="tx1"/>
                          </a:solidFill>
                          <a:effectLst/>
                          <a:latin typeface="Times New Roman" pitchFamily="18" charset="0"/>
                          <a:cs typeface="Times New Roman" pitchFamily="18" charset="0"/>
                        </a:rPr>
                        <a:t>Methodology</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indent="-285750">
                        <a:buFont typeface="Arial" pitchFamily="34" charset="0"/>
                        <a:buChar char="•"/>
                      </a:pPr>
                      <a:r>
                        <a:rPr lang="en-US" sz="1400" b="0" i="0" u="none" strike="noStrike" kern="1200" baseline="0" dirty="0" smtClean="0">
                          <a:solidFill>
                            <a:schemeClr val="tx1"/>
                          </a:solidFill>
                          <a:latin typeface="Times New Roman" pitchFamily="18" charset="0"/>
                          <a:ea typeface="+mn-ea"/>
                          <a:cs typeface="Times New Roman" pitchFamily="18" charset="0"/>
                        </a:rPr>
                        <a:t>A model is built and used to identify whether an audio is real or fake.</a:t>
                      </a:r>
                    </a:p>
                    <a:p>
                      <a:pPr marL="285750" indent="-285750">
                        <a:buFont typeface="Arial" pitchFamily="34" charset="0"/>
                        <a:buChar char="•"/>
                      </a:pPr>
                      <a:r>
                        <a:rPr lang="en-US" sz="1400" b="0" i="0" u="none" strike="noStrike" kern="1200" baseline="0" dirty="0" smtClean="0">
                          <a:solidFill>
                            <a:schemeClr val="tx1"/>
                          </a:solidFill>
                          <a:latin typeface="Times New Roman" pitchFamily="18" charset="0"/>
                          <a:ea typeface="+mn-ea"/>
                          <a:cs typeface="Times New Roman" pitchFamily="18" charset="0"/>
                        </a:rPr>
                        <a:t>Uses visual representations of audio clips in the model known as spectrograms, ie raw audio is converted into mel-frequency spectrograms.</a:t>
                      </a:r>
                    </a:p>
                    <a:p>
                      <a:pPr marL="285750" indent="-285750">
                        <a:buFont typeface="Arial" pitchFamily="34" charset="0"/>
                        <a:buChar char="•"/>
                      </a:pPr>
                      <a:r>
                        <a:rPr lang="en-US" sz="1400" b="0" i="0" u="none" strike="noStrike" kern="1200" baseline="0" dirty="0" smtClean="0">
                          <a:solidFill>
                            <a:schemeClr val="tx1"/>
                          </a:solidFill>
                          <a:latin typeface="Times New Roman" pitchFamily="18" charset="0"/>
                          <a:ea typeface="+mn-ea"/>
                          <a:cs typeface="Times New Roman" pitchFamily="18" charset="0"/>
                        </a:rPr>
                        <a:t>ASVSpoof 2019 Dataset.</a:t>
                      </a:r>
                    </a:p>
                  </a:txBody>
                  <a:tcPr marL="68580" marR="68580">
                    <a:solidFill>
                      <a:schemeClr val="accent2">
                        <a:lumMod val="20000"/>
                        <a:lumOff val="80000"/>
                      </a:schemeClr>
                    </a:solidFill>
                  </a:tcPr>
                </a:tc>
              </a:tr>
              <a:tr h="12961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chemeClr val="tx1"/>
                          </a:solidFill>
                          <a:effectLst/>
                          <a:latin typeface="Times New Roman" pitchFamily="18" charset="0"/>
                          <a:cs typeface="Times New Roman" pitchFamily="18" charset="0"/>
                        </a:rPr>
                        <a:t>Algorithm</a:t>
                      </a:r>
                      <a:r>
                        <a:rPr lang="en-US" sz="1400" b="1" i="0" u="none" strike="noStrike" baseline="0" dirty="0" smtClean="0">
                          <a:solidFill>
                            <a:schemeClr val="tx1"/>
                          </a:solidFill>
                          <a:effectLst/>
                          <a:latin typeface="Times New Roman" pitchFamily="18" charset="0"/>
                          <a:cs typeface="Times New Roman" pitchFamily="18" charset="0"/>
                        </a:rPr>
                        <a:t> Used</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i="0" u="none" strike="noStrike" dirty="0" smtClean="0">
                        <a:solidFill>
                          <a:schemeClr val="tx1"/>
                        </a:solidFill>
                        <a:effectLst/>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400" baseline="0" dirty="0" smtClean="0">
                          <a:latin typeface="Times New Roman" pitchFamily="18" charset="0"/>
                          <a:cs typeface="Times New Roman" pitchFamily="18" charset="0"/>
                        </a:rPr>
                        <a:t>Deep Learning model and python libraries like Numpy, Pandas and Librosa are used for audio analysis.</a:t>
                      </a:r>
                    </a:p>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400" baseline="0" dirty="0" smtClean="0">
                          <a:latin typeface="Times New Roman" pitchFamily="18" charset="0"/>
                          <a:cs typeface="Times New Roman" pitchFamily="18" charset="0"/>
                        </a:rPr>
                        <a:t>Sigmoid activation function and gets binary output ie 1 for Real voice and 0 for Fake voice.</a:t>
                      </a:r>
                    </a:p>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endParaRPr lang="en-US" sz="1400" dirty="0" smtClean="0">
                        <a:latin typeface="Times New Roman" pitchFamily="18" charset="0"/>
                        <a:cs typeface="Times New Roman" pitchFamily="18" charset="0"/>
                      </a:endParaRPr>
                    </a:p>
                    <a:p>
                      <a:endParaRPr lang="en-IN" b="0"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r>
              <a:tr h="1231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chemeClr val="tx1"/>
                          </a:solidFill>
                          <a:effectLst/>
                          <a:latin typeface="Times New Roman" pitchFamily="18" charset="0"/>
                          <a:cs typeface="Times New Roman" pitchFamily="18" charset="0"/>
                        </a:rPr>
                        <a:t>Advantages</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baseline="0" dirty="0" smtClean="0">
                          <a:solidFill>
                            <a:schemeClr val="tx1"/>
                          </a:solidFill>
                          <a:latin typeface="Times New Roman" pitchFamily="18" charset="0"/>
                          <a:cs typeface="Times New Roman" pitchFamily="18" charset="0"/>
                        </a:rPr>
                        <a:t>The real and fake voices can be identified.</a:t>
                      </a:r>
                    </a:p>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smtClean="0">
                          <a:solidFill>
                            <a:schemeClr val="tx1"/>
                          </a:solidFill>
                          <a:latin typeface="Times New Roman" pitchFamily="18" charset="0"/>
                          <a:cs typeface="Times New Roman" pitchFamily="18" charset="0"/>
                        </a:rPr>
                        <a:t>The accuracies obtained for training, validation are considerably high(99%, 95% respectively).</a:t>
                      </a:r>
                      <a:endParaRPr lang="en-IN" sz="1400" b="0"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r>
              <a:tr h="10801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latin typeface="Times New Roman" pitchFamily="18" charset="0"/>
                          <a:cs typeface="Times New Roman" pitchFamily="18" charset="0"/>
                        </a:rPr>
                        <a:t>Disadvantages</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400" dirty="0" smtClean="0">
                          <a:latin typeface="Times New Roman" pitchFamily="18" charset="0"/>
                          <a:cs typeface="Times New Roman" pitchFamily="18" charset="0"/>
                        </a:rPr>
                        <a:t>This work only focuses on deep fake audio forgery and it doesnt detect or identify other audio forgery operations.</a:t>
                      </a:r>
                    </a:p>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400" dirty="0" smtClean="0">
                          <a:latin typeface="Times New Roman" pitchFamily="18" charset="0"/>
                          <a:cs typeface="Times New Roman" pitchFamily="18" charset="0"/>
                        </a:rPr>
                        <a:t>The testing accuracy in this model could be improved with better algorithms (just 85% accuracy).</a:t>
                      </a: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r>
            </a:tbl>
          </a:graphicData>
        </a:graphic>
      </p:graphicFrame>
      <p:sp>
        <p:nvSpPr>
          <p:cNvPr id="6" name="TextBox 5">
            <a:extLst>
              <a:ext uri="{FF2B5EF4-FFF2-40B4-BE49-F238E27FC236}">
                <a16:creationId xmlns:a16="http://schemas.microsoft.com/office/drawing/2014/main" xmlns="" id="{8778B650-41C8-4D62-99D3-F3E1EB06050C}"/>
              </a:ext>
            </a:extLst>
          </p:cNvPr>
          <p:cNvSpPr txBox="1"/>
          <p:nvPr/>
        </p:nvSpPr>
        <p:spPr>
          <a:xfrm>
            <a:off x="128454" y="85727"/>
            <a:ext cx="8836034" cy="954107"/>
          </a:xfrm>
          <a:prstGeom prst="rect">
            <a:avLst/>
          </a:prstGeom>
          <a:noFill/>
        </p:spPr>
        <p:txBody>
          <a:bodyPr wrap="square" rtlCol="0">
            <a:spAutoFit/>
          </a:bodyPr>
          <a:lstStyle/>
          <a:p>
            <a:pPr lvl="0" algn="just"/>
            <a:r>
              <a:rPr lang="en-US" b="1" dirty="0" smtClean="0">
                <a:latin typeface="Times New Roman" pitchFamily="18" charset="0"/>
                <a:cs typeface="Times New Roman" pitchFamily="18" charset="0"/>
              </a:rPr>
              <a:t>PAPER 5 -</a:t>
            </a:r>
            <a:r>
              <a:rPr lang="en-US" dirty="0" smtClean="0">
                <a:latin typeface="Times New Roman" pitchFamily="18" charset="0"/>
                <a:cs typeface="Times New Roman" pitchFamily="18" charset="0"/>
              </a:rPr>
              <a:t> Fake Audio Speech Detection.</a:t>
            </a:r>
            <a:endParaRPr lang="en-US" dirty="0">
              <a:latin typeface="Times New Roman" pitchFamily="18" charset="0"/>
              <a:cs typeface="Times New Roman" pitchFamily="18" charset="0"/>
            </a:endParaRPr>
          </a:p>
          <a:p>
            <a:pPr lvl="0" algn="just"/>
            <a:r>
              <a:rPr lang="en-US" b="1" dirty="0" smtClean="0">
                <a:latin typeface="Times New Roman" pitchFamily="18" charset="0"/>
                <a:cs typeface="Times New Roman" pitchFamily="18" charset="0"/>
              </a:rPr>
              <a:t>AUTHORS - </a:t>
            </a:r>
            <a:r>
              <a:rPr lang="en-US" dirty="0">
                <a:latin typeface="Times New Roman" pitchFamily="18" charset="0"/>
                <a:cs typeface="Times New Roman" pitchFamily="18" charset="0"/>
              </a:rPr>
              <a:t>Shilpa Lunagaria, Mr. Chandresh </a:t>
            </a:r>
            <a:r>
              <a:rPr lang="en-US" dirty="0" smtClean="0">
                <a:latin typeface="Times New Roman" pitchFamily="18" charset="0"/>
                <a:cs typeface="Times New Roman" pitchFamily="18" charset="0"/>
              </a:rPr>
              <a:t>Parekh </a:t>
            </a:r>
            <a:endParaRPr lang="en-US" dirty="0">
              <a:latin typeface="Times New Roman" pitchFamily="18" charset="0"/>
              <a:cs typeface="Times New Roman" pitchFamily="18" charset="0"/>
            </a:endParaRPr>
          </a:p>
          <a:p>
            <a:pPr lvl="0" algn="just"/>
            <a:r>
              <a:rPr lang="en-US" b="1" dirty="0" smtClean="0">
                <a:latin typeface="Times New Roman" pitchFamily="18" charset="0"/>
                <a:cs typeface="Times New Roman" pitchFamily="18" charset="0"/>
              </a:rPr>
              <a:t>Published In: </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June 2020 </a:t>
            </a:r>
            <a:r>
              <a:rPr lang="en-US" dirty="0" smtClean="0">
                <a:latin typeface="Times New Roman" pitchFamily="18" charset="0"/>
                <a:cs typeface="Times New Roman" pitchFamily="18" charset="0"/>
              </a:rPr>
              <a:t>, International Journal of Innovative Research in Technology.</a:t>
            </a:r>
            <a:endParaRPr lang="en-US" dirty="0">
              <a:latin typeface="Times New Roman" pitchFamily="18" charset="0"/>
              <a:cs typeface="Times New Roman" pitchFamily="18" charset="0"/>
            </a:endParaRPr>
          </a:p>
          <a:p>
            <a:pPr algn="just"/>
            <a:endParaRPr lang="en-IN" b="1"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12</a:t>
            </a:fld>
            <a:endParaRPr lang="en-IN" dirty="0"/>
          </a:p>
        </p:txBody>
      </p:sp>
    </p:spTree>
    <p:extLst>
      <p:ext uri="{BB962C8B-B14F-4D97-AF65-F5344CB8AC3E}">
        <p14:creationId xmlns:p14="http://schemas.microsoft.com/office/powerpoint/2010/main" val="9810601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xmlns="" id="{433E653F-9C49-92FF-5E32-F3826DDD6972}"/>
              </a:ext>
            </a:extLst>
          </p:cNvPr>
          <p:cNvGraphicFramePr>
            <a:graphicFrameLocks noGrp="1"/>
          </p:cNvGraphicFramePr>
          <p:nvPr>
            <p:extLst>
              <p:ext uri="{D42A27DB-BD31-4B8C-83A1-F6EECF244321}">
                <p14:modId xmlns:p14="http://schemas.microsoft.com/office/powerpoint/2010/main" val="192998502"/>
              </p:ext>
            </p:extLst>
          </p:nvPr>
        </p:nvGraphicFramePr>
        <p:xfrm>
          <a:off x="179512" y="980729"/>
          <a:ext cx="8613890" cy="5481776"/>
        </p:xfrm>
        <a:graphic>
          <a:graphicData uri="http://schemas.openxmlformats.org/drawingml/2006/table">
            <a:tbl>
              <a:tblPr firstRow="1" bandRow="1">
                <a:tableStyleId>{00A15C55-8517-42AA-B614-E9B94910E393}</a:tableStyleId>
              </a:tblPr>
              <a:tblGrid>
                <a:gridCol w="1998664">
                  <a:extLst>
                    <a:ext uri="{9D8B030D-6E8A-4147-A177-3AD203B41FA5}">
                      <a16:colId xmlns:a16="http://schemas.microsoft.com/office/drawing/2014/main" xmlns="" val="1406427956"/>
                    </a:ext>
                  </a:extLst>
                </a:gridCol>
                <a:gridCol w="6615226">
                  <a:extLst>
                    <a:ext uri="{9D8B030D-6E8A-4147-A177-3AD203B41FA5}">
                      <a16:colId xmlns:a16="http://schemas.microsoft.com/office/drawing/2014/main" xmlns="" val="3404635608"/>
                    </a:ext>
                  </a:extLst>
                </a:gridCol>
              </a:tblGrid>
              <a:tr h="15841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chemeClr val="tx1"/>
                          </a:solidFill>
                          <a:effectLst/>
                          <a:latin typeface="Times New Roman" pitchFamily="18" charset="0"/>
                          <a:cs typeface="Times New Roman" pitchFamily="18" charset="0"/>
                        </a:rPr>
                        <a:t>Methodology</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indent="-285750">
                        <a:buFont typeface="Arial" pitchFamily="34" charset="0"/>
                        <a:buChar char="•"/>
                      </a:pPr>
                      <a:r>
                        <a:rPr lang="en-IN" sz="1400" b="0" i="0" u="none" strike="noStrike" cap="none" dirty="0" smtClean="0">
                          <a:solidFill>
                            <a:schemeClr val="tx1"/>
                          </a:solidFill>
                          <a:effectLst/>
                          <a:latin typeface="Times New Roman" pitchFamily="18" charset="0"/>
                          <a:ea typeface="+mn-ea"/>
                          <a:cs typeface="Times New Roman" pitchFamily="18" charset="0"/>
                          <a:sym typeface="Arial"/>
                        </a:rPr>
                        <a:t>Performs a comparative study of VQ and GMM to identify the speaker who speaks in Bengali accent. </a:t>
                      </a:r>
                    </a:p>
                    <a:p>
                      <a:pPr marL="285750" indent="-285750">
                        <a:buFont typeface="Arial" pitchFamily="34" charset="0"/>
                        <a:buChar char="•"/>
                      </a:pPr>
                      <a:r>
                        <a:rPr lang="en-IN" sz="1400" b="0" i="0" u="none" strike="noStrike" cap="none" dirty="0" smtClean="0">
                          <a:solidFill>
                            <a:schemeClr val="tx1"/>
                          </a:solidFill>
                          <a:effectLst/>
                          <a:latin typeface="Times New Roman" pitchFamily="18" charset="0"/>
                          <a:ea typeface="+mn-ea"/>
                          <a:cs typeface="Times New Roman" pitchFamily="18" charset="0"/>
                          <a:sym typeface="Arial"/>
                        </a:rPr>
                        <a:t>Extract features</a:t>
                      </a:r>
                      <a:r>
                        <a:rPr lang="en-IN" sz="1400" b="0" i="0" u="none" strike="noStrike" cap="none" baseline="0" dirty="0" smtClean="0">
                          <a:solidFill>
                            <a:schemeClr val="tx1"/>
                          </a:solidFill>
                          <a:effectLst/>
                          <a:latin typeface="Times New Roman" pitchFamily="18" charset="0"/>
                          <a:ea typeface="+mn-ea"/>
                          <a:cs typeface="Times New Roman" pitchFamily="18" charset="0"/>
                          <a:sym typeface="Arial"/>
                        </a:rPr>
                        <a:t> using </a:t>
                      </a:r>
                      <a:r>
                        <a:rPr lang="en-IN" sz="1400" b="0" i="0" u="none" strike="noStrike" cap="none" dirty="0" smtClean="0">
                          <a:solidFill>
                            <a:schemeClr val="tx1"/>
                          </a:solidFill>
                          <a:effectLst/>
                          <a:latin typeface="Times New Roman" pitchFamily="18" charset="0"/>
                          <a:ea typeface="+mn-ea"/>
                          <a:cs typeface="Times New Roman" pitchFamily="18" charset="0"/>
                          <a:sym typeface="Arial"/>
                        </a:rPr>
                        <a:t>Mel Frequency </a:t>
                      </a:r>
                      <a:r>
                        <a:rPr lang="en-IN" sz="1400" b="0" i="0" u="none" strike="noStrike" cap="none" dirty="0" err="1" smtClean="0">
                          <a:solidFill>
                            <a:schemeClr val="tx1"/>
                          </a:solidFill>
                          <a:effectLst/>
                          <a:latin typeface="Times New Roman" pitchFamily="18" charset="0"/>
                          <a:ea typeface="+mn-ea"/>
                          <a:cs typeface="Times New Roman" pitchFamily="18" charset="0"/>
                          <a:sym typeface="Arial"/>
                        </a:rPr>
                        <a:t>Cepstral</a:t>
                      </a:r>
                      <a:r>
                        <a:rPr lang="en-IN" sz="1400" b="0" i="0" u="none" strike="noStrike" cap="none" dirty="0" smtClean="0">
                          <a:solidFill>
                            <a:schemeClr val="tx1"/>
                          </a:solidFill>
                          <a:effectLst/>
                          <a:latin typeface="Times New Roman" pitchFamily="18" charset="0"/>
                          <a:ea typeface="+mn-ea"/>
                          <a:cs typeface="Times New Roman" pitchFamily="18" charset="0"/>
                          <a:sym typeface="Arial"/>
                        </a:rPr>
                        <a:t> Coefficients (MFCC) and Liner Predictive Coding Coefficients (LPCC) for feature extraction</a:t>
                      </a:r>
                    </a:p>
                    <a:p>
                      <a:pPr marL="285750" indent="-285750">
                        <a:buFont typeface="Arial" pitchFamily="34" charset="0"/>
                        <a:buChar char="•"/>
                      </a:pPr>
                      <a:r>
                        <a:rPr lang="en-IN" sz="1400" b="0" i="0" u="none" strike="noStrike" cap="none" dirty="0" smtClean="0">
                          <a:solidFill>
                            <a:schemeClr val="tx1"/>
                          </a:solidFill>
                          <a:effectLst/>
                          <a:latin typeface="Times New Roman" pitchFamily="18" charset="0"/>
                          <a:ea typeface="+mn-ea"/>
                          <a:cs typeface="Times New Roman" pitchFamily="18" charset="0"/>
                          <a:sym typeface="Arial"/>
                        </a:rPr>
                        <a:t>These extracted features are then sent to the Convolutional Neural Network as input and then are classified as either synthetic or replay attacks.</a:t>
                      </a:r>
                      <a:endParaRPr lang="en-IN" sz="1400" b="1" i="1" u="none" strike="noStrike" cap="none" dirty="0" smtClean="0">
                        <a:solidFill>
                          <a:schemeClr val="tx1"/>
                        </a:solidFill>
                        <a:effectLst/>
                        <a:latin typeface="Times New Roman" pitchFamily="18" charset="0"/>
                        <a:ea typeface="+mn-ea"/>
                        <a:cs typeface="Times New Roman" pitchFamily="18" charset="0"/>
                        <a:sym typeface="Arial"/>
                      </a:endParaRPr>
                    </a:p>
                    <a:p>
                      <a:pPr marL="285750" indent="-285750">
                        <a:buFont typeface="Arial" pitchFamily="34" charset="0"/>
                        <a:buChar char="•"/>
                      </a:pPr>
                      <a:endParaRPr lang="en-US" sz="1400" b="0" i="0" u="none" strike="noStrike" kern="1200" baseline="0" dirty="0" smtClean="0">
                        <a:solidFill>
                          <a:schemeClr val="tx1"/>
                        </a:solidFill>
                        <a:latin typeface="Times New Roman" pitchFamily="18" charset="0"/>
                        <a:ea typeface="+mn-ea"/>
                        <a:cs typeface="Times New Roman" pitchFamily="18" charset="0"/>
                      </a:endParaRPr>
                    </a:p>
                  </a:txBody>
                  <a:tcPr marL="68580" marR="68580">
                    <a:solidFill>
                      <a:schemeClr val="accent2">
                        <a:lumMod val="20000"/>
                        <a:lumOff val="80000"/>
                      </a:schemeClr>
                    </a:solidFill>
                  </a:tcPr>
                </a:tc>
              </a:tr>
              <a:tr h="12961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chemeClr val="tx1"/>
                          </a:solidFill>
                          <a:effectLst/>
                          <a:latin typeface="Times New Roman" pitchFamily="18" charset="0"/>
                          <a:cs typeface="Times New Roman" pitchFamily="18" charset="0"/>
                        </a:rPr>
                        <a:t>Algorithm</a:t>
                      </a:r>
                      <a:r>
                        <a:rPr lang="en-US" sz="1400" b="1" i="0" u="none" strike="noStrike" baseline="0" dirty="0" smtClean="0">
                          <a:solidFill>
                            <a:schemeClr val="tx1"/>
                          </a:solidFill>
                          <a:effectLst/>
                          <a:latin typeface="Times New Roman" pitchFamily="18" charset="0"/>
                          <a:cs typeface="Times New Roman" pitchFamily="18" charset="0"/>
                        </a:rPr>
                        <a:t> Used</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i="0" u="none" strike="noStrike" dirty="0" smtClean="0">
                        <a:solidFill>
                          <a:schemeClr val="tx1"/>
                        </a:solidFill>
                        <a:effectLst/>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400" baseline="0" dirty="0" smtClean="0">
                          <a:latin typeface="Times New Roman" pitchFamily="18" charset="0"/>
                          <a:cs typeface="Times New Roman" pitchFamily="18" charset="0"/>
                        </a:rPr>
                        <a:t>Deep Learning model and python libraries like Numpy, Pandas and Librosa are used for audio analysis.</a:t>
                      </a:r>
                    </a:p>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400" baseline="0" dirty="0" smtClean="0">
                          <a:latin typeface="Times New Roman" pitchFamily="18" charset="0"/>
                          <a:cs typeface="Times New Roman" pitchFamily="18" charset="0"/>
                        </a:rPr>
                        <a:t>Sigmoid activation function and gets binary output ie 1 for Real voice and 0 for Fake voice.</a:t>
                      </a:r>
                    </a:p>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IN" sz="1400" b="0" i="0" u="none" strike="noStrike" cap="none" dirty="0" smtClean="0">
                          <a:solidFill>
                            <a:schemeClr val="tx1"/>
                          </a:solidFill>
                          <a:effectLst/>
                          <a:latin typeface="Times New Roman" pitchFamily="18" charset="0"/>
                          <a:ea typeface="+mn-ea"/>
                          <a:cs typeface="Times New Roman" pitchFamily="18" charset="0"/>
                          <a:sym typeface="Arial"/>
                        </a:rPr>
                        <a:t>Mel Frequency </a:t>
                      </a:r>
                      <a:r>
                        <a:rPr lang="en-IN" sz="1400" b="0" i="0" u="none" strike="noStrike" cap="none" dirty="0" err="1" smtClean="0">
                          <a:solidFill>
                            <a:schemeClr val="tx1"/>
                          </a:solidFill>
                          <a:effectLst/>
                          <a:latin typeface="Times New Roman" pitchFamily="18" charset="0"/>
                          <a:ea typeface="+mn-ea"/>
                          <a:cs typeface="Times New Roman" pitchFamily="18" charset="0"/>
                          <a:sym typeface="Arial"/>
                        </a:rPr>
                        <a:t>Cepstral</a:t>
                      </a:r>
                      <a:r>
                        <a:rPr lang="en-IN" sz="1400" b="0" i="0" u="none" strike="noStrike" cap="none" dirty="0" smtClean="0">
                          <a:solidFill>
                            <a:schemeClr val="tx1"/>
                          </a:solidFill>
                          <a:effectLst/>
                          <a:latin typeface="Times New Roman" pitchFamily="18" charset="0"/>
                          <a:ea typeface="+mn-ea"/>
                          <a:cs typeface="Times New Roman" pitchFamily="18" charset="0"/>
                          <a:sym typeface="Arial"/>
                        </a:rPr>
                        <a:t> Coefficients (MFCC) and Liner Predictive Coding Coefficients (LPCC) for feature extraction.</a:t>
                      </a:r>
                      <a:endParaRPr lang="en-US" sz="1400" dirty="0" smtClean="0">
                        <a:latin typeface="Times New Roman" pitchFamily="18" charset="0"/>
                        <a:cs typeface="Times New Roman" pitchFamily="18" charset="0"/>
                      </a:endParaRPr>
                    </a:p>
                    <a:p>
                      <a:endParaRPr lang="en-IN" b="0"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r>
              <a:tr h="1231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chemeClr val="tx1"/>
                          </a:solidFill>
                          <a:effectLst/>
                          <a:latin typeface="Times New Roman" pitchFamily="18" charset="0"/>
                          <a:cs typeface="Times New Roman" pitchFamily="18" charset="0"/>
                        </a:rPr>
                        <a:t>Advantages</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lvl="0" indent="-285750">
                        <a:buFont typeface="Arial" pitchFamily="34" charset="0"/>
                        <a:buChar char="•"/>
                      </a:pPr>
                      <a:r>
                        <a:rPr lang="en-US" sz="1400" b="0" i="0" u="none" strike="noStrike" cap="none" dirty="0" smtClean="0">
                          <a:solidFill>
                            <a:schemeClr val="dk1"/>
                          </a:solidFill>
                          <a:effectLst/>
                          <a:latin typeface="Times New Roman" pitchFamily="18" charset="0"/>
                          <a:ea typeface="+mn-ea"/>
                          <a:cs typeface="Times New Roman" pitchFamily="18" charset="0"/>
                          <a:sym typeface="Arial"/>
                        </a:rPr>
                        <a:t>The method GMM+LPCC and VQ+LPCC are very fast.</a:t>
                      </a:r>
                      <a:endParaRPr lang="en-IN" sz="1400" b="0" i="0" u="none" strike="noStrike" cap="none" dirty="0" smtClean="0">
                        <a:solidFill>
                          <a:schemeClr val="dk1"/>
                        </a:solidFill>
                        <a:effectLst/>
                        <a:latin typeface="Times New Roman" pitchFamily="18" charset="0"/>
                        <a:ea typeface="+mn-ea"/>
                        <a:cs typeface="Times New Roman" pitchFamily="18" charset="0"/>
                        <a:sym typeface="Arial"/>
                      </a:endParaRPr>
                    </a:p>
                    <a:p>
                      <a:pPr marL="285750" lvl="0" indent="-285750">
                        <a:buFont typeface="Arial" pitchFamily="34" charset="0"/>
                        <a:buChar char="•"/>
                      </a:pPr>
                      <a:r>
                        <a:rPr lang="en-US" sz="1400" b="0" i="0" u="none" strike="noStrike" cap="none" dirty="0" smtClean="0">
                          <a:solidFill>
                            <a:schemeClr val="dk1"/>
                          </a:solidFill>
                          <a:effectLst/>
                          <a:latin typeface="Times New Roman" pitchFamily="18" charset="0"/>
                          <a:ea typeface="+mn-ea"/>
                          <a:cs typeface="Times New Roman" pitchFamily="18" charset="0"/>
                          <a:sym typeface="Arial"/>
                        </a:rPr>
                        <a:t>The method (GMM+LPCC) gives tremendous improvement over the method (GMM+MFCC), and it can detect the correct speaker from much shorter speech samples.</a:t>
                      </a:r>
                      <a:endParaRPr lang="en-IN" sz="1400" b="0" i="0" u="none" strike="noStrike" cap="none" dirty="0">
                        <a:solidFill>
                          <a:schemeClr val="dk1"/>
                        </a:solidFill>
                        <a:effectLst/>
                        <a:latin typeface="Times New Roman" pitchFamily="18" charset="0"/>
                        <a:ea typeface="+mn-ea"/>
                        <a:cs typeface="Times New Roman" pitchFamily="18" charset="0"/>
                        <a:sym typeface="Arial"/>
                      </a:endParaRPr>
                    </a:p>
                  </a:txBody>
                  <a:tcPr marL="68580" marR="68580">
                    <a:solidFill>
                      <a:schemeClr val="accent2">
                        <a:lumMod val="20000"/>
                        <a:lumOff val="80000"/>
                      </a:schemeClr>
                    </a:solidFill>
                  </a:tcPr>
                </a:tc>
              </a:tr>
              <a:tr h="10801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latin typeface="Times New Roman" pitchFamily="18" charset="0"/>
                          <a:cs typeface="Times New Roman" pitchFamily="18" charset="0"/>
                        </a:rPr>
                        <a:t>Disadvantages</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lvl="0" indent="-285750">
                        <a:buFont typeface="Arial" pitchFamily="34" charset="0"/>
                        <a:buChar char="•"/>
                      </a:pPr>
                      <a:r>
                        <a:rPr lang="en-US" sz="1400" b="0" i="0" u="none" strike="noStrike" cap="none" dirty="0" smtClean="0">
                          <a:solidFill>
                            <a:schemeClr val="dk1"/>
                          </a:solidFill>
                          <a:effectLst/>
                          <a:latin typeface="Times New Roman" pitchFamily="18" charset="0"/>
                          <a:ea typeface="+mn-ea"/>
                          <a:cs typeface="Times New Roman" pitchFamily="18" charset="0"/>
                          <a:sym typeface="Arial"/>
                        </a:rPr>
                        <a:t>Method like VQ+MFCC is highly accurate but slow and it can be applied in security purpose where the number of users is limited</a:t>
                      </a:r>
                      <a:r>
                        <a:rPr lang="en-US" sz="1400" b="0" i="0" u="none" strike="noStrike" cap="none" dirty="0" smtClean="0">
                          <a:solidFill>
                            <a:schemeClr val="dk1"/>
                          </a:solidFill>
                          <a:effectLst/>
                          <a:latin typeface="+mn-lt"/>
                          <a:ea typeface="+mn-ea"/>
                          <a:cs typeface="+mn-cs"/>
                          <a:sym typeface="Arial"/>
                        </a:rPr>
                        <a:t>.</a:t>
                      </a:r>
                      <a:endParaRPr lang="en-IN" sz="1400" b="0" i="0" u="none" strike="noStrike" cap="none" dirty="0">
                        <a:solidFill>
                          <a:schemeClr val="dk1"/>
                        </a:solidFill>
                        <a:effectLst/>
                        <a:latin typeface="+mn-lt"/>
                        <a:ea typeface="+mn-ea"/>
                        <a:cs typeface="+mn-cs"/>
                        <a:sym typeface="Arial"/>
                      </a:endParaRPr>
                    </a:p>
                  </a:txBody>
                  <a:tcPr marL="68580" marR="68580">
                    <a:solidFill>
                      <a:schemeClr val="accent2">
                        <a:lumMod val="20000"/>
                        <a:lumOff val="80000"/>
                      </a:schemeClr>
                    </a:solidFill>
                  </a:tcPr>
                </a:tc>
              </a:tr>
            </a:tbl>
          </a:graphicData>
        </a:graphic>
      </p:graphicFrame>
      <p:sp>
        <p:nvSpPr>
          <p:cNvPr id="6" name="TextBox 5">
            <a:extLst>
              <a:ext uri="{FF2B5EF4-FFF2-40B4-BE49-F238E27FC236}">
                <a16:creationId xmlns:a16="http://schemas.microsoft.com/office/drawing/2014/main" xmlns="" id="{8778B650-41C8-4D62-99D3-F3E1EB06050C}"/>
              </a:ext>
            </a:extLst>
          </p:cNvPr>
          <p:cNvSpPr txBox="1"/>
          <p:nvPr/>
        </p:nvSpPr>
        <p:spPr>
          <a:xfrm>
            <a:off x="128454" y="85727"/>
            <a:ext cx="8836034" cy="954107"/>
          </a:xfrm>
          <a:prstGeom prst="rect">
            <a:avLst/>
          </a:prstGeom>
          <a:noFill/>
        </p:spPr>
        <p:txBody>
          <a:bodyPr wrap="square" rtlCol="0">
            <a:spAutoFit/>
          </a:bodyPr>
          <a:lstStyle/>
          <a:p>
            <a:r>
              <a:rPr lang="en-US" b="1" dirty="0" smtClean="0">
                <a:latin typeface="Times New Roman" pitchFamily="18" charset="0"/>
                <a:cs typeface="Times New Roman" pitchFamily="18" charset="0"/>
              </a:rPr>
              <a:t>PAPER 6 -</a:t>
            </a:r>
            <a:r>
              <a:rPr lang="en-US" dirty="0" smtClean="0">
                <a:latin typeface="Times New Roman" pitchFamily="18" charset="0"/>
                <a:cs typeface="Times New Roman" pitchFamily="18" charset="0"/>
              </a:rPr>
              <a:t> </a:t>
            </a:r>
            <a:r>
              <a:rPr lang="en-IN" dirty="0">
                <a:latin typeface="Times New Roman" pitchFamily="18" charset="0"/>
                <a:cs typeface="Times New Roman" pitchFamily="18" charset="0"/>
              </a:rPr>
              <a:t>Comparison of VQ and GMM for Text Independent Speaker     Identification System for The Bengali </a:t>
            </a:r>
            <a:r>
              <a:rPr lang="en-IN" dirty="0" smtClean="0">
                <a:latin typeface="Times New Roman" pitchFamily="18" charset="0"/>
                <a:cs typeface="Times New Roman" pitchFamily="18" charset="0"/>
              </a:rPr>
              <a:t>Language</a:t>
            </a:r>
          </a:p>
          <a:p>
            <a:r>
              <a:rPr lang="en-US" b="1" dirty="0" smtClean="0">
                <a:latin typeface="Times New Roman" pitchFamily="18" charset="0"/>
                <a:cs typeface="Times New Roman" pitchFamily="18" charset="0"/>
              </a:rPr>
              <a:t>AUTHORS</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 </a:t>
            </a:r>
            <a:r>
              <a:rPr lang="en-IN" dirty="0" err="1">
                <a:latin typeface="Times New Roman" pitchFamily="18" charset="0"/>
                <a:cs typeface="Times New Roman" pitchFamily="18" charset="0"/>
              </a:rPr>
              <a:t>Md</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Mahadi</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Hasan</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Nahid</a:t>
            </a:r>
            <a:r>
              <a:rPr lang="en-IN" dirty="0">
                <a:latin typeface="Times New Roman" pitchFamily="18" charset="0"/>
                <a:cs typeface="Times New Roman" pitchFamily="18" charset="0"/>
              </a:rPr>
              <a:t> , </a:t>
            </a:r>
            <a:r>
              <a:rPr lang="en-IN" dirty="0" err="1">
                <a:latin typeface="Times New Roman" pitchFamily="18" charset="0"/>
                <a:cs typeface="Times New Roman" pitchFamily="18" charset="0"/>
              </a:rPr>
              <a:t>Md</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Ashraful</a:t>
            </a:r>
            <a:r>
              <a:rPr lang="en-IN" dirty="0">
                <a:latin typeface="Times New Roman" pitchFamily="18" charset="0"/>
                <a:cs typeface="Times New Roman" pitchFamily="18" charset="0"/>
              </a:rPr>
              <a:t> , Islam , </a:t>
            </a:r>
            <a:r>
              <a:rPr lang="en-IN" dirty="0" err="1">
                <a:latin typeface="Times New Roman" pitchFamily="18" charset="0"/>
                <a:cs typeface="Times New Roman" pitchFamily="18" charset="0"/>
              </a:rPr>
              <a:t>Md</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Saiful</a:t>
            </a:r>
            <a:r>
              <a:rPr lang="en-IN" dirty="0">
                <a:latin typeface="Times New Roman" pitchFamily="18" charset="0"/>
                <a:cs typeface="Times New Roman" pitchFamily="18" charset="0"/>
              </a:rPr>
              <a:t> Islam</a:t>
            </a:r>
          </a:p>
          <a:p>
            <a:r>
              <a:rPr lang="en-US" b="1" dirty="0" smtClean="0">
                <a:latin typeface="Times New Roman" pitchFamily="18" charset="0"/>
                <a:cs typeface="Times New Roman" pitchFamily="18" charset="0"/>
              </a:rPr>
              <a:t>Published In: </a:t>
            </a:r>
            <a:r>
              <a:rPr lang="en-US" b="1" dirty="0">
                <a:latin typeface="Times New Roman" pitchFamily="18" charset="0"/>
                <a:cs typeface="Times New Roman" pitchFamily="18" charset="0"/>
              </a:rPr>
              <a:t> </a:t>
            </a: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International Journal of Computer Applications · September 2019</a:t>
            </a:r>
            <a:r>
              <a:rPr lang="en-IN" dirty="0"/>
              <a:t> </a:t>
            </a:r>
            <a:endParaRPr lang="en-IN" b="1"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13</a:t>
            </a:fld>
            <a:endParaRPr lang="en-IN" dirty="0"/>
          </a:p>
        </p:txBody>
      </p:sp>
    </p:spTree>
    <p:extLst>
      <p:ext uri="{BB962C8B-B14F-4D97-AF65-F5344CB8AC3E}">
        <p14:creationId xmlns:p14="http://schemas.microsoft.com/office/powerpoint/2010/main" val="33270963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8"/>
          <p:cNvSpPr txBox="1">
            <a:spLocks noGrp="1"/>
          </p:cNvSpPr>
          <p:nvPr>
            <p:ph type="title"/>
          </p:nvPr>
        </p:nvSpPr>
        <p:spPr>
          <a:xfrm>
            <a:off x="323528" y="0"/>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000" dirty="0">
                <a:latin typeface="Times New Roman" pitchFamily="18" charset="0"/>
                <a:cs typeface="Times New Roman" pitchFamily="18" charset="0"/>
              </a:rPr>
              <a:t>Dataset</a:t>
            </a:r>
            <a:endParaRPr sz="4000" dirty="0">
              <a:latin typeface="Times New Roman" pitchFamily="18" charset="0"/>
              <a:cs typeface="Times New Roman" pitchFamily="18" charset="0"/>
            </a:endParaRPr>
          </a:p>
        </p:txBody>
      </p:sp>
      <p:sp>
        <p:nvSpPr>
          <p:cNvPr id="178" name="Google Shape;178;p28"/>
          <p:cNvSpPr txBox="1">
            <a:spLocks noGrp="1"/>
          </p:cNvSpPr>
          <p:nvPr>
            <p:ph type="body" idx="1"/>
          </p:nvPr>
        </p:nvSpPr>
        <p:spPr>
          <a:xfrm>
            <a:off x="467544" y="1052736"/>
            <a:ext cx="7886700" cy="5032375"/>
          </a:xfrm>
          <a:prstGeom prst="rect">
            <a:avLst/>
          </a:prstGeom>
          <a:noFill/>
          <a:ln>
            <a:noFill/>
          </a:ln>
        </p:spPr>
        <p:txBody>
          <a:bodyPr spcFirstLastPara="1" wrap="square" lIns="91425" tIns="45700" rIns="91425" bIns="45700" anchor="t" anchorCtr="0">
            <a:noAutofit/>
          </a:bodyPr>
          <a:lstStyle/>
          <a:p>
            <a:r>
              <a:rPr lang="en-US" sz="2400" b="1" dirty="0">
                <a:latin typeface="Times New Roman" panose="02020603050405020304" pitchFamily="18" charset="0"/>
                <a:cs typeface="Times New Roman" pitchFamily="18" charset="0"/>
              </a:rPr>
              <a:t>ASV SPOOF DATASET-2019</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ASV Spoof dataset contains two types of Audio files</a:t>
            </a:r>
          </a:p>
          <a:p>
            <a:pPr lvl="1"/>
            <a:r>
              <a:rPr lang="en-IN" dirty="0">
                <a:latin typeface="Times New Roman" panose="02020603050405020304" pitchFamily="18" charset="0"/>
                <a:cs typeface="Times New Roman" panose="02020603050405020304" pitchFamily="18" charset="0"/>
              </a:rPr>
              <a:t>Physical Access - </a:t>
            </a:r>
            <a:r>
              <a:rPr lang="en-US" sz="1800" dirty="0" err="1">
                <a:latin typeface="Times New Roman" panose="02020603050405020304" pitchFamily="18" charset="0"/>
                <a:cs typeface="Times New Roman" panose="02020603050405020304" pitchFamily="18" charset="0"/>
              </a:rPr>
              <a:t>Bonafide</a:t>
            </a:r>
            <a:r>
              <a:rPr lang="en-US" sz="1800" dirty="0">
                <a:latin typeface="Times New Roman" panose="02020603050405020304" pitchFamily="18" charset="0"/>
                <a:cs typeface="Times New Roman" panose="02020603050405020304" pitchFamily="18" charset="0"/>
              </a:rPr>
              <a:t> utterances are made in a real, physical space in which spoofing attacks are captured and then replayed within the same physical space using replay devices of varying quality.</a:t>
            </a:r>
            <a:endParaRPr lang="en-IN" sz="1800"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Logical Access - </a:t>
            </a:r>
            <a:r>
              <a:rPr lang="en-US" sz="1800" dirty="0" err="1">
                <a:latin typeface="Times New Roman" panose="02020603050405020304" pitchFamily="18" charset="0"/>
                <a:cs typeface="Times New Roman" panose="02020603050405020304" pitchFamily="18" charset="0"/>
              </a:rPr>
              <a:t>Bonafide</a:t>
            </a:r>
            <a:r>
              <a:rPr lang="en-US" sz="1800" dirty="0">
                <a:latin typeface="Times New Roman" panose="02020603050405020304" pitchFamily="18" charset="0"/>
                <a:cs typeface="Times New Roman" panose="02020603050405020304" pitchFamily="18" charset="0"/>
              </a:rPr>
              <a:t> and spoofed utterances generated using text-to-speech (TTS) and voice conversion (VC) algorithms are communicated across telephony and VoIP networks with various coding and transmission effects.</a:t>
            </a:r>
            <a:endParaRPr lang="en-IN" sz="18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Physical and Logical access has 50000 audio files that are recorded and classified into two classes</a:t>
            </a:r>
          </a:p>
          <a:p>
            <a:pPr lvl="1"/>
            <a:r>
              <a:rPr lang="en-IN" dirty="0" err="1">
                <a:latin typeface="Times New Roman" panose="02020603050405020304" pitchFamily="18" charset="0"/>
                <a:cs typeface="Times New Roman" panose="02020603050405020304" pitchFamily="18" charset="0"/>
              </a:rPr>
              <a:t>Bonafide</a:t>
            </a:r>
            <a:endParaRPr lang="en-IN"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Spoofed</a:t>
            </a:r>
          </a:p>
          <a:p>
            <a:pPr algn="l"/>
            <a:endParaRPr lang="en-US" sz="1600" dirty="0">
              <a:latin typeface="Times New Roman" pitchFamily="18" charset="0"/>
              <a:cs typeface="Times New Roman" pitchFamily="18"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14</a:t>
            </a:fld>
            <a:endParaRPr lang="en-IN" dirty="0"/>
          </a:p>
        </p:txBody>
      </p:sp>
    </p:spTree>
    <p:extLst>
      <p:ext uri="{BB962C8B-B14F-4D97-AF65-F5344CB8AC3E}">
        <p14:creationId xmlns:p14="http://schemas.microsoft.com/office/powerpoint/2010/main" val="1158701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7"/>
          <p:cNvSpPr txBox="1">
            <a:spLocks noGrp="1"/>
          </p:cNvSpPr>
          <p:nvPr>
            <p:ph type="title"/>
          </p:nvPr>
        </p:nvSpPr>
        <p:spPr>
          <a:xfrm>
            <a:off x="323528" y="0"/>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000" dirty="0">
                <a:latin typeface="Times New Roman" pitchFamily="18" charset="0"/>
                <a:cs typeface="Times New Roman" pitchFamily="18" charset="0"/>
              </a:rPr>
              <a:t>Dataset</a:t>
            </a:r>
            <a:endParaRPr sz="4000" dirty="0">
              <a:latin typeface="Times New Roman" pitchFamily="18" charset="0"/>
              <a:cs typeface="Times New Roman" pitchFamily="18"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15</a:t>
            </a:fld>
            <a:endParaRPr lang="en-IN" dirty="0"/>
          </a:p>
        </p:txBody>
      </p:sp>
      <p:pic>
        <p:nvPicPr>
          <p:cNvPr id="4" name="Picture 3">
            <a:extLst>
              <a:ext uri="{FF2B5EF4-FFF2-40B4-BE49-F238E27FC236}">
                <a16:creationId xmlns:a16="http://schemas.microsoft.com/office/drawing/2014/main" xmlns="" id="{60D87619-B3A4-5E1E-A1CC-4A1A414B357D}"/>
              </a:ext>
            </a:extLst>
          </p:cNvPr>
          <p:cNvPicPr>
            <a:picLocks noChangeAspect="1"/>
          </p:cNvPicPr>
          <p:nvPr/>
        </p:nvPicPr>
        <p:blipFill>
          <a:blip r:embed="rId3"/>
          <a:stretch>
            <a:fillRect/>
          </a:stretch>
        </p:blipFill>
        <p:spPr>
          <a:xfrm>
            <a:off x="628650" y="1808029"/>
            <a:ext cx="4807445" cy="3673990"/>
          </a:xfrm>
          <a:prstGeom prst="rect">
            <a:avLst/>
          </a:prstGeom>
        </p:spPr>
      </p:pic>
      <p:pic>
        <p:nvPicPr>
          <p:cNvPr id="6" name="Picture 5">
            <a:extLst>
              <a:ext uri="{FF2B5EF4-FFF2-40B4-BE49-F238E27FC236}">
                <a16:creationId xmlns:a16="http://schemas.microsoft.com/office/drawing/2014/main" xmlns="" id="{E1988D71-23C1-E671-3CD7-D9130778D15D}"/>
              </a:ext>
            </a:extLst>
          </p:cNvPr>
          <p:cNvPicPr>
            <a:picLocks noChangeAspect="1"/>
          </p:cNvPicPr>
          <p:nvPr/>
        </p:nvPicPr>
        <p:blipFill rotWithShape="1">
          <a:blip r:embed="rId4"/>
          <a:srcRect l="1148" t="-5139" r="69371" b="5139"/>
          <a:stretch/>
        </p:blipFill>
        <p:spPr>
          <a:xfrm>
            <a:off x="5940152" y="1808029"/>
            <a:ext cx="1965770" cy="3613336"/>
          </a:xfrm>
          <a:prstGeom prst="rect">
            <a:avLst/>
          </a:prstGeom>
        </p:spPr>
      </p:pic>
    </p:spTree>
    <p:extLst>
      <p:ext uri="{BB962C8B-B14F-4D97-AF65-F5344CB8AC3E}">
        <p14:creationId xmlns:p14="http://schemas.microsoft.com/office/powerpoint/2010/main" val="2716494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8"/>
          <p:cNvSpPr txBox="1">
            <a:spLocks noGrp="1"/>
          </p:cNvSpPr>
          <p:nvPr>
            <p:ph type="title"/>
          </p:nvPr>
        </p:nvSpPr>
        <p:spPr>
          <a:xfrm>
            <a:off x="323528" y="0"/>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000" dirty="0">
                <a:latin typeface="Times New Roman" pitchFamily="18" charset="0"/>
                <a:cs typeface="Times New Roman" pitchFamily="18" charset="0"/>
              </a:rPr>
              <a:t>Dataset Description</a:t>
            </a:r>
            <a:endParaRPr sz="4000" dirty="0">
              <a:latin typeface="Times New Roman" pitchFamily="18" charset="0"/>
              <a:cs typeface="Times New Roman" pitchFamily="18"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16</a:t>
            </a:fld>
            <a:endParaRPr lang="en-IN" dirty="0"/>
          </a:p>
        </p:txBody>
      </p:sp>
      <p:pic>
        <p:nvPicPr>
          <p:cNvPr id="5" name="Picture 4">
            <a:extLst>
              <a:ext uri="{FF2B5EF4-FFF2-40B4-BE49-F238E27FC236}">
                <a16:creationId xmlns:a16="http://schemas.microsoft.com/office/drawing/2014/main" xmlns="" id="{BD0E3EB8-3E25-EFFE-D63F-1EEB945CAFEF}"/>
              </a:ext>
            </a:extLst>
          </p:cNvPr>
          <p:cNvPicPr>
            <a:picLocks noChangeAspect="1"/>
          </p:cNvPicPr>
          <p:nvPr/>
        </p:nvPicPr>
        <p:blipFill>
          <a:blip r:embed="rId3"/>
          <a:stretch>
            <a:fillRect/>
          </a:stretch>
        </p:blipFill>
        <p:spPr>
          <a:xfrm>
            <a:off x="403615" y="1595259"/>
            <a:ext cx="8336769" cy="3667482"/>
          </a:xfrm>
          <a:prstGeom prst="rect">
            <a:avLst/>
          </a:prstGeom>
        </p:spPr>
      </p:pic>
    </p:spTree>
    <p:extLst>
      <p:ext uri="{BB962C8B-B14F-4D97-AF65-F5344CB8AC3E}">
        <p14:creationId xmlns:p14="http://schemas.microsoft.com/office/powerpoint/2010/main" val="277051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16632"/>
            <a:ext cx="1800200" cy="2304256"/>
          </a:xfrm>
        </p:spPr>
        <p:txBody>
          <a:bodyPr>
            <a:normAutofit fontScale="90000"/>
          </a:bodyPr>
          <a:lstStyle/>
          <a:p>
            <a:r>
              <a:rPr lang="en-US" dirty="0" smtClean="0">
                <a:latin typeface="Times New Roman" pitchFamily="18" charset="0"/>
                <a:cs typeface="Times New Roman" pitchFamily="18" charset="0"/>
              </a:rPr>
              <a:t>Dataset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sz="2700" dirty="0" smtClean="0">
                <a:latin typeface="Times New Roman" pitchFamily="18" charset="0"/>
                <a:cs typeface="Times New Roman" pitchFamily="18" charset="0"/>
              </a:rPr>
              <a:t>GMM dataset:</a:t>
            </a:r>
            <a:endParaRPr lang="en-IN" sz="27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17</a:t>
            </a:fld>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692696"/>
            <a:ext cx="4032448" cy="27963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3690724"/>
            <a:ext cx="4015315" cy="19432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9940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01CADF-A180-1526-27D4-D7EDD08D5213}"/>
              </a:ext>
            </a:extLst>
          </p:cNvPr>
          <p:cNvSpPr>
            <a:spLocks noGrp="1"/>
          </p:cNvSpPr>
          <p:nvPr>
            <p:ph type="title"/>
          </p:nvPr>
        </p:nvSpPr>
        <p:spPr>
          <a:xfrm>
            <a:off x="107504" y="0"/>
            <a:ext cx="7886700" cy="1325563"/>
          </a:xfrm>
        </p:spPr>
        <p:txBody>
          <a:bodyPr>
            <a:normAutofit/>
          </a:bodyPr>
          <a:lstStyle/>
          <a:p>
            <a:r>
              <a:rPr lang="en-IN" sz="4000" dirty="0">
                <a:latin typeface="Times New Roman" panose="02020603050405020304" pitchFamily="18" charset="0"/>
                <a:cs typeface="Times New Roman" panose="02020603050405020304" pitchFamily="18" charset="0"/>
              </a:rPr>
              <a:t> Project Modules</a:t>
            </a:r>
          </a:p>
        </p:txBody>
      </p:sp>
      <p:sp>
        <p:nvSpPr>
          <p:cNvPr id="3" name="Text Placeholder 2">
            <a:extLst>
              <a:ext uri="{FF2B5EF4-FFF2-40B4-BE49-F238E27FC236}">
                <a16:creationId xmlns:a16="http://schemas.microsoft.com/office/drawing/2014/main" xmlns="" id="{B244992F-5022-0828-15DD-0026FA063563}"/>
              </a:ext>
            </a:extLst>
          </p:cNvPr>
          <p:cNvSpPr>
            <a:spLocks noGrp="1"/>
          </p:cNvSpPr>
          <p:nvPr>
            <p:ph type="body" idx="1"/>
          </p:nvPr>
        </p:nvSpPr>
        <p:spPr/>
        <p:txBody>
          <a:bodyPr>
            <a:normAutofit/>
          </a:bodyPr>
          <a:lstStyle/>
          <a:p>
            <a:r>
              <a:rPr lang="en-IN" sz="2400" dirty="0">
                <a:latin typeface="Times New Roman" panose="02020603050405020304" pitchFamily="18" charset="0"/>
                <a:cs typeface="Times New Roman" panose="02020603050405020304" pitchFamily="18" charset="0"/>
              </a:rPr>
              <a:t>Module 5:</a:t>
            </a:r>
          </a:p>
          <a:p>
            <a:pPr lvl="1"/>
            <a:r>
              <a:rPr lang="en-IN" dirty="0">
                <a:latin typeface="Times New Roman" panose="02020603050405020304" pitchFamily="18" charset="0"/>
                <a:cs typeface="Times New Roman" panose="02020603050405020304" pitchFamily="18" charset="0"/>
              </a:rPr>
              <a:t>Integration to an IOT system and using it as an audio verification system.</a:t>
            </a:r>
          </a:p>
        </p:txBody>
      </p:sp>
      <p:sp>
        <p:nvSpPr>
          <p:cNvPr id="5" name="Slide Number Placeholder 4">
            <a:extLst>
              <a:ext uri="{FF2B5EF4-FFF2-40B4-BE49-F238E27FC236}">
                <a16:creationId xmlns:a16="http://schemas.microsoft.com/office/drawing/2014/main" xmlns="" id="{12CB61A5-98D2-D427-1B44-1323440D437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18</a:t>
            </a:fld>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3212976"/>
            <a:ext cx="5218528" cy="2906103"/>
          </a:xfrm>
          <a:prstGeom prst="rect">
            <a:avLst/>
          </a:prstGeom>
        </p:spPr>
      </p:pic>
      <p:cxnSp>
        <p:nvCxnSpPr>
          <p:cNvPr id="8" name="Straight Arrow Connector 7"/>
          <p:cNvCxnSpPr/>
          <p:nvPr/>
        </p:nvCxnSpPr>
        <p:spPr>
          <a:xfrm>
            <a:off x="6012160" y="4149080"/>
            <a:ext cx="72008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5952316" y="3870632"/>
            <a:ext cx="864096" cy="276999"/>
          </a:xfrm>
          <a:prstGeom prst="rect">
            <a:avLst/>
          </a:prstGeom>
          <a:noFill/>
        </p:spPr>
        <p:txBody>
          <a:bodyPr wrap="square" rtlCol="0">
            <a:spAutoFit/>
          </a:bodyPr>
          <a:lstStyle/>
          <a:p>
            <a:r>
              <a:rPr lang="en-US" sz="1200" dirty="0">
                <a:latin typeface="Times New Roman" pitchFamily="18" charset="0"/>
                <a:cs typeface="Times New Roman" pitchFamily="18" charset="0"/>
              </a:rPr>
              <a:t>Genuine</a:t>
            </a:r>
            <a:endParaRPr lang="en-IN" sz="1200" dirty="0">
              <a:latin typeface="Times New Roman" pitchFamily="18" charset="0"/>
              <a:cs typeface="Times New Roman" pitchFamily="18"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2464" y="3356992"/>
            <a:ext cx="1896931" cy="1896931"/>
          </a:xfrm>
          <a:prstGeom prst="rect">
            <a:avLst/>
          </a:prstGeom>
        </p:spPr>
      </p:pic>
    </p:spTree>
    <p:extLst>
      <p:ext uri="{BB962C8B-B14F-4D97-AF65-F5344CB8AC3E}">
        <p14:creationId xmlns:p14="http://schemas.microsoft.com/office/powerpoint/2010/main" val="1897881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1336A7-2147-9725-2932-AACBBB7B83C2}"/>
              </a:ext>
            </a:extLst>
          </p:cNvPr>
          <p:cNvSpPr>
            <a:spLocks noGrp="1"/>
          </p:cNvSpPr>
          <p:nvPr>
            <p:ph type="title"/>
          </p:nvPr>
        </p:nvSpPr>
        <p:spPr>
          <a:xfrm>
            <a:off x="251520" y="0"/>
            <a:ext cx="7886700" cy="1325563"/>
          </a:xfrm>
        </p:spPr>
        <p:txBody>
          <a:bodyPr>
            <a:normAutofit/>
          </a:bodyPr>
          <a:lstStyle/>
          <a:p>
            <a:r>
              <a:rPr lang="en-IN" sz="4000" dirty="0">
                <a:latin typeface="Times New Roman" panose="02020603050405020304" pitchFamily="18" charset="0"/>
                <a:cs typeface="Times New Roman" panose="02020603050405020304" pitchFamily="18" charset="0"/>
              </a:rPr>
              <a:t>Architecture</a:t>
            </a:r>
          </a:p>
        </p:txBody>
      </p:sp>
      <p:sp>
        <p:nvSpPr>
          <p:cNvPr id="5" name="Slide Number Placeholder 4">
            <a:extLst>
              <a:ext uri="{FF2B5EF4-FFF2-40B4-BE49-F238E27FC236}">
                <a16:creationId xmlns:a16="http://schemas.microsoft.com/office/drawing/2014/main" xmlns="" id="{DC363F6D-8806-FBE1-D585-B9F58BA8DCE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19</a:t>
            </a:fld>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899" y="887412"/>
            <a:ext cx="7978553" cy="5277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1086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9653"/>
            <a:ext cx="7886700" cy="1325563"/>
          </a:xfrm>
        </p:spPr>
        <p:txBody>
          <a:bodyPr>
            <a:normAutofit/>
          </a:bodyPr>
          <a:lstStyle/>
          <a:p>
            <a:r>
              <a:rPr lang="en-IN" sz="4000" dirty="0" smtClean="0">
                <a:latin typeface="Times New Roman" pitchFamily="18" charset="0"/>
                <a:cs typeface="Times New Roman" pitchFamily="18" charset="0"/>
              </a:rPr>
              <a:t>Objective</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To develop a Home automation system using IOT integrated with Audio Spoof Detector </a:t>
            </a:r>
            <a:r>
              <a:rPr lang="en-US" sz="2400" dirty="0" smtClean="0">
                <a:latin typeface="Times New Roman" pitchFamily="18" charset="0"/>
                <a:cs typeface="Times New Roman" pitchFamily="18" charset="0"/>
              </a:rPr>
              <a:t>to </a:t>
            </a:r>
            <a:r>
              <a:rPr lang="en-US" sz="2400" dirty="0">
                <a:latin typeface="Times New Roman" pitchFamily="18" charset="0"/>
                <a:cs typeface="Times New Roman" pitchFamily="18" charset="0"/>
              </a:rPr>
              <a:t>prevent from the following audio spoof attacks </a:t>
            </a:r>
            <a:r>
              <a:rPr lang="en-US" sz="2400" dirty="0" smtClean="0">
                <a:latin typeface="Times New Roman" pitchFamily="18" charset="0"/>
                <a:cs typeface="Times New Roman" pitchFamily="18" charset="0"/>
              </a:rPr>
              <a:t>like:</a:t>
            </a:r>
          </a:p>
          <a:p>
            <a:pPr algn="just"/>
            <a:endParaRPr lang="en-US" sz="2400" dirty="0">
              <a:latin typeface="Times New Roman" pitchFamily="18" charset="0"/>
              <a:cs typeface="Times New Roman" pitchFamily="18" charset="0"/>
            </a:endParaRPr>
          </a:p>
          <a:p>
            <a:pPr lvl="1" algn="just"/>
            <a:r>
              <a:rPr lang="en-US" dirty="0" smtClean="0">
                <a:latin typeface="Times New Roman" pitchFamily="18" charset="0"/>
                <a:cs typeface="Times New Roman" pitchFamily="18" charset="0"/>
              </a:rPr>
              <a:t>Replay attack.</a:t>
            </a:r>
          </a:p>
          <a:p>
            <a:pPr lvl="1" algn="just"/>
            <a:r>
              <a:rPr lang="en-US" dirty="0" smtClean="0">
                <a:latin typeface="Times New Roman" pitchFamily="18" charset="0"/>
                <a:cs typeface="Times New Roman" pitchFamily="18" charset="0"/>
              </a:rPr>
              <a:t>Voice Conversion attack.</a:t>
            </a:r>
            <a:endParaRPr lang="en-US" dirty="0">
              <a:latin typeface="Times New Roman" pitchFamily="18" charset="0"/>
              <a:cs typeface="Times New Roman" pitchFamily="18" charset="0"/>
            </a:endParaRPr>
          </a:p>
          <a:p>
            <a:pPr algn="just"/>
            <a:endParaRPr lang="en-IN" sz="2400" dirty="0">
              <a:latin typeface="Times New Roman" pitchFamily="18" charset="0"/>
              <a:cs typeface="Times New Roman"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a:t>
            </a:fld>
            <a:endParaRPr lang="en-IN" dirty="0"/>
          </a:p>
        </p:txBody>
      </p:sp>
    </p:spTree>
    <p:extLst>
      <p:ext uri="{BB962C8B-B14F-4D97-AF65-F5344CB8AC3E}">
        <p14:creationId xmlns:p14="http://schemas.microsoft.com/office/powerpoint/2010/main" val="29643467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Times New Roman" pitchFamily="18" charset="0"/>
                <a:cs typeface="Times New Roman" pitchFamily="18" charset="0"/>
              </a:rPr>
              <a:t>Modules</a:t>
            </a:r>
            <a:endParaRPr lang="en-IN" sz="4000" dirty="0">
              <a:latin typeface="Times New Roman" pitchFamily="18" charset="0"/>
              <a:cs typeface="Times New Roman"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20</a:t>
            </a:fld>
            <a:endParaRPr lang="en-IN" dirty="0"/>
          </a:p>
        </p:txBody>
      </p:sp>
      <p:sp>
        <p:nvSpPr>
          <p:cNvPr id="5" name="Rectangle 4"/>
          <p:cNvSpPr/>
          <p:nvPr/>
        </p:nvSpPr>
        <p:spPr>
          <a:xfrm>
            <a:off x="755576" y="1844824"/>
            <a:ext cx="1872208" cy="1391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3922400" y="1940240"/>
            <a:ext cx="1656184" cy="1279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6735628" y="1841768"/>
            <a:ext cx="1872208" cy="13782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Arrow Connector 8"/>
          <p:cNvCxnSpPr/>
          <p:nvPr/>
        </p:nvCxnSpPr>
        <p:spPr>
          <a:xfrm>
            <a:off x="2699792" y="2533954"/>
            <a:ext cx="1152128" cy="0"/>
          </a:xfrm>
          <a:prstGeom prst="straightConnector1">
            <a:avLst/>
          </a:prstGeom>
          <a:ln>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7" idx="1"/>
          </p:cNvCxnSpPr>
          <p:nvPr/>
        </p:nvCxnSpPr>
        <p:spPr>
          <a:xfrm flipV="1">
            <a:off x="5578584" y="2530898"/>
            <a:ext cx="1157044" cy="9716"/>
          </a:xfrm>
          <a:prstGeom prst="straightConnector1">
            <a:avLst/>
          </a:prstGeom>
          <a:ln>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71600" y="2279004"/>
            <a:ext cx="1440160" cy="523220"/>
          </a:xfrm>
          <a:prstGeom prst="rect">
            <a:avLst/>
          </a:prstGeom>
          <a:solidFill>
            <a:schemeClr val="bg1"/>
          </a:solidFill>
          <a:ln>
            <a:solidFill>
              <a:schemeClr val="bg1"/>
            </a:solidFill>
          </a:ln>
        </p:spPr>
        <p:txBody>
          <a:bodyPr wrap="square" rtlCol="0">
            <a:spAutoFit/>
          </a:bodyPr>
          <a:lstStyle/>
          <a:p>
            <a:pPr algn="ctr"/>
            <a:r>
              <a:rPr lang="en-IN" dirty="0" smtClean="0"/>
              <a:t>Audio Spoof Detector</a:t>
            </a:r>
            <a:endParaRPr lang="en-IN" dirty="0"/>
          </a:p>
        </p:txBody>
      </p:sp>
      <p:sp>
        <p:nvSpPr>
          <p:cNvPr id="15" name="TextBox 14"/>
          <p:cNvSpPr txBox="1"/>
          <p:nvPr/>
        </p:nvSpPr>
        <p:spPr>
          <a:xfrm>
            <a:off x="4030412" y="2238494"/>
            <a:ext cx="1440160" cy="523220"/>
          </a:xfrm>
          <a:prstGeom prst="rect">
            <a:avLst/>
          </a:prstGeom>
          <a:solidFill>
            <a:schemeClr val="bg1"/>
          </a:solidFill>
        </p:spPr>
        <p:txBody>
          <a:bodyPr wrap="square" rtlCol="0">
            <a:spAutoFit/>
          </a:bodyPr>
          <a:lstStyle/>
          <a:p>
            <a:pPr algn="ctr"/>
            <a:r>
              <a:rPr lang="en-IN" dirty="0" smtClean="0"/>
              <a:t>Speaker Identification</a:t>
            </a:r>
            <a:endParaRPr lang="en-IN" dirty="0"/>
          </a:p>
        </p:txBody>
      </p:sp>
      <p:sp>
        <p:nvSpPr>
          <p:cNvPr id="16" name="TextBox 15"/>
          <p:cNvSpPr txBox="1"/>
          <p:nvPr/>
        </p:nvSpPr>
        <p:spPr>
          <a:xfrm>
            <a:off x="7020272" y="2297584"/>
            <a:ext cx="1440160" cy="307777"/>
          </a:xfrm>
          <a:prstGeom prst="rect">
            <a:avLst/>
          </a:prstGeom>
          <a:solidFill>
            <a:schemeClr val="bg1"/>
          </a:solidFill>
        </p:spPr>
        <p:txBody>
          <a:bodyPr wrap="square" rtlCol="0">
            <a:spAutoFit/>
          </a:bodyPr>
          <a:lstStyle/>
          <a:p>
            <a:pPr algn="ctr"/>
            <a:r>
              <a:rPr lang="en-IN" dirty="0" err="1" smtClean="0"/>
              <a:t>IoT</a:t>
            </a:r>
            <a:r>
              <a:rPr lang="en-IN" dirty="0" smtClean="0"/>
              <a:t> System</a:t>
            </a:r>
            <a:endParaRPr lang="en-IN" dirty="0"/>
          </a:p>
        </p:txBody>
      </p:sp>
      <p:sp>
        <p:nvSpPr>
          <p:cNvPr id="18" name="TextBox 17"/>
          <p:cNvSpPr txBox="1"/>
          <p:nvPr/>
        </p:nvSpPr>
        <p:spPr>
          <a:xfrm>
            <a:off x="2771800" y="2153042"/>
            <a:ext cx="1008112" cy="276999"/>
          </a:xfrm>
          <a:prstGeom prst="rect">
            <a:avLst/>
          </a:prstGeom>
          <a:noFill/>
        </p:spPr>
        <p:txBody>
          <a:bodyPr wrap="square" rtlCol="0">
            <a:spAutoFit/>
          </a:bodyPr>
          <a:lstStyle/>
          <a:p>
            <a:r>
              <a:rPr lang="en-IN" sz="1200" dirty="0" smtClean="0"/>
              <a:t>Legit Audio</a:t>
            </a:r>
            <a:endParaRPr lang="en-IN" sz="1200" dirty="0"/>
          </a:p>
        </p:txBody>
      </p:sp>
      <p:sp>
        <p:nvSpPr>
          <p:cNvPr id="19" name="TextBox 18"/>
          <p:cNvSpPr txBox="1"/>
          <p:nvPr/>
        </p:nvSpPr>
        <p:spPr>
          <a:xfrm>
            <a:off x="5653050" y="2038439"/>
            <a:ext cx="1008112" cy="461665"/>
          </a:xfrm>
          <a:prstGeom prst="rect">
            <a:avLst/>
          </a:prstGeom>
          <a:noFill/>
        </p:spPr>
        <p:txBody>
          <a:bodyPr wrap="square" rtlCol="0">
            <a:spAutoFit/>
          </a:bodyPr>
          <a:lstStyle/>
          <a:p>
            <a:r>
              <a:rPr lang="en-IN" sz="1200" dirty="0" smtClean="0"/>
              <a:t>Authorized User</a:t>
            </a:r>
            <a:endParaRPr lang="en-IN" sz="1200" dirty="0"/>
          </a:p>
        </p:txBody>
      </p:sp>
    </p:spTree>
    <p:extLst>
      <p:ext uri="{BB962C8B-B14F-4D97-AF65-F5344CB8AC3E}">
        <p14:creationId xmlns:p14="http://schemas.microsoft.com/office/powerpoint/2010/main" val="825893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912AD0-C8BD-662C-DC52-86855597BA74}"/>
              </a:ext>
            </a:extLst>
          </p:cNvPr>
          <p:cNvSpPr>
            <a:spLocks noGrp="1"/>
          </p:cNvSpPr>
          <p:nvPr>
            <p:ph type="title"/>
          </p:nvPr>
        </p:nvSpPr>
        <p:spPr>
          <a:xfrm>
            <a:off x="251520" y="-347"/>
            <a:ext cx="7886700" cy="1325563"/>
          </a:xfrm>
        </p:spPr>
        <p:txBody>
          <a:bodyPr>
            <a:normAutofit/>
          </a:bodyPr>
          <a:lstStyle/>
          <a:p>
            <a:pPr marL="114300" indent="0">
              <a:buNone/>
            </a:pPr>
            <a:r>
              <a:rPr lang="en-IN" sz="4000" dirty="0">
                <a:latin typeface="Times New Roman" panose="02020603050405020304" pitchFamily="18" charset="0"/>
                <a:cs typeface="Times New Roman" panose="02020603050405020304" pitchFamily="18" charset="0"/>
              </a:rPr>
              <a:t>Algorithms used</a:t>
            </a:r>
          </a:p>
        </p:txBody>
      </p:sp>
      <p:sp>
        <p:nvSpPr>
          <p:cNvPr id="3" name="Text Placeholder 2">
            <a:extLst>
              <a:ext uri="{FF2B5EF4-FFF2-40B4-BE49-F238E27FC236}">
                <a16:creationId xmlns:a16="http://schemas.microsoft.com/office/drawing/2014/main" xmlns="" id="{03A979FF-6CF9-BECD-A7FA-E572CB04024F}"/>
              </a:ext>
            </a:extLst>
          </p:cNvPr>
          <p:cNvSpPr>
            <a:spLocks noGrp="1"/>
          </p:cNvSpPr>
          <p:nvPr>
            <p:ph type="body" idx="1"/>
          </p:nvPr>
        </p:nvSpPr>
        <p:spPr>
          <a:xfrm>
            <a:off x="539552" y="1124744"/>
            <a:ext cx="7886700" cy="4351338"/>
          </a:xfrm>
        </p:spPr>
        <p:txBody>
          <a:bodyPr>
            <a:normAutofit/>
          </a:bodyPr>
          <a:lstStyle/>
          <a:p>
            <a:pPr marL="114300" indent="0" algn="just">
              <a:buNone/>
            </a:pPr>
            <a:r>
              <a:rPr lang="en-US" sz="2400" b="1" dirty="0">
                <a:latin typeface="Times New Roman" panose="02020603050405020304" pitchFamily="18" charset="0"/>
                <a:cs typeface="Times New Roman" panose="02020603050405020304" pitchFamily="18" charset="0"/>
              </a:rPr>
              <a:t>Mel Frequency Cepstral Coefficients(MFCCs):</a:t>
            </a:r>
          </a:p>
          <a:p>
            <a:pPr algn="just"/>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MFCC is the widely used technique for extracting the features from the audio signal.</a:t>
            </a:r>
          </a:p>
          <a:p>
            <a:pPr algn="just"/>
            <a:r>
              <a:rPr lang="en-US" sz="2400" dirty="0">
                <a:latin typeface="Times New Roman" panose="02020603050405020304" pitchFamily="18" charset="0"/>
                <a:cs typeface="Times New Roman" panose="02020603050405020304" pitchFamily="18" charset="0"/>
              </a:rPr>
              <a:t>Mel-frequency cepstral coefficients (MFCC) which have 39 features. The feature count is small enough to force us to learn the information of the audio. 12 parameters are related to the amplitude of frequencies. It provides us enough frequency channels to analyze the audio.</a:t>
            </a:r>
          </a:p>
        </p:txBody>
      </p:sp>
      <p:sp>
        <p:nvSpPr>
          <p:cNvPr id="5" name="Slide Number Placeholder 4">
            <a:extLst>
              <a:ext uri="{FF2B5EF4-FFF2-40B4-BE49-F238E27FC236}">
                <a16:creationId xmlns:a16="http://schemas.microsoft.com/office/drawing/2014/main" xmlns="" id="{157EB441-9993-212C-1E3D-CCA14E5D1C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21</a:t>
            </a:fld>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4204516"/>
            <a:ext cx="5616624" cy="24638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23460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EAFDDD-89B6-6C7E-3A06-32C09367F4AE}"/>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Algorithms used</a:t>
            </a:r>
          </a:p>
        </p:txBody>
      </p:sp>
      <p:sp>
        <p:nvSpPr>
          <p:cNvPr id="3" name="Text Placeholder 2">
            <a:extLst>
              <a:ext uri="{FF2B5EF4-FFF2-40B4-BE49-F238E27FC236}">
                <a16:creationId xmlns:a16="http://schemas.microsoft.com/office/drawing/2014/main" xmlns="" id="{7F9F46CD-6EB6-CEF4-E07C-F4080F77AC2F}"/>
              </a:ext>
            </a:extLst>
          </p:cNvPr>
          <p:cNvSpPr>
            <a:spLocks noGrp="1"/>
          </p:cNvSpPr>
          <p:nvPr>
            <p:ph type="body" idx="1"/>
          </p:nvPr>
        </p:nvSpPr>
        <p:spPr>
          <a:xfrm>
            <a:off x="628650" y="1825625"/>
            <a:ext cx="7975798" cy="4351338"/>
          </a:xfrm>
        </p:spPr>
        <p:txBody>
          <a:bodyPr>
            <a:normAutofit/>
          </a:bodyPr>
          <a:lstStyle/>
          <a:p>
            <a:r>
              <a:rPr lang="en-IN" dirty="0" err="1">
                <a:latin typeface="Times New Roman" panose="02020603050405020304" pitchFamily="18" charset="0"/>
                <a:cs typeface="Times New Roman" panose="02020603050405020304" pitchFamily="18" charset="0"/>
              </a:rPr>
              <a:t>BiDirectional</a:t>
            </a:r>
            <a:r>
              <a:rPr lang="en-IN" dirty="0">
                <a:latin typeface="Times New Roman" panose="02020603050405020304" pitchFamily="18" charset="0"/>
                <a:cs typeface="Times New Roman" panose="02020603050405020304" pitchFamily="18" charset="0"/>
              </a:rPr>
              <a:t> LSTM:</a:t>
            </a:r>
          </a:p>
          <a:p>
            <a:r>
              <a:rPr lang="en-US" sz="2400" dirty="0">
                <a:latin typeface="Times New Roman" panose="02020603050405020304" pitchFamily="18" charset="0"/>
                <a:cs typeface="Times New Roman" panose="02020603050405020304" pitchFamily="18" charset="0"/>
              </a:rPr>
              <a:t>Unlike standard LSTM, the input flows in both directions, and it’s capable of utilizing information from both sides. It’s also a powerful tool for modeling the sequential dependencies between words and phrases in both directions of the sequence.</a:t>
            </a:r>
          </a:p>
          <a:p>
            <a:r>
              <a:rPr lang="en-US" sz="2400" dirty="0" err="1">
                <a:latin typeface="Times New Roman" panose="02020603050405020304" pitchFamily="18" charset="0"/>
                <a:cs typeface="Times New Roman" panose="02020603050405020304" pitchFamily="18" charset="0"/>
              </a:rPr>
              <a:t>BiLSTM</a:t>
            </a:r>
            <a:r>
              <a:rPr lang="en-US" sz="2400" dirty="0">
                <a:latin typeface="Times New Roman" panose="02020603050405020304" pitchFamily="18" charset="0"/>
                <a:cs typeface="Times New Roman" panose="02020603050405020304" pitchFamily="18" charset="0"/>
              </a:rPr>
              <a:t> adds one more LSTM layer, which reverses the direction of information flow.</a:t>
            </a:r>
            <a:endParaRPr lang="en-IN" sz="3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995B14DD-E2C2-174A-E983-A25599BFA66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22</a:t>
            </a:fld>
            <a:endParaRPr lang="en-IN" dirty="0"/>
          </a:p>
        </p:txBody>
      </p:sp>
    </p:spTree>
    <p:extLst>
      <p:ext uri="{BB962C8B-B14F-4D97-AF65-F5344CB8AC3E}">
        <p14:creationId xmlns:p14="http://schemas.microsoft.com/office/powerpoint/2010/main" val="3110064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A75EAF50-A30D-1FBA-6D1E-0B2B560FBF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23</a:t>
            </a:fld>
            <a:endParaRPr lang="en-IN" dirty="0"/>
          </a:p>
        </p:txBody>
      </p:sp>
      <p:pic>
        <p:nvPicPr>
          <p:cNvPr id="6" name="Picture 5">
            <a:extLst>
              <a:ext uri="{FF2B5EF4-FFF2-40B4-BE49-F238E27FC236}">
                <a16:creationId xmlns:a16="http://schemas.microsoft.com/office/drawing/2014/main" xmlns="" id="{50240CAF-92B4-9797-4C10-716B8961BD3A}"/>
              </a:ext>
            </a:extLst>
          </p:cNvPr>
          <p:cNvPicPr>
            <a:picLocks noChangeAspect="1"/>
          </p:cNvPicPr>
          <p:nvPr/>
        </p:nvPicPr>
        <p:blipFill>
          <a:blip r:embed="rId2"/>
          <a:stretch>
            <a:fillRect/>
          </a:stretch>
        </p:blipFill>
        <p:spPr>
          <a:xfrm>
            <a:off x="275387" y="1687368"/>
            <a:ext cx="8593226" cy="3483263"/>
          </a:xfrm>
          <a:prstGeom prst="rect">
            <a:avLst/>
          </a:prstGeom>
        </p:spPr>
      </p:pic>
    </p:spTree>
    <p:extLst>
      <p:ext uri="{BB962C8B-B14F-4D97-AF65-F5344CB8AC3E}">
        <p14:creationId xmlns:p14="http://schemas.microsoft.com/office/powerpoint/2010/main" val="1428982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Algorithms Used </a:t>
            </a:r>
            <a:endParaRPr lang="en-IN"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normAutofit/>
          </a:bodyPr>
          <a:lstStyle/>
          <a:p>
            <a:pPr marL="114300" indent="0">
              <a:buNone/>
            </a:pPr>
            <a:r>
              <a:rPr lang="en-US" sz="2400" b="1" dirty="0">
                <a:latin typeface="Times New Roman" pitchFamily="18" charset="0"/>
                <a:cs typeface="Times New Roman" pitchFamily="18" charset="0"/>
              </a:rPr>
              <a:t>GMM</a:t>
            </a:r>
            <a:r>
              <a:rPr lang="en-US" b="1" dirty="0">
                <a:latin typeface="Times New Roman" pitchFamily="18" charset="0"/>
                <a:cs typeface="Times New Roman" pitchFamily="18" charset="0"/>
              </a:rPr>
              <a:t> : </a:t>
            </a:r>
            <a:endParaRPr lang="en-US" b="1"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Gaussian mixture model (GMM) is </a:t>
            </a:r>
            <a:r>
              <a:rPr lang="en-US" sz="2400" dirty="0" smtClean="0">
                <a:latin typeface="Times New Roman" pitchFamily="18" charset="0"/>
                <a:cs typeface="Times New Roman" pitchFamily="18" charset="0"/>
              </a:rPr>
              <a:t>a </a:t>
            </a:r>
            <a:r>
              <a:rPr lang="en-US" sz="2400" dirty="0">
                <a:latin typeface="Times New Roman" pitchFamily="18" charset="0"/>
                <a:cs typeface="Times New Roman" pitchFamily="18" charset="0"/>
              </a:rPr>
              <a:t>parametric classifier </a:t>
            </a:r>
            <a:r>
              <a:rPr lang="en-US" sz="2400" dirty="0" smtClean="0">
                <a:latin typeface="Times New Roman" pitchFamily="18" charset="0"/>
                <a:cs typeface="Times New Roman" pitchFamily="18" charset="0"/>
              </a:rPr>
              <a:t>, used in classifying </a:t>
            </a:r>
            <a:r>
              <a:rPr lang="en-US" sz="2400" dirty="0">
                <a:latin typeface="Times New Roman" pitchFamily="18" charset="0"/>
                <a:cs typeface="Times New Roman" pitchFamily="18" charset="0"/>
              </a:rPr>
              <a:t>different audio classes</a:t>
            </a:r>
            <a:r>
              <a:rPr lang="en-US" sz="2400" dirty="0" smtClean="0">
                <a:latin typeface="Times New Roman" pitchFamily="18" charset="0"/>
                <a:cs typeface="Times New Roman" pitchFamily="18" charset="0"/>
              </a:rPr>
              <a:t>. It </a:t>
            </a:r>
            <a:r>
              <a:rPr lang="en-US" sz="2400" dirty="0">
                <a:latin typeface="Times New Roman" pitchFamily="18" charset="0"/>
                <a:cs typeface="Times New Roman" pitchFamily="18" charset="0"/>
              </a:rPr>
              <a:t>is an </a:t>
            </a:r>
            <a:r>
              <a:rPr lang="en-US" sz="2400" dirty="0" smtClean="0">
                <a:latin typeface="Times New Roman" pitchFamily="18" charset="0"/>
                <a:cs typeface="Times New Roman" pitchFamily="18" charset="0"/>
              </a:rPr>
              <a:t>intuitive approach </a:t>
            </a:r>
            <a:r>
              <a:rPr lang="en-US" sz="2400" dirty="0">
                <a:latin typeface="Times New Roman" pitchFamily="18" charset="0"/>
                <a:cs typeface="Times New Roman" pitchFamily="18" charset="0"/>
              </a:rPr>
              <a:t>when the model consists of several </a:t>
            </a:r>
            <a:r>
              <a:rPr lang="en-US" sz="2400" dirty="0" smtClean="0">
                <a:latin typeface="Times New Roman" pitchFamily="18" charset="0"/>
                <a:cs typeface="Times New Roman" pitchFamily="18" charset="0"/>
              </a:rPr>
              <a:t>Gaussian components</a:t>
            </a:r>
            <a:r>
              <a:rPr lang="en-US" sz="2400" dirty="0">
                <a:latin typeface="Times New Roman" pitchFamily="18" charset="0"/>
                <a:cs typeface="Times New Roman" pitchFamily="18" charset="0"/>
              </a:rPr>
              <a:t>, which can be seen to model </a:t>
            </a:r>
            <a:r>
              <a:rPr lang="en-US" sz="2400" dirty="0" smtClean="0">
                <a:latin typeface="Times New Roman" pitchFamily="18" charset="0"/>
                <a:cs typeface="Times New Roman" pitchFamily="18" charset="0"/>
              </a:rPr>
              <a:t>audio </a:t>
            </a:r>
            <a:r>
              <a:rPr lang="en-US" sz="2400" dirty="0">
                <a:latin typeface="Times New Roman" pitchFamily="18" charset="0"/>
                <a:cs typeface="Times New Roman" pitchFamily="18" charset="0"/>
              </a:rPr>
              <a:t>features</a:t>
            </a:r>
            <a:r>
              <a:rPr lang="en-US" sz="2400" dirty="0" smtClean="0">
                <a:latin typeface="Times New Roman" pitchFamily="18" charset="0"/>
                <a:cs typeface="Times New Roman" pitchFamily="18" charset="0"/>
              </a:rPr>
              <a:t>.</a:t>
            </a:r>
          </a:p>
          <a:p>
            <a:pPr algn="just"/>
            <a:r>
              <a:rPr lang="en-US" sz="2400" dirty="0">
                <a:latin typeface="Times New Roman" pitchFamily="18" charset="0"/>
                <a:cs typeface="Times New Roman" pitchFamily="18" charset="0"/>
              </a:rPr>
              <a:t>The basis for using GMM is that the </a:t>
            </a:r>
            <a:r>
              <a:rPr lang="en-US" sz="2400" dirty="0" smtClean="0">
                <a:latin typeface="Times New Roman" pitchFamily="18" charset="0"/>
                <a:cs typeface="Times New Roman" pitchFamily="18" charset="0"/>
              </a:rPr>
              <a:t> probability distribution </a:t>
            </a:r>
            <a:r>
              <a:rPr lang="en-US" sz="2400" dirty="0">
                <a:latin typeface="Times New Roman" pitchFamily="18" charset="0"/>
                <a:cs typeface="Times New Roman" pitchFamily="18" charset="0"/>
              </a:rPr>
              <a:t>of feature vectors extracted from a class can be </a:t>
            </a:r>
            <a:r>
              <a:rPr lang="en-US" sz="2400" dirty="0" smtClean="0">
                <a:latin typeface="Times New Roman" pitchFamily="18" charset="0"/>
                <a:cs typeface="Times New Roman" pitchFamily="18" charset="0"/>
              </a:rPr>
              <a:t>modeled and compared for identification.</a:t>
            </a:r>
            <a:endParaRPr lang="en-IN" sz="2400" dirty="0">
              <a:latin typeface="Times New Roman" pitchFamily="18" charset="0"/>
              <a:cs typeface="Times New Roman"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24</a:t>
            </a:fld>
            <a:endParaRPr lang="en-IN" dirty="0"/>
          </a:p>
        </p:txBody>
      </p:sp>
    </p:spTree>
    <p:extLst>
      <p:ext uri="{BB962C8B-B14F-4D97-AF65-F5344CB8AC3E}">
        <p14:creationId xmlns:p14="http://schemas.microsoft.com/office/powerpoint/2010/main" val="33598479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err="1" smtClean="0">
                <a:latin typeface="Times New Roman" pitchFamily="18" charset="0"/>
                <a:cs typeface="Times New Roman" pitchFamily="18" charset="0"/>
              </a:rPr>
              <a:t>IoT</a:t>
            </a:r>
            <a:r>
              <a:rPr lang="en-IN" sz="4000" dirty="0" smtClean="0">
                <a:latin typeface="Times New Roman" pitchFamily="18" charset="0"/>
                <a:cs typeface="Times New Roman" pitchFamily="18" charset="0"/>
              </a:rPr>
              <a:t> Components to be used</a:t>
            </a:r>
            <a:endParaRPr lang="en-IN" sz="4000"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normAutofit/>
          </a:bodyPr>
          <a:lstStyle/>
          <a:p>
            <a:r>
              <a:rPr lang="en-IN" sz="1800" dirty="0" err="1" smtClean="0">
                <a:latin typeface="Times New Roman" pitchFamily="18" charset="0"/>
                <a:cs typeface="Times New Roman" pitchFamily="18" charset="0"/>
              </a:rPr>
              <a:t>Arduino</a:t>
            </a:r>
            <a:r>
              <a:rPr lang="en-IN" sz="1800" dirty="0" smtClean="0">
                <a:latin typeface="Times New Roman" pitchFamily="18" charset="0"/>
                <a:cs typeface="Times New Roman" pitchFamily="18" charset="0"/>
              </a:rPr>
              <a:t> UNO board</a:t>
            </a:r>
          </a:p>
          <a:p>
            <a:r>
              <a:rPr lang="en-IN" sz="1800" dirty="0" smtClean="0">
                <a:latin typeface="Times New Roman" pitchFamily="18" charset="0"/>
                <a:cs typeface="Times New Roman" pitchFamily="18" charset="0"/>
              </a:rPr>
              <a:t>LED lights</a:t>
            </a:r>
          </a:p>
          <a:p>
            <a:r>
              <a:rPr lang="en-IN" sz="1800" dirty="0" smtClean="0">
                <a:latin typeface="Times New Roman" pitchFamily="18" charset="0"/>
                <a:cs typeface="Times New Roman" pitchFamily="18" charset="0"/>
              </a:rPr>
              <a:t>Servo motor</a:t>
            </a:r>
          </a:p>
          <a:p>
            <a:r>
              <a:rPr lang="en-IN" sz="1800" dirty="0" smtClean="0">
                <a:latin typeface="Times New Roman" pitchFamily="18" charset="0"/>
                <a:cs typeface="Times New Roman" pitchFamily="18" charset="0"/>
              </a:rPr>
              <a:t>Connecting wires </a:t>
            </a:r>
          </a:p>
          <a:p>
            <a:r>
              <a:rPr lang="en-IN" sz="1800" dirty="0" smtClean="0">
                <a:latin typeface="Times New Roman" pitchFamily="18" charset="0"/>
                <a:cs typeface="Times New Roman" pitchFamily="18" charset="0"/>
              </a:rPr>
              <a:t>Bread Board</a:t>
            </a:r>
            <a:endParaRPr lang="en-IN" sz="1800" dirty="0">
              <a:latin typeface="Times New Roman" pitchFamily="18" charset="0"/>
              <a:cs typeface="Times New Roman"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25</a:t>
            </a:fld>
            <a:endParaRPr lang="en-IN" dirty="0"/>
          </a:p>
        </p:txBody>
      </p:sp>
    </p:spTree>
    <p:extLst>
      <p:ext uri="{BB962C8B-B14F-4D97-AF65-F5344CB8AC3E}">
        <p14:creationId xmlns:p14="http://schemas.microsoft.com/office/powerpoint/2010/main" val="5267625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7886700" cy="1325563"/>
          </a:xfrm>
        </p:spPr>
        <p:txBody>
          <a:bodyPr>
            <a:normAutofit/>
          </a:bodyPr>
          <a:lstStyle/>
          <a:p>
            <a:r>
              <a:rPr lang="en-IN" sz="4000" dirty="0">
                <a:latin typeface="Times New Roman" pitchFamily="18" charset="0"/>
                <a:cs typeface="Times New Roman" pitchFamily="18" charset="0"/>
              </a:rPr>
              <a:t>Results</a:t>
            </a:r>
          </a:p>
        </p:txBody>
      </p:sp>
      <p:sp>
        <p:nvSpPr>
          <p:cNvPr id="3" name="Content Placeholder 2"/>
          <p:cNvSpPr>
            <a:spLocks noGrp="1"/>
          </p:cNvSpPr>
          <p:nvPr>
            <p:ph idx="1"/>
          </p:nvPr>
        </p:nvSpPr>
        <p:spPr>
          <a:xfrm>
            <a:off x="611560" y="1772816"/>
            <a:ext cx="7886700" cy="4351338"/>
          </a:xfrm>
        </p:spPr>
        <p:txBody>
          <a:bodyPr>
            <a:normAutofit/>
          </a:bodyPr>
          <a:lstStyle/>
          <a:p>
            <a:pPr algn="just"/>
            <a:r>
              <a:rPr lang="en-US" sz="2400" b="1" dirty="0">
                <a:latin typeface="Times New Roman" panose="02020603050405020304" pitchFamily="18" charset="0"/>
                <a:cs typeface="Times New Roman" panose="02020603050405020304" pitchFamily="18" charset="0"/>
              </a:rPr>
              <a:t>Classification Report</a:t>
            </a:r>
          </a:p>
          <a:p>
            <a:pPr algn="just"/>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26</a:t>
            </a:fld>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564904"/>
            <a:ext cx="6924367" cy="2592288"/>
          </a:xfrm>
          <a:prstGeom prst="rect">
            <a:avLst/>
          </a:prstGeom>
          <a:solidFill>
            <a:schemeClr val="tx1"/>
          </a:solidFill>
          <a:ln>
            <a:solidFill>
              <a:schemeClr val="tx1"/>
            </a:solidFill>
          </a:ln>
        </p:spPr>
      </p:pic>
    </p:spTree>
    <p:extLst>
      <p:ext uri="{BB962C8B-B14F-4D97-AF65-F5344CB8AC3E}">
        <p14:creationId xmlns:p14="http://schemas.microsoft.com/office/powerpoint/2010/main" val="35702151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7886700" cy="1325563"/>
          </a:xfrm>
        </p:spPr>
        <p:txBody>
          <a:bodyPr>
            <a:normAutofit/>
          </a:bodyPr>
          <a:lstStyle/>
          <a:p>
            <a:r>
              <a:rPr lang="en-IN" sz="4000" dirty="0">
                <a:latin typeface="Times New Roman" pitchFamily="18" charset="0"/>
                <a:cs typeface="Times New Roman" pitchFamily="18" charset="0"/>
              </a:rPr>
              <a:t>Results</a:t>
            </a:r>
          </a:p>
        </p:txBody>
      </p:sp>
      <p:sp>
        <p:nvSpPr>
          <p:cNvPr id="3" name="Content Placeholder 2"/>
          <p:cNvSpPr>
            <a:spLocks noGrp="1"/>
          </p:cNvSpPr>
          <p:nvPr>
            <p:ph idx="1"/>
          </p:nvPr>
        </p:nvSpPr>
        <p:spPr>
          <a:xfrm>
            <a:off x="611560" y="1484784"/>
            <a:ext cx="7886700" cy="4351338"/>
          </a:xfrm>
        </p:spPr>
        <p:txBody>
          <a:bodyPr>
            <a:normAutofit/>
          </a:bodyPr>
          <a:lstStyle/>
          <a:p>
            <a:pPr algn="just"/>
            <a:r>
              <a:rPr lang="en-US" sz="2400" b="1" dirty="0">
                <a:latin typeface="Times New Roman" panose="02020603050405020304" pitchFamily="18" charset="0"/>
                <a:cs typeface="Times New Roman" panose="02020603050405020304" pitchFamily="18" charset="0"/>
              </a:rPr>
              <a:t>Confusion Matrix</a:t>
            </a:r>
          </a:p>
          <a:p>
            <a:pPr algn="just"/>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27</a:t>
            </a:fld>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151906"/>
            <a:ext cx="7497436" cy="3960440"/>
          </a:xfrm>
          <a:prstGeom prst="rect">
            <a:avLst/>
          </a:prstGeom>
          <a:solidFill>
            <a:schemeClr val="bg1"/>
          </a:solidFill>
          <a:ln w="9525">
            <a:solidFill>
              <a:schemeClr val="tx1"/>
            </a:solidFill>
            <a:miter lim="800000"/>
            <a:headEnd/>
            <a:tailEnd/>
          </a:ln>
        </p:spPr>
      </p:pic>
    </p:spTree>
    <p:extLst>
      <p:ext uri="{BB962C8B-B14F-4D97-AF65-F5344CB8AC3E}">
        <p14:creationId xmlns:p14="http://schemas.microsoft.com/office/powerpoint/2010/main" val="2303694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7886700" cy="1325563"/>
          </a:xfrm>
        </p:spPr>
        <p:txBody>
          <a:bodyPr>
            <a:normAutofit/>
          </a:bodyPr>
          <a:lstStyle/>
          <a:p>
            <a:r>
              <a:rPr lang="en-IN" sz="4000" dirty="0">
                <a:latin typeface="Times New Roman" pitchFamily="18" charset="0"/>
                <a:cs typeface="Times New Roman" pitchFamily="18" charset="0"/>
              </a:rPr>
              <a:t>Results</a:t>
            </a:r>
          </a:p>
        </p:txBody>
      </p:sp>
      <p:sp>
        <p:nvSpPr>
          <p:cNvPr id="3" name="Content Placeholder 2"/>
          <p:cNvSpPr>
            <a:spLocks noGrp="1"/>
          </p:cNvSpPr>
          <p:nvPr>
            <p:ph idx="1"/>
          </p:nvPr>
        </p:nvSpPr>
        <p:spPr>
          <a:xfrm>
            <a:off x="644154" y="1628800"/>
            <a:ext cx="7886700" cy="4351338"/>
          </a:xfrm>
        </p:spPr>
        <p:txBody>
          <a:bodyPr>
            <a:normAutofit/>
          </a:bodyPr>
          <a:lstStyle/>
          <a:p>
            <a:pPr algn="just"/>
            <a:r>
              <a:rPr lang="en-US" sz="2400" b="1" dirty="0">
                <a:latin typeface="Times New Roman" panose="02020603050405020304" pitchFamily="18" charset="0"/>
                <a:cs typeface="Times New Roman" panose="02020603050405020304" pitchFamily="18" charset="0"/>
              </a:rPr>
              <a:t>Model testing</a:t>
            </a:r>
          </a:p>
          <a:p>
            <a:pPr algn="just"/>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28</a:t>
            </a:fld>
            <a:endParaRPr lang="en-IN"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634" y="2708920"/>
            <a:ext cx="7910641" cy="17903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36942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29</a:t>
            </a:fld>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276872"/>
            <a:ext cx="3744416" cy="19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9" y="2254384"/>
            <a:ext cx="4253411"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251520" y="0"/>
            <a:ext cx="7886700" cy="1325563"/>
          </a:xfrm>
        </p:spPr>
        <p:txBody>
          <a:bodyPr>
            <a:normAutofit/>
          </a:bodyPr>
          <a:lstStyle/>
          <a:p>
            <a:r>
              <a:rPr lang="en-IN" sz="4000" dirty="0">
                <a:latin typeface="Times New Roman" pitchFamily="18" charset="0"/>
                <a:cs typeface="Times New Roman" pitchFamily="18" charset="0"/>
              </a:rPr>
              <a:t>Results</a:t>
            </a:r>
          </a:p>
        </p:txBody>
      </p:sp>
      <p:sp>
        <p:nvSpPr>
          <p:cNvPr id="2" name="TextBox 1"/>
          <p:cNvSpPr txBox="1"/>
          <p:nvPr/>
        </p:nvSpPr>
        <p:spPr>
          <a:xfrm>
            <a:off x="899592" y="1412776"/>
            <a:ext cx="4536504" cy="830997"/>
          </a:xfrm>
          <a:prstGeom prst="rect">
            <a:avLst/>
          </a:prstGeom>
          <a:noFill/>
        </p:spPr>
        <p:txBody>
          <a:bodyPr wrap="square" rtlCol="0">
            <a:spAutoFit/>
          </a:bodyPr>
          <a:lstStyle/>
          <a:p>
            <a:pPr marL="342900" indent="-342900">
              <a:buFont typeface="Arial" pitchFamily="34" charset="0"/>
              <a:buChar char="•"/>
            </a:pPr>
            <a:r>
              <a:rPr lang="en-US" sz="2400" b="1" dirty="0" smtClean="0">
                <a:latin typeface="Times New Roman" panose="02020603050405020304" pitchFamily="18" charset="0"/>
                <a:cs typeface="Times New Roman" panose="02020603050405020304" pitchFamily="18" charset="0"/>
              </a:rPr>
              <a:t>Speaker Identification Testing</a:t>
            </a:r>
            <a:endParaRPr lang="en-US" sz="2400" b="1" dirty="0">
              <a:latin typeface="Times New Roman" panose="02020603050405020304" pitchFamily="18"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506395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0648"/>
            <a:ext cx="8064896" cy="782960"/>
          </a:xfrm>
        </p:spPr>
        <p:txBody>
          <a:bodyPr>
            <a:normAutofit/>
          </a:bodyPr>
          <a:lstStyle/>
          <a:p>
            <a:r>
              <a:rPr lang="en-IN" sz="4000" dirty="0" smtClean="0">
                <a:latin typeface="Times New Roman" pitchFamily="18" charset="0"/>
                <a:cs typeface="Times New Roman" pitchFamily="18" charset="0"/>
              </a:rPr>
              <a:t>Abstract</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a:xfrm>
            <a:off x="467544" y="1124744"/>
            <a:ext cx="8219256" cy="5001419"/>
          </a:xfrm>
        </p:spPr>
        <p:txBody>
          <a:bodyPr>
            <a:noAutofit/>
          </a:bodyPr>
          <a:lstStyle/>
          <a:p>
            <a:pPr algn="just"/>
            <a:r>
              <a:rPr lang="en-US" sz="2400" spc="98" dirty="0" smtClean="0">
                <a:solidFill>
                  <a:srgbClr val="000000"/>
                </a:solidFill>
                <a:latin typeface="Times New Roman" pitchFamily="18" charset="0"/>
                <a:cs typeface="Times New Roman" pitchFamily="18" charset="0"/>
              </a:rPr>
              <a:t>Authentication has become very important aspect of our day today lives starting from normal lock screen pin to human retina based authentication systems. </a:t>
            </a:r>
          </a:p>
          <a:p>
            <a:pPr algn="just"/>
            <a:r>
              <a:rPr lang="en-US" sz="2400" spc="98" dirty="0" smtClean="0">
                <a:solidFill>
                  <a:srgbClr val="000000"/>
                </a:solidFill>
                <a:latin typeface="Times New Roman" pitchFamily="18" charset="0"/>
                <a:cs typeface="Times New Roman" pitchFamily="18" charset="0"/>
              </a:rPr>
              <a:t>One among those popular and complex authentication systems are the audio based authentication systems where in people use certain words to unlock electronic devices as well as IOT devices like mobiles, home automation systems etc., </a:t>
            </a:r>
          </a:p>
          <a:p>
            <a:pPr algn="just"/>
            <a:r>
              <a:rPr lang="en-US" sz="2400" spc="98" dirty="0" smtClean="0">
                <a:solidFill>
                  <a:srgbClr val="000000"/>
                </a:solidFill>
                <a:latin typeface="Times New Roman" pitchFamily="18" charset="0"/>
                <a:cs typeface="Times New Roman" pitchFamily="18" charset="0"/>
              </a:rPr>
              <a:t>Audio Authentication generally involves authentication based on words and voices. </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3</a:t>
            </a:fld>
            <a:endParaRPr lang="en-IN" dirty="0"/>
          </a:p>
        </p:txBody>
      </p:sp>
    </p:spTree>
    <p:extLst>
      <p:ext uri="{BB962C8B-B14F-4D97-AF65-F5344CB8AC3E}">
        <p14:creationId xmlns:p14="http://schemas.microsoft.com/office/powerpoint/2010/main" val="9705444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Times New Roman" pitchFamily="18" charset="0"/>
                <a:cs typeface="Times New Roman" pitchFamily="18" charset="0"/>
              </a:rPr>
              <a:t>Conclusion</a:t>
            </a:r>
            <a:endParaRPr lang="en-IN" sz="4000"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normAutofit/>
          </a:bodyPr>
          <a:lstStyle/>
          <a:p>
            <a:pPr algn="just"/>
            <a:r>
              <a:rPr lang="en-US" sz="2400" dirty="0">
                <a:latin typeface="Times New Roman" pitchFamily="18" charset="0"/>
                <a:cs typeface="Times New Roman" pitchFamily="18" charset="0"/>
              </a:rPr>
              <a:t>The proposed system can classify human voices from recorded </a:t>
            </a:r>
            <a:r>
              <a:rPr lang="en-US" sz="2400" dirty="0" smtClean="0">
                <a:latin typeface="Times New Roman" pitchFamily="18" charset="0"/>
                <a:cs typeface="Times New Roman" pitchFamily="18" charset="0"/>
              </a:rPr>
              <a:t>voices. The </a:t>
            </a:r>
            <a:r>
              <a:rPr lang="en-US" sz="2400" dirty="0">
                <a:latin typeface="Times New Roman" pitchFamily="18" charset="0"/>
                <a:cs typeface="Times New Roman" pitchFamily="18" charset="0"/>
              </a:rPr>
              <a:t>proposed system also defends from replay attacks and voice conversion attacks</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 accuracy obtained for the proposed system is 85</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The proposed speaker identification system(integrated with </a:t>
            </a:r>
            <a:r>
              <a:rPr lang="en-US" sz="2400" dirty="0" err="1" smtClean="0">
                <a:latin typeface="Times New Roman" pitchFamily="18" charset="0"/>
                <a:cs typeface="Times New Roman" pitchFamily="18" charset="0"/>
              </a:rPr>
              <a:t>IoT</a:t>
            </a:r>
            <a:r>
              <a:rPr lang="en-US" sz="2400" dirty="0" smtClean="0">
                <a:latin typeface="Times New Roman" pitchFamily="18" charset="0"/>
                <a:cs typeface="Times New Roman" pitchFamily="18" charset="0"/>
              </a:rPr>
              <a:t>) is tested against three unknown and one known user, it performs as expected.</a:t>
            </a:r>
            <a:endParaRPr lang="en-IN" sz="2400" dirty="0">
              <a:latin typeface="Times New Roman" panose="02020603050405020304" pitchFamily="18" charset="0"/>
              <a:cs typeface="Times New Roman" panose="02020603050405020304" pitchFamily="18" charset="0"/>
            </a:endParaRPr>
          </a:p>
          <a:p>
            <a:endParaRPr lang="en-IN" sz="2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30</a:t>
            </a:fld>
            <a:endParaRPr lang="en-IN" dirty="0"/>
          </a:p>
        </p:txBody>
      </p:sp>
    </p:spTree>
    <p:extLst>
      <p:ext uri="{BB962C8B-B14F-4D97-AF65-F5344CB8AC3E}">
        <p14:creationId xmlns:p14="http://schemas.microsoft.com/office/powerpoint/2010/main" val="23607384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251520" y="0"/>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IN" sz="4000" dirty="0">
                <a:latin typeface="Times New Roman" pitchFamily="18" charset="0"/>
                <a:cs typeface="Times New Roman" pitchFamily="18" charset="0"/>
              </a:rPr>
              <a:t>References</a:t>
            </a:r>
            <a:endParaRPr sz="4000" dirty="0">
              <a:latin typeface="Times New Roman" pitchFamily="18" charset="0"/>
              <a:cs typeface="Times New Roman" pitchFamily="18" charset="0"/>
            </a:endParaRPr>
          </a:p>
        </p:txBody>
      </p:sp>
      <p:sp>
        <p:nvSpPr>
          <p:cNvPr id="3" name="Text Placeholder 2"/>
          <p:cNvSpPr>
            <a:spLocks noGrp="1"/>
          </p:cNvSpPr>
          <p:nvPr>
            <p:ph type="body" idx="1"/>
          </p:nvPr>
        </p:nvSpPr>
        <p:spPr>
          <a:xfrm>
            <a:off x="628650" y="1412776"/>
            <a:ext cx="7886700" cy="4764187"/>
          </a:xfrm>
        </p:spPr>
        <p:txBody>
          <a:bodyPr>
            <a:noAutofit/>
          </a:bodyPr>
          <a:lstStyle/>
          <a:p>
            <a:pPr algn="just">
              <a:lnSpc>
                <a:spcPct val="120000"/>
              </a:lnSpc>
              <a:buFont typeface="+mj-lt"/>
              <a:buAutoNum type="arabicPeriod"/>
            </a:pPr>
            <a:r>
              <a:rPr lang="en-US" sz="1200" b="0" i="0" dirty="0">
                <a:solidFill>
                  <a:srgbClr val="333333"/>
                </a:solidFill>
                <a:effectLst/>
                <a:latin typeface="Times New Roman" panose="02020603050405020304" pitchFamily="18" charset="0"/>
                <a:cs typeface="Times New Roman" panose="02020603050405020304" pitchFamily="18" charset="0"/>
              </a:rPr>
              <a:t>Dua, M., Jain, C. &amp; Kumar, S. LSTM and CNN based ensemble approach for spoof detection task in automatic speaker verification systems. </a:t>
            </a:r>
            <a:r>
              <a:rPr lang="en-US" sz="1200" b="0" i="1" dirty="0">
                <a:solidFill>
                  <a:srgbClr val="333333"/>
                </a:solidFill>
                <a:effectLst/>
                <a:latin typeface="Times New Roman" panose="02020603050405020304" pitchFamily="18" charset="0"/>
                <a:cs typeface="Times New Roman" panose="02020603050405020304" pitchFamily="18" charset="0"/>
              </a:rPr>
              <a:t>J Ambient Intell Human Comput</a:t>
            </a:r>
            <a:r>
              <a:rPr lang="en-US" sz="1200" b="0" i="0" dirty="0">
                <a:solidFill>
                  <a:srgbClr val="333333"/>
                </a:solidFill>
                <a:effectLst/>
                <a:latin typeface="Times New Roman" panose="02020603050405020304" pitchFamily="18" charset="0"/>
                <a:cs typeface="Times New Roman" panose="02020603050405020304" pitchFamily="18" charset="0"/>
              </a:rPr>
              <a:t> </a:t>
            </a:r>
            <a:r>
              <a:rPr lang="en-US" sz="1200" b="1" i="0" dirty="0">
                <a:solidFill>
                  <a:srgbClr val="333333"/>
                </a:solidFill>
                <a:effectLst/>
                <a:latin typeface="Times New Roman" panose="02020603050405020304" pitchFamily="18" charset="0"/>
                <a:cs typeface="Times New Roman" panose="02020603050405020304" pitchFamily="18" charset="0"/>
              </a:rPr>
              <a:t>13</a:t>
            </a:r>
            <a:r>
              <a:rPr lang="en-US" sz="1200" b="0" i="0" dirty="0">
                <a:solidFill>
                  <a:srgbClr val="333333"/>
                </a:solidFill>
                <a:effectLst/>
                <a:latin typeface="Times New Roman" panose="02020603050405020304" pitchFamily="18" charset="0"/>
                <a:cs typeface="Times New Roman" panose="02020603050405020304" pitchFamily="18" charset="0"/>
              </a:rPr>
              <a:t>, 1985–2000 (2022). </a:t>
            </a:r>
            <a:r>
              <a:rPr lang="en-US" sz="1200" b="0" i="0" dirty="0">
                <a:solidFill>
                  <a:srgbClr val="333333"/>
                </a:solidFill>
                <a:effectLst/>
                <a:latin typeface="Times New Roman" panose="02020603050405020304" pitchFamily="18" charset="0"/>
                <a:cs typeface="Times New Roman" panose="02020603050405020304" pitchFamily="18" charset="0"/>
                <a:hlinkClick r:id="rId3"/>
              </a:rPr>
              <a:t>https://doi.org/10.1007/s12652-021-02960-0</a:t>
            </a:r>
            <a:endParaRPr lang="en-US" sz="1200" b="0" i="0" dirty="0">
              <a:solidFill>
                <a:srgbClr val="333333"/>
              </a:solidFill>
              <a:effectLst/>
              <a:latin typeface="Times New Roman" panose="02020603050405020304" pitchFamily="18" charset="0"/>
              <a:cs typeface="Times New Roman" panose="02020603050405020304" pitchFamily="18" charset="0"/>
            </a:endParaRPr>
          </a:p>
          <a:p>
            <a:pPr algn="just">
              <a:lnSpc>
                <a:spcPct val="120000"/>
              </a:lnSpc>
              <a:buFont typeface="+mj-lt"/>
              <a:buAutoNum type="arabicPeriod"/>
            </a:pPr>
            <a:r>
              <a:rPr lang="en-IN" sz="1200" b="0" i="0" dirty="0">
                <a:solidFill>
                  <a:srgbClr val="333333"/>
                </a:solidFill>
                <a:effectLst/>
                <a:latin typeface="Times New Roman" panose="02020603050405020304" pitchFamily="18" charset="0"/>
                <a:cs typeface="Times New Roman" panose="02020603050405020304" pitchFamily="18" charset="0"/>
              </a:rPr>
              <a:t>Yamagishi, Junichi; Todisco, Massimiliano; Sahidullah, Md; Delgado, Héctor; Wang, Xin; Evans, Nicolas; Kinnunen, Tomi; Lee, Kong Aik; Vestman, Ville; Nautsch, Andreas. (2019). ASVspoof 2019: The 3rd Automatic Speaker Verification Spoofing and Countermeasures Challenge database, [sound]. University of Edinburgh. The Centre for Speech Technology Research (CSTR). </a:t>
            </a:r>
            <a:r>
              <a:rPr lang="en-IN" sz="1200" b="0" i="0" dirty="0">
                <a:solidFill>
                  <a:srgbClr val="333333"/>
                </a:solidFill>
                <a:effectLst/>
                <a:latin typeface="Times New Roman" panose="02020603050405020304" pitchFamily="18" charset="0"/>
                <a:cs typeface="Times New Roman" panose="02020603050405020304" pitchFamily="18" charset="0"/>
                <a:hlinkClick r:id="rId4"/>
              </a:rPr>
              <a:t>https://doi.org/10.7488/ds/2555</a:t>
            </a:r>
            <a:r>
              <a:rPr lang="en-IN" sz="1200" b="0" i="0" dirty="0">
                <a:solidFill>
                  <a:srgbClr val="333333"/>
                </a:solidFill>
                <a:effectLst/>
                <a:latin typeface="Times New Roman" panose="02020603050405020304" pitchFamily="18" charset="0"/>
                <a:cs typeface="Times New Roman" panose="02020603050405020304" pitchFamily="18" charset="0"/>
              </a:rPr>
              <a:t>.</a:t>
            </a:r>
          </a:p>
          <a:p>
            <a:pPr algn="just">
              <a:lnSpc>
                <a:spcPct val="120000"/>
              </a:lnSpc>
              <a:buFont typeface="+mj-lt"/>
              <a:buAutoNum type="arabicPeriod"/>
            </a:pPr>
            <a:r>
              <a:rPr lang="en-IN" sz="1200" dirty="0">
                <a:latin typeface="Times New Roman" panose="02020603050405020304" pitchFamily="18" charset="0"/>
                <a:cs typeface="Times New Roman" pitchFamily="18" charset="0"/>
                <a:hlinkClick r:id="rId5"/>
              </a:rPr>
              <a:t>https://www.simplilearn.com/tutorials/deep-learning-tutorial/rnn</a:t>
            </a:r>
            <a:endParaRPr lang="en-IN" sz="1200" dirty="0">
              <a:solidFill>
                <a:srgbClr val="333333"/>
              </a:solidFill>
              <a:latin typeface="Times New Roman" panose="02020603050405020304" pitchFamily="18" charset="0"/>
              <a:cs typeface="Times New Roman" panose="02020603050405020304" pitchFamily="18" charset="0"/>
            </a:endParaRPr>
          </a:p>
          <a:p>
            <a:pPr algn="just">
              <a:lnSpc>
                <a:spcPct val="120000"/>
              </a:lnSpc>
              <a:buFont typeface="+mj-lt"/>
              <a:buAutoNum type="arabicPeriod"/>
            </a:pPr>
            <a:r>
              <a:rPr lang="en-IN" sz="1200" dirty="0">
                <a:latin typeface="Times New Roman" panose="02020603050405020304" pitchFamily="18" charset="0"/>
                <a:cs typeface="Times New Roman" pitchFamily="18" charset="0"/>
                <a:hlinkClick r:id="rId6"/>
              </a:rPr>
              <a:t>https://colah.github.io/posts/2015-08-Understanding-LSTMs/</a:t>
            </a:r>
            <a:endParaRPr lang="en-IN" sz="1200" dirty="0">
              <a:latin typeface="Times New Roman" panose="02020603050405020304" pitchFamily="18" charset="0"/>
              <a:cs typeface="Times New Roman" pitchFamily="18" charset="0"/>
            </a:endParaRPr>
          </a:p>
          <a:p>
            <a:pPr algn="just">
              <a:lnSpc>
                <a:spcPct val="120000"/>
              </a:lnSpc>
              <a:buFont typeface="+mj-lt"/>
              <a:buAutoNum type="arabicPeriod"/>
            </a:pPr>
            <a:r>
              <a:rPr lang="en-US" sz="1200" b="0" i="0" dirty="0">
                <a:solidFill>
                  <a:srgbClr val="2E414F"/>
                </a:solidFill>
                <a:effectLst/>
                <a:latin typeface="Times New Roman" pitchFamily="18" charset="0"/>
                <a:cs typeface="Times New Roman" pitchFamily="18" charset="0"/>
              </a:rPr>
              <a:t>Sak, H., Senior, A.W., &amp; Beaufays, F. (2014). Long short-term memory recurrent neural network architectures for large scale acoustic modeling. </a:t>
            </a:r>
            <a:r>
              <a:rPr lang="en-US" sz="1200" b="0" i="1" dirty="0">
                <a:solidFill>
                  <a:srgbClr val="2E414F"/>
                </a:solidFill>
                <a:effectLst/>
                <a:latin typeface="Times New Roman" pitchFamily="18" charset="0"/>
                <a:cs typeface="Times New Roman" pitchFamily="18" charset="0"/>
              </a:rPr>
              <a:t>INTERSPEECH</a:t>
            </a:r>
            <a:r>
              <a:rPr lang="en-US" sz="1200" b="0" i="0" dirty="0">
                <a:solidFill>
                  <a:srgbClr val="2E414F"/>
                </a:solidFill>
                <a:effectLst/>
                <a:latin typeface="Times New Roman" pitchFamily="18" charset="0"/>
                <a:cs typeface="Times New Roman" pitchFamily="18" charset="0"/>
              </a:rPr>
              <a:t>.</a:t>
            </a:r>
            <a:endParaRPr lang="en-IN" sz="1200" b="0" i="0" dirty="0">
              <a:solidFill>
                <a:srgbClr val="2E414F"/>
              </a:solidFill>
              <a:effectLst/>
              <a:latin typeface="Times New Roman" panose="02020603050405020304" pitchFamily="18" charset="0"/>
              <a:cs typeface="Times New Roman" pitchFamily="18" charset="0"/>
            </a:endParaRPr>
          </a:p>
          <a:p>
            <a:pPr algn="just">
              <a:lnSpc>
                <a:spcPct val="120000"/>
              </a:lnSpc>
              <a:buFont typeface="+mj-lt"/>
              <a:buAutoNum type="arabicPeriod"/>
            </a:pPr>
            <a:r>
              <a:rPr lang="en-IN" sz="1200" dirty="0">
                <a:latin typeface="Times New Roman" panose="02020603050405020304" pitchFamily="18" charset="0"/>
                <a:cs typeface="Times New Roman" pitchFamily="18" charset="0"/>
              </a:rPr>
              <a:t>Ankur, Tanjemoon &amp; Kundu, Bipasha &amp; Foysal, Md &amp; Ortiz, Bengie &amp; Chong, Jo. (2022). LSTM-Based COVID-19 Detection Method Using Coughing. 10.21203/rs.3.rs-2106413/v1. </a:t>
            </a:r>
          </a:p>
          <a:p>
            <a:pPr algn="just">
              <a:lnSpc>
                <a:spcPct val="120000"/>
              </a:lnSpc>
              <a:buFont typeface="+mj-lt"/>
              <a:buAutoNum type="arabicPeriod"/>
            </a:pPr>
            <a:r>
              <a:rPr lang="en-IN" sz="1200" b="0" i="0" dirty="0">
                <a:solidFill>
                  <a:srgbClr val="212121"/>
                </a:solidFill>
                <a:effectLst/>
                <a:latin typeface="Times New Roman" pitchFamily="18" charset="0"/>
                <a:cs typeface="Times New Roman" pitchFamily="18" charset="0"/>
              </a:rPr>
              <a:t>Akyol K, Şen B. Automatic Detection of Covid-19 with Bidirectional LSTM Network Using Deep Features Extracted from Chest X-ray Images. Interdiscip Sci. 2022 Mar;14(1):89-100. doi: 10.1007/s12539-021-00463-2. Epub 2021 Jul 27. PMID: 34313974; PMCID: PMC8313418.</a:t>
            </a:r>
            <a:endParaRPr lang="en-IN" sz="1200" dirty="0">
              <a:latin typeface="Times New Roman" panose="02020603050405020304" pitchFamily="18" charset="0"/>
              <a:cs typeface="Times New Roman" pitchFamily="18" charset="0"/>
            </a:endParaRPr>
          </a:p>
          <a:p>
            <a:pPr algn="just">
              <a:lnSpc>
                <a:spcPct val="120000"/>
              </a:lnSpc>
              <a:buFont typeface="+mj-lt"/>
              <a:buAutoNum type="arabicPeriod"/>
            </a:pPr>
            <a:endParaRPr lang="en-IN" sz="1200" dirty="0">
              <a:latin typeface="Times New Roman" panose="02020603050405020304" pitchFamily="18" charset="0"/>
              <a:cs typeface="Times New Roman" pitchFamily="18" charset="0"/>
            </a:endParaRPr>
          </a:p>
          <a:p>
            <a:pPr algn="just">
              <a:lnSpc>
                <a:spcPct val="120000"/>
              </a:lnSpc>
              <a:buFont typeface="+mj-lt"/>
              <a:buAutoNum type="arabicPeriod"/>
            </a:pPr>
            <a:endParaRPr lang="en-IN" sz="1200" dirty="0">
              <a:latin typeface="Times New Roman" panose="02020603050405020304" pitchFamily="18" charset="0"/>
              <a:cs typeface="Times New Roman" pitchFamily="18" charset="0"/>
            </a:endParaRPr>
          </a:p>
          <a:p>
            <a:pPr algn="just">
              <a:lnSpc>
                <a:spcPct val="120000"/>
              </a:lnSpc>
              <a:buFont typeface="+mj-lt"/>
              <a:buAutoNum type="arabicPeriod"/>
            </a:pPr>
            <a:endParaRPr lang="en-IN" sz="1200" dirty="0">
              <a:latin typeface="Times New Roman" panose="02020603050405020304" pitchFamily="18" charset="0"/>
              <a:cs typeface="Times New Roman" pitchFamily="18"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31</a:t>
            </a:fld>
            <a:endParaRPr lang="en-IN" dirty="0"/>
          </a:p>
        </p:txBody>
      </p:sp>
    </p:spTree>
    <p:extLst>
      <p:ext uri="{BB962C8B-B14F-4D97-AF65-F5344CB8AC3E}">
        <p14:creationId xmlns:p14="http://schemas.microsoft.com/office/powerpoint/2010/main" val="3287738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251520" y="0"/>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IN" sz="4000" dirty="0">
                <a:latin typeface="Times New Roman" pitchFamily="18" charset="0"/>
                <a:cs typeface="Times New Roman" pitchFamily="18" charset="0"/>
              </a:rPr>
              <a:t>References</a:t>
            </a:r>
            <a:endParaRPr sz="4000" dirty="0">
              <a:latin typeface="Times New Roman" pitchFamily="18" charset="0"/>
              <a:cs typeface="Times New Roman" pitchFamily="18" charset="0"/>
            </a:endParaRPr>
          </a:p>
        </p:txBody>
      </p:sp>
      <p:sp>
        <p:nvSpPr>
          <p:cNvPr id="3" name="Text Placeholder 2"/>
          <p:cNvSpPr>
            <a:spLocks noGrp="1"/>
          </p:cNvSpPr>
          <p:nvPr>
            <p:ph type="body" idx="1"/>
          </p:nvPr>
        </p:nvSpPr>
        <p:spPr>
          <a:xfrm>
            <a:off x="628650" y="1412776"/>
            <a:ext cx="7886700" cy="4764187"/>
          </a:xfrm>
        </p:spPr>
        <p:txBody>
          <a:bodyPr>
            <a:normAutofit/>
          </a:bodyPr>
          <a:lstStyle/>
          <a:p>
            <a:pPr marL="342900" indent="-228600" algn="just">
              <a:buFont typeface="+mj-lt"/>
              <a:buAutoNum type="arabicPeriod" startAt="8"/>
            </a:pPr>
            <a:r>
              <a:rPr lang="en-US" sz="1200" dirty="0">
                <a:latin typeface="Times New Roman" pitchFamily="18" charset="0"/>
                <a:cs typeface="Times New Roman" pitchFamily="18" charset="0"/>
              </a:rPr>
              <a:t> </a:t>
            </a:r>
            <a:r>
              <a:rPr lang="en-US" sz="1200" dirty="0">
                <a:solidFill>
                  <a:schemeClr val="tx1"/>
                </a:solidFill>
                <a:latin typeface="Times New Roman" pitchFamily="18" charset="0"/>
                <a:cs typeface="Times New Roman" pitchFamily="18" charset="0"/>
              </a:rPr>
              <a:t>Ivan Rakhmanenko Fusion of BiLSTM and GMM-UBM Systems for Audio Spoofing Detection August 2019 International Journal of Advanced Trends in Computer Science and Engineering 6(4):1741-1746.</a:t>
            </a:r>
          </a:p>
          <a:p>
            <a:pPr marL="342900" indent="-228600" algn="just">
              <a:buFont typeface="+mj-lt"/>
              <a:buAutoNum type="arabicPeriod" startAt="8"/>
            </a:pPr>
            <a:r>
              <a:rPr lang="en-US" sz="1200" dirty="0">
                <a:solidFill>
                  <a:schemeClr val="tx1"/>
                </a:solidFill>
                <a:latin typeface="Times New Roman" pitchFamily="18" charset="0"/>
                <a:cs typeface="Times New Roman" pitchFamily="18" charset="0"/>
              </a:rPr>
              <a:t>Jichen Yang, Rohan Kumar Das,Improving anti-spoofing with octave spectrum and short-term spectral statistics information,Applied Acoustics,Volume 157,2020,107017,ISSN 0003-682X,</a:t>
            </a:r>
          </a:p>
          <a:p>
            <a:pPr marL="342900" indent="-228600" algn="just">
              <a:buFont typeface="+mj-lt"/>
              <a:buAutoNum type="arabicPeriod" startAt="8"/>
            </a:pPr>
            <a:r>
              <a:rPr lang="en-US" sz="1200" dirty="0">
                <a:solidFill>
                  <a:schemeClr val="tx1"/>
                </a:solidFill>
                <a:latin typeface="Times New Roman" pitchFamily="18" charset="0"/>
                <a:cs typeface="Times New Roman" pitchFamily="18" charset="0"/>
                <a:hlinkClick r:id="rId3"/>
              </a:rPr>
              <a:t>https://ijirt.org/master/publishedpaper/IJIRT149877_PAPER.pdf</a:t>
            </a:r>
            <a:endParaRPr lang="en-US" sz="1200" dirty="0">
              <a:solidFill>
                <a:schemeClr val="tx1"/>
              </a:solidFill>
              <a:latin typeface="Times New Roman" pitchFamily="18" charset="0"/>
              <a:cs typeface="Times New Roman" pitchFamily="18" charset="0"/>
            </a:endParaRPr>
          </a:p>
          <a:p>
            <a:pPr marL="342900" indent="-228600" algn="just">
              <a:buFont typeface="+mj-lt"/>
              <a:buAutoNum type="arabicPeriod" startAt="8"/>
            </a:pPr>
            <a:r>
              <a:rPr lang="en-US" sz="1200" dirty="0">
                <a:solidFill>
                  <a:schemeClr val="tx1"/>
                </a:solidFill>
                <a:latin typeface="Times New Roman" pitchFamily="18" charset="0"/>
                <a:cs typeface="Times New Roman" pitchFamily="18" charset="0"/>
              </a:rPr>
              <a:t>Mittal, Aakshi &amp; Dua, Mohit. (2022). Automatic speaker verification systems and spoof detection techniques: review and analysis. International Journal of Speech Technology. 25. 10.1007/s10772-021-09876-2. </a:t>
            </a:r>
          </a:p>
          <a:p>
            <a:pPr marL="342900" indent="-228600" algn="just">
              <a:buFont typeface="+mj-lt"/>
              <a:buAutoNum type="arabicPeriod" startAt="8"/>
            </a:pPr>
            <a:r>
              <a:rPr lang="en-US" sz="1200" dirty="0">
                <a:solidFill>
                  <a:schemeClr val="tx1"/>
                </a:solidFill>
                <a:latin typeface="Times New Roman" pitchFamily="18" charset="0"/>
                <a:cs typeface="Times New Roman" pitchFamily="18" charset="0"/>
                <a:hlinkClick r:id="rId4"/>
              </a:rPr>
              <a:t>https://irojournals.com/aicn/article/pdf/4/3/4</a:t>
            </a:r>
            <a:endParaRPr lang="en-US" sz="1200" dirty="0">
              <a:solidFill>
                <a:schemeClr val="tx1"/>
              </a:solidFill>
              <a:latin typeface="Times New Roman" pitchFamily="18" charset="0"/>
              <a:cs typeface="Times New Roman" pitchFamily="18" charset="0"/>
            </a:endParaRPr>
          </a:p>
          <a:p>
            <a:pPr marL="342900" indent="-228600" algn="just">
              <a:buFont typeface="+mj-lt"/>
              <a:buAutoNum type="arabicPeriod" startAt="8"/>
            </a:pPr>
            <a:r>
              <a:rPr lang="en-US" sz="1200" dirty="0">
                <a:solidFill>
                  <a:schemeClr val="tx1"/>
                </a:solidFill>
                <a:latin typeface="Times New Roman" pitchFamily="18" charset="0"/>
                <a:cs typeface="Times New Roman" pitchFamily="18" charset="0"/>
              </a:rPr>
              <a:t>https://journals.pan.pl/dlibra/publication/141648/edition/123487/content/archives-of-acoustics-2022-vol-47-no-2-spoofed-speech-detection-with-weighted-phase-features-and-convolutional-networks-br-disken-gokay?language=en</a:t>
            </a:r>
          </a:p>
          <a:p>
            <a:pPr marL="342900" indent="-228600" algn="just">
              <a:buFont typeface="+mj-lt"/>
              <a:buAutoNum type="arabicPeriod" startAt="8"/>
            </a:pPr>
            <a:r>
              <a:rPr lang="en-US" sz="1200" dirty="0">
                <a:latin typeface="Times New Roman" pitchFamily="18" charset="0"/>
                <a:cs typeface="Times New Roman" pitchFamily="18" charset="0"/>
              </a:rPr>
              <a:t>Zhou, J., Hai, T., Jawawi, D.N.A. </a:t>
            </a:r>
            <a:r>
              <a:rPr lang="en-US" sz="1200" i="1" dirty="0">
                <a:latin typeface="Times New Roman" pitchFamily="18" charset="0"/>
                <a:cs typeface="Times New Roman" pitchFamily="18" charset="0"/>
              </a:rPr>
              <a:t>et al.</a:t>
            </a:r>
            <a:r>
              <a:rPr lang="en-US" sz="1200" dirty="0">
                <a:latin typeface="Times New Roman" pitchFamily="18" charset="0"/>
                <a:cs typeface="Times New Roman" pitchFamily="18" charset="0"/>
              </a:rPr>
              <a:t> Voice spoofing countermeasure for voice replay attacks using deep learning. </a:t>
            </a:r>
            <a:r>
              <a:rPr lang="en-US" sz="1200" i="1" dirty="0">
                <a:latin typeface="Times New Roman" pitchFamily="18" charset="0"/>
                <a:cs typeface="Times New Roman" pitchFamily="18" charset="0"/>
              </a:rPr>
              <a:t>J Cloud Comp</a:t>
            </a:r>
            <a:r>
              <a:rPr lang="en-US" sz="1200" dirty="0">
                <a:latin typeface="Times New Roman" pitchFamily="18" charset="0"/>
                <a:cs typeface="Times New Roman" pitchFamily="18" charset="0"/>
              </a:rPr>
              <a:t> </a:t>
            </a:r>
            <a:r>
              <a:rPr lang="en-US" sz="1200" b="1" dirty="0">
                <a:latin typeface="Times New Roman" pitchFamily="18" charset="0"/>
                <a:cs typeface="Times New Roman" pitchFamily="18" charset="0"/>
              </a:rPr>
              <a:t>11</a:t>
            </a:r>
            <a:r>
              <a:rPr lang="en-US" sz="1200" dirty="0">
                <a:latin typeface="Times New Roman" pitchFamily="18" charset="0"/>
                <a:cs typeface="Times New Roman" pitchFamily="18" charset="0"/>
              </a:rPr>
              <a:t>, 51 (2022). </a:t>
            </a:r>
            <a:r>
              <a:rPr lang="en-US" sz="1200" dirty="0">
                <a:latin typeface="Times New Roman" pitchFamily="18" charset="0"/>
                <a:cs typeface="Times New Roman" pitchFamily="18" charset="0"/>
                <a:hlinkClick r:id="rId5"/>
              </a:rPr>
              <a:t>https://</a:t>
            </a:r>
            <a:r>
              <a:rPr lang="en-US" sz="1200" dirty="0" smtClean="0">
                <a:latin typeface="Times New Roman" pitchFamily="18" charset="0"/>
                <a:cs typeface="Times New Roman" pitchFamily="18" charset="0"/>
                <a:hlinkClick r:id="rId5"/>
              </a:rPr>
              <a:t>doi.org/10.1186/s13677-022-00306-5</a:t>
            </a:r>
            <a:endParaRPr lang="en-US" sz="1200" dirty="0" smtClean="0">
              <a:latin typeface="Times New Roman" pitchFamily="18" charset="0"/>
              <a:cs typeface="Times New Roman" pitchFamily="18" charset="0"/>
            </a:endParaRPr>
          </a:p>
          <a:p>
            <a:pPr marL="342900" indent="-228600" algn="just">
              <a:buFont typeface="+mj-lt"/>
              <a:buAutoNum type="arabicPeriod" startAt="8"/>
            </a:pPr>
            <a:r>
              <a:rPr lang="en-US" sz="1200" dirty="0">
                <a:solidFill>
                  <a:schemeClr val="tx1"/>
                </a:solidFill>
                <a:latin typeface="Times New Roman" pitchFamily="18" charset="0"/>
                <a:cs typeface="Times New Roman" pitchFamily="18" charset="0"/>
              </a:rPr>
              <a:t>Ivan </a:t>
            </a:r>
            <a:r>
              <a:rPr lang="en-US" sz="1200" dirty="0" err="1">
                <a:solidFill>
                  <a:schemeClr val="tx1"/>
                </a:solidFill>
                <a:latin typeface="Times New Roman" pitchFamily="18" charset="0"/>
                <a:cs typeface="Times New Roman" pitchFamily="18" charset="0"/>
              </a:rPr>
              <a:t>Rakhmanenko</a:t>
            </a:r>
            <a:r>
              <a:rPr lang="en-US" sz="1200" dirty="0">
                <a:solidFill>
                  <a:schemeClr val="tx1"/>
                </a:solidFill>
                <a:latin typeface="Times New Roman" pitchFamily="18" charset="0"/>
                <a:cs typeface="Times New Roman" pitchFamily="18" charset="0"/>
              </a:rPr>
              <a:t> Fusion of BiLSTM and GMM-UBM Systems for Audio Spoofing Detection August 2019 International Journal of Advanced Trends in Computer Science and Engineering 6(4):1741-1746.</a:t>
            </a:r>
          </a:p>
          <a:p>
            <a:pPr marL="342900" indent="-228600" algn="just">
              <a:buFont typeface="+mj-lt"/>
              <a:buAutoNum type="arabicPeriod" startAt="8"/>
            </a:pPr>
            <a:r>
              <a:rPr lang="en-US" sz="1200" dirty="0">
                <a:latin typeface="Times New Roman" pitchFamily="18" charset="0"/>
                <a:cs typeface="Times New Roman" pitchFamily="18" charset="0"/>
              </a:rPr>
              <a:t>Zhou, J., </a:t>
            </a:r>
            <a:r>
              <a:rPr lang="en-US" sz="1200" dirty="0" err="1">
                <a:latin typeface="Times New Roman" pitchFamily="18" charset="0"/>
                <a:cs typeface="Times New Roman" pitchFamily="18" charset="0"/>
              </a:rPr>
              <a:t>Hai</a:t>
            </a:r>
            <a:r>
              <a:rPr lang="en-US" sz="1200" dirty="0">
                <a:latin typeface="Times New Roman" pitchFamily="18" charset="0"/>
                <a:cs typeface="Times New Roman" pitchFamily="18" charset="0"/>
              </a:rPr>
              <a:t>, T., </a:t>
            </a:r>
            <a:r>
              <a:rPr lang="en-US" sz="1200" dirty="0" err="1">
                <a:latin typeface="Times New Roman" pitchFamily="18" charset="0"/>
                <a:cs typeface="Times New Roman" pitchFamily="18" charset="0"/>
              </a:rPr>
              <a:t>Jawawi</a:t>
            </a:r>
            <a:r>
              <a:rPr lang="en-US" sz="1200" dirty="0">
                <a:latin typeface="Times New Roman" pitchFamily="18" charset="0"/>
                <a:cs typeface="Times New Roman" pitchFamily="18" charset="0"/>
              </a:rPr>
              <a:t>, D.N.A. </a:t>
            </a:r>
            <a:r>
              <a:rPr lang="en-US" sz="1200" i="1" dirty="0">
                <a:latin typeface="Times New Roman" pitchFamily="18" charset="0"/>
                <a:cs typeface="Times New Roman" pitchFamily="18" charset="0"/>
              </a:rPr>
              <a:t>et al.</a:t>
            </a:r>
            <a:r>
              <a:rPr lang="en-US" sz="1200" dirty="0">
                <a:latin typeface="Times New Roman" pitchFamily="18" charset="0"/>
                <a:cs typeface="Times New Roman" pitchFamily="18" charset="0"/>
              </a:rPr>
              <a:t> Voice spoofing countermeasure for voice replay attacks using deep learning. </a:t>
            </a:r>
            <a:r>
              <a:rPr lang="en-US" sz="1200" i="1" dirty="0">
                <a:latin typeface="Times New Roman" pitchFamily="18" charset="0"/>
                <a:cs typeface="Times New Roman" pitchFamily="18" charset="0"/>
              </a:rPr>
              <a:t>J Cloud Comp</a:t>
            </a:r>
            <a:r>
              <a:rPr lang="en-US" sz="1200" dirty="0">
                <a:latin typeface="Times New Roman" pitchFamily="18" charset="0"/>
                <a:cs typeface="Times New Roman" pitchFamily="18" charset="0"/>
              </a:rPr>
              <a:t> </a:t>
            </a:r>
            <a:r>
              <a:rPr lang="en-US" sz="1200" b="1" dirty="0">
                <a:latin typeface="Times New Roman" pitchFamily="18" charset="0"/>
                <a:cs typeface="Times New Roman" pitchFamily="18" charset="0"/>
              </a:rPr>
              <a:t>11</a:t>
            </a:r>
            <a:r>
              <a:rPr lang="en-US" sz="1200" dirty="0">
                <a:latin typeface="Times New Roman" pitchFamily="18" charset="0"/>
                <a:cs typeface="Times New Roman" pitchFamily="18" charset="0"/>
              </a:rPr>
              <a:t>, 51 (2022). </a:t>
            </a:r>
            <a:r>
              <a:rPr lang="en-US" sz="1200" dirty="0">
                <a:latin typeface="Times New Roman" pitchFamily="18" charset="0"/>
                <a:cs typeface="Times New Roman" pitchFamily="18" charset="0"/>
                <a:hlinkClick r:id="rId5"/>
              </a:rPr>
              <a:t>https://</a:t>
            </a:r>
            <a:r>
              <a:rPr lang="en-US" sz="1200" dirty="0" smtClean="0">
                <a:latin typeface="Times New Roman" pitchFamily="18" charset="0"/>
                <a:cs typeface="Times New Roman" pitchFamily="18" charset="0"/>
                <a:hlinkClick r:id="rId5"/>
              </a:rPr>
              <a:t>doi.org/10.1186/s13677-022-00306-5</a:t>
            </a:r>
            <a:endParaRPr lang="en-US" sz="1200" dirty="0" smtClean="0">
              <a:latin typeface="Times New Roman" pitchFamily="18" charset="0"/>
              <a:cs typeface="Times New Roman" pitchFamily="18" charset="0"/>
            </a:endParaRPr>
          </a:p>
          <a:p>
            <a:pPr marL="342900" indent="-228600" algn="just">
              <a:buFont typeface="+mj-lt"/>
              <a:buAutoNum type="arabicPeriod" startAt="8"/>
            </a:pPr>
            <a:r>
              <a:rPr lang="en-US" sz="1200" dirty="0" err="1">
                <a:solidFill>
                  <a:schemeClr val="tx1"/>
                </a:solidFill>
                <a:latin typeface="Times New Roman" pitchFamily="18" charset="0"/>
                <a:cs typeface="Times New Roman" pitchFamily="18" charset="0"/>
              </a:rPr>
              <a:t>Alsaify</a:t>
            </a:r>
            <a:r>
              <a:rPr lang="en-US" sz="1200" dirty="0">
                <a:solidFill>
                  <a:schemeClr val="tx1"/>
                </a:solidFill>
                <a:latin typeface="Times New Roman" pitchFamily="18" charset="0"/>
                <a:cs typeface="Times New Roman" pitchFamily="18" charset="0"/>
              </a:rPr>
              <a:t>, </a:t>
            </a:r>
            <a:r>
              <a:rPr lang="en-US" sz="1200" dirty="0" err="1">
                <a:solidFill>
                  <a:schemeClr val="tx1"/>
                </a:solidFill>
                <a:latin typeface="Times New Roman" pitchFamily="18" charset="0"/>
                <a:cs typeface="Times New Roman" pitchFamily="18" charset="0"/>
              </a:rPr>
              <a:t>Baha</a:t>
            </a:r>
            <a:r>
              <a:rPr lang="en-US" sz="1200" dirty="0">
                <a:solidFill>
                  <a:schemeClr val="tx1"/>
                </a:solidFill>
                <a:latin typeface="Times New Roman" pitchFamily="18" charset="0"/>
                <a:cs typeface="Times New Roman" pitchFamily="18" charset="0"/>
              </a:rPr>
              <a:t> &amp; Abu </a:t>
            </a:r>
            <a:r>
              <a:rPr lang="en-US" sz="1200" dirty="0" err="1">
                <a:solidFill>
                  <a:schemeClr val="tx1"/>
                </a:solidFill>
                <a:latin typeface="Times New Roman" pitchFamily="18" charset="0"/>
                <a:cs typeface="Times New Roman" pitchFamily="18" charset="0"/>
              </a:rPr>
              <a:t>Arja</a:t>
            </a:r>
            <a:r>
              <a:rPr lang="en-US" sz="1200" dirty="0">
                <a:solidFill>
                  <a:schemeClr val="tx1"/>
                </a:solidFill>
                <a:latin typeface="Times New Roman" pitchFamily="18" charset="0"/>
                <a:cs typeface="Times New Roman" pitchFamily="18" charset="0"/>
              </a:rPr>
              <a:t>, </a:t>
            </a:r>
            <a:r>
              <a:rPr lang="en-US" sz="1200" dirty="0" err="1">
                <a:solidFill>
                  <a:schemeClr val="tx1"/>
                </a:solidFill>
                <a:latin typeface="Times New Roman" pitchFamily="18" charset="0"/>
                <a:cs typeface="Times New Roman" pitchFamily="18" charset="0"/>
              </a:rPr>
              <a:t>Hadeel</a:t>
            </a:r>
            <a:r>
              <a:rPr lang="en-US" sz="1200" dirty="0">
                <a:solidFill>
                  <a:schemeClr val="tx1"/>
                </a:solidFill>
                <a:latin typeface="Times New Roman" pitchFamily="18" charset="0"/>
                <a:cs typeface="Times New Roman" pitchFamily="18" charset="0"/>
              </a:rPr>
              <a:t> &amp; </a:t>
            </a:r>
            <a:r>
              <a:rPr lang="en-US" sz="1200" dirty="0" err="1">
                <a:solidFill>
                  <a:schemeClr val="tx1"/>
                </a:solidFill>
                <a:latin typeface="Times New Roman" pitchFamily="18" charset="0"/>
                <a:cs typeface="Times New Roman" pitchFamily="18" charset="0"/>
              </a:rPr>
              <a:t>Maayah</a:t>
            </a:r>
            <a:r>
              <a:rPr lang="en-US" sz="1200" dirty="0">
                <a:solidFill>
                  <a:schemeClr val="tx1"/>
                </a:solidFill>
                <a:latin typeface="Times New Roman" pitchFamily="18" charset="0"/>
                <a:cs typeface="Times New Roman" pitchFamily="18" charset="0"/>
              </a:rPr>
              <a:t>, </a:t>
            </a:r>
            <a:r>
              <a:rPr lang="en-US" sz="1200" dirty="0" err="1">
                <a:solidFill>
                  <a:schemeClr val="tx1"/>
                </a:solidFill>
                <a:latin typeface="Times New Roman" pitchFamily="18" charset="0"/>
                <a:cs typeface="Times New Roman" pitchFamily="18" charset="0"/>
              </a:rPr>
              <a:t>Baskal</a:t>
            </a:r>
            <a:r>
              <a:rPr lang="en-US" sz="1200" dirty="0">
                <a:solidFill>
                  <a:schemeClr val="tx1"/>
                </a:solidFill>
                <a:latin typeface="Times New Roman" pitchFamily="18" charset="0"/>
                <a:cs typeface="Times New Roman" pitchFamily="18" charset="0"/>
              </a:rPr>
              <a:t> &amp; </a:t>
            </a:r>
            <a:r>
              <a:rPr lang="en-US" sz="1200" dirty="0" err="1">
                <a:solidFill>
                  <a:schemeClr val="tx1"/>
                </a:solidFill>
                <a:latin typeface="Times New Roman" pitchFamily="18" charset="0"/>
                <a:cs typeface="Times New Roman" pitchFamily="18" charset="0"/>
              </a:rPr>
              <a:t>Altaweel</a:t>
            </a:r>
            <a:r>
              <a:rPr lang="en-US" sz="1200" dirty="0">
                <a:solidFill>
                  <a:schemeClr val="tx1"/>
                </a:solidFill>
                <a:latin typeface="Times New Roman" pitchFamily="18" charset="0"/>
                <a:cs typeface="Times New Roman" pitchFamily="18" charset="0"/>
              </a:rPr>
              <a:t>, </a:t>
            </a:r>
            <a:r>
              <a:rPr lang="en-US" sz="1200" dirty="0" err="1">
                <a:solidFill>
                  <a:schemeClr val="tx1"/>
                </a:solidFill>
                <a:latin typeface="Times New Roman" pitchFamily="18" charset="0"/>
                <a:cs typeface="Times New Roman" pitchFamily="18" charset="0"/>
              </a:rPr>
              <a:t>Masa</a:t>
            </a:r>
            <a:r>
              <a:rPr lang="en-US" sz="1200" dirty="0">
                <a:solidFill>
                  <a:schemeClr val="tx1"/>
                </a:solidFill>
                <a:latin typeface="Times New Roman" pitchFamily="18" charset="0"/>
                <a:cs typeface="Times New Roman" pitchFamily="18" charset="0"/>
              </a:rPr>
              <a:t> &amp; </a:t>
            </a:r>
            <a:r>
              <a:rPr lang="en-US" sz="1200" dirty="0" err="1">
                <a:solidFill>
                  <a:schemeClr val="tx1"/>
                </a:solidFill>
                <a:latin typeface="Times New Roman" pitchFamily="18" charset="0"/>
                <a:cs typeface="Times New Roman" pitchFamily="18" charset="0"/>
              </a:rPr>
              <a:t>Alazrai</a:t>
            </a:r>
            <a:r>
              <a:rPr lang="en-US" sz="1200" dirty="0">
                <a:solidFill>
                  <a:schemeClr val="tx1"/>
                </a:solidFill>
                <a:latin typeface="Times New Roman" pitchFamily="18" charset="0"/>
                <a:cs typeface="Times New Roman" pitchFamily="18" charset="0"/>
              </a:rPr>
              <a:t>, Rami &amp; </a:t>
            </a:r>
            <a:r>
              <a:rPr lang="en-US" sz="1200" dirty="0" err="1">
                <a:solidFill>
                  <a:schemeClr val="tx1"/>
                </a:solidFill>
                <a:latin typeface="Times New Roman" pitchFamily="18" charset="0"/>
                <a:cs typeface="Times New Roman" pitchFamily="18" charset="0"/>
              </a:rPr>
              <a:t>Daoud</a:t>
            </a:r>
            <a:r>
              <a:rPr lang="en-US" sz="1200" dirty="0">
                <a:solidFill>
                  <a:schemeClr val="tx1"/>
                </a:solidFill>
                <a:latin typeface="Times New Roman" pitchFamily="18" charset="0"/>
                <a:cs typeface="Times New Roman" pitchFamily="18" charset="0"/>
              </a:rPr>
              <a:t>, Mohammad. (2022). Voice-Based Human Identification using Machine Learning. 205-208. 10.1109/ICICS55353.2022.9811154</a:t>
            </a:r>
            <a:r>
              <a:rPr lang="en-US" sz="1200" dirty="0" smtClean="0">
                <a:solidFill>
                  <a:schemeClr val="tx1"/>
                </a:solidFill>
                <a:latin typeface="Times New Roman" pitchFamily="18" charset="0"/>
                <a:cs typeface="Times New Roman" pitchFamily="18" charset="0"/>
              </a:rPr>
              <a:t>.</a:t>
            </a:r>
          </a:p>
          <a:p>
            <a:pPr marL="342900" indent="-228600" algn="just">
              <a:buFont typeface="+mj-lt"/>
              <a:buAutoNum type="arabicPeriod" startAt="8"/>
            </a:pPr>
            <a:r>
              <a:rPr lang="en-US" sz="1200" dirty="0">
                <a:solidFill>
                  <a:schemeClr val="tx1"/>
                </a:solidFill>
                <a:latin typeface="Times New Roman" pitchFamily="18" charset="0"/>
                <a:cs typeface="Times New Roman" pitchFamily="18" charset="0"/>
              </a:rPr>
              <a:t>AIP Conference Proceedings 2393, 020096 (2022); </a:t>
            </a:r>
            <a:r>
              <a:rPr lang="en-US" sz="1200" dirty="0">
                <a:solidFill>
                  <a:schemeClr val="tx1"/>
                </a:solidFill>
                <a:latin typeface="Times New Roman" pitchFamily="18" charset="0"/>
                <a:cs typeface="Times New Roman" pitchFamily="18" charset="0"/>
                <a:hlinkClick r:id="rId6"/>
              </a:rPr>
              <a:t>https://doi.org/10.1063/5.0074140</a:t>
            </a:r>
            <a:r>
              <a:rPr lang="en-US" sz="1200" dirty="0">
                <a:solidFill>
                  <a:schemeClr val="tx1"/>
                </a:solidFill>
                <a:latin typeface="Times New Roman" pitchFamily="18" charset="0"/>
                <a:cs typeface="Times New Roman" pitchFamily="18" charset="0"/>
              </a:rPr>
              <a:t>  Published Online: 19 May 2022</a:t>
            </a:r>
          </a:p>
          <a:p>
            <a:pPr marL="342900" indent="-228600" algn="just">
              <a:buFont typeface="+mj-lt"/>
              <a:buAutoNum type="arabicPeriod" startAt="8"/>
            </a:pPr>
            <a:endParaRPr lang="en-US" sz="1200" dirty="0">
              <a:solidFill>
                <a:schemeClr val="tx1"/>
              </a:solidFill>
              <a:latin typeface="Times New Roman" pitchFamily="18" charset="0"/>
              <a:cs typeface="Times New Roman" pitchFamily="18" charset="0"/>
            </a:endParaRPr>
          </a:p>
          <a:p>
            <a:pPr marL="342900" indent="-228600" algn="just">
              <a:buFont typeface="+mj-lt"/>
              <a:buAutoNum type="arabicPeriod" startAt="8"/>
            </a:pPr>
            <a:endParaRPr lang="en-US" sz="1200" dirty="0">
              <a:latin typeface="Times New Roman" pitchFamily="18" charset="0"/>
              <a:cs typeface="Times New Roman" pitchFamily="18" charset="0"/>
            </a:endParaRPr>
          </a:p>
          <a:p>
            <a:pPr marL="342900" indent="-228600" algn="just">
              <a:buFont typeface="+mj-lt"/>
              <a:buAutoNum type="arabicPeriod" startAt="8"/>
            </a:pPr>
            <a:endParaRPr lang="en-US" sz="1200" dirty="0" smtClean="0">
              <a:latin typeface="Times New Roman" pitchFamily="18" charset="0"/>
              <a:cs typeface="Times New Roman" pitchFamily="18" charset="0"/>
            </a:endParaRPr>
          </a:p>
          <a:p>
            <a:pPr marL="342900" indent="-228600" algn="just">
              <a:buFont typeface="+mj-lt"/>
              <a:buAutoNum type="arabicPeriod" startAt="8"/>
            </a:pPr>
            <a:endParaRPr lang="en-US" sz="1200" dirty="0">
              <a:solidFill>
                <a:schemeClr val="tx1"/>
              </a:solidFill>
              <a:latin typeface="Times New Roman" pitchFamily="18" charset="0"/>
              <a:cs typeface="Times New Roman" pitchFamily="18" charset="0"/>
            </a:endParaRPr>
          </a:p>
          <a:p>
            <a:pPr marL="342900" indent="-228600" algn="just">
              <a:buFont typeface="+mj-lt"/>
              <a:buAutoNum type="arabicPeriod" startAt="8"/>
            </a:pPr>
            <a:endParaRPr lang="en-US" sz="1200" dirty="0">
              <a:solidFill>
                <a:schemeClr val="tx1"/>
              </a:solidFill>
              <a:latin typeface="Times New Roman" pitchFamily="18" charset="0"/>
              <a:cs typeface="Times New Roman" pitchFamily="18" charset="0"/>
            </a:endParaRPr>
          </a:p>
          <a:p>
            <a:pPr marL="114300" indent="0" algn="just">
              <a:lnSpc>
                <a:spcPct val="120000"/>
              </a:lnSpc>
              <a:buNone/>
            </a:pPr>
            <a:endParaRPr lang="en-IN" sz="1200" dirty="0">
              <a:latin typeface="Times New Roman" pitchFamily="18" charset="0"/>
              <a:cs typeface="Times New Roman" pitchFamily="18"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32</a:t>
            </a:fld>
            <a:endParaRPr lang="en-IN" dirty="0"/>
          </a:p>
        </p:txBody>
      </p:sp>
    </p:spTree>
    <p:extLst>
      <p:ext uri="{BB962C8B-B14F-4D97-AF65-F5344CB8AC3E}">
        <p14:creationId xmlns:p14="http://schemas.microsoft.com/office/powerpoint/2010/main" val="17667389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2"/>
          <p:cNvSpPr/>
          <p:nvPr/>
        </p:nvSpPr>
        <p:spPr>
          <a:xfrm>
            <a:off x="1691680" y="2967335"/>
            <a:ext cx="4463735" cy="92333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000" b="1" cap="none" dirty="0" smtClean="0">
                <a:solidFill>
                  <a:schemeClr val="tx1"/>
                </a:solidFill>
                <a:latin typeface="Times New Roman" pitchFamily="18" charset="0"/>
                <a:ea typeface="Calibri"/>
                <a:cs typeface="Times New Roman" pitchFamily="18" charset="0"/>
                <a:sym typeface="Calibri"/>
              </a:rPr>
              <a:t>	Thank </a:t>
            </a:r>
            <a:r>
              <a:rPr lang="en-IN" sz="4000" b="1" cap="none" dirty="0">
                <a:solidFill>
                  <a:schemeClr val="tx1"/>
                </a:solidFill>
                <a:latin typeface="Times New Roman" pitchFamily="18" charset="0"/>
                <a:ea typeface="Calibri"/>
                <a:cs typeface="Times New Roman" pitchFamily="18" charset="0"/>
                <a:sym typeface="Calibri"/>
              </a:rPr>
              <a:t>you!</a:t>
            </a:r>
            <a:endParaRPr sz="4000" dirty="0">
              <a:solidFill>
                <a:schemeClr val="tx1"/>
              </a:solidFill>
              <a:latin typeface="Times New Roman" pitchFamily="18" charset="0"/>
              <a:cs typeface="Times New Roman" pitchFamily="18"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33</a:t>
            </a:fld>
            <a:endParaRPr lang="en-IN" dirty="0"/>
          </a:p>
        </p:txBody>
      </p:sp>
    </p:spTree>
    <p:extLst>
      <p:ext uri="{BB962C8B-B14F-4D97-AF65-F5344CB8AC3E}">
        <p14:creationId xmlns:p14="http://schemas.microsoft.com/office/powerpoint/2010/main" val="22010146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7886700" cy="1325563"/>
          </a:xfrm>
        </p:spPr>
        <p:txBody>
          <a:bodyPr>
            <a:normAutofit/>
          </a:bodyPr>
          <a:lstStyle/>
          <a:p>
            <a:r>
              <a:rPr lang="en-IN" sz="4000" dirty="0" smtClean="0">
                <a:latin typeface="Times New Roman" pitchFamily="18" charset="0"/>
                <a:cs typeface="Times New Roman" pitchFamily="18" charset="0"/>
              </a:rPr>
              <a:t>Introduction</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a:xfrm>
            <a:off x="467544" y="1196752"/>
            <a:ext cx="8219256" cy="5256584"/>
          </a:xfrm>
        </p:spPr>
        <p:txBody>
          <a:bodyPr>
            <a:normAutofit/>
          </a:bodyPr>
          <a:lstStyle/>
          <a:p>
            <a:pPr algn="just"/>
            <a:endParaRPr lang="en-IN"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Development of VCD’s, have </a:t>
            </a:r>
            <a:r>
              <a:rPr lang="en-US" sz="2400" dirty="0">
                <a:latin typeface="Times New Roman" pitchFamily="18" charset="0"/>
                <a:cs typeface="Times New Roman" pitchFamily="18" charset="0"/>
              </a:rPr>
              <a:t>boosted the realization of smart homes, </a:t>
            </a:r>
            <a:r>
              <a:rPr lang="en-US" sz="2400" dirty="0" smtClean="0">
                <a:latin typeface="Times New Roman" pitchFamily="18" charset="0"/>
                <a:cs typeface="Times New Roman" pitchFamily="18" charset="0"/>
              </a:rPr>
              <a:t>voice-controlled </a:t>
            </a:r>
            <a:r>
              <a:rPr lang="en-US" sz="2400" dirty="0">
                <a:latin typeface="Times New Roman" pitchFamily="18" charset="0"/>
                <a:cs typeface="Times New Roman" pitchFamily="18" charset="0"/>
              </a:rPr>
              <a:t>authentication </a:t>
            </a:r>
            <a:r>
              <a:rPr lang="en-US" sz="2400" dirty="0" smtClean="0">
                <a:latin typeface="Times New Roman" pitchFamily="18" charset="0"/>
                <a:cs typeface="Times New Roman" pitchFamily="18" charset="0"/>
              </a:rPr>
              <a:t>systems etc.,.</a:t>
            </a:r>
          </a:p>
          <a:p>
            <a:pPr algn="just"/>
            <a:r>
              <a:rPr lang="en-US" sz="2400" dirty="0" smtClean="0">
                <a:latin typeface="Times New Roman" pitchFamily="18" charset="0"/>
                <a:cs typeface="Times New Roman" pitchFamily="18" charset="0"/>
              </a:rPr>
              <a:t>These </a:t>
            </a:r>
            <a:r>
              <a:rPr lang="en-US" sz="2400" dirty="0">
                <a:latin typeface="Times New Roman" pitchFamily="18" charset="0"/>
                <a:cs typeface="Times New Roman" pitchFamily="18" charset="0"/>
              </a:rPr>
              <a:t>VCDs are vulnerable to different spoofing attacks </a:t>
            </a:r>
            <a:r>
              <a:rPr lang="en-US" sz="2400" dirty="0" smtClean="0">
                <a:latin typeface="Times New Roman" pitchFamily="18" charset="0"/>
                <a:cs typeface="Times New Roman" pitchFamily="18" charset="0"/>
              </a:rPr>
              <a:t>.</a:t>
            </a:r>
          </a:p>
          <a:p>
            <a:pPr marL="0" indent="0" algn="just">
              <a:buNone/>
            </a:pPr>
            <a:endParaRPr lang="en-IN" sz="2400" dirty="0">
              <a:latin typeface="Times New Roman" pitchFamily="18" charset="0"/>
              <a:cs typeface="Times New Roman"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4</a:t>
            </a:fld>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84" y="3861048"/>
            <a:ext cx="3730392" cy="2282697"/>
          </a:xfrm>
          <a:prstGeom prst="rect">
            <a:avLst/>
          </a:prstGeom>
        </p:spPr>
      </p:pic>
    </p:spTree>
    <p:extLst>
      <p:ext uri="{BB962C8B-B14F-4D97-AF65-F5344CB8AC3E}">
        <p14:creationId xmlns:p14="http://schemas.microsoft.com/office/powerpoint/2010/main" val="29601900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675"/>
            <a:ext cx="7886700" cy="1325563"/>
          </a:xfrm>
        </p:spPr>
        <p:txBody>
          <a:bodyPr>
            <a:normAutofit/>
          </a:bodyPr>
          <a:lstStyle/>
          <a:p>
            <a:r>
              <a:rPr lang="en-IN" sz="4000" dirty="0" smtClean="0">
                <a:latin typeface="Times New Roman" pitchFamily="18" charset="0"/>
                <a:cs typeface="Times New Roman" pitchFamily="18" charset="0"/>
              </a:rPr>
              <a:t>Introduction</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Audio Authentication is becoming very essential part of our lives. Audio Authentication spoofing is becoming an issue.</a:t>
            </a:r>
          </a:p>
          <a:p>
            <a:pPr algn="just"/>
            <a:r>
              <a:rPr lang="en-US" sz="2400" dirty="0" smtClean="0">
                <a:latin typeface="Times New Roman" pitchFamily="18" charset="0"/>
                <a:cs typeface="Times New Roman" pitchFamily="18" charset="0"/>
              </a:rPr>
              <a:t>High-quality audio recorders enables bypassing this audio authentication system by just recording the human voice and reusing them for accessing the same system. </a:t>
            </a:r>
          </a:p>
          <a:p>
            <a:pPr algn="just"/>
            <a:r>
              <a:rPr lang="en-US" sz="2400" dirty="0" smtClean="0">
                <a:latin typeface="Times New Roman" pitchFamily="18" charset="0"/>
                <a:cs typeface="Times New Roman" pitchFamily="18" charset="0"/>
              </a:rPr>
              <a:t>Thus, there exists a need to develop a voice anti-spoofing framework capable of detecting multiple audio spoofing attacks.</a:t>
            </a:r>
            <a:endParaRPr lang="en-IN" sz="2400" dirty="0">
              <a:latin typeface="Times New Roman" pitchFamily="18" charset="0"/>
              <a:cs typeface="Times New Roman"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5</a:t>
            </a:fld>
            <a:endParaRPr lang="en-IN" dirty="0"/>
          </a:p>
        </p:txBody>
      </p:sp>
    </p:spTree>
    <p:extLst>
      <p:ext uri="{BB962C8B-B14F-4D97-AF65-F5344CB8AC3E}">
        <p14:creationId xmlns:p14="http://schemas.microsoft.com/office/powerpoint/2010/main" val="14283708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675"/>
            <a:ext cx="7886700" cy="1325563"/>
          </a:xfrm>
        </p:spPr>
        <p:txBody>
          <a:bodyPr>
            <a:normAutofit/>
          </a:bodyPr>
          <a:lstStyle/>
          <a:p>
            <a:r>
              <a:rPr lang="en-IN" sz="4000" dirty="0" smtClean="0">
                <a:latin typeface="Times New Roman" pitchFamily="18" charset="0"/>
                <a:cs typeface="Times New Roman" pitchFamily="18" charset="0"/>
              </a:rPr>
              <a:t>Introduction</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IN" sz="2400" dirty="0">
                <a:latin typeface="Times New Roman" pitchFamily="18" charset="0"/>
                <a:cs typeface="Times New Roman" pitchFamily="18" charset="0"/>
              </a:rPr>
              <a:t>The increase in the advancement of audio editing </a:t>
            </a:r>
            <a:r>
              <a:rPr lang="en-IN" sz="2400" dirty="0" err="1" smtClean="0">
                <a:latin typeface="Times New Roman" pitchFamily="18" charset="0"/>
                <a:cs typeface="Times New Roman" pitchFamily="18" charset="0"/>
              </a:rPr>
              <a:t>softwares</a:t>
            </a: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provide an easy way to the accessibility of voice controlled authentication systems which makes the Voice controlled devices(VCD) like Home Automation systems vulnerable to audio spoof attacks.</a:t>
            </a:r>
          </a:p>
          <a:p>
            <a:pPr algn="just"/>
            <a:endParaRPr lang="en-IN" sz="2400" dirty="0">
              <a:latin typeface="Times New Roman" pitchFamily="18" charset="0"/>
              <a:cs typeface="Times New Roman" pitchFamily="18" charset="0"/>
            </a:endParaRPr>
          </a:p>
          <a:p>
            <a:pPr algn="just"/>
            <a:endParaRPr lang="en-IN" sz="2400" dirty="0">
              <a:latin typeface="Times New Roman" pitchFamily="18" charset="0"/>
              <a:cs typeface="Times New Roman" pitchFamily="18" charset="0"/>
            </a:endParaRPr>
          </a:p>
          <a:p>
            <a:pPr algn="just"/>
            <a:endParaRPr lang="en-IN" sz="2400" dirty="0">
              <a:latin typeface="Times New Roman" pitchFamily="18" charset="0"/>
              <a:cs typeface="Times New Roman"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6</a:t>
            </a:fld>
            <a:endParaRPr lang="en-IN" dirty="0"/>
          </a:p>
        </p:txBody>
      </p:sp>
    </p:spTree>
    <p:extLst>
      <p:ext uri="{BB962C8B-B14F-4D97-AF65-F5344CB8AC3E}">
        <p14:creationId xmlns:p14="http://schemas.microsoft.com/office/powerpoint/2010/main" val="21273903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2204864"/>
            <a:ext cx="7886700" cy="1325563"/>
          </a:xfrm>
        </p:spPr>
        <p:txBody>
          <a:bodyPr>
            <a:normAutofit/>
          </a:bodyPr>
          <a:lstStyle/>
          <a:p>
            <a:r>
              <a:rPr lang="en-IN" sz="4000" dirty="0" smtClean="0">
                <a:latin typeface="Times New Roman" pitchFamily="18" charset="0"/>
                <a:cs typeface="Times New Roman" pitchFamily="18" charset="0"/>
              </a:rPr>
              <a:t>Literature Survey</a:t>
            </a:r>
            <a:endParaRPr lang="en-IN" sz="4000" dirty="0">
              <a:latin typeface="Times New Roman" pitchFamily="18" charset="0"/>
              <a:cs typeface="Times New Roman"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7</a:t>
            </a:fld>
            <a:endParaRPr lang="en-IN" dirty="0"/>
          </a:p>
        </p:txBody>
      </p:sp>
    </p:spTree>
    <p:extLst>
      <p:ext uri="{BB962C8B-B14F-4D97-AF65-F5344CB8AC3E}">
        <p14:creationId xmlns:p14="http://schemas.microsoft.com/office/powerpoint/2010/main" val="17049742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xmlns="" id="{433E653F-9C49-92FF-5E32-F3826DDD6972}"/>
              </a:ext>
            </a:extLst>
          </p:cNvPr>
          <p:cNvGraphicFramePr>
            <a:graphicFrameLocks noGrp="1"/>
          </p:cNvGraphicFramePr>
          <p:nvPr>
            <p:extLst>
              <p:ext uri="{D42A27DB-BD31-4B8C-83A1-F6EECF244321}">
                <p14:modId xmlns:p14="http://schemas.microsoft.com/office/powerpoint/2010/main" val="83123737"/>
              </p:ext>
            </p:extLst>
          </p:nvPr>
        </p:nvGraphicFramePr>
        <p:xfrm>
          <a:off x="275530" y="1124744"/>
          <a:ext cx="8613890" cy="5120952"/>
        </p:xfrm>
        <a:graphic>
          <a:graphicData uri="http://schemas.openxmlformats.org/drawingml/2006/table">
            <a:tbl>
              <a:tblPr firstRow="1" bandRow="1">
                <a:tableStyleId>{00A15C55-8517-42AA-B614-E9B94910E393}</a:tableStyleId>
              </a:tblPr>
              <a:tblGrid>
                <a:gridCol w="1998664">
                  <a:extLst>
                    <a:ext uri="{9D8B030D-6E8A-4147-A177-3AD203B41FA5}">
                      <a16:colId xmlns:a16="http://schemas.microsoft.com/office/drawing/2014/main" xmlns="" val="1406427956"/>
                    </a:ext>
                  </a:extLst>
                </a:gridCol>
                <a:gridCol w="6615226">
                  <a:extLst>
                    <a:ext uri="{9D8B030D-6E8A-4147-A177-3AD203B41FA5}">
                      <a16:colId xmlns:a16="http://schemas.microsoft.com/office/drawing/2014/main" xmlns="" val="3404635608"/>
                    </a:ext>
                  </a:extLst>
                </a:gridCol>
              </a:tblGrid>
              <a:tr h="15841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chemeClr val="tx1"/>
                          </a:solidFill>
                          <a:effectLst/>
                          <a:latin typeface="Times New Roman" pitchFamily="18" charset="0"/>
                          <a:cs typeface="Times New Roman" pitchFamily="18" charset="0"/>
                        </a:rPr>
                        <a:t>Methodology</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indent="-285750">
                        <a:buFont typeface="Arial" pitchFamily="34" charset="0"/>
                        <a:buChar char="•"/>
                      </a:pPr>
                      <a:r>
                        <a:rPr lang="en-IN" sz="1400" b="0" i="0" u="none" strike="noStrike" kern="1200" baseline="0" dirty="0" smtClean="0">
                          <a:solidFill>
                            <a:schemeClr val="tx1"/>
                          </a:solidFill>
                          <a:latin typeface="Times New Roman" pitchFamily="18" charset="0"/>
                          <a:ea typeface="+mn-ea"/>
                          <a:cs typeface="Times New Roman" pitchFamily="18" charset="0"/>
                        </a:rPr>
                        <a:t>Anti-spoofing system </a:t>
                      </a:r>
                      <a:r>
                        <a:rPr lang="en-US" sz="1400" b="0" i="0" u="none" strike="noStrike" kern="1200" baseline="0" dirty="0" smtClean="0">
                          <a:solidFill>
                            <a:schemeClr val="tx1"/>
                          </a:solidFill>
                          <a:latin typeface="Times New Roman" pitchFamily="18" charset="0"/>
                          <a:ea typeface="+mn-ea"/>
                          <a:cs typeface="Times New Roman" pitchFamily="18" charset="0"/>
                        </a:rPr>
                        <a:t>using constant Q cepstral coefficients (CQCC) features and bidirectional long-short term memory (BiLSTM) networks for genuine/spoof audio classification. </a:t>
                      </a:r>
                    </a:p>
                    <a:p>
                      <a:pPr marL="285750" indent="-285750">
                        <a:buFont typeface="Arial" pitchFamily="34" charset="0"/>
                        <a:buChar char="•"/>
                      </a:pPr>
                      <a:r>
                        <a:rPr lang="en-US" sz="1400" b="0" i="0" u="none" strike="noStrike" kern="1200" baseline="0" dirty="0" smtClean="0">
                          <a:solidFill>
                            <a:schemeClr val="tx1"/>
                          </a:solidFill>
                          <a:latin typeface="Times New Roman" pitchFamily="18" charset="0"/>
                          <a:ea typeface="+mn-ea"/>
                          <a:cs typeface="Times New Roman" pitchFamily="18" charset="0"/>
                        </a:rPr>
                        <a:t>Fusion of  BiLSTM and GMM-UBM system to improve results.</a:t>
                      </a:r>
                      <a:endParaRPr lang="en-US" sz="1400" b="0" dirty="0" smtClean="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r>
              <a:tr h="2160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chemeClr val="tx1"/>
                          </a:solidFill>
                          <a:effectLst/>
                          <a:latin typeface="Times New Roman" pitchFamily="18" charset="0"/>
                          <a:cs typeface="Times New Roman" pitchFamily="18" charset="0"/>
                        </a:rPr>
                        <a:t>Algorithm</a:t>
                      </a:r>
                      <a:r>
                        <a:rPr lang="en-US" sz="1400" b="1" i="0" u="none" strike="noStrike" baseline="0" dirty="0" smtClean="0">
                          <a:solidFill>
                            <a:schemeClr val="tx1"/>
                          </a:solidFill>
                          <a:effectLst/>
                          <a:latin typeface="Times New Roman" pitchFamily="18" charset="0"/>
                          <a:cs typeface="Times New Roman" pitchFamily="18" charset="0"/>
                        </a:rPr>
                        <a:t> Used</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i="0" u="none" strike="noStrike" dirty="0" smtClean="0">
                        <a:solidFill>
                          <a:schemeClr val="tx1"/>
                        </a:solidFill>
                        <a:effectLst/>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400" dirty="0" smtClean="0">
                          <a:latin typeface="Times New Roman" pitchFamily="18" charset="0"/>
                          <a:cs typeface="Times New Roman" pitchFamily="18" charset="0"/>
                        </a:rPr>
                        <a:t>Gaussian</a:t>
                      </a:r>
                      <a:r>
                        <a:rPr lang="en-US" sz="1400" baseline="0" dirty="0" smtClean="0">
                          <a:latin typeface="Times New Roman" pitchFamily="18" charset="0"/>
                          <a:cs typeface="Times New Roman" pitchFamily="18" charset="0"/>
                        </a:rPr>
                        <a:t> mixture model(</a:t>
                      </a:r>
                      <a:r>
                        <a:rPr lang="en-US" sz="1400" dirty="0" smtClean="0">
                          <a:latin typeface="Times New Roman" pitchFamily="18" charset="0"/>
                          <a:cs typeface="Times New Roman" pitchFamily="18" charset="0"/>
                        </a:rPr>
                        <a:t>GMM)</a:t>
                      </a:r>
                      <a:r>
                        <a:rPr lang="en-US" sz="1400" baseline="0" dirty="0" smtClean="0">
                          <a:latin typeface="Times New Roman" pitchFamily="18" charset="0"/>
                          <a:cs typeface="Times New Roman" pitchFamily="18" charset="0"/>
                        </a:rPr>
                        <a:t> – universal background model(UBM) fusion system is used.</a:t>
                      </a:r>
                    </a:p>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400" baseline="0" dirty="0" smtClean="0">
                          <a:latin typeface="Times New Roman" pitchFamily="18" charset="0"/>
                          <a:cs typeface="Times New Roman" pitchFamily="18" charset="0"/>
                        </a:rPr>
                        <a:t>BiLSTM network model is used for audio spoof detection.</a:t>
                      </a:r>
                    </a:p>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endParaRPr lang="en-US" sz="1400" dirty="0" smtClean="0">
                        <a:latin typeface="Times New Roman" pitchFamily="18" charset="0"/>
                        <a:cs typeface="Times New Roman" pitchFamily="18" charset="0"/>
                      </a:endParaRPr>
                    </a:p>
                    <a:p>
                      <a:endParaRPr lang="en-IN" b="0"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r>
              <a:tr h="1298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chemeClr val="tx1"/>
                          </a:solidFill>
                          <a:effectLst/>
                          <a:latin typeface="Times New Roman" pitchFamily="18" charset="0"/>
                          <a:cs typeface="Times New Roman" pitchFamily="18" charset="0"/>
                        </a:rPr>
                        <a:t>Advantages</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smtClean="0">
                          <a:solidFill>
                            <a:schemeClr val="dk1"/>
                          </a:solidFill>
                          <a:latin typeface="Times New Roman" pitchFamily="18" charset="0"/>
                          <a:cs typeface="Times New Roman" pitchFamily="18" charset="0"/>
                        </a:rPr>
                        <a:t>Uses</a:t>
                      </a:r>
                      <a:r>
                        <a:rPr lang="en-US" sz="1400" b="0" baseline="0" dirty="0" smtClean="0">
                          <a:solidFill>
                            <a:schemeClr val="dk1"/>
                          </a:solidFill>
                          <a:latin typeface="Times New Roman" pitchFamily="18" charset="0"/>
                          <a:cs typeface="Times New Roman" pitchFamily="18" charset="0"/>
                        </a:rPr>
                        <a:t>  time domain dependency relation in audio and gives better results.</a:t>
                      </a:r>
                    </a:p>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baseline="0" dirty="0" smtClean="0">
                          <a:solidFill>
                            <a:schemeClr val="dk1"/>
                          </a:solidFill>
                          <a:latin typeface="Times New Roman" pitchFamily="18" charset="0"/>
                          <a:cs typeface="Times New Roman" pitchFamily="18" charset="0"/>
                        </a:rPr>
                        <a:t>Uses fusion mechanism to improve accuracy.</a:t>
                      </a: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r>
              <a:tr h="10801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latin typeface="Times New Roman" pitchFamily="18" charset="0"/>
                          <a:cs typeface="Times New Roman" pitchFamily="18" charset="0"/>
                        </a:rPr>
                        <a:t>Disadvantages</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400" dirty="0" smtClean="0">
                          <a:latin typeface="Times New Roman" pitchFamily="18" charset="0"/>
                          <a:cs typeface="Times New Roman" pitchFamily="18" charset="0"/>
                        </a:rPr>
                        <a:t>It doesn’t provide classification model for classification of various attacks.</a:t>
                      </a:r>
                    </a:p>
                    <a:p>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r>
            </a:tbl>
          </a:graphicData>
        </a:graphic>
      </p:graphicFrame>
      <p:sp>
        <p:nvSpPr>
          <p:cNvPr id="6" name="TextBox 5">
            <a:extLst>
              <a:ext uri="{FF2B5EF4-FFF2-40B4-BE49-F238E27FC236}">
                <a16:creationId xmlns:a16="http://schemas.microsoft.com/office/drawing/2014/main" xmlns="" id="{8778B650-41C8-4D62-99D3-F3E1EB06050C}"/>
              </a:ext>
            </a:extLst>
          </p:cNvPr>
          <p:cNvSpPr txBox="1"/>
          <p:nvPr/>
        </p:nvSpPr>
        <p:spPr>
          <a:xfrm>
            <a:off x="128454" y="85727"/>
            <a:ext cx="8908042" cy="954107"/>
          </a:xfrm>
          <a:prstGeom prst="rect">
            <a:avLst/>
          </a:prstGeom>
          <a:noFill/>
        </p:spPr>
        <p:txBody>
          <a:bodyPr wrap="square" rtlCol="0">
            <a:spAutoFit/>
          </a:bodyPr>
          <a:lstStyle/>
          <a:p>
            <a:pPr lvl="0" algn="just"/>
            <a:r>
              <a:rPr lang="en-US" b="1" dirty="0" smtClean="0">
                <a:latin typeface="Times New Roman" pitchFamily="18" charset="0"/>
                <a:cs typeface="Times New Roman" pitchFamily="18" charset="0"/>
              </a:rPr>
              <a:t>PAPER 1-</a:t>
            </a:r>
            <a:r>
              <a:rPr lang="en-US" dirty="0" smtClean="0">
                <a:latin typeface="Times New Roman" pitchFamily="18" charset="0"/>
                <a:cs typeface="Times New Roman" pitchFamily="18" charset="0"/>
              </a:rPr>
              <a:t> Fusion of BiLSTM and GMM-UBM Systems for Audio Spoofing Detection</a:t>
            </a:r>
            <a:endParaRPr lang="en-US" dirty="0">
              <a:latin typeface="Times New Roman" pitchFamily="18" charset="0"/>
              <a:cs typeface="Times New Roman" pitchFamily="18" charset="0"/>
            </a:endParaRPr>
          </a:p>
          <a:p>
            <a:pPr lvl="0" algn="just"/>
            <a:r>
              <a:rPr lang="en-US" b="1" dirty="0" smtClean="0">
                <a:latin typeface="Times New Roman" pitchFamily="18" charset="0"/>
                <a:cs typeface="Times New Roman" pitchFamily="18" charset="0"/>
              </a:rPr>
              <a:t>AUTHORS-</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Ivan Rakhmanenko , Alexander Shelupanov , Evgeny Kostyunchenko</a:t>
            </a:r>
            <a:endParaRPr lang="en-US" dirty="0">
              <a:latin typeface="Times New Roman" pitchFamily="18" charset="0"/>
              <a:cs typeface="Times New Roman" pitchFamily="18" charset="0"/>
            </a:endParaRPr>
          </a:p>
          <a:p>
            <a:pPr lvl="0" algn="just"/>
            <a:r>
              <a:rPr lang="en-US" b="1" dirty="0" smtClean="0">
                <a:latin typeface="Times New Roman" pitchFamily="18" charset="0"/>
                <a:cs typeface="Times New Roman" pitchFamily="18" charset="0"/>
              </a:rPr>
              <a:t>Published In: </a:t>
            </a:r>
            <a:r>
              <a:rPr lang="en-US" dirty="0" smtClean="0">
                <a:latin typeface="Times New Roman" pitchFamily="18" charset="0"/>
                <a:cs typeface="Times New Roman" pitchFamily="18" charset="0"/>
              </a:rPr>
              <a:t>International Journal of Advanced Trends in Computer Science and Engineering – August 2019</a:t>
            </a:r>
            <a:endParaRPr lang="en-US" dirty="0">
              <a:latin typeface="Times New Roman" pitchFamily="18" charset="0"/>
              <a:cs typeface="Times New Roman" pitchFamily="18" charset="0"/>
            </a:endParaRPr>
          </a:p>
          <a:p>
            <a:pPr algn="just"/>
            <a:endParaRPr lang="en-IN" b="1"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8</a:t>
            </a:fld>
            <a:endParaRPr lang="en-IN" dirty="0"/>
          </a:p>
        </p:txBody>
      </p:sp>
    </p:spTree>
    <p:extLst>
      <p:ext uri="{BB962C8B-B14F-4D97-AF65-F5344CB8AC3E}">
        <p14:creationId xmlns:p14="http://schemas.microsoft.com/office/powerpoint/2010/main" val="40798764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xmlns="" id="{433E653F-9C49-92FF-5E32-F3826DDD6972}"/>
              </a:ext>
            </a:extLst>
          </p:cNvPr>
          <p:cNvGraphicFramePr>
            <a:graphicFrameLocks noGrp="1"/>
          </p:cNvGraphicFramePr>
          <p:nvPr>
            <p:extLst>
              <p:ext uri="{D42A27DB-BD31-4B8C-83A1-F6EECF244321}">
                <p14:modId xmlns:p14="http://schemas.microsoft.com/office/powerpoint/2010/main" val="1352794780"/>
              </p:ext>
            </p:extLst>
          </p:nvPr>
        </p:nvGraphicFramePr>
        <p:xfrm>
          <a:off x="179512" y="980729"/>
          <a:ext cx="8613890" cy="5192175"/>
        </p:xfrm>
        <a:graphic>
          <a:graphicData uri="http://schemas.openxmlformats.org/drawingml/2006/table">
            <a:tbl>
              <a:tblPr firstRow="1" bandRow="1">
                <a:tableStyleId>{00A15C55-8517-42AA-B614-E9B94910E393}</a:tableStyleId>
              </a:tblPr>
              <a:tblGrid>
                <a:gridCol w="1998664">
                  <a:extLst>
                    <a:ext uri="{9D8B030D-6E8A-4147-A177-3AD203B41FA5}">
                      <a16:colId xmlns:a16="http://schemas.microsoft.com/office/drawing/2014/main" xmlns="" val="1406427956"/>
                    </a:ext>
                  </a:extLst>
                </a:gridCol>
                <a:gridCol w="6615226">
                  <a:extLst>
                    <a:ext uri="{9D8B030D-6E8A-4147-A177-3AD203B41FA5}">
                      <a16:colId xmlns:a16="http://schemas.microsoft.com/office/drawing/2014/main" xmlns="" val="3404635608"/>
                    </a:ext>
                  </a:extLst>
                </a:gridCol>
              </a:tblGrid>
              <a:tr h="15841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chemeClr val="tx1"/>
                          </a:solidFill>
                          <a:effectLst/>
                          <a:latin typeface="Times New Roman" pitchFamily="18" charset="0"/>
                          <a:cs typeface="Times New Roman" pitchFamily="18" charset="0"/>
                        </a:rPr>
                        <a:t>Methodology</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indent="-285750">
                        <a:buFont typeface="Arial" pitchFamily="34" charset="0"/>
                        <a:buChar char="•"/>
                      </a:pPr>
                      <a:r>
                        <a:rPr lang="en-IN" sz="1400" b="0" i="0" u="none" strike="noStrike" cap="none" baseline="0" dirty="0" smtClean="0">
                          <a:solidFill>
                            <a:schemeClr val="tx1"/>
                          </a:solidFill>
                          <a:latin typeface="Times New Roman" pitchFamily="18" charset="0"/>
                          <a:ea typeface="+mn-ea"/>
                          <a:cs typeface="Times New Roman" pitchFamily="18" charset="0"/>
                          <a:sym typeface="Arial"/>
                        </a:rPr>
                        <a:t>A</a:t>
                      </a:r>
                      <a:r>
                        <a:rPr lang="en-US" sz="1400" b="0" i="0" u="none" strike="noStrike" cap="none" baseline="0" dirty="0" smtClean="0">
                          <a:solidFill>
                            <a:schemeClr val="tx1"/>
                          </a:solidFill>
                          <a:latin typeface="Times New Roman" pitchFamily="18" charset="0"/>
                          <a:ea typeface="+mn-ea"/>
                          <a:cs typeface="Times New Roman" pitchFamily="18" charset="0"/>
                          <a:sym typeface="Arial"/>
                        </a:rPr>
                        <a:t>udio signals are decomposed and two features of 7, 7-dim, i.e., MFCCs and GTCCs are obtained.</a:t>
                      </a:r>
                    </a:p>
                    <a:p>
                      <a:pPr marL="285750" indent="-285750">
                        <a:buFont typeface="Arial" pitchFamily="34" charset="0"/>
                        <a:buChar char="•"/>
                      </a:pPr>
                      <a:r>
                        <a:rPr lang="en-US" sz="1400" b="0" i="0" u="none" strike="noStrike" cap="none" baseline="0" dirty="0" smtClean="0">
                          <a:solidFill>
                            <a:schemeClr val="tx1"/>
                          </a:solidFill>
                          <a:latin typeface="Times New Roman" pitchFamily="18" charset="0"/>
                          <a:ea typeface="+mn-ea"/>
                          <a:cs typeface="Times New Roman" pitchFamily="18" charset="0"/>
                          <a:sym typeface="Arial"/>
                        </a:rPr>
                        <a:t>Bi-directional long short-term memory network as a deep learning classifier.</a:t>
                      </a:r>
                      <a:endParaRPr lang="en-US" sz="1400" b="0" i="0" u="none" strike="noStrike" kern="1200" baseline="0" dirty="0" smtClean="0">
                        <a:solidFill>
                          <a:schemeClr val="tx1"/>
                        </a:solidFill>
                        <a:latin typeface="Times New Roman" pitchFamily="18" charset="0"/>
                        <a:ea typeface="+mn-ea"/>
                        <a:cs typeface="Times New Roman" pitchFamily="18" charset="0"/>
                      </a:endParaRPr>
                    </a:p>
                  </a:txBody>
                  <a:tcPr marL="68580" marR="68580">
                    <a:solidFill>
                      <a:schemeClr val="accent2">
                        <a:lumMod val="20000"/>
                        <a:lumOff val="80000"/>
                      </a:schemeClr>
                    </a:solidFill>
                  </a:tcPr>
                </a:tc>
              </a:tr>
              <a:tr h="12961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chemeClr val="tx1"/>
                          </a:solidFill>
                          <a:effectLst/>
                          <a:latin typeface="Times New Roman" pitchFamily="18" charset="0"/>
                          <a:cs typeface="Times New Roman" pitchFamily="18" charset="0"/>
                        </a:rPr>
                        <a:t>Algorithm</a:t>
                      </a:r>
                      <a:r>
                        <a:rPr lang="en-US" sz="1400" b="1" i="0" u="none" strike="noStrike" baseline="0" dirty="0" smtClean="0">
                          <a:solidFill>
                            <a:schemeClr val="tx1"/>
                          </a:solidFill>
                          <a:effectLst/>
                          <a:latin typeface="Times New Roman" pitchFamily="18" charset="0"/>
                          <a:cs typeface="Times New Roman" pitchFamily="18" charset="0"/>
                        </a:rPr>
                        <a:t> Used</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i="0" u="none" strike="noStrike" dirty="0" smtClean="0">
                        <a:solidFill>
                          <a:schemeClr val="tx1"/>
                        </a:solidFill>
                        <a:effectLst/>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IN" sz="1400" b="0" i="0" u="none" strike="noStrike" cap="none" baseline="0" dirty="0" smtClean="0">
                          <a:solidFill>
                            <a:schemeClr val="dk1"/>
                          </a:solidFill>
                          <a:latin typeface="Times New Roman" pitchFamily="18" charset="0"/>
                          <a:ea typeface="+mn-ea"/>
                          <a:cs typeface="Times New Roman" pitchFamily="18" charset="0"/>
                          <a:sym typeface="Arial"/>
                        </a:rPr>
                        <a:t>Mel‑Frequency cepstrum coefficient MFCC &amp;</a:t>
                      </a:r>
                    </a:p>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IN" sz="1400" b="0" i="0" u="none" strike="noStrike" cap="none" baseline="0" dirty="0" smtClean="0">
                          <a:solidFill>
                            <a:schemeClr val="dk1"/>
                          </a:solidFill>
                          <a:latin typeface="Times New Roman" pitchFamily="18" charset="0"/>
                          <a:ea typeface="+mn-ea"/>
                          <a:cs typeface="Times New Roman" pitchFamily="18" charset="0"/>
                          <a:sym typeface="Arial"/>
                        </a:rPr>
                        <a:t>Gammatone cepstral coefficients (GTCC) for feature Extraction.</a:t>
                      </a:r>
                    </a:p>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sz="1400" b="0" i="0" u="none" strike="noStrike" cap="none" baseline="0" dirty="0" smtClean="0">
                          <a:solidFill>
                            <a:schemeClr val="dk1"/>
                          </a:solidFill>
                          <a:latin typeface="Times New Roman" pitchFamily="18" charset="0"/>
                          <a:ea typeface="+mn-ea"/>
                          <a:cs typeface="Times New Roman" pitchFamily="18" charset="0"/>
                          <a:sym typeface="Arial"/>
                        </a:rPr>
                        <a:t>BiLSTM for classification.</a:t>
                      </a:r>
                      <a:endParaRPr lang="en-US" sz="1400" i="0" dirty="0" smtClean="0">
                        <a:latin typeface="Times New Roman" pitchFamily="18" charset="0"/>
                        <a:cs typeface="Times New Roman" pitchFamily="18" charset="0"/>
                      </a:endParaRPr>
                    </a:p>
                    <a:p>
                      <a:endParaRPr lang="en-IN" b="0"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r>
              <a:tr h="1231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dirty="0" smtClean="0">
                          <a:solidFill>
                            <a:schemeClr val="tx1"/>
                          </a:solidFill>
                          <a:effectLst/>
                          <a:latin typeface="Times New Roman" pitchFamily="18" charset="0"/>
                          <a:cs typeface="Times New Roman" pitchFamily="18" charset="0"/>
                        </a:rPr>
                        <a:t>Advantages</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baseline="0" dirty="0" smtClean="0">
                          <a:solidFill>
                            <a:schemeClr val="tx1"/>
                          </a:solidFill>
                          <a:latin typeface="Times New Roman" pitchFamily="18" charset="0"/>
                          <a:cs typeface="Times New Roman" pitchFamily="18" charset="0"/>
                        </a:rPr>
                        <a:t>Avoids replay attacks in ASV.</a:t>
                      </a:r>
                    </a:p>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baseline="0" dirty="0" smtClean="0">
                          <a:solidFill>
                            <a:schemeClr val="tx1"/>
                          </a:solidFill>
                          <a:latin typeface="Times New Roman" pitchFamily="18" charset="0"/>
                          <a:cs typeface="Times New Roman" pitchFamily="18" charset="0"/>
                        </a:rPr>
                        <a:t>Voice biometrics.</a:t>
                      </a:r>
                    </a:p>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baseline="0" dirty="0" smtClean="0">
                          <a:solidFill>
                            <a:schemeClr val="tx1"/>
                          </a:solidFill>
                          <a:latin typeface="Times New Roman" pitchFamily="18" charset="0"/>
                          <a:cs typeface="Times New Roman" pitchFamily="18" charset="0"/>
                        </a:rPr>
                        <a:t>More accurate with the method of Speech Decomposition.</a:t>
                      </a:r>
                    </a:p>
                  </a:txBody>
                  <a:tcPr marL="68580" marR="68580">
                    <a:solidFill>
                      <a:schemeClr val="accent2">
                        <a:lumMod val="20000"/>
                        <a:lumOff val="80000"/>
                      </a:schemeClr>
                    </a:solidFill>
                  </a:tcPr>
                </a:tc>
              </a:tr>
              <a:tr h="10801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latin typeface="Times New Roman" pitchFamily="18" charset="0"/>
                          <a:cs typeface="Times New Roman" pitchFamily="18" charset="0"/>
                        </a:rPr>
                        <a:t>Disadvantages</a:t>
                      </a:r>
                      <a:endParaRPr lang="en-IN" b="1" dirty="0" smtClean="0">
                        <a:solidFill>
                          <a:schemeClr val="tx1"/>
                        </a:solidFill>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c>
                  <a:txBody>
                    <a:bodyPr/>
                    <a:lstStyle/>
                    <a:p>
                      <a:pPr marL="285750" marR="0" indent="-285750" algn="l" defTabSz="914400" rtl="0" eaLnBrk="1" fontAlgn="auto" latinLnBrk="0" hangingPunct="1">
                        <a:lnSpc>
                          <a:spcPct val="100000"/>
                        </a:lnSpc>
                        <a:spcBef>
                          <a:spcPts val="0"/>
                        </a:spcBef>
                        <a:spcAft>
                          <a:spcPts val="0"/>
                        </a:spcAft>
                        <a:buClr>
                          <a:srgbClr val="000000"/>
                        </a:buClr>
                        <a:buSzTx/>
                        <a:buFont typeface="Arial" pitchFamily="34" charset="0"/>
                        <a:buChar char="•"/>
                        <a:tabLst/>
                        <a:defRPr/>
                      </a:pPr>
                      <a:r>
                        <a:rPr lang="en-US" b="0" dirty="0" smtClean="0">
                          <a:solidFill>
                            <a:schemeClr val="tx1"/>
                          </a:solidFill>
                          <a:latin typeface="Times New Roman" pitchFamily="18" charset="0"/>
                          <a:cs typeface="Times New Roman" pitchFamily="18" charset="0"/>
                        </a:rPr>
                        <a:t>Does not discuss about many audio spoof attacks , focuses</a:t>
                      </a:r>
                      <a:r>
                        <a:rPr lang="en-US" b="0" baseline="0" dirty="0" smtClean="0">
                          <a:solidFill>
                            <a:schemeClr val="tx1"/>
                          </a:solidFill>
                          <a:latin typeface="Times New Roman" pitchFamily="18" charset="0"/>
                          <a:cs typeface="Times New Roman" pitchFamily="18" charset="0"/>
                        </a:rPr>
                        <a:t> on Replay attacks only.</a:t>
                      </a:r>
                      <a:r>
                        <a:rPr lang="en-US" b="1" baseline="0" dirty="0" smtClean="0">
                          <a:solidFill>
                            <a:schemeClr val="tx1"/>
                          </a:solidFill>
                          <a:latin typeface="Times New Roman" pitchFamily="18" charset="0"/>
                          <a:cs typeface="Times New Roman" pitchFamily="18" charset="0"/>
                        </a:rPr>
                        <a:t> </a:t>
                      </a:r>
                      <a:endParaRPr lang="en-IN" b="1" dirty="0">
                        <a:solidFill>
                          <a:schemeClr val="tx1"/>
                        </a:solidFill>
                        <a:latin typeface="Times New Roman" pitchFamily="18" charset="0"/>
                        <a:cs typeface="Times New Roman" pitchFamily="18" charset="0"/>
                      </a:endParaRPr>
                    </a:p>
                  </a:txBody>
                  <a:tcPr marL="68580" marR="68580">
                    <a:solidFill>
                      <a:schemeClr val="accent2">
                        <a:lumMod val="20000"/>
                        <a:lumOff val="80000"/>
                      </a:schemeClr>
                    </a:solidFill>
                  </a:tcPr>
                </a:tc>
              </a:tr>
            </a:tbl>
          </a:graphicData>
        </a:graphic>
      </p:graphicFrame>
      <p:sp>
        <p:nvSpPr>
          <p:cNvPr id="6" name="TextBox 5">
            <a:extLst>
              <a:ext uri="{FF2B5EF4-FFF2-40B4-BE49-F238E27FC236}">
                <a16:creationId xmlns:a16="http://schemas.microsoft.com/office/drawing/2014/main" xmlns="" id="{8778B650-41C8-4D62-99D3-F3E1EB06050C}"/>
              </a:ext>
            </a:extLst>
          </p:cNvPr>
          <p:cNvSpPr txBox="1"/>
          <p:nvPr/>
        </p:nvSpPr>
        <p:spPr>
          <a:xfrm>
            <a:off x="128454" y="85727"/>
            <a:ext cx="8836034" cy="954107"/>
          </a:xfrm>
          <a:prstGeom prst="rect">
            <a:avLst/>
          </a:prstGeom>
          <a:noFill/>
        </p:spPr>
        <p:txBody>
          <a:bodyPr wrap="square" rtlCol="0">
            <a:spAutoFit/>
          </a:bodyPr>
          <a:lstStyle/>
          <a:p>
            <a:pPr lvl="0" algn="just"/>
            <a:r>
              <a:rPr lang="en-US" b="1" dirty="0" smtClean="0">
                <a:latin typeface="Times New Roman" pitchFamily="18" charset="0"/>
                <a:cs typeface="Times New Roman" pitchFamily="18" charset="0"/>
              </a:rPr>
              <a:t>PAPER </a:t>
            </a:r>
            <a:r>
              <a:rPr lang="en-US" b="1" dirty="0">
                <a:latin typeface="Times New Roman" pitchFamily="18" charset="0"/>
                <a:cs typeface="Times New Roman" pitchFamily="18" charset="0"/>
              </a:rPr>
              <a:t>2</a:t>
            </a:r>
            <a:r>
              <a:rPr lang="en-US" b="1" dirty="0" smtClean="0">
                <a:latin typeface="Times New Roman" pitchFamily="18" charset="0"/>
                <a:cs typeface="Times New Roman" pitchFamily="18" charset="0"/>
              </a:rPr>
              <a:t> – </a:t>
            </a:r>
            <a:r>
              <a:rPr lang="en-US" dirty="0" smtClean="0">
                <a:latin typeface="Times New Roman" pitchFamily="18" charset="0"/>
                <a:cs typeface="Times New Roman" pitchFamily="18" charset="0"/>
              </a:rPr>
              <a:t>Voice spoofing countermeasure for voice replay attacks using deep learning.</a:t>
            </a:r>
          </a:p>
          <a:p>
            <a:pPr lvl="0" algn="just"/>
            <a:r>
              <a:rPr lang="en-US" b="1" dirty="0" smtClean="0">
                <a:latin typeface="Times New Roman" pitchFamily="18" charset="0"/>
                <a:cs typeface="Times New Roman" pitchFamily="18" charset="0"/>
              </a:rPr>
              <a:t>AUTHORS - </a:t>
            </a:r>
            <a:r>
              <a:rPr lang="en-IN" dirty="0" smtClean="0">
                <a:latin typeface="Times New Roman" pitchFamily="18" charset="0"/>
                <a:cs typeface="Times New Roman" pitchFamily="18" charset="0"/>
              </a:rPr>
              <a:t>Jincheng Zhou, Tao Hai1, Dayang N. A. Jawawi, Dan Wang, Ebuka Ibeke and Cresantus Biamba</a:t>
            </a:r>
            <a:r>
              <a:rPr lang="en-US" dirty="0" smtClean="0">
                <a:latin typeface="Times New Roman" pitchFamily="18" charset="0"/>
                <a:cs typeface="Times New Roman" pitchFamily="18" charset="0"/>
              </a:rPr>
              <a:t> </a:t>
            </a:r>
          </a:p>
          <a:p>
            <a:pPr lvl="0" algn="just"/>
            <a:r>
              <a:rPr lang="en-US" b="1" dirty="0" smtClean="0">
                <a:latin typeface="Times New Roman" pitchFamily="18" charset="0"/>
                <a:cs typeface="Times New Roman" pitchFamily="18" charset="0"/>
              </a:rPr>
              <a:t>Published In: </a:t>
            </a:r>
            <a:r>
              <a:rPr lang="en-IN" dirty="0" smtClean="0">
                <a:latin typeface="Times New Roman" pitchFamily="18" charset="0"/>
                <a:cs typeface="Times New Roman" pitchFamily="18" charset="0"/>
              </a:rPr>
              <a:t>Journal </a:t>
            </a:r>
            <a:r>
              <a:rPr lang="en-IN" dirty="0">
                <a:latin typeface="Times New Roman" pitchFamily="18" charset="0"/>
                <a:cs typeface="Times New Roman" pitchFamily="18" charset="0"/>
              </a:rPr>
              <a:t>of Cloud </a:t>
            </a:r>
            <a:r>
              <a:rPr lang="en-IN" dirty="0" smtClean="0">
                <a:latin typeface="Times New Roman" pitchFamily="18" charset="0"/>
                <a:cs typeface="Times New Roman" pitchFamily="18" charset="0"/>
              </a:rPr>
              <a:t>Computing : Advances, Systems and applications</a:t>
            </a:r>
            <a:r>
              <a:rPr lang="en-IN" i="1" dirty="0" smtClean="0">
                <a:latin typeface="Times New Roman" pitchFamily="18" charset="0"/>
                <a:cs typeface="Times New Roman" pitchFamily="18" charset="0"/>
              </a:rPr>
              <a:t> (2022)</a:t>
            </a:r>
            <a:r>
              <a:rPr lang="en-US" b="1"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gn="just"/>
            <a:endParaRPr lang="en-IN" b="1"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9</a:t>
            </a:fld>
            <a:endParaRPr lang="en-IN" dirty="0"/>
          </a:p>
        </p:txBody>
      </p:sp>
    </p:spTree>
    <p:extLst>
      <p:ext uri="{BB962C8B-B14F-4D97-AF65-F5344CB8AC3E}">
        <p14:creationId xmlns:p14="http://schemas.microsoft.com/office/powerpoint/2010/main" val="20039277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2192</TotalTime>
  <Words>1660</Words>
  <Application>Microsoft Office PowerPoint</Application>
  <PresentationFormat>On-screen Show (4:3)</PresentationFormat>
  <Paragraphs>244</Paragraphs>
  <Slides>33</Slides>
  <Notes>7</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 Department of Computer Science and Engineering                                    Project Review-External VIVA                    </vt:lpstr>
      <vt:lpstr>Objective</vt:lpstr>
      <vt:lpstr>Abstract</vt:lpstr>
      <vt:lpstr>Introduction</vt:lpstr>
      <vt:lpstr>Introduction</vt:lpstr>
      <vt:lpstr>Introduction</vt:lpstr>
      <vt:lpstr>Literature Survey</vt:lpstr>
      <vt:lpstr>PowerPoint Presentation</vt:lpstr>
      <vt:lpstr>PowerPoint Presentation</vt:lpstr>
      <vt:lpstr>PowerPoint Presentation</vt:lpstr>
      <vt:lpstr>PowerPoint Presentation</vt:lpstr>
      <vt:lpstr>PowerPoint Presentation</vt:lpstr>
      <vt:lpstr>PowerPoint Presentation</vt:lpstr>
      <vt:lpstr>Dataset</vt:lpstr>
      <vt:lpstr>Dataset</vt:lpstr>
      <vt:lpstr>Dataset Description</vt:lpstr>
      <vt:lpstr>Dataset  GMM dataset:</vt:lpstr>
      <vt:lpstr> Project Modules</vt:lpstr>
      <vt:lpstr>Architecture</vt:lpstr>
      <vt:lpstr>Modules</vt:lpstr>
      <vt:lpstr>Algorithms used</vt:lpstr>
      <vt:lpstr>Algorithms used</vt:lpstr>
      <vt:lpstr>PowerPoint Presentation</vt:lpstr>
      <vt:lpstr>Algorithms Used </vt:lpstr>
      <vt:lpstr>IoT Components to be used</vt:lpstr>
      <vt:lpstr>Results</vt:lpstr>
      <vt:lpstr>Results</vt:lpstr>
      <vt:lpstr>Results</vt:lpstr>
      <vt:lpstr>Results</vt:lpstr>
      <vt:lpstr>Conclusion</vt:lpstr>
      <vt:lpstr>References</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and Engineering                          Project Review – 1                04/01/2022</dc:title>
  <dc:creator>Dell</dc:creator>
  <cp:lastModifiedBy>Yokesh R S</cp:lastModifiedBy>
  <cp:revision>165</cp:revision>
  <dcterms:modified xsi:type="dcterms:W3CDTF">2023-05-14T14:28:04Z</dcterms:modified>
</cp:coreProperties>
</file>