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1D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1DE6F-6026-87B8-32C1-E4A84C2C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863"/>
            <a:ext cx="12192000" cy="62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B2A5-5CC1-C1E4-7FBB-AA4A04BB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0"/>
            <a:ext cx="12192000" cy="617220"/>
          </a:xfrm>
          <a:solidFill>
            <a:srgbClr val="ADD1D7"/>
          </a:solidFill>
        </p:spPr>
        <p:txBody>
          <a:bodyPr>
            <a:normAutofit/>
          </a:bodyPr>
          <a:lstStyle/>
          <a:p>
            <a:r>
              <a:rPr lang="en-GB" sz="3200" dirty="0">
                <a:latin typeface="Trebuchet MS" panose="020B0603020202020204" pitchFamily="34" charset="0"/>
              </a:rPr>
              <a:t>PREDICTIVE MODELLING RESULTS</a:t>
            </a:r>
            <a:endParaRPr lang="en-IN" sz="3200" dirty="0">
              <a:latin typeface="Trebuchet MS" panose="020B06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6DF39-5E59-3476-0053-967E98C5F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118" y="4060563"/>
            <a:ext cx="5676599" cy="2797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46BDD-D2A0-1E6F-562E-B19077C1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18" y="1275010"/>
            <a:ext cx="5676599" cy="25550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75ECFE1-3DCB-0F7A-3C58-084B09F1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990" y="41910"/>
            <a:ext cx="1223010" cy="1173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8EFE35-2C86-8283-6A18-426002334278}"/>
              </a:ext>
            </a:extLst>
          </p:cNvPr>
          <p:cNvSpPr txBox="1"/>
          <p:nvPr/>
        </p:nvSpPr>
        <p:spPr>
          <a:xfrm>
            <a:off x="6430571" y="975117"/>
            <a:ext cx="536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   Feature Importance Under Imbalanced Dataset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75709-9743-8AF0-46A3-A6F8444DB542}"/>
              </a:ext>
            </a:extLst>
          </p:cNvPr>
          <p:cNvSpPr txBox="1"/>
          <p:nvPr/>
        </p:nvSpPr>
        <p:spPr>
          <a:xfrm>
            <a:off x="6430571" y="3750815"/>
            <a:ext cx="536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   Feature Importance Under balanced Dataset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31BB11-2E22-EEA8-951E-FC2B746CAAA4}"/>
              </a:ext>
            </a:extLst>
          </p:cNvPr>
          <p:cNvSpPr/>
          <p:nvPr/>
        </p:nvSpPr>
        <p:spPr>
          <a:xfrm>
            <a:off x="3343968" y="1112272"/>
            <a:ext cx="2140527" cy="991056"/>
          </a:xfrm>
          <a:prstGeom prst="roundRect">
            <a:avLst/>
          </a:prstGeom>
          <a:solidFill>
            <a:srgbClr val="ADD1D7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90%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E9FA98-4803-0212-E403-92565B7C4277}"/>
              </a:ext>
            </a:extLst>
          </p:cNvPr>
          <p:cNvSpPr/>
          <p:nvPr/>
        </p:nvSpPr>
        <p:spPr>
          <a:xfrm>
            <a:off x="2030749" y="4372581"/>
            <a:ext cx="2140527" cy="991056"/>
          </a:xfrm>
          <a:prstGeom prst="roundRect">
            <a:avLst/>
          </a:prstGeom>
          <a:solidFill>
            <a:srgbClr val="ADD1D7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F1-Score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89%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12A96B-1EAB-6073-02A6-BD3708BD7E5B}"/>
              </a:ext>
            </a:extLst>
          </p:cNvPr>
          <p:cNvSpPr/>
          <p:nvPr/>
        </p:nvSpPr>
        <p:spPr>
          <a:xfrm>
            <a:off x="440281" y="2329164"/>
            <a:ext cx="2140527" cy="991056"/>
          </a:xfrm>
          <a:prstGeom prst="roundRect">
            <a:avLst/>
          </a:prstGeom>
          <a:solidFill>
            <a:srgbClr val="ADD1D7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94%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B45B1E1-9B93-F630-1B43-E0FCA8CC3677}"/>
              </a:ext>
            </a:extLst>
          </p:cNvPr>
          <p:cNvSpPr/>
          <p:nvPr/>
        </p:nvSpPr>
        <p:spPr>
          <a:xfrm>
            <a:off x="3351858" y="2296582"/>
            <a:ext cx="2140527" cy="991056"/>
          </a:xfrm>
          <a:prstGeom prst="roundRect">
            <a:avLst/>
          </a:prstGeom>
          <a:solidFill>
            <a:srgbClr val="ADD1D7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rPr>
              <a:t>Recall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84%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E786949-697B-D975-38E7-C9385D5B1BDC}"/>
              </a:ext>
            </a:extLst>
          </p:cNvPr>
          <p:cNvSpPr txBox="1">
            <a:spLocks/>
          </p:cNvSpPr>
          <p:nvPr/>
        </p:nvSpPr>
        <p:spPr>
          <a:xfrm>
            <a:off x="534631" y="116725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C09AB9D-A5C7-3350-77EF-3E5EBC714504}"/>
              </a:ext>
            </a:extLst>
          </p:cNvPr>
          <p:cNvSpPr txBox="1">
            <a:spLocks/>
          </p:cNvSpPr>
          <p:nvPr/>
        </p:nvSpPr>
        <p:spPr>
          <a:xfrm>
            <a:off x="440283" y="3490086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bookings. </a:t>
            </a:r>
            <a:endParaRPr lang="en-GB" sz="12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7A9EE2C-FB5E-0AAB-D6A2-FD03F586634B}"/>
              </a:ext>
            </a:extLst>
          </p:cNvPr>
          <p:cNvSpPr txBox="1">
            <a:spLocks/>
          </p:cNvSpPr>
          <p:nvPr/>
        </p:nvSpPr>
        <p:spPr>
          <a:xfrm>
            <a:off x="3469552" y="3450097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995ED38-66D9-8657-E857-28F39FAD175F}"/>
              </a:ext>
            </a:extLst>
          </p:cNvPr>
          <p:cNvSpPr txBox="1">
            <a:spLocks/>
          </p:cNvSpPr>
          <p:nvPr/>
        </p:nvSpPr>
        <p:spPr>
          <a:xfrm>
            <a:off x="1023605" y="5538649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The above metrics are on the balanced dataset. The dataset given is highly imbalanced. Imbalance dataset drives higher accuracy but it does not accurately predict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The dataset was balanced with artificially introduced 35044 data points by SMOTE</a:t>
            </a:r>
          </a:p>
        </p:txBody>
      </p:sp>
    </p:spTree>
    <p:extLst>
      <p:ext uri="{BB962C8B-B14F-4D97-AF65-F5344CB8AC3E}">
        <p14:creationId xmlns:p14="http://schemas.microsoft.com/office/powerpoint/2010/main" val="45070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TITLE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Yokesh Prakash</cp:lastModifiedBy>
  <cp:revision>5</cp:revision>
  <dcterms:created xsi:type="dcterms:W3CDTF">2022-12-06T11:13:27Z</dcterms:created>
  <dcterms:modified xsi:type="dcterms:W3CDTF">2024-05-29T07:47:40Z</dcterms:modified>
</cp:coreProperties>
</file>